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3575" autoAdjust="0"/>
    <p:restoredTop sz="98903" autoAdjust="0"/>
  </p:normalViewPr>
  <p:slideViewPr>
    <p:cSldViewPr snapToGrid="0" snapToObjects="1">
      <p:cViewPr>
        <p:scale>
          <a:sx n="100" d="100"/>
          <a:sy n="100" d="100"/>
        </p:scale>
        <p:origin x="2656" y="1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FBD72-DCCF-6141-A2AB-CF6178148844}" type="datetimeFigureOut">
              <a:rPr lang="en-US" smtClean="0"/>
              <a:t>7/29/19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D757C-6CE7-5C4D-BF5E-633B5B221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282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FBD72-DCCF-6141-A2AB-CF6178148844}" type="datetimeFigureOut">
              <a:rPr lang="en-US" smtClean="0"/>
              <a:t>7/29/19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D757C-6CE7-5C4D-BF5E-633B5B221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519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FBD72-DCCF-6141-A2AB-CF6178148844}" type="datetimeFigureOut">
              <a:rPr lang="en-US" smtClean="0"/>
              <a:t>7/29/19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D757C-6CE7-5C4D-BF5E-633B5B221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933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FBD72-DCCF-6141-A2AB-CF6178148844}" type="datetimeFigureOut">
              <a:rPr lang="en-US" smtClean="0"/>
              <a:t>7/29/19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D757C-6CE7-5C4D-BF5E-633B5B221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251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FBD72-DCCF-6141-A2AB-CF6178148844}" type="datetimeFigureOut">
              <a:rPr lang="en-US" smtClean="0"/>
              <a:t>7/29/19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D757C-6CE7-5C4D-BF5E-633B5B221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608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FBD72-DCCF-6141-A2AB-CF6178148844}" type="datetimeFigureOut">
              <a:rPr lang="en-US" smtClean="0"/>
              <a:t>7/29/19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D757C-6CE7-5C4D-BF5E-633B5B221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825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FBD72-DCCF-6141-A2AB-CF6178148844}" type="datetimeFigureOut">
              <a:rPr lang="en-US" smtClean="0"/>
              <a:t>7/29/19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D757C-6CE7-5C4D-BF5E-633B5B221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629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FBD72-DCCF-6141-A2AB-CF6178148844}" type="datetimeFigureOut">
              <a:rPr lang="en-US" smtClean="0"/>
              <a:t>7/29/19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D757C-6CE7-5C4D-BF5E-633B5B221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335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FBD72-DCCF-6141-A2AB-CF6178148844}" type="datetimeFigureOut">
              <a:rPr lang="en-US" smtClean="0"/>
              <a:t>7/29/19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D757C-6CE7-5C4D-BF5E-633B5B221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782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FBD72-DCCF-6141-A2AB-CF6178148844}" type="datetimeFigureOut">
              <a:rPr lang="en-US" smtClean="0"/>
              <a:t>7/29/19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D757C-6CE7-5C4D-BF5E-633B5B221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70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FBD72-DCCF-6141-A2AB-CF6178148844}" type="datetimeFigureOut">
              <a:rPr lang="en-US" smtClean="0"/>
              <a:t>7/29/19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D757C-6CE7-5C4D-BF5E-633B5B221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988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FBD72-DCCF-6141-A2AB-CF6178148844}" type="datetimeFigureOut">
              <a:rPr lang="en-US" smtClean="0"/>
              <a:t>7/29/19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D757C-6CE7-5C4D-BF5E-633B5B221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806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382193" y="233915"/>
            <a:ext cx="2650536" cy="1312081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445168" y="233915"/>
            <a:ext cx="2802389" cy="1312082"/>
          </a:xfrm>
          <a:prstGeom prst="ellipse">
            <a:avLst/>
          </a:prstGeom>
          <a:noFill/>
          <a:ln w="57150" cmpd="sng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902306"/>
              </p:ext>
            </p:extLst>
          </p:nvPr>
        </p:nvGraphicFramePr>
        <p:xfrm>
          <a:off x="1978578" y="3262205"/>
          <a:ext cx="4674387" cy="301752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659642"/>
                <a:gridCol w="999827"/>
                <a:gridCol w="1045620"/>
                <a:gridCol w="969298"/>
              </a:tblGrid>
              <a:tr h="216382">
                <a:tc>
                  <a:txBody>
                    <a:bodyPr/>
                    <a:lstStyle/>
                    <a:p>
                      <a:endParaRPr lang="en-US" sz="1100" b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% of patients with feature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>
                    <a:noFill/>
                  </a:tcPr>
                </a:tc>
              </a:tr>
              <a:tr h="216382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Clinical feature</a:t>
                      </a:r>
                      <a:endParaRPr lang="en-US" sz="1100" b="1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MPO+</a:t>
                      </a:r>
                      <a:r>
                        <a:rPr lang="en-US" sz="1100" b="1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AAV (non EGPA)</a:t>
                      </a:r>
                      <a:endParaRPr lang="en-US" sz="1100" b="1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MPO+ EGPA</a:t>
                      </a:r>
                      <a:endParaRPr lang="en-US" sz="1100" b="1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ANCA </a:t>
                      </a:r>
                      <a:r>
                        <a:rPr lang="mr-IN" sz="1100" b="1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–</a:t>
                      </a:r>
                      <a:r>
                        <a:rPr lang="en-US" sz="1100" b="1" dirty="0" err="1" smtClean="0">
                          <a:latin typeface="Arial" charset="0"/>
                          <a:ea typeface="Arial" charset="0"/>
                          <a:cs typeface="Arial" charset="0"/>
                        </a:rPr>
                        <a:t>ve</a:t>
                      </a:r>
                      <a:r>
                        <a:rPr lang="en-US" sz="1100" b="1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EGPA</a:t>
                      </a:r>
                      <a:endParaRPr lang="en-US" sz="1100" b="1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  <a:tr h="216382">
                <a:tc>
                  <a:txBody>
                    <a:bodyPr/>
                    <a:lstStyle/>
                    <a:p>
                      <a:r>
                        <a:rPr lang="en-US" sz="1100" b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Glomerulonephritis</a:t>
                      </a:r>
                      <a:endParaRPr lang="en-US" sz="1100" b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85</a:t>
                      </a:r>
                      <a:endParaRPr lang="en-US" sz="1100" b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29*</a:t>
                      </a:r>
                      <a:endParaRPr lang="en-US" sz="1100" b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9</a:t>
                      </a:r>
                      <a:endParaRPr lang="en-US" sz="1100" b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  <a:tr h="223516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Neuropathy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79*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57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  <a:tr h="223516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Asthma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smtClean="0">
                          <a:latin typeface="Arial" charset="0"/>
                          <a:ea typeface="Arial" charset="0"/>
                          <a:cs typeface="Arial" charset="0"/>
                        </a:rPr>
                        <a:t>n.d.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  <a:tr h="223516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Eosinophilia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4.5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  <a:tr h="223516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Pulmonary hemorrhage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  <a:tr h="223516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Ear Nose</a:t>
                      </a:r>
                      <a:r>
                        <a:rPr lang="en-US" sz="1100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or </a:t>
                      </a:r>
                      <a:r>
                        <a:rPr lang="en-US" sz="11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Throat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32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81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88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  <a:tr h="223516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Pulmonary</a:t>
                      </a:r>
                      <a:r>
                        <a:rPr lang="en-US" sz="1100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infiltrates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45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61*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  <a:tr h="223516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Cardiac</a:t>
                      </a:r>
                      <a:r>
                        <a:rPr lang="en-US" sz="1100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involvement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smtClean="0">
                          <a:latin typeface="Arial" charset="0"/>
                          <a:ea typeface="Arial" charset="0"/>
                          <a:cs typeface="Arial" charset="0"/>
                        </a:rPr>
                        <a:t>15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30*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noFill/>
                  </a:tcPr>
                </a:tc>
              </a:tr>
              <a:tr h="223516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Rituximab response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  <a:alpha val="4509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98</a:t>
                      </a:r>
                      <a:r>
                        <a:rPr lang="en-US" sz="1100" baseline="30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54</a:t>
                      </a:r>
                      <a:endParaRPr lang="en-US" sz="1100" baseline="30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  <a:alpha val="4509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80</a:t>
                      </a:r>
                      <a:r>
                        <a:rPr lang="en-US" sz="1100" baseline="30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32</a:t>
                      </a:r>
                      <a:endParaRPr lang="en-US" sz="1100" baseline="30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  <a:alpha val="4509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38</a:t>
                      </a:r>
                      <a:r>
                        <a:rPr lang="en-US" sz="1100" baseline="30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32</a:t>
                      </a:r>
                      <a:endParaRPr lang="en-US" sz="1100" baseline="30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  <a:alpha val="45098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3622849" y="2972199"/>
            <a:ext cx="1974896" cy="14342"/>
          </a:xfrm>
          <a:prstGeom prst="line">
            <a:avLst/>
          </a:prstGeom>
          <a:ln w="762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617599" y="2401756"/>
            <a:ext cx="2029318" cy="2"/>
          </a:xfrm>
          <a:prstGeom prst="line">
            <a:avLst/>
          </a:prstGeom>
          <a:ln w="76200" cmpd="sng"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5639160" y="2972199"/>
            <a:ext cx="1007757" cy="14342"/>
          </a:xfrm>
          <a:prstGeom prst="line">
            <a:avLst/>
          </a:prstGeom>
          <a:ln w="76200" cmpd="sng"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100886" y="2554097"/>
            <a:ext cx="1007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HLA-DQ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84469" y="2537274"/>
            <a:ext cx="1268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8000"/>
                </a:solidFill>
              </a:rPr>
              <a:t>GPA33,  IL5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57231" y="513269"/>
            <a:ext cx="8386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MPO +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  AAV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30973" y="505618"/>
            <a:ext cx="8386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MPO +</a:t>
            </a:r>
          </a:p>
          <a:p>
            <a:r>
              <a:rPr lang="en-US" b="1" dirty="0">
                <a:solidFill>
                  <a:srgbClr val="660066"/>
                </a:solidFill>
              </a:rPr>
              <a:t> </a:t>
            </a:r>
            <a:r>
              <a:rPr lang="en-US" b="1" dirty="0" smtClean="0">
                <a:solidFill>
                  <a:srgbClr val="660066"/>
                </a:solidFill>
              </a:rPr>
              <a:t>EGPA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11455" y="523126"/>
            <a:ext cx="8614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ANCA -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 </a:t>
            </a:r>
            <a:r>
              <a:rPr lang="en-US" b="1" dirty="0" smtClean="0">
                <a:solidFill>
                  <a:srgbClr val="660066"/>
                </a:solidFill>
              </a:rPr>
              <a:t>EGPA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76875" y="1650710"/>
            <a:ext cx="2365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660066"/>
                </a:solidFill>
              </a:rPr>
              <a:t>TSLP BIM CDK6 </a:t>
            </a:r>
            <a:r>
              <a:rPr lang="en-US" dirty="0">
                <a:solidFill>
                  <a:srgbClr val="660066"/>
                </a:solidFill>
              </a:rPr>
              <a:t>GATA3 BACH2 </a:t>
            </a:r>
            <a:r>
              <a:rPr lang="en-US" dirty="0" smtClean="0">
                <a:solidFill>
                  <a:srgbClr val="660066"/>
                </a:solidFill>
              </a:rPr>
              <a:t>LPP/BCL6</a:t>
            </a:r>
          </a:p>
        </p:txBody>
      </p:sp>
    </p:spTree>
    <p:extLst>
      <p:ext uri="{BB962C8B-B14F-4D97-AF65-F5344CB8AC3E}">
        <p14:creationId xmlns:p14="http://schemas.microsoft.com/office/powerpoint/2010/main" val="36017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91</Words>
  <Application>Microsoft Macintosh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 Smith</dc:creator>
  <cp:lastModifiedBy>James Peters</cp:lastModifiedBy>
  <cp:revision>25</cp:revision>
  <dcterms:created xsi:type="dcterms:W3CDTF">2016-10-23T19:22:09Z</dcterms:created>
  <dcterms:modified xsi:type="dcterms:W3CDTF">2019-07-29T15:53:29Z</dcterms:modified>
</cp:coreProperties>
</file>