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4" r:id="rId2"/>
    <p:sldId id="256" r:id="rId3"/>
    <p:sldId id="258" r:id="rId4"/>
    <p:sldId id="259" r:id="rId5"/>
    <p:sldId id="260" r:id="rId6"/>
    <p:sldId id="261" r:id="rId7"/>
    <p:sldId id="262" r:id="rId8"/>
  </p:sldIdLst>
  <p:sldSz cx="6858000" cy="9906000" type="A4"/>
  <p:notesSz cx="6669088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cqueline McDonald" initials="JM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63" autoAdjust="0"/>
    <p:restoredTop sz="94660"/>
  </p:normalViewPr>
  <p:slideViewPr>
    <p:cSldViewPr snapToGrid="0">
      <p:cViewPr>
        <p:scale>
          <a:sx n="66" d="100"/>
          <a:sy n="66" d="100"/>
        </p:scale>
        <p:origin x="-2334" y="48"/>
      </p:cViewPr>
      <p:guideLst>
        <p:guide orient="horz" pos="3120"/>
        <p:guide pos="2160"/>
      </p:guideLst>
    </p:cSldViewPr>
  </p:slideViewPr>
  <p:notesTextViewPr>
    <p:cViewPr>
      <p:scale>
        <a:sx n="400" d="100"/>
        <a:sy n="4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1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74F15-3B41-4A81-88E3-299BC1BBE4E6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1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1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03A90D-4860-49C1-B12E-E85D03DA8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046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1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10D1C7-E16E-4D4B-BFC5-6924F2830543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76463" y="1241425"/>
            <a:ext cx="231616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958"/>
            <a:ext cx="533527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4FB64-083F-4324-B44B-B7AA3FAE8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877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4FB64-083F-4324-B44B-B7AA3FAE86B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486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4FB64-083F-4324-B44B-B7AA3FAE86B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596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650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528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552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888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496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624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832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646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630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41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58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1E48D-3226-4559-95FF-0887B80FE8CD}" type="datetimeFigureOut">
              <a:rPr lang="en-GB" smtClean="0"/>
              <a:t>01/03/2017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0771B-C659-4CBE-91DA-30A692534A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021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tiff"/><Relationship Id="rId7" Type="http://schemas.openxmlformats.org/officeDocument/2006/relationships/image" Target="../media/image7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oleObject" Target="../embeddings/oleObject2.bin"/><Relationship Id="rId7" Type="http://schemas.openxmlformats.org/officeDocument/2006/relationships/image" Target="../media/image14.png"/><Relationship Id="rId12" Type="http://schemas.openxmlformats.org/officeDocument/2006/relationships/image" Target="../media/image19.tif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emf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2.emf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0872693"/>
              </p:ext>
            </p:extLst>
          </p:nvPr>
        </p:nvGraphicFramePr>
        <p:xfrm>
          <a:off x="15875" y="-9525"/>
          <a:ext cx="6794500" cy="8956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4" name="Prism 7" r:id="rId3" imgW="7688537" imgH="10132934" progId="Prism7.Document">
                  <p:embed/>
                </p:oleObj>
              </mc:Choice>
              <mc:Fallback>
                <p:oleObj name="Prism 7" r:id="rId3" imgW="7688537" imgH="10132934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75" y="-9525"/>
                        <a:ext cx="6794500" cy="8956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2100" y="8854457"/>
            <a:ext cx="6240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Figure 1. Age affects the cytokine response in the blood to vaccination.</a:t>
            </a:r>
            <a:r>
              <a:rPr lang="en-GB" sz="1200" dirty="0" smtClean="0"/>
              <a:t> Neonatal (7 day old: black symbols), young adult (6-8 weeks: red symbols) and elderly (16 months: green symbols) mice </a:t>
            </a:r>
            <a:r>
              <a:rPr lang="en-GB" sz="1200" dirty="0"/>
              <a:t>were immunised </a:t>
            </a:r>
            <a:r>
              <a:rPr lang="en-GB" sz="1200" dirty="0" smtClean="0"/>
              <a:t>intramuscularly (i.m.) </a:t>
            </a:r>
            <a:r>
              <a:rPr lang="en-GB" sz="1200" dirty="0"/>
              <a:t>with </a:t>
            </a:r>
            <a:r>
              <a:rPr lang="en-GB" sz="1200" dirty="0" smtClean="0"/>
              <a:t>4.5 </a:t>
            </a:r>
            <a:r>
              <a:rPr lang="el-GR" sz="1200" dirty="0"/>
              <a:t>μ</a:t>
            </a:r>
            <a:r>
              <a:rPr lang="en-GB" sz="1200" dirty="0"/>
              <a:t>g </a:t>
            </a:r>
            <a:r>
              <a:rPr lang="en-GB" sz="1200" dirty="0" smtClean="0"/>
              <a:t>influenza antigen (1.5 each of H1N1, H3N2 and influenza B) with (closed symbols) or without  (open symbols) MF59 adjuvant. Serum cytokine levels were measured over 6 days. Data points represent n=5 animals +/- SEM.</a:t>
            </a:r>
            <a:endParaRPr lang="en-GB" sz="1200" b="1" dirty="0"/>
          </a:p>
        </p:txBody>
      </p:sp>
    </p:spTree>
    <p:extLst>
      <p:ext uri="{BB962C8B-B14F-4D97-AF65-F5344CB8AC3E}">
        <p14:creationId xmlns:p14="http://schemas.microsoft.com/office/powerpoint/2010/main" val="2825670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7" t="12627" r="21758" b="7001"/>
          <a:stretch/>
        </p:blipFill>
        <p:spPr>
          <a:xfrm>
            <a:off x="3305176" y="5357678"/>
            <a:ext cx="3516350" cy="32319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2" r="21878"/>
          <a:stretch/>
        </p:blipFill>
        <p:spPr>
          <a:xfrm>
            <a:off x="160433" y="5394633"/>
            <a:ext cx="3178524" cy="30408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4031" y="30325"/>
            <a:ext cx="235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 smtClean="0"/>
              <a:t>Non-Adjuvanted</a:t>
            </a:r>
            <a:endParaRPr lang="en-GB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3663328" y="30325"/>
            <a:ext cx="235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 smtClean="0"/>
              <a:t>Adjuvanted</a:t>
            </a:r>
            <a:endParaRPr lang="en-GB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106460" y="4669133"/>
            <a:ext cx="995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Neonatal (∆)</a:t>
            </a:r>
            <a:endParaRPr lang="en-GB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3373567" y="4669133"/>
            <a:ext cx="9954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Neonatal</a:t>
            </a:r>
          </a:p>
          <a:p>
            <a:pPr algn="ctr"/>
            <a:r>
              <a:rPr lang="en-GB" sz="1400" dirty="0" smtClean="0"/>
              <a:t>(</a:t>
            </a:r>
            <a:r>
              <a:rPr lang="en-GB" sz="1600" dirty="0" smtClean="0"/>
              <a:t>▪</a:t>
            </a:r>
            <a:r>
              <a:rPr lang="en-GB" sz="1400" dirty="0" smtClean="0"/>
              <a:t>)</a:t>
            </a:r>
            <a:endParaRPr lang="en-GB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920785" y="4669133"/>
            <a:ext cx="1153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FF0000"/>
                </a:solidFill>
              </a:rPr>
              <a:t>Young Adult</a:t>
            </a:r>
          </a:p>
          <a:p>
            <a:pPr algn="ctr"/>
            <a:r>
              <a:rPr lang="en-GB" sz="1400" dirty="0" smtClean="0">
                <a:solidFill>
                  <a:srgbClr val="FF0000"/>
                </a:solidFill>
              </a:rPr>
              <a:t>(∆)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66566" y="4669133"/>
            <a:ext cx="11539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FF0000"/>
                </a:solidFill>
              </a:rPr>
              <a:t>Young Adult</a:t>
            </a:r>
          </a:p>
          <a:p>
            <a:pPr algn="ctr"/>
            <a:r>
              <a:rPr lang="en-GB" sz="1400" dirty="0">
                <a:solidFill>
                  <a:srgbClr val="FF0000"/>
                </a:solidFill>
              </a:rPr>
              <a:t>(</a:t>
            </a:r>
            <a:r>
              <a:rPr lang="en-GB" sz="1600" dirty="0">
                <a:solidFill>
                  <a:srgbClr val="FF0000"/>
                </a:solidFill>
              </a:rPr>
              <a:t>▪</a:t>
            </a:r>
            <a:r>
              <a:rPr lang="en-GB" sz="14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16259" y="4669133"/>
            <a:ext cx="995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B050"/>
                </a:solidFill>
              </a:rPr>
              <a:t>Aged</a:t>
            </a:r>
          </a:p>
          <a:p>
            <a:pPr algn="ctr"/>
            <a:r>
              <a:rPr lang="en-GB" sz="1400" dirty="0" smtClean="0">
                <a:solidFill>
                  <a:srgbClr val="00B050"/>
                </a:solidFill>
              </a:rPr>
              <a:t>(∆)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6880" y="4669133"/>
            <a:ext cx="9954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B050"/>
                </a:solidFill>
              </a:rPr>
              <a:t>Aged</a:t>
            </a:r>
          </a:p>
          <a:p>
            <a:pPr algn="ctr"/>
            <a:r>
              <a:rPr lang="en-GB" sz="1400" dirty="0" smtClean="0">
                <a:solidFill>
                  <a:srgbClr val="00B050"/>
                </a:solidFill>
              </a:rPr>
              <a:t>(</a:t>
            </a:r>
            <a:r>
              <a:rPr lang="en-GB" sz="1600" dirty="0">
                <a:solidFill>
                  <a:srgbClr val="00B050"/>
                </a:solidFill>
              </a:rPr>
              <a:t>▪</a:t>
            </a:r>
            <a:r>
              <a:rPr lang="en-GB" sz="1400" dirty="0" smtClean="0">
                <a:solidFill>
                  <a:srgbClr val="00B050"/>
                </a:solidFill>
              </a:rPr>
              <a:t>)</a:t>
            </a:r>
            <a:endParaRPr lang="en-GB" sz="1400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30388" y="8544660"/>
            <a:ext cx="68851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/>
              <a:t>Figure 2. Immunisation with MF59 normalises response across different aged animals.</a:t>
            </a:r>
            <a:r>
              <a:rPr lang="en-GB" sz="1200" dirty="0" smtClean="0"/>
              <a:t> Neonatal (black symbols), Young adult (red symbols) or aged (green symbols) mice </a:t>
            </a:r>
            <a:r>
              <a:rPr lang="en-GB" sz="1200" dirty="0"/>
              <a:t>were immunised </a:t>
            </a:r>
            <a:r>
              <a:rPr lang="en-GB" sz="1200" dirty="0" smtClean="0"/>
              <a:t>intramuscularly (i.m.) </a:t>
            </a:r>
            <a:r>
              <a:rPr lang="en-GB" sz="1200" dirty="0"/>
              <a:t>with </a:t>
            </a:r>
            <a:r>
              <a:rPr lang="en-GB" sz="1200" dirty="0" smtClean="0"/>
              <a:t>influenza antigens with (filled squares) or without (open triangles) MF59 adjuvant. Serum cytokine levels were measured over 6 days and heat maps generated. Heat maps show mean log2 fold change from the 0 hour measurement of each group of n=5 mice (A). Two (B) and three (C) dimensional Principal Component Analysis (PCA) was performed </a:t>
            </a:r>
            <a:r>
              <a:rPr lang="en-GB" sz="1200" dirty="0">
                <a:cs typeface="Arial" panose="020B0604020202020204" pitchFamily="34" charset="0"/>
              </a:rPr>
              <a:t>to visualise the overall </a:t>
            </a:r>
            <a:r>
              <a:rPr lang="en-GB" sz="1200" dirty="0" smtClean="0">
                <a:cs typeface="Arial" panose="020B0604020202020204" pitchFamily="34" charset="0"/>
              </a:rPr>
              <a:t>inflammatory response  over time using standardised Area Under the Curve values of inflammatory responses plotted in figure 1.</a:t>
            </a:r>
            <a:endParaRPr lang="en-GB" sz="1200" b="1" dirty="0"/>
          </a:p>
        </p:txBody>
      </p:sp>
      <p:grpSp>
        <p:nvGrpSpPr>
          <p:cNvPr id="3" name="Group 2"/>
          <p:cNvGrpSpPr/>
          <p:nvPr/>
        </p:nvGrpSpPr>
        <p:grpSpPr>
          <a:xfrm>
            <a:off x="176175" y="363472"/>
            <a:ext cx="3240000" cy="4305661"/>
            <a:chOff x="183950" y="3830164"/>
            <a:chExt cx="3574915" cy="4305661"/>
          </a:xfrm>
        </p:grpSpPr>
        <p:pic>
          <p:nvPicPr>
            <p:cNvPr id="10249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950" y="3830164"/>
              <a:ext cx="933450" cy="430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1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0832" y="3830525"/>
              <a:ext cx="933450" cy="430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3" name="Picture 1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7715" y="3830525"/>
              <a:ext cx="1581150" cy="430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/>
          <p:cNvGrpSpPr/>
          <p:nvPr/>
        </p:nvGrpSpPr>
        <p:grpSpPr>
          <a:xfrm>
            <a:off x="3434716" y="363472"/>
            <a:ext cx="3420000" cy="4305661"/>
            <a:chOff x="3798091" y="3830164"/>
            <a:chExt cx="3655916" cy="4305661"/>
          </a:xfrm>
        </p:grpSpPr>
        <p:pic>
          <p:nvPicPr>
            <p:cNvPr id="10250" name="Picture 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8091" y="3830164"/>
              <a:ext cx="933450" cy="430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2" name="Picture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35474" y="3830164"/>
              <a:ext cx="933450" cy="430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4" name="Picture 1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2857" y="3830525"/>
              <a:ext cx="1581150" cy="430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55" name="Picture 15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145"/>
          <a:stretch/>
        </p:blipFill>
        <p:spPr bwMode="auto">
          <a:xfrm>
            <a:off x="2747354" y="4670602"/>
            <a:ext cx="789596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2609878" y="4983339"/>
            <a:ext cx="14646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Log2 Fold change</a:t>
            </a:r>
            <a:endParaRPr lang="en-GB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106460" y="30325"/>
            <a:ext cx="337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</a:t>
            </a:r>
            <a:endParaRPr lang="en-GB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76175" y="5400136"/>
            <a:ext cx="337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B</a:t>
            </a:r>
            <a:endParaRPr lang="en-GB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434716" y="5400136"/>
            <a:ext cx="337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</a:t>
            </a:r>
            <a:endParaRPr lang="en-GB" b="1" dirty="0"/>
          </a:p>
        </p:txBody>
      </p:sp>
      <p:sp>
        <p:nvSpPr>
          <p:cNvPr id="2" name="Rectangle 1"/>
          <p:cNvSpPr/>
          <p:nvPr/>
        </p:nvSpPr>
        <p:spPr>
          <a:xfrm>
            <a:off x="1368973" y="7710845"/>
            <a:ext cx="5566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rgbClr val="00B050"/>
                </a:solidFill>
              </a:rPr>
              <a:t>Aged</a:t>
            </a:r>
            <a:endParaRPr lang="en-GB" sz="1400" dirty="0"/>
          </a:p>
        </p:txBody>
      </p:sp>
      <p:sp>
        <p:nvSpPr>
          <p:cNvPr id="4" name="Rectangle 3"/>
          <p:cNvSpPr/>
          <p:nvPr/>
        </p:nvSpPr>
        <p:spPr>
          <a:xfrm>
            <a:off x="1992713" y="7251640"/>
            <a:ext cx="8508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Neonatal</a:t>
            </a:r>
          </a:p>
        </p:txBody>
      </p:sp>
      <p:sp>
        <p:nvSpPr>
          <p:cNvPr id="7" name="Rectangle 6"/>
          <p:cNvSpPr/>
          <p:nvPr/>
        </p:nvSpPr>
        <p:spPr>
          <a:xfrm>
            <a:off x="2256911" y="5584286"/>
            <a:ext cx="6400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solidFill>
                  <a:srgbClr val="FF0000"/>
                </a:solidFill>
              </a:rPr>
              <a:t>Young Adult</a:t>
            </a:r>
          </a:p>
        </p:txBody>
      </p:sp>
    </p:spTree>
    <p:extLst>
      <p:ext uri="{BB962C8B-B14F-4D97-AF65-F5344CB8AC3E}">
        <p14:creationId xmlns:p14="http://schemas.microsoft.com/office/powerpoint/2010/main" val="321467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290674"/>
              </p:ext>
            </p:extLst>
          </p:nvPr>
        </p:nvGraphicFramePr>
        <p:xfrm>
          <a:off x="265113" y="53975"/>
          <a:ext cx="6097587" cy="463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4" name="Prism 7" r:id="rId3" imgW="7923346" imgH="6028618" progId="Prism7.Document">
                  <p:embed/>
                </p:oleObj>
              </mc:Choice>
              <mc:Fallback>
                <p:oleObj name="Prism 7" r:id="rId3" imgW="7923346" imgH="6028618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5113" y="53975"/>
                        <a:ext cx="6097587" cy="4638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39615" y="164315"/>
            <a:ext cx="349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950568" y="4582582"/>
            <a:ext cx="1134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Neonatal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352860" y="4582581"/>
            <a:ext cx="1403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Young Adult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14724" y="4582581"/>
            <a:ext cx="995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B050"/>
                </a:solidFill>
              </a:rPr>
              <a:t>Aged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8100970"/>
            <a:ext cx="68570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Figure 3. Cytokine response to booster immunisation.</a:t>
            </a:r>
            <a:r>
              <a:rPr lang="en-GB" sz="1400" dirty="0" smtClean="0"/>
              <a:t> Mice received two intramuscular immunisations of influenza antigens </a:t>
            </a:r>
            <a:r>
              <a:rPr lang="en-GB" sz="1400" dirty="0" smtClean="0"/>
              <a:t>with (▪) </a:t>
            </a:r>
            <a:r>
              <a:rPr lang="en-GB" sz="1400" dirty="0" smtClean="0"/>
              <a:t>or without </a:t>
            </a:r>
            <a:r>
              <a:rPr lang="en-GB" sz="1400" dirty="0"/>
              <a:t>MF59 (</a:t>
            </a:r>
            <a:r>
              <a:rPr lang="en-GB" sz="1400" dirty="0" smtClean="0"/>
              <a:t>∆), </a:t>
            </a:r>
            <a:r>
              <a:rPr lang="en-GB" sz="1400" dirty="0" smtClean="0"/>
              <a:t>4 weeks apart. Serum cytokine levels were measured over 6 days (A</a:t>
            </a:r>
            <a:r>
              <a:rPr lang="en-GB" sz="1400" dirty="0"/>
              <a:t>). Two </a:t>
            </a:r>
            <a:r>
              <a:rPr lang="en-GB" sz="1400" dirty="0" smtClean="0"/>
              <a:t>dimensional PCA </a:t>
            </a:r>
            <a:r>
              <a:rPr lang="en-GB" sz="1400" dirty="0"/>
              <a:t>was performed </a:t>
            </a:r>
            <a:r>
              <a:rPr lang="en-GB" sz="1400" dirty="0">
                <a:cs typeface="Arial" panose="020B0604020202020204" pitchFamily="34" charset="0"/>
              </a:rPr>
              <a:t>to visualise the overall inflammatory </a:t>
            </a:r>
            <a:r>
              <a:rPr lang="en-GB" sz="1400" dirty="0" smtClean="0">
                <a:cs typeface="Arial" panose="020B0604020202020204" pitchFamily="34" charset="0"/>
              </a:rPr>
              <a:t>response over </a:t>
            </a:r>
            <a:r>
              <a:rPr lang="en-GB" sz="1400" dirty="0">
                <a:cs typeface="Arial" panose="020B0604020202020204" pitchFamily="34" charset="0"/>
              </a:rPr>
              <a:t>time using standardised </a:t>
            </a:r>
            <a:r>
              <a:rPr lang="en-GB" sz="1400" dirty="0" smtClean="0">
                <a:cs typeface="Arial" panose="020B0604020202020204" pitchFamily="34" charset="0"/>
              </a:rPr>
              <a:t>AUC </a:t>
            </a:r>
            <a:r>
              <a:rPr lang="en-GB" sz="1400" dirty="0">
                <a:cs typeface="Arial" panose="020B0604020202020204" pitchFamily="34" charset="0"/>
              </a:rPr>
              <a:t>values of inflammatory</a:t>
            </a:r>
            <a:r>
              <a:rPr lang="en-GB" sz="1400" dirty="0" smtClean="0"/>
              <a:t> responses (B</a:t>
            </a:r>
            <a:r>
              <a:rPr lang="en-GB" sz="1400" dirty="0" smtClean="0"/>
              <a:t>). </a:t>
            </a:r>
            <a:r>
              <a:rPr lang="en-GB" sz="1400" dirty="0"/>
              <a:t>Heat </a:t>
            </a:r>
            <a:r>
              <a:rPr lang="en-GB" sz="1400" dirty="0" smtClean="0"/>
              <a:t>maps of log2 </a:t>
            </a:r>
            <a:r>
              <a:rPr lang="en-GB" sz="1400" dirty="0"/>
              <a:t>fold change from the 0 hour measurement of each </a:t>
            </a:r>
            <a:r>
              <a:rPr lang="en-GB" sz="1400" dirty="0" smtClean="0"/>
              <a:t>group (</a:t>
            </a:r>
            <a:r>
              <a:rPr lang="en-GB" sz="1400" dirty="0"/>
              <a:t>C). </a:t>
            </a:r>
            <a:r>
              <a:rPr lang="en-GB" sz="1400" dirty="0" smtClean="0"/>
              <a:t>Points </a:t>
            </a:r>
            <a:r>
              <a:rPr lang="en-GB" sz="1400" dirty="0" smtClean="0"/>
              <a:t>represent mean and SEM of n≥4 </a:t>
            </a:r>
            <a:r>
              <a:rPr lang="en-GB" sz="1400" dirty="0" smtClean="0"/>
              <a:t>mice (A). </a:t>
            </a:r>
            <a:r>
              <a:rPr lang="en-GB" sz="1400" dirty="0" smtClean="0"/>
              <a:t>Symbols represent p&lt;0.05 </a:t>
            </a:r>
            <a:r>
              <a:rPr lang="en-GB" sz="1400" dirty="0"/>
              <a:t>between † neonatal, * young adult or # aged animals receiving adjuvant or vaccine alone.</a:t>
            </a:r>
            <a:endParaRPr lang="en-GB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14973" y="7899247"/>
            <a:ext cx="14646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Log2 Fold change</a:t>
            </a:r>
            <a:endParaRPr lang="en-GB" sz="1000" dirty="0"/>
          </a:p>
        </p:txBody>
      </p:sp>
      <p:sp>
        <p:nvSpPr>
          <p:cNvPr id="11" name="TextBox 10"/>
          <p:cNvSpPr txBox="1"/>
          <p:nvPr/>
        </p:nvSpPr>
        <p:spPr>
          <a:xfrm rot="16200000">
            <a:off x="61943" y="6976621"/>
            <a:ext cx="1054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Adjuvant (▪)</a:t>
            </a:r>
            <a:endParaRPr lang="en-GB" sz="1400" dirty="0"/>
          </a:p>
        </p:txBody>
      </p:sp>
      <p:sp>
        <p:nvSpPr>
          <p:cNvPr id="21" name="TextBox 20"/>
          <p:cNvSpPr txBox="1"/>
          <p:nvPr/>
        </p:nvSpPr>
        <p:spPr>
          <a:xfrm rot="16200000">
            <a:off x="-156064" y="5783758"/>
            <a:ext cx="14900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Non-Adjuvant  (∆)</a:t>
            </a:r>
            <a:endParaRPr lang="en-GB" sz="1400" dirty="0"/>
          </a:p>
        </p:txBody>
      </p:sp>
      <p:pic>
        <p:nvPicPr>
          <p:cNvPr id="6192" name="Picture 4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876" y="4951914"/>
            <a:ext cx="140017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3" name="Picture 4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876" y="6630446"/>
            <a:ext cx="140017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4" name="Picture 5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250" y="4951914"/>
            <a:ext cx="195262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5" name="Picture 51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47"/>
          <a:stretch/>
        </p:blipFill>
        <p:spPr bwMode="auto">
          <a:xfrm>
            <a:off x="714973" y="7607395"/>
            <a:ext cx="1952625" cy="291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6" name="Picture 5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249" y="6607270"/>
            <a:ext cx="19526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32" name="Picture 8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00" y="4927816"/>
            <a:ext cx="140017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33" name="Picture 8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00" y="6642354"/>
            <a:ext cx="140017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61" name="Picture 117" descr="D:\Documents\Papers\Papers I've Submitted\McDonald Biovacsafe\BioVac dose 2 2D.tiff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r="23946"/>
          <a:stretch/>
        </p:blipFill>
        <p:spPr bwMode="auto">
          <a:xfrm>
            <a:off x="2936625" y="1830643"/>
            <a:ext cx="2694532" cy="259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53323" y="1763968"/>
            <a:ext cx="279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39615" y="4598187"/>
            <a:ext cx="349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8718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377" y="0"/>
            <a:ext cx="235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Figure 4.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61377" y="6979847"/>
            <a:ext cx="5949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Figure 4. Vaccine induced anti-influenza serum IgG production is dependent on age.</a:t>
            </a:r>
            <a:r>
              <a:rPr lang="en-GB" sz="1400" dirty="0" smtClean="0"/>
              <a:t> Neonatal </a:t>
            </a:r>
            <a:r>
              <a:rPr lang="en-GB" sz="1400" dirty="0"/>
              <a:t>(A: </a:t>
            </a:r>
            <a:r>
              <a:rPr lang="en-GB" sz="1400" dirty="0" smtClean="0"/>
              <a:t>black </a:t>
            </a:r>
            <a:r>
              <a:rPr lang="en-GB" sz="1400" dirty="0"/>
              <a:t>symbols), </a:t>
            </a:r>
            <a:r>
              <a:rPr lang="en-GB" sz="1400" dirty="0" smtClean="0"/>
              <a:t>young adult (B: red symbols) and aged (C: green symbols) mice received two intramuscular immunisations of influenza antigens with (closed symbols) or without (open symbols) MF59, 4 weeks apart (day 0 and day 28: indicated by arrows). H1N1 specific antibody responses measured by ELISA over time course of immunisation (A-D), H3N2 (E) and Flu B (F) were measured after the second immunisation. Correlation between the peak anti-H1N1 antibody response and IL5 (G), MCP-1 (H), KC (I) or G-CSF (J). Lines and points represent mean and SEM of n≥3 mice, </a:t>
            </a:r>
            <a:r>
              <a:rPr lang="en-GB" sz="1400" dirty="0"/>
              <a:t>*</a:t>
            </a:r>
            <a:r>
              <a:rPr lang="en-GB" sz="1400" dirty="0" smtClean="0"/>
              <a:t>p&lt;0.05 measured by t test (A-C) or one way ANOVA with post test (D-F); correlation by Pearson.</a:t>
            </a:r>
            <a:endParaRPr lang="en-GB" sz="1400" b="1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2716233"/>
              </p:ext>
            </p:extLst>
          </p:nvPr>
        </p:nvGraphicFramePr>
        <p:xfrm>
          <a:off x="159658" y="1904815"/>
          <a:ext cx="6051000" cy="4572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3" name="Prism 7" r:id="rId3" imgW="9292222" imgH="7019402" progId="Prism7.Document">
                  <p:embed/>
                </p:oleObj>
              </mc:Choice>
              <mc:Fallback>
                <p:oleObj name="Prism 7" r:id="rId3" imgW="9292222" imgH="7019402" progId="Prism7.Documen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658" y="1904815"/>
                        <a:ext cx="6051000" cy="45721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354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377" y="0"/>
            <a:ext cx="235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Figure 5.</a:t>
            </a:r>
            <a:endParaRPr lang="en-GB" b="1" dirty="0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1095907"/>
              </p:ext>
            </p:extLst>
          </p:nvPr>
        </p:nvGraphicFramePr>
        <p:xfrm>
          <a:off x="406400" y="684213"/>
          <a:ext cx="5740400" cy="333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5" name="Prism 7" r:id="rId3" imgW="9237481" imgH="5371337" progId="Prism7.Document">
                  <p:embed/>
                </p:oleObj>
              </mc:Choice>
              <mc:Fallback>
                <p:oleObj name="Prism 7" r:id="rId3" imgW="9237481" imgH="5371337" progId="Prism7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400" y="684213"/>
                        <a:ext cx="5740400" cy="33353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1377" y="4323842"/>
            <a:ext cx="63861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Figure 5. Prime-boost immunisation regime protects against influenza in neonatal and young adult mice but not aged mice.</a:t>
            </a:r>
            <a:r>
              <a:rPr lang="en-GB" sz="1400" dirty="0" smtClean="0"/>
              <a:t> Mice received </a:t>
            </a:r>
            <a:r>
              <a:rPr lang="en-GB" sz="1400" dirty="0"/>
              <a:t>two intramuscular </a:t>
            </a:r>
            <a:r>
              <a:rPr lang="en-GB" sz="1400" dirty="0" smtClean="0"/>
              <a:t>immunisations of </a:t>
            </a:r>
            <a:r>
              <a:rPr lang="en-GB" sz="1400" dirty="0"/>
              <a:t>1.5 </a:t>
            </a:r>
            <a:r>
              <a:rPr lang="el-GR" sz="1400" dirty="0"/>
              <a:t>μ</a:t>
            </a:r>
            <a:r>
              <a:rPr lang="en-GB" sz="1400" dirty="0"/>
              <a:t>g HA antigen with or without MF59, 4 weeks </a:t>
            </a:r>
            <a:r>
              <a:rPr lang="en-GB" sz="1400" dirty="0" smtClean="0"/>
              <a:t>apart as neonates (A,D), young adults (B, E) or aged adults (C, F). Four </a:t>
            </a:r>
            <a:r>
              <a:rPr lang="en-GB" sz="1400" dirty="0"/>
              <a:t>weeks after last vaccination, animals were infected intranasally </a:t>
            </a:r>
            <a:r>
              <a:rPr lang="en-GB" sz="1400" dirty="0" smtClean="0"/>
              <a:t>with 5x10</a:t>
            </a:r>
            <a:r>
              <a:rPr lang="en-GB" sz="1400" baseline="30000" dirty="0" smtClean="0"/>
              <a:t>5</a:t>
            </a:r>
            <a:r>
              <a:rPr lang="en-GB" sz="1400" dirty="0" smtClean="0"/>
              <a:t> </a:t>
            </a:r>
            <a:r>
              <a:rPr lang="en-GB" sz="1400" dirty="0"/>
              <a:t>PFU A/England/195/2009 H1N1 influenza. Weight change </a:t>
            </a:r>
            <a:r>
              <a:rPr lang="en-GB" sz="1400" dirty="0" smtClean="0"/>
              <a:t>(A-C) and lung viral load (D-F) </a:t>
            </a:r>
            <a:r>
              <a:rPr lang="en-GB" sz="1400" dirty="0"/>
              <a:t>were measured </a:t>
            </a:r>
            <a:r>
              <a:rPr lang="en-GB" sz="1400" dirty="0" smtClean="0"/>
              <a:t>at multiple time-points after </a:t>
            </a:r>
            <a:r>
              <a:rPr lang="en-GB" sz="1400" dirty="0"/>
              <a:t>infection. Lines and points represent mean of n≥4 </a:t>
            </a:r>
            <a:r>
              <a:rPr lang="en-GB" sz="1400" dirty="0" smtClean="0"/>
              <a:t>mice</a:t>
            </a:r>
            <a:r>
              <a:rPr lang="en-GB" sz="1400" dirty="0"/>
              <a:t>. </a:t>
            </a:r>
            <a:r>
              <a:rPr lang="en-GB" sz="1400" dirty="0" smtClean="0"/>
              <a:t>***</a:t>
            </a:r>
            <a:r>
              <a:rPr lang="en-GB" sz="1400" dirty="0"/>
              <a:t>p&lt;0.001, </a:t>
            </a:r>
            <a:r>
              <a:rPr lang="en-GB" sz="1400" dirty="0" smtClean="0"/>
              <a:t>of immunised mice compared to unimmunised, # p&lt;0.05, ### p&lt;0.001 comparing adjuvanted to non-adjuvanted, measured </a:t>
            </a:r>
            <a:r>
              <a:rPr lang="en-GB" sz="1400" dirty="0"/>
              <a:t>by two-way </a:t>
            </a:r>
            <a:r>
              <a:rPr lang="en-GB" sz="1400" dirty="0" smtClean="0"/>
              <a:t>ANOVA.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5227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377" y="0"/>
            <a:ext cx="235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Figure 6.</a:t>
            </a:r>
            <a:endParaRPr lang="en-GB" b="1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1278254"/>
              </p:ext>
            </p:extLst>
          </p:nvPr>
        </p:nvGraphicFramePr>
        <p:xfrm>
          <a:off x="222250" y="374650"/>
          <a:ext cx="6416675" cy="460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6" name="Prism 6" r:id="rId4" imgW="9110713" imgH="6539317" progId="Prism6.Document">
                  <p:embed/>
                </p:oleObj>
              </mc:Choice>
              <mc:Fallback>
                <p:oleObj name="Prism 6" r:id="rId4" imgW="9110713" imgH="6539317" progId="Prism6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2250" y="374650"/>
                        <a:ext cx="6416675" cy="4608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65962" y="5902014"/>
            <a:ext cx="59492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Figure 6. Cytokine expression is polarised into the lungs of influenza challenged mice.</a:t>
            </a:r>
            <a:r>
              <a:rPr lang="en-GB" sz="1400" dirty="0" smtClean="0"/>
              <a:t> </a:t>
            </a:r>
            <a:r>
              <a:rPr lang="en-GB" sz="1400" dirty="0"/>
              <a:t>Mice </a:t>
            </a:r>
            <a:r>
              <a:rPr lang="en-GB" sz="1400" dirty="0" smtClean="0"/>
              <a:t>were </a:t>
            </a:r>
            <a:r>
              <a:rPr lang="en-GB" sz="1400" dirty="0"/>
              <a:t>infected intranasally with 5x10</a:t>
            </a:r>
            <a:r>
              <a:rPr lang="en-GB" sz="1400" baseline="30000" dirty="0"/>
              <a:t>5</a:t>
            </a:r>
            <a:r>
              <a:rPr lang="en-GB" sz="1400" dirty="0"/>
              <a:t> PFU A/England/195/2009 H1N1 influenza</a:t>
            </a:r>
            <a:r>
              <a:rPr lang="en-GB" sz="1400" dirty="0" smtClean="0"/>
              <a:t>. Serum cytokine levels were measured over 6 days after influenza challenge (A). Viral load (B) Lines </a:t>
            </a:r>
            <a:r>
              <a:rPr lang="en-GB" sz="1400" dirty="0"/>
              <a:t>and points represent mean </a:t>
            </a:r>
            <a:r>
              <a:rPr lang="en-GB" sz="1400" dirty="0" smtClean="0"/>
              <a:t>and SEM of </a:t>
            </a:r>
            <a:r>
              <a:rPr lang="en-GB" sz="1400" dirty="0"/>
              <a:t>n≥4 </a:t>
            </a:r>
            <a:r>
              <a:rPr lang="en-GB" sz="1400" dirty="0" smtClean="0"/>
              <a:t>mice.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83403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1377" y="0"/>
            <a:ext cx="235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Figure 7.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65962" y="6998891"/>
            <a:ext cx="59492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Figure 7. Effect of immunisation on cytokine response at challenge.</a:t>
            </a:r>
            <a:r>
              <a:rPr lang="en-GB" sz="1400" dirty="0" smtClean="0"/>
              <a:t> </a:t>
            </a:r>
            <a:r>
              <a:rPr lang="en-GB" sz="1400" dirty="0"/>
              <a:t>Mice received two intramuscular </a:t>
            </a:r>
            <a:r>
              <a:rPr lang="en-GB" sz="1400" dirty="0" smtClean="0"/>
              <a:t>immunisations of </a:t>
            </a:r>
            <a:r>
              <a:rPr lang="en-GB" sz="1400" dirty="0"/>
              <a:t>1.5 </a:t>
            </a:r>
            <a:r>
              <a:rPr lang="el-GR" sz="1400" dirty="0"/>
              <a:t>μ</a:t>
            </a:r>
            <a:r>
              <a:rPr lang="en-GB" sz="1400" dirty="0"/>
              <a:t>g HA antigen with or without MF59, 4 weeks apart</a:t>
            </a:r>
            <a:r>
              <a:rPr lang="en-GB" sz="1400" dirty="0" smtClean="0"/>
              <a:t>. Four </a:t>
            </a:r>
            <a:r>
              <a:rPr lang="en-GB" sz="1400" dirty="0"/>
              <a:t>weeks after last vaccination, animals were infected intranasally with 5x10</a:t>
            </a:r>
            <a:r>
              <a:rPr lang="en-GB" sz="1400" baseline="30000" dirty="0"/>
              <a:t>5</a:t>
            </a:r>
            <a:r>
              <a:rPr lang="en-GB" sz="1400" dirty="0"/>
              <a:t> PFU A/England/195/2009 H1N1 influenza</a:t>
            </a:r>
            <a:r>
              <a:rPr lang="en-GB" sz="1400" dirty="0" smtClean="0"/>
              <a:t>. Serum cytokine levels were measured over 6 days after influenza challenge. </a:t>
            </a:r>
            <a:r>
              <a:rPr lang="en-GB" sz="1400" dirty="0"/>
              <a:t>Lines and points represent mean </a:t>
            </a:r>
            <a:r>
              <a:rPr lang="en-GB" sz="1400" dirty="0" smtClean="0"/>
              <a:t>and SEM of </a:t>
            </a:r>
            <a:r>
              <a:rPr lang="en-GB" sz="1400" dirty="0"/>
              <a:t>n≥4 </a:t>
            </a:r>
            <a:r>
              <a:rPr lang="en-GB" sz="1400" dirty="0" smtClean="0"/>
              <a:t>mice</a:t>
            </a:r>
            <a:r>
              <a:rPr lang="en-GB" sz="1400" dirty="0"/>
              <a:t>. </a:t>
            </a:r>
            <a:r>
              <a:rPr lang="en-GB" sz="1400"/>
              <a:t>* p&lt;0.05 comparing naïve lungs or immunised lungs, # comparing adjuvanted sera with non adjuvanted or naïve sera, † comparing adjuvanted lung with non adjuvanted lung.</a:t>
            </a:r>
            <a:endParaRPr lang="en-GB" sz="1400" b="1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047867"/>
              </p:ext>
            </p:extLst>
          </p:nvPr>
        </p:nvGraphicFramePr>
        <p:xfrm>
          <a:off x="-9525" y="3621088"/>
          <a:ext cx="6688138" cy="3379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1" name="Prism 7" r:id="rId4" imgW="10442160" imgH="5280480" progId="Prism7.Document">
                  <p:embed/>
                </p:oleObj>
              </mc:Choice>
              <mc:Fallback>
                <p:oleObj name="Prism 7" r:id="rId4" imgW="10442160" imgH="5280480" progId="Prism7.Documen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9525" y="3621088"/>
                        <a:ext cx="6688138" cy="3379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9763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8577</TotalTime>
  <Words>868</Words>
  <Application>Microsoft Office PowerPoint</Application>
  <PresentationFormat>A4 Paper (210x297 mm)</PresentationFormat>
  <Paragraphs>42</Paragraphs>
  <Slides>7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Office Theme</vt:lpstr>
      <vt:lpstr>Prism 7</vt:lpstr>
      <vt:lpstr>GraphPad Prism 7 Project</vt:lpstr>
      <vt:lpstr>Prism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Jacqueline McDonald</dc:creator>
  <cp:lastModifiedBy>Tregoning, John S</cp:lastModifiedBy>
  <cp:revision>201</cp:revision>
  <cp:lastPrinted>2017-02-27T16:16:27Z</cp:lastPrinted>
  <dcterms:created xsi:type="dcterms:W3CDTF">2015-12-03T12:50:44Z</dcterms:created>
  <dcterms:modified xsi:type="dcterms:W3CDTF">2017-03-01T10:15:38Z</dcterms:modified>
</cp:coreProperties>
</file>