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275213" cy="42803763"/>
  <p:notesSz cx="6669088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1" userDrawn="1">
          <p15:clr>
            <a:srgbClr val="A4A3A4"/>
          </p15:clr>
        </p15:guide>
        <p15:guide id="2" pos="95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232"/>
    <a:srgbClr val="0B0B3B"/>
    <a:srgbClr val="F2F7FC"/>
    <a:srgbClr val="0F0F50"/>
    <a:srgbClr val="00004C"/>
    <a:srgbClr val="000032"/>
    <a:srgbClr val="000048"/>
    <a:srgbClr val="FFFF99"/>
    <a:srgbClr val="FF3F3F"/>
    <a:srgbClr val="070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3" autoAdjust="0"/>
    <p:restoredTop sz="94660"/>
  </p:normalViewPr>
  <p:slideViewPr>
    <p:cSldViewPr snapToGrid="0">
      <p:cViewPr>
        <p:scale>
          <a:sx n="66" d="100"/>
          <a:sy n="66" d="100"/>
        </p:scale>
        <p:origin x="48" y="-12072"/>
      </p:cViewPr>
      <p:guideLst>
        <p:guide orient="horz" pos="13481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0D5E-3453-438E-BB4C-B6B56BB5844C}" type="datetimeFigureOut">
              <a:rPr lang="en-GB" smtClean="0"/>
              <a:t>23/06/2016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BA5E-3F3D-4729-B25B-1645D767B8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992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0D5E-3453-438E-BB4C-B6B56BB5844C}" type="datetimeFigureOut">
              <a:rPr lang="en-GB" smtClean="0"/>
              <a:t>23/06/2016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BA5E-3F3D-4729-B25B-1645D767B8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116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0D5E-3453-438E-BB4C-B6B56BB5844C}" type="datetimeFigureOut">
              <a:rPr lang="en-GB" smtClean="0"/>
              <a:t>23/06/2016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BA5E-3F3D-4729-B25B-1645D767B8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5205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0D5E-3453-438E-BB4C-B6B56BB5844C}" type="datetimeFigureOut">
              <a:rPr lang="en-GB" smtClean="0"/>
              <a:t>23/06/2016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BA5E-3F3D-4729-B25B-1645D767B8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1431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0D5E-3453-438E-BB4C-B6B56BB5844C}" type="datetimeFigureOut">
              <a:rPr lang="en-GB" smtClean="0"/>
              <a:t>23/06/2016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BA5E-3F3D-4729-B25B-1645D767B8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2301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0D5E-3453-438E-BB4C-B6B56BB5844C}" type="datetimeFigureOut">
              <a:rPr lang="en-GB" smtClean="0"/>
              <a:t>23/06/2016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BA5E-3F3D-4729-B25B-1645D767B8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2659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0D5E-3453-438E-BB4C-B6B56BB5844C}" type="datetimeFigureOut">
              <a:rPr lang="en-GB" smtClean="0"/>
              <a:t>23/06/2016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BA5E-3F3D-4729-B25B-1645D767B8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9465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0D5E-3453-438E-BB4C-B6B56BB5844C}" type="datetimeFigureOut">
              <a:rPr lang="en-GB" smtClean="0"/>
              <a:t>23/06/2016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BA5E-3F3D-4729-B25B-1645D767B8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7542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0D5E-3453-438E-BB4C-B6B56BB5844C}" type="datetimeFigureOut">
              <a:rPr lang="en-GB" smtClean="0"/>
              <a:t>23/06/2016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BA5E-3F3D-4729-B25B-1645D767B8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7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0D5E-3453-438E-BB4C-B6B56BB5844C}" type="datetimeFigureOut">
              <a:rPr lang="en-GB" smtClean="0"/>
              <a:t>23/06/2016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BA5E-3F3D-4729-B25B-1645D767B8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7262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D0D5E-3453-438E-BB4C-B6B56BB5844C}" type="datetimeFigureOut">
              <a:rPr lang="en-GB" smtClean="0"/>
              <a:t>23/06/2016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BBA5E-3F3D-4729-B25B-1645D767B8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8615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D0D5E-3453-438E-BB4C-B6B56BB5844C}" type="datetimeFigureOut">
              <a:rPr lang="en-GB" smtClean="0"/>
              <a:t>23/06/2016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BBA5E-3F3D-4729-B25B-1645D767B81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455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tiff"/><Relationship Id="rId18" Type="http://schemas.openxmlformats.org/officeDocument/2006/relationships/image" Target="../media/image17.tmp"/><Relationship Id="rId3" Type="http://schemas.openxmlformats.org/officeDocument/2006/relationships/image" Target="../media/image2.jpg"/><Relationship Id="rId21" Type="http://schemas.openxmlformats.org/officeDocument/2006/relationships/image" Target="../media/image20.png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17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15.tmp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24" Type="http://schemas.openxmlformats.org/officeDocument/2006/relationships/image" Target="../media/image23.png"/><Relationship Id="rId5" Type="http://schemas.openxmlformats.org/officeDocument/2006/relationships/image" Target="../media/image4.jpg"/><Relationship Id="rId15" Type="http://schemas.openxmlformats.org/officeDocument/2006/relationships/image" Target="../media/image14.tiff"/><Relationship Id="rId23" Type="http://schemas.openxmlformats.org/officeDocument/2006/relationships/image" Target="../media/image22.png"/><Relationship Id="rId10" Type="http://schemas.openxmlformats.org/officeDocument/2006/relationships/image" Target="../media/image9.tiff"/><Relationship Id="rId19" Type="http://schemas.openxmlformats.org/officeDocument/2006/relationships/image" Target="../media/image18.jpg"/><Relationship Id="rId4" Type="http://schemas.openxmlformats.org/officeDocument/2006/relationships/image" Target="../media/image3.jpg"/><Relationship Id="rId9" Type="http://schemas.openxmlformats.org/officeDocument/2006/relationships/image" Target="../media/image8.jpeg"/><Relationship Id="rId14" Type="http://schemas.openxmlformats.org/officeDocument/2006/relationships/image" Target="../media/image13.tiff"/><Relationship Id="rId22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457" y="875505"/>
            <a:ext cx="6004706" cy="1411343"/>
          </a:xfrm>
          <a:noFill/>
          <a:ln w="31750">
            <a:noFill/>
          </a:ln>
        </p:spPr>
      </p:pic>
      <p:sp>
        <p:nvSpPr>
          <p:cNvPr id="7" name="Rectangle 6"/>
          <p:cNvSpPr/>
          <p:nvPr/>
        </p:nvSpPr>
        <p:spPr>
          <a:xfrm>
            <a:off x="1485462" y="2725060"/>
            <a:ext cx="27839643" cy="2666508"/>
          </a:xfrm>
          <a:prstGeom prst="rect">
            <a:avLst/>
          </a:prstGeom>
          <a:noFill/>
          <a:ln w="7937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414"/>
              </a:lnSpc>
            </a:pPr>
            <a:r>
              <a:rPr lang="en-GB" sz="5995" b="1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Piezoelectric </a:t>
            </a:r>
            <a:r>
              <a:rPr lang="en-GB" sz="5995" b="1" dirty="0" smtClean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‘Smart Fibre’ </a:t>
            </a:r>
            <a:r>
              <a:rPr lang="en-GB" sz="5995" b="1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 </a:t>
            </a:r>
          </a:p>
          <a:p>
            <a:pPr algn="ctr">
              <a:lnSpc>
                <a:spcPct val="150000"/>
              </a:lnSpc>
            </a:pPr>
            <a:r>
              <a:rPr lang="en-GB" sz="226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/>
            <a:endParaRPr lang="en-GB" sz="2826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120"/>
              </a:lnSpc>
            </a:pPr>
            <a:r>
              <a:rPr lang="it-IT" sz="3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Alireza Razavi </a:t>
            </a:r>
            <a:r>
              <a:rPr lang="it-IT" sz="3200" b="1" i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sz="3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Lorenzo Iannucci </a:t>
            </a:r>
            <a:r>
              <a:rPr lang="it-IT" sz="3200" b="1" i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sz="32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Emile Greenhalgh </a:t>
            </a:r>
            <a:r>
              <a:rPr lang="it-IT" sz="3200" b="1" i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120"/>
              </a:lnSpc>
            </a:pPr>
            <a:endParaRPr lang="it-IT" sz="2826" i="1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2600" b="1" i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it-IT" sz="2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Aeronautics, Imperial College London, UK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1494365" y="5592739"/>
            <a:ext cx="27501021" cy="3026470"/>
          </a:xfrm>
          <a:prstGeom prst="rect">
            <a:avLst/>
          </a:prstGeom>
          <a:gradFill>
            <a:gsLst>
              <a:gs pos="58000">
                <a:schemeClr val="accent1">
                  <a:lumMod val="20000"/>
                  <a:lumOff val="80000"/>
                </a:schemeClr>
              </a:gs>
              <a:gs pos="51000">
                <a:schemeClr val="bg1"/>
              </a:gs>
              <a:gs pos="83000">
                <a:schemeClr val="accent1">
                  <a:lumMod val="40000"/>
                  <a:lumOff val="60000"/>
                </a:schemeClr>
              </a:gs>
              <a:gs pos="74000">
                <a:schemeClr val="accent1">
                  <a:lumMod val="40000"/>
                  <a:lumOff val="60000"/>
                </a:schemeClr>
              </a:gs>
              <a:gs pos="8000">
                <a:schemeClr val="bg1">
                  <a:alpha val="0"/>
                </a:schemeClr>
              </a:gs>
            </a:gsLst>
            <a:lin ang="13800000" scaled="0"/>
          </a:gradFill>
          <a:ln w="50800" cap="rnd" cmpd="sng">
            <a:solidFill>
              <a:schemeClr val="accent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GB" sz="3200" b="1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AIMS AND OBJECTIVES</a:t>
            </a:r>
          </a:p>
          <a:p>
            <a:pPr marL="457200" indent="-457200" algn="just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develop a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piezoelectric </a:t>
            </a:r>
            <a:r>
              <a:rPr lang="en-GB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oly</a:t>
            </a:r>
            <a:r>
              <a:rPr lang="en-GB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inyli</a:t>
            </a:r>
            <a:r>
              <a:rPr lang="en-GB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 </a:t>
            </a:r>
            <a:r>
              <a:rPr lang="en-GB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luoride (</a:t>
            </a:r>
            <a:r>
              <a:rPr lang="en-GB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PVDF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GB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fibre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composite materials 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sensing and energy harvesting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.</a:t>
            </a: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a custom in-house poling apparatus to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 the PVDF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yarn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utilising 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2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Simultaneous Stretching and Corona Poling 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SSCP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technique.</a:t>
            </a:r>
          </a:p>
          <a:p>
            <a:pPr marL="457200" indent="-457200" algn="just">
              <a:lnSpc>
                <a:spcPts val="38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Incorporating the braiding manufacturing technique to develop a continuous, large-scale production of the piezoelectric </a:t>
            </a:r>
            <a:r>
              <a:rPr lang="en-GB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fibre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3800"/>
              </a:lnSpc>
            </a:pP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0585958" y="29299820"/>
            <a:ext cx="8400521" cy="10050152"/>
          </a:xfrm>
          <a:prstGeom prst="rect">
            <a:avLst/>
          </a:prstGeom>
          <a:gradFill>
            <a:gsLst>
              <a:gs pos="100000">
                <a:schemeClr val="accent1">
                  <a:lumMod val="60000"/>
                  <a:lumOff val="40000"/>
                </a:schemeClr>
              </a:gs>
              <a:gs pos="81000">
                <a:schemeClr val="accent1">
                  <a:lumMod val="45000"/>
                  <a:lumOff val="55000"/>
                  <a:alpha val="50000"/>
                </a:schemeClr>
              </a:gs>
              <a:gs pos="82000">
                <a:schemeClr val="accent1">
                  <a:lumMod val="45000"/>
                  <a:lumOff val="55000"/>
                  <a:alpha val="51000"/>
                </a:schemeClr>
              </a:gs>
              <a:gs pos="67000">
                <a:schemeClr val="bg1">
                  <a:alpha val="28000"/>
                </a:schemeClr>
              </a:gs>
              <a:gs pos="0">
                <a:schemeClr val="bg1"/>
              </a:gs>
            </a:gsLst>
            <a:lin ang="18600000" scaled="0"/>
          </a:gradFill>
          <a:ln w="50800" cap="rnd">
            <a:solidFill>
              <a:schemeClr val="accent1"/>
            </a:solidFill>
            <a:prstDash val="solid"/>
          </a:ln>
        </p:spPr>
        <p:txBody>
          <a:bodyPr vert="horz" lIns="64621" tIns="32310" rIns="64621" bIns="32310" rtlCol="0" anchor="ctr">
            <a:normAutofit/>
          </a:bodyPr>
          <a:lstStyle>
            <a:lvl1pPr algn="l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42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200000"/>
              </a:lnSpc>
            </a:pPr>
            <a:r>
              <a:rPr lang="en-GB" sz="3200" b="1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DEVELOPMENT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The fabricated </a:t>
            </a:r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smart fibre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will be embedded within a Fibre Reinforced Polymer (FRP) composite structure in order to investigate the sensing and energy harvesting applications of the PVDF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smart fibre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In addition, further work on the modelling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includes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simulating the braiding manufacturing process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that can resemble the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real-life experience of the braiding of the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smart fibre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the FE software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LSDYNA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GB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GB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>
            <a:spLocks/>
          </p:cNvSpPr>
          <p:nvPr/>
        </p:nvSpPr>
        <p:spPr>
          <a:xfrm>
            <a:off x="23166702" y="882337"/>
            <a:ext cx="7108511" cy="540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0000"/>
                </a:schemeClr>
              </a:gs>
              <a:gs pos="100000">
                <a:schemeClr val="bg1"/>
              </a:gs>
              <a:gs pos="20000">
                <a:schemeClr val="bg1">
                  <a:lumMod val="50000"/>
                </a:schemeClr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98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166701" y="1385125"/>
            <a:ext cx="7108511" cy="540000"/>
          </a:xfrm>
          <a:prstGeom prst="rect">
            <a:avLst/>
          </a:prstGeom>
          <a:gradFill>
            <a:gsLst>
              <a:gs pos="0">
                <a:srgbClr val="C00000">
                  <a:alpha val="60000"/>
                </a:srgbClr>
              </a:gs>
              <a:gs pos="100000">
                <a:schemeClr val="bg1"/>
              </a:gs>
              <a:gs pos="20000">
                <a:srgbClr val="FF3F3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98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3166700" y="1887913"/>
            <a:ext cx="7108513" cy="540000"/>
          </a:xfrm>
          <a:prstGeom prst="rect">
            <a:avLst/>
          </a:prstGeom>
          <a:gradFill>
            <a:gsLst>
              <a:gs pos="0">
                <a:srgbClr val="FFFF00">
                  <a:alpha val="60000"/>
                </a:srgbClr>
              </a:gs>
              <a:gs pos="100000">
                <a:schemeClr val="bg1"/>
              </a:gs>
              <a:gs pos="20000">
                <a:srgbClr val="FFFF99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6899" dirty="0"/>
          </a:p>
        </p:txBody>
      </p:sp>
      <p:sp>
        <p:nvSpPr>
          <p:cNvPr id="14" name="Rectangle 13"/>
          <p:cNvSpPr/>
          <p:nvPr/>
        </p:nvSpPr>
        <p:spPr>
          <a:xfrm>
            <a:off x="23023225" y="697876"/>
            <a:ext cx="4342416" cy="1936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908" rtlCol="0" anchor="ctr"/>
          <a:lstStyle/>
          <a:p>
            <a:pPr algn="ctr">
              <a:lnSpc>
                <a:spcPct val="150000"/>
              </a:lnSpc>
            </a:pPr>
            <a:r>
              <a:rPr lang="en-GB" sz="2000" b="1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GB" sz="2000" b="1" baseline="30000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000" b="1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EUROPEAN CONFERENCE </a:t>
            </a:r>
          </a:p>
          <a:p>
            <a:pPr algn="ctr">
              <a:lnSpc>
                <a:spcPct val="150000"/>
              </a:lnSpc>
            </a:pPr>
            <a:r>
              <a:rPr lang="en-GB" sz="2000" b="1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COMPOSITE MATERIALS</a:t>
            </a:r>
          </a:p>
          <a:p>
            <a:pPr algn="ctr">
              <a:lnSpc>
                <a:spcPts val="4996"/>
              </a:lnSpc>
            </a:pPr>
            <a:r>
              <a:rPr lang="en-GB" sz="3400" b="1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ECCM17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9382" y="11736325"/>
            <a:ext cx="3828427" cy="18362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413" y="10599389"/>
            <a:ext cx="4699496" cy="2686179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Rectangle 17"/>
          <p:cNvSpPr/>
          <p:nvPr/>
        </p:nvSpPr>
        <p:spPr>
          <a:xfrm>
            <a:off x="1485456" y="9061036"/>
            <a:ext cx="27501021" cy="5378293"/>
          </a:xfrm>
          <a:prstGeom prst="rect">
            <a:avLst/>
          </a:prstGeom>
          <a:gradFill>
            <a:gsLst>
              <a:gs pos="62000">
                <a:schemeClr val="bg1">
                  <a:alpha val="0"/>
                </a:schemeClr>
              </a:gs>
              <a:gs pos="91000">
                <a:schemeClr val="accent1">
                  <a:lumMod val="40000"/>
                  <a:lumOff val="60000"/>
                </a:schemeClr>
              </a:gs>
              <a:gs pos="0">
                <a:schemeClr val="bg1">
                  <a:alpha val="0"/>
                </a:schemeClr>
              </a:gs>
              <a:gs pos="8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3200000" scaled="0"/>
          </a:gradFill>
          <a:ln w="50800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r>
              <a:rPr lang="en-GB" sz="3200" b="1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en-GB" sz="3200" dirty="0">
              <a:solidFill>
                <a:srgbClr val="0402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Piezoelectric materials are smart materials capable of transducing mechanical energy into electricity in a reversible and </a:t>
            </a:r>
          </a:p>
          <a:p>
            <a:pPr algn="just"/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timely-manner response. These include ceramic and polymer based materials, amongst which the use of </a:t>
            </a:r>
          </a:p>
          <a:p>
            <a:pPr algn="just"/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latter has been gaining importance within a wide range of sensing and energy harvesting </a:t>
            </a:r>
          </a:p>
          <a:p>
            <a:pPr algn="just"/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applications. PVDF polymer, in particular, exists in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film 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fibre forms and has </a:t>
            </a:r>
          </a:p>
          <a:p>
            <a:pPr algn="just"/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shown to have the most favourable properties for the sensing purposes, </a:t>
            </a:r>
          </a:p>
          <a:p>
            <a:pPr algn="just"/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 as: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piezoelectric voltage constant (</a:t>
            </a:r>
            <a:r>
              <a:rPr lang="en-GB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2800" i="1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ij</a:t>
            </a:r>
            <a:r>
              <a:rPr lang="en-GB" sz="2800" i="1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V.N</a:t>
            </a:r>
            <a:r>
              <a:rPr lang="en-GB" sz="2800" i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GB" sz="2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lexibility 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fatigue 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resistant;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chemical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resistance.</a:t>
            </a: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352763" y="13963146"/>
            <a:ext cx="12624780" cy="407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Piezoelectric Energy Harvesting applications: (a) walking tiles; (b) road; and (c) railway.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5427885" y="13649792"/>
            <a:ext cx="497077" cy="288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9330012" y="13326601"/>
            <a:ext cx="622484" cy="288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3449167" y="12921451"/>
            <a:ext cx="515802" cy="288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6702" y="10059258"/>
            <a:ext cx="4863358" cy="2735639"/>
          </a:xfrm>
          <a:prstGeom prst="rect">
            <a:avLst/>
          </a:prstGeom>
          <a:ln w="254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8" name="Rectangle 37"/>
          <p:cNvSpPr/>
          <p:nvPr/>
        </p:nvSpPr>
        <p:spPr>
          <a:xfrm>
            <a:off x="1485458" y="14959630"/>
            <a:ext cx="10845702" cy="13747911"/>
          </a:xfrm>
          <a:prstGeom prst="rect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4000">
                <a:schemeClr val="accent1">
                  <a:lumMod val="20000"/>
                  <a:lumOff val="80000"/>
                </a:schemeClr>
              </a:gs>
              <a:gs pos="23000">
                <a:schemeClr val="bg1"/>
              </a:gs>
            </a:gsLst>
            <a:lin ang="1800000" scaled="0"/>
          </a:gradFill>
          <a:ln w="50800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r>
              <a:rPr lang="en-GB" sz="3200" b="1" dirty="0" smtClean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CORONA </a:t>
            </a:r>
            <a:r>
              <a:rPr lang="en-GB" sz="3200" b="1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POLING</a:t>
            </a:r>
            <a:endParaRPr lang="en-GB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poling process involves placing the PVDF under an application of a high electric field and mechanical stretching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tension simultaneously – in 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order to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induce permanent piezoelectric properties into the material.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poling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has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hence been proposed to polarise the PVDF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yarns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using the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SSCP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poling method – after which the ‘smart yarn’ is ready to be manufactured as a </a:t>
            </a:r>
            <a:r>
              <a:rPr lang="en-GB" sz="28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fibre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0" t="12243" r="21528" b="1858"/>
          <a:stretch/>
        </p:blipFill>
        <p:spPr>
          <a:xfrm>
            <a:off x="2747840" y="21742685"/>
            <a:ext cx="3010545" cy="255402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395" y="19752216"/>
            <a:ext cx="3321920" cy="31914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9541" y="23668769"/>
            <a:ext cx="2592895" cy="2130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52" name="Straight Connector 51"/>
          <p:cNvCxnSpPr>
            <a:stCxn id="50" idx="1"/>
          </p:cNvCxnSpPr>
          <p:nvPr/>
        </p:nvCxnSpPr>
        <p:spPr>
          <a:xfrm flipH="1" flipV="1">
            <a:off x="5001019" y="23464009"/>
            <a:ext cx="878522" cy="12701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48" idx="1"/>
          </p:cNvCxnSpPr>
          <p:nvPr/>
        </p:nvCxnSpPr>
        <p:spPr>
          <a:xfrm flipH="1">
            <a:off x="4835009" y="21347945"/>
            <a:ext cx="1431386" cy="7920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1485457" y="29247000"/>
            <a:ext cx="13759419" cy="10102972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82000">
                <a:schemeClr val="accent1">
                  <a:lumMod val="45000"/>
                  <a:lumOff val="55000"/>
                  <a:alpha val="61000"/>
                </a:schemeClr>
              </a:gs>
              <a:gs pos="91000">
                <a:schemeClr val="accent1">
                  <a:lumMod val="60000"/>
                  <a:lumOff val="40000"/>
                </a:schemeClr>
              </a:gs>
              <a:gs pos="65000">
                <a:schemeClr val="bg1">
                  <a:alpha val="28000"/>
                </a:schemeClr>
              </a:gs>
              <a:gs pos="0">
                <a:schemeClr val="bg1"/>
              </a:gs>
            </a:gsLst>
            <a:lin ang="7200000" scaled="0"/>
          </a:gradFill>
          <a:ln w="50800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r>
              <a:rPr lang="en-GB" sz="3200" b="1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</a:t>
            </a:r>
            <a:endParaRPr lang="en-GB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braiding manufacturing technique was used to fabricate the piezoelectric </a:t>
            </a:r>
            <a:r>
              <a:rPr lang="en-GB" sz="2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fibre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 this process,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set of eight poled PVDF yarns were braided – 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times, over a conductive copper core wire.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Finally, the 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compound was </a:t>
            </a:r>
            <a:r>
              <a:rPr lang="en-GB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</a:t>
            </a:r>
            <a:r>
              <a:rPr lang="en-GB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braided with eight thin copper strand wires – as for the outer electrode.  </a:t>
            </a: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</a:t>
            </a: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16"/>
          <a:stretch/>
        </p:blipFill>
        <p:spPr>
          <a:xfrm>
            <a:off x="15750036" y="29672254"/>
            <a:ext cx="4207857" cy="81914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0" b="18722"/>
          <a:stretch/>
        </p:blipFill>
        <p:spPr>
          <a:xfrm>
            <a:off x="1875777" y="34797857"/>
            <a:ext cx="3252091" cy="14477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63" b="18712"/>
          <a:stretch/>
        </p:blipFill>
        <p:spPr>
          <a:xfrm>
            <a:off x="6052809" y="36663209"/>
            <a:ext cx="3097443" cy="14491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5" b="9962"/>
          <a:stretch/>
        </p:blipFill>
        <p:spPr>
          <a:xfrm>
            <a:off x="12019227" y="36686833"/>
            <a:ext cx="3081941" cy="1459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0" name="Rectangle 69"/>
          <p:cNvSpPr/>
          <p:nvPr/>
        </p:nvSpPr>
        <p:spPr>
          <a:xfrm>
            <a:off x="1211142" y="36324904"/>
            <a:ext cx="4549931" cy="6737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core copper electrode   </a:t>
            </a:r>
          </a:p>
          <a:p>
            <a:pPr algn="ctr"/>
            <a:endParaRPr lang="en-GB" dirty="0"/>
          </a:p>
        </p:txBody>
      </p:sp>
      <p:sp>
        <p:nvSpPr>
          <p:cNvPr id="71" name="Rectangle 70"/>
          <p:cNvSpPr/>
          <p:nvPr/>
        </p:nvSpPr>
        <p:spPr>
          <a:xfrm>
            <a:off x="6016940" y="38253762"/>
            <a:ext cx="3097443" cy="5250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24-Yarn PVDF braid</a:t>
            </a:r>
          </a:p>
          <a:p>
            <a:pPr algn="ctr"/>
            <a:endParaRPr lang="en-GB" dirty="0"/>
          </a:p>
        </p:txBody>
      </p:sp>
      <p:sp>
        <p:nvSpPr>
          <p:cNvPr id="72" name="Rectangle 71"/>
          <p:cNvSpPr/>
          <p:nvPr/>
        </p:nvSpPr>
        <p:spPr>
          <a:xfrm>
            <a:off x="9363143" y="37796306"/>
            <a:ext cx="2415257" cy="7273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8-Strand copper </a:t>
            </a:r>
          </a:p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wire braid </a:t>
            </a:r>
            <a:endParaRPr lang="en-GB" sz="2400" i="1" dirty="0"/>
          </a:p>
        </p:txBody>
      </p:sp>
      <p:cxnSp>
        <p:nvCxnSpPr>
          <p:cNvPr id="83" name="Straight Connector 82"/>
          <p:cNvCxnSpPr/>
          <p:nvPr/>
        </p:nvCxnSpPr>
        <p:spPr>
          <a:xfrm flipH="1">
            <a:off x="6648428" y="36839660"/>
            <a:ext cx="928" cy="1079145"/>
          </a:xfrm>
          <a:prstGeom prst="line">
            <a:avLst/>
          </a:prstGeom>
          <a:ln w="444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6499653" y="36841072"/>
            <a:ext cx="275233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6527554" y="37919507"/>
            <a:ext cx="262218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H="1">
            <a:off x="2252786" y="35213983"/>
            <a:ext cx="4809" cy="596151"/>
          </a:xfrm>
          <a:prstGeom prst="line">
            <a:avLst/>
          </a:prstGeom>
          <a:ln w="444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2125089" y="35213983"/>
            <a:ext cx="275233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2125089" y="35810134"/>
            <a:ext cx="262218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6" name="Rectangle 95"/>
          <p:cNvSpPr/>
          <p:nvPr/>
        </p:nvSpPr>
        <p:spPr>
          <a:xfrm>
            <a:off x="2884632" y="35033721"/>
            <a:ext cx="122137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0.3 mm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748223" y="36922032"/>
            <a:ext cx="156097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0.77 mm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2995844" y="37095091"/>
            <a:ext cx="1002011" cy="495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1 mm</a:t>
            </a:r>
          </a:p>
        </p:txBody>
      </p:sp>
      <p:sp>
        <p:nvSpPr>
          <p:cNvPr id="99" name="Title 1"/>
          <p:cNvSpPr txBox="1">
            <a:spLocks/>
          </p:cNvSpPr>
          <p:nvPr/>
        </p:nvSpPr>
        <p:spPr>
          <a:xfrm>
            <a:off x="12934657" y="14956972"/>
            <a:ext cx="16051821" cy="13750569"/>
          </a:xfrm>
          <a:prstGeom prst="rect">
            <a:avLst/>
          </a:prstGeom>
          <a:gradFill>
            <a:gsLst>
              <a:gs pos="100000">
                <a:schemeClr val="accent1">
                  <a:lumMod val="75000"/>
                </a:schemeClr>
              </a:gs>
              <a:gs pos="81000">
                <a:schemeClr val="accent1">
                  <a:lumMod val="45000"/>
                  <a:lumOff val="55000"/>
                  <a:alpha val="50000"/>
                </a:schemeClr>
              </a:gs>
              <a:gs pos="82000">
                <a:schemeClr val="accent1">
                  <a:lumMod val="20000"/>
                  <a:lumOff val="80000"/>
                </a:schemeClr>
              </a:gs>
              <a:gs pos="67000">
                <a:schemeClr val="bg1">
                  <a:alpha val="28000"/>
                </a:schemeClr>
              </a:gs>
              <a:gs pos="0">
                <a:schemeClr val="bg1"/>
              </a:gs>
            </a:gsLst>
            <a:lin ang="18000000" scaled="0"/>
          </a:gradFill>
          <a:ln w="50800" cap="rnd" cmpd="sng">
            <a:solidFill>
              <a:schemeClr val="accent1"/>
            </a:solidFill>
            <a:prstDash val="solid"/>
          </a:ln>
        </p:spPr>
        <p:txBody>
          <a:bodyPr vert="horz" lIns="64621" tIns="32310" rIns="64621" bIns="32310" rtlCol="0" anchor="ctr">
            <a:normAutofit/>
          </a:bodyPr>
          <a:lstStyle>
            <a:lvl1pPr algn="l" defTabSz="4036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42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10000"/>
              </a:lnSpc>
            </a:pPr>
            <a:r>
              <a:rPr lang="en-GB" sz="3200" b="1" dirty="0" smtClean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MODELLING</a:t>
            </a:r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FE model of a 100 mm section of a ‘smart yarn’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with associated inner and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outer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electrode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layers was developed with </a:t>
            </a:r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COMSOL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Multiphysics 5.2.</a:t>
            </a:r>
            <a:endParaRPr lang="en-GB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 axial displacement was applied to the model to predict the piezoelectric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effect of the PVDF </a:t>
            </a:r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smart </a:t>
            </a:r>
            <a:r>
              <a:rPr lang="en-GB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fibre.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8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GB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endParaRPr lang="en-GB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1" b="15580"/>
          <a:stretch/>
        </p:blipFill>
        <p:spPr>
          <a:xfrm>
            <a:off x="6050593" y="32880147"/>
            <a:ext cx="3069532" cy="14620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1" name="Rectangle 100"/>
          <p:cNvSpPr/>
          <p:nvPr/>
        </p:nvSpPr>
        <p:spPr>
          <a:xfrm>
            <a:off x="6032954" y="36295385"/>
            <a:ext cx="3048000" cy="4972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16-Yarn PVDF braid</a:t>
            </a:r>
          </a:p>
          <a:p>
            <a:pPr algn="ctr"/>
            <a:endParaRPr lang="en-GB" dirty="0"/>
          </a:p>
        </p:txBody>
      </p:sp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29" b="38228"/>
          <a:stretch/>
        </p:blipFill>
        <p:spPr>
          <a:xfrm>
            <a:off x="9548292" y="37256847"/>
            <a:ext cx="2045490" cy="4906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7" name="Rectangle 106"/>
          <p:cNvSpPr/>
          <p:nvPr/>
        </p:nvSpPr>
        <p:spPr>
          <a:xfrm>
            <a:off x="5102209" y="35313110"/>
            <a:ext cx="432902" cy="435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GB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Left Brace 107"/>
          <p:cNvSpPr/>
          <p:nvPr/>
        </p:nvSpPr>
        <p:spPr>
          <a:xfrm>
            <a:off x="5599098" y="32896911"/>
            <a:ext cx="175409" cy="5249686"/>
          </a:xfrm>
          <a:prstGeom prst="lef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9" name="Picture 11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6" b="20927"/>
          <a:stretch/>
        </p:blipFill>
        <p:spPr>
          <a:xfrm>
            <a:off x="6031657" y="34783217"/>
            <a:ext cx="3074046" cy="14388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0" name="Rectangle 119"/>
          <p:cNvSpPr/>
          <p:nvPr/>
        </p:nvSpPr>
        <p:spPr>
          <a:xfrm>
            <a:off x="6012254" y="34367720"/>
            <a:ext cx="2987019" cy="6626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8-Yarn PVDF braid</a:t>
            </a:r>
          </a:p>
          <a:p>
            <a:pPr algn="ctr"/>
            <a:endParaRPr lang="en-GB" dirty="0"/>
          </a:p>
        </p:txBody>
      </p:sp>
      <p:cxnSp>
        <p:nvCxnSpPr>
          <p:cNvPr id="121" name="Straight Connector 120"/>
          <p:cNvCxnSpPr/>
          <p:nvPr/>
        </p:nvCxnSpPr>
        <p:spPr>
          <a:xfrm>
            <a:off x="12694888" y="36834251"/>
            <a:ext cx="12133" cy="1159912"/>
          </a:xfrm>
          <a:prstGeom prst="line">
            <a:avLst/>
          </a:prstGeom>
          <a:ln w="444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12557272" y="36841072"/>
            <a:ext cx="275233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2575912" y="37994163"/>
            <a:ext cx="262218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6652155" y="33178390"/>
            <a:ext cx="0" cy="930260"/>
          </a:xfrm>
          <a:prstGeom prst="line">
            <a:avLst/>
          </a:prstGeom>
          <a:ln w="444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6517014" y="33178390"/>
            <a:ext cx="275233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6527554" y="34108650"/>
            <a:ext cx="262218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4" name="Rectangle 133"/>
          <p:cNvSpPr/>
          <p:nvPr/>
        </p:nvSpPr>
        <p:spPr>
          <a:xfrm>
            <a:off x="7004578" y="33267565"/>
            <a:ext cx="1255493" cy="5004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0.6 mm</a:t>
            </a:r>
          </a:p>
        </p:txBody>
      </p:sp>
      <p:cxnSp>
        <p:nvCxnSpPr>
          <p:cNvPr id="135" name="Straight Connector 134"/>
          <p:cNvCxnSpPr/>
          <p:nvPr/>
        </p:nvCxnSpPr>
        <p:spPr>
          <a:xfrm>
            <a:off x="6643776" y="34986428"/>
            <a:ext cx="4650" cy="1044299"/>
          </a:xfrm>
          <a:prstGeom prst="line">
            <a:avLst/>
          </a:prstGeom>
          <a:ln w="444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6506160" y="34969711"/>
            <a:ext cx="275233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6512668" y="36030727"/>
            <a:ext cx="262218" cy="0"/>
          </a:xfrm>
          <a:prstGeom prst="line">
            <a:avLst/>
          </a:prstGeom>
          <a:ln w="254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9" name="Rectangle 138"/>
          <p:cNvSpPr/>
          <p:nvPr/>
        </p:nvSpPr>
        <p:spPr>
          <a:xfrm>
            <a:off x="6918021" y="35033721"/>
            <a:ext cx="122137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0.7 mm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9148759" y="37259140"/>
            <a:ext cx="432902" cy="435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GB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11611947" y="37270504"/>
            <a:ext cx="329304" cy="463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en-GB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12470133" y="36046861"/>
            <a:ext cx="2415257" cy="7273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Fibre</a:t>
            </a:r>
            <a:endParaRPr lang="en-GB" sz="2400" i="1" dirty="0"/>
          </a:p>
        </p:txBody>
      </p:sp>
      <p:sp>
        <p:nvSpPr>
          <p:cNvPr id="150" name="Rectangle 149"/>
          <p:cNvSpPr/>
          <p:nvPr/>
        </p:nvSpPr>
        <p:spPr>
          <a:xfrm>
            <a:off x="15772771" y="37920697"/>
            <a:ext cx="4139724" cy="11189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Braiding </a:t>
            </a:r>
            <a:r>
              <a:rPr lang="en-GB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 for </a:t>
            </a: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production of the smart fibre.</a:t>
            </a:r>
            <a:endParaRPr lang="en-GB" sz="2400" i="1" dirty="0"/>
          </a:p>
        </p:txBody>
      </p:sp>
      <p:sp>
        <p:nvSpPr>
          <p:cNvPr id="151" name="Rectangle 150"/>
          <p:cNvSpPr/>
          <p:nvPr/>
        </p:nvSpPr>
        <p:spPr>
          <a:xfrm>
            <a:off x="8839198" y="23894073"/>
            <a:ext cx="2988821" cy="1572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Gear mechanism to apply mechanical stretching </a:t>
            </a:r>
            <a:r>
              <a:rPr lang="en-GB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tension on the PVDF yarn.</a:t>
            </a:r>
            <a:endParaRPr lang="en-GB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9562844" y="20248714"/>
            <a:ext cx="2803405" cy="24028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Opposite charged copper electrodes creating a high electric field </a:t>
            </a:r>
            <a:r>
              <a:rPr lang="en-GB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medium on the PVDF yarn.</a:t>
            </a:r>
            <a:endParaRPr lang="en-GB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Rectangle 157"/>
          <p:cNvSpPr/>
          <p:nvPr/>
        </p:nvSpPr>
        <p:spPr>
          <a:xfrm>
            <a:off x="1025114" y="24298854"/>
            <a:ext cx="5314771" cy="1030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Schematic of a custom  </a:t>
            </a:r>
          </a:p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</a:t>
            </a: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SSCP</a:t>
            </a: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system.</a:t>
            </a:r>
          </a:p>
        </p:txBody>
      </p:sp>
      <p:pic>
        <p:nvPicPr>
          <p:cNvPr id="161" name="Picture 160" descr="Untitled - Paint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" t="21408" r="78995" b="42667"/>
          <a:stretch/>
        </p:blipFill>
        <p:spPr>
          <a:xfrm>
            <a:off x="15509382" y="18659543"/>
            <a:ext cx="2707277" cy="27004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2" name="Picture 16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690959" y="18754213"/>
            <a:ext cx="1709648" cy="16121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3" name="Picture 162" descr="ESA - 20 pages4 - Word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60" t="45368" r="35301" b="39487"/>
          <a:stretch/>
        </p:blipFill>
        <p:spPr>
          <a:xfrm>
            <a:off x="21951503" y="18754214"/>
            <a:ext cx="6078557" cy="16121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4" name="Picture 16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0598" y="22142223"/>
            <a:ext cx="8844703" cy="5303208"/>
          </a:xfrm>
          <a:prstGeom prst="rect">
            <a:avLst/>
          </a:prstGeom>
        </p:spPr>
      </p:pic>
      <p:pic>
        <p:nvPicPr>
          <p:cNvPr id="166" name="Picture 165"/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472" y="22497502"/>
            <a:ext cx="1844879" cy="436587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Rectangle 167"/>
          <p:cNvSpPr/>
          <p:nvPr/>
        </p:nvSpPr>
        <p:spPr>
          <a:xfrm>
            <a:off x="16075034" y="26935948"/>
            <a:ext cx="2301422" cy="6619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 electrode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13844207" y="26522683"/>
            <a:ext cx="2301422" cy="6619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Outer electrode</a:t>
            </a:r>
          </a:p>
        </p:txBody>
      </p:sp>
      <p:cxnSp>
        <p:nvCxnSpPr>
          <p:cNvPr id="171" name="Straight Connector 170"/>
          <p:cNvCxnSpPr/>
          <p:nvPr/>
        </p:nvCxnSpPr>
        <p:spPr>
          <a:xfrm flipV="1">
            <a:off x="15238710" y="26312058"/>
            <a:ext cx="684574" cy="2483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 flipV="1">
            <a:off x="16526781" y="26436243"/>
            <a:ext cx="1130" cy="67640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5" name="Rectangle 174"/>
          <p:cNvSpPr/>
          <p:nvPr/>
        </p:nvSpPr>
        <p:spPr>
          <a:xfrm>
            <a:off x="13294884" y="21315587"/>
            <a:ext cx="4717868" cy="1162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schematic of the piezoelectric smart fibre.</a:t>
            </a:r>
          </a:p>
        </p:txBody>
      </p:sp>
      <p:sp>
        <p:nvSpPr>
          <p:cNvPr id="176" name="Rectangle 175"/>
          <p:cNvSpPr/>
          <p:nvPr/>
        </p:nvSpPr>
        <p:spPr>
          <a:xfrm>
            <a:off x="19541435" y="20422703"/>
            <a:ext cx="8120266" cy="5677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 model </a:t>
            </a: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PVDF </a:t>
            </a:r>
            <a:r>
              <a:rPr lang="en-GB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braid (Solidworks).</a:t>
            </a:r>
            <a:endParaRPr lang="en-GB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18612399" y="27698539"/>
            <a:ext cx="8236161" cy="10300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 shows a potential of </a:t>
            </a:r>
            <a:r>
              <a:rPr lang="en-GB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14V</a:t>
            </a:r>
            <a:r>
              <a:rPr lang="en-GB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generated as result of an applied </a:t>
            </a:r>
            <a:r>
              <a:rPr lang="en-GB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30N</a:t>
            </a:r>
            <a:r>
              <a:rPr lang="en-GB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axial load (COMSOL). </a:t>
            </a:r>
            <a:endParaRPr lang="en-GB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8" name="Picture 177"/>
          <p:cNvPicPr/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8897" y="19123555"/>
            <a:ext cx="1639239" cy="16121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1" name="Picture 18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5929034" y="34969711"/>
            <a:ext cx="2615136" cy="1846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2" name="Rectangle 181"/>
          <p:cNvSpPr/>
          <p:nvPr/>
        </p:nvSpPr>
        <p:spPr>
          <a:xfrm>
            <a:off x="25194433" y="37191390"/>
            <a:ext cx="3594930" cy="19104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potential host composite structure in which the smart fibre can be embedded as a sensor/energy harvester device.</a:t>
            </a:r>
            <a:endParaRPr lang="en-GB" sz="2400" i="1" dirty="0"/>
          </a:p>
        </p:txBody>
      </p:sp>
      <p:sp>
        <p:nvSpPr>
          <p:cNvPr id="86" name="Rectangle 85"/>
          <p:cNvSpPr/>
          <p:nvPr/>
        </p:nvSpPr>
        <p:spPr>
          <a:xfrm>
            <a:off x="20708080" y="38085121"/>
            <a:ext cx="3989737" cy="9545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Braiding process simulation with LS-DYNA .</a:t>
            </a:r>
            <a:endParaRPr lang="en-GB" sz="2400" i="1" dirty="0"/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0895270" y="34823156"/>
            <a:ext cx="1644799" cy="2837002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2780896" y="34846363"/>
            <a:ext cx="2705829" cy="2873988"/>
          </a:xfrm>
          <a:prstGeom prst="rect">
            <a:avLst/>
          </a:prstGeom>
        </p:spPr>
      </p:pic>
      <p:sp>
        <p:nvSpPr>
          <p:cNvPr id="93" name="Rectangle 92"/>
          <p:cNvSpPr/>
          <p:nvPr/>
        </p:nvSpPr>
        <p:spPr>
          <a:xfrm>
            <a:off x="1485456" y="39817023"/>
            <a:ext cx="27501021" cy="2077485"/>
          </a:xfrm>
          <a:prstGeom prst="rect">
            <a:avLst/>
          </a:prstGeom>
          <a:gradFill>
            <a:gsLst>
              <a:gs pos="16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45000"/>
                  <a:lumOff val="55000"/>
                  <a:alpha val="50000"/>
                </a:schemeClr>
              </a:gs>
              <a:gs pos="41000">
                <a:schemeClr val="accent1">
                  <a:lumMod val="45000"/>
                  <a:lumOff val="55000"/>
                  <a:alpha val="51000"/>
                </a:schemeClr>
              </a:gs>
              <a:gs pos="50000">
                <a:schemeClr val="bg1"/>
              </a:gs>
              <a:gs pos="99000">
                <a:schemeClr val="bg1"/>
              </a:gs>
            </a:gsLst>
            <a:lin ang="16800000" scaled="0"/>
          </a:gradFill>
          <a:ln w="50800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r>
              <a:rPr lang="en-GB" sz="2800" b="1" dirty="0">
                <a:solidFill>
                  <a:srgbClr val="0402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Rosso, S., 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Micro-scale Hybrid Fibres for Low Cost Polymer 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Armours</a:t>
            </a: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Imperial College London, 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2014.</a:t>
            </a:r>
          </a:p>
          <a:p>
            <a:pPr algn="just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Razavi, A., 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Feasibility Study of Design and Manufacturing of Composite Leaf Springs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Sheffield </a:t>
            </a: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Hallam</a:t>
            </a: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University, 2013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p. 128.</a:t>
            </a:r>
          </a:p>
          <a:p>
            <a:pPr algn="just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Specialist</a:t>
            </a:r>
            <a:r>
              <a:rPr lang="en-GB" sz="24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Piezo Spiral Wrapped Coaxial Cable.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2011.</a:t>
            </a:r>
          </a:p>
          <a:p>
            <a:pPr algn="just"/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5" name="Straight Connector 94"/>
          <p:cNvCxnSpPr/>
          <p:nvPr/>
        </p:nvCxnSpPr>
        <p:spPr>
          <a:xfrm>
            <a:off x="9581661" y="37453160"/>
            <a:ext cx="275233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9581661" y="37591041"/>
            <a:ext cx="262218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3" name="Rectangle 102"/>
          <p:cNvSpPr/>
          <p:nvPr/>
        </p:nvSpPr>
        <p:spPr>
          <a:xfrm>
            <a:off x="9703463" y="37257985"/>
            <a:ext cx="1286205" cy="495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0.1 mm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9712770" y="37453160"/>
            <a:ext cx="0" cy="1313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Notched Right Arrow 4"/>
          <p:cNvSpPr/>
          <p:nvPr/>
        </p:nvSpPr>
        <p:spPr>
          <a:xfrm rot="5400000">
            <a:off x="2258636" y="8432986"/>
            <a:ext cx="978408" cy="484632"/>
          </a:xfrm>
          <a:prstGeom prst="notchedRightArrow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Notched Right Arrow 93"/>
          <p:cNvSpPr/>
          <p:nvPr/>
        </p:nvSpPr>
        <p:spPr>
          <a:xfrm rot="5400000">
            <a:off x="5803705" y="14379125"/>
            <a:ext cx="978408" cy="484632"/>
          </a:xfrm>
          <a:prstGeom prst="notchedRightArrow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Notched Right Arrow 105"/>
          <p:cNvSpPr/>
          <p:nvPr/>
        </p:nvSpPr>
        <p:spPr>
          <a:xfrm>
            <a:off x="11871434" y="22888392"/>
            <a:ext cx="1497581" cy="605324"/>
          </a:xfrm>
          <a:prstGeom prst="notchedRightArrow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Notched Right Arrow 108"/>
          <p:cNvSpPr/>
          <p:nvPr/>
        </p:nvSpPr>
        <p:spPr>
          <a:xfrm rot="5400000">
            <a:off x="5025716" y="28789195"/>
            <a:ext cx="1497581" cy="605324"/>
          </a:xfrm>
          <a:prstGeom prst="notchedRightArrow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Notched Right Arrow 109"/>
          <p:cNvSpPr/>
          <p:nvPr/>
        </p:nvSpPr>
        <p:spPr>
          <a:xfrm rot="10800000">
            <a:off x="14916079" y="33499846"/>
            <a:ext cx="978408" cy="484632"/>
          </a:xfrm>
          <a:prstGeom prst="notchedRightArrow">
            <a:avLst/>
          </a:prstGeom>
          <a:solidFill>
            <a:schemeClr val="accent2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7-Point Star 5"/>
          <p:cNvSpPr/>
          <p:nvPr/>
        </p:nvSpPr>
        <p:spPr>
          <a:xfrm>
            <a:off x="20614961" y="28832769"/>
            <a:ext cx="785646" cy="785888"/>
          </a:xfrm>
          <a:prstGeom prst="star7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un 9"/>
          <p:cNvSpPr/>
          <p:nvPr/>
        </p:nvSpPr>
        <p:spPr>
          <a:xfrm rot="1287456">
            <a:off x="992217" y="39456686"/>
            <a:ext cx="712164" cy="679401"/>
          </a:xfrm>
          <a:prstGeom prst="sun">
            <a:avLst/>
          </a:prstGeom>
          <a:ln w="254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564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2621</TotalTime>
  <Words>690</Words>
  <Application>Microsoft Office PowerPoint</Application>
  <PresentationFormat>Custom</PresentationFormat>
  <Paragraphs>135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Imperial College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Razavi, Seyedalireza</dc:creator>
  <cp:lastModifiedBy>Razavi, Seyedalireza</cp:lastModifiedBy>
  <cp:revision>218</cp:revision>
  <cp:lastPrinted>2016-06-23T12:19:27Z</cp:lastPrinted>
  <dcterms:created xsi:type="dcterms:W3CDTF">2016-06-17T12:44:24Z</dcterms:created>
  <dcterms:modified xsi:type="dcterms:W3CDTF">2016-06-23T13:10:03Z</dcterms:modified>
</cp:coreProperties>
</file>