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sldIdLst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son, Daniel S" initials="EDS" lastIdx="3" clrIdx="0">
    <p:extLst>
      <p:ext uri="{19B8F6BF-5375-455C-9EA6-DF929625EA0E}">
        <p15:presenceInfo xmlns:p15="http://schemas.microsoft.com/office/powerpoint/2012/main" userId="Elson, Daniel 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E9F3"/>
    <a:srgbClr val="9DEDFD"/>
    <a:srgbClr val="4ACAE4"/>
    <a:srgbClr val="0CB4BC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28" autoAdjust="0"/>
    <p:restoredTop sz="94660"/>
  </p:normalViewPr>
  <p:slideViewPr>
    <p:cSldViewPr snapToGrid="0">
      <p:cViewPr>
        <p:scale>
          <a:sx n="90" d="100"/>
          <a:sy n="90" d="100"/>
        </p:scale>
        <p:origin x="252" y="-6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ha Kedrzycki" userId="4e24d169-3de4-4510-8213-c545a09e57a2" providerId="ADAL" clId="{30713D02-6F08-4089-B8DD-68963F9EC928}"/>
    <pc:docChg chg="modSld">
      <pc:chgData name="Martha Kedrzycki" userId="4e24d169-3de4-4510-8213-c545a09e57a2" providerId="ADAL" clId="{30713D02-6F08-4089-B8DD-68963F9EC928}" dt="2020-05-19T12:37:36.132" v="3" actId="1036"/>
      <pc:docMkLst>
        <pc:docMk/>
      </pc:docMkLst>
      <pc:sldChg chg="addSp modSp mod">
        <pc:chgData name="Martha Kedrzycki" userId="4e24d169-3de4-4510-8213-c545a09e57a2" providerId="ADAL" clId="{30713D02-6F08-4089-B8DD-68963F9EC928}" dt="2020-05-19T12:37:36.132" v="3" actId="1036"/>
        <pc:sldMkLst>
          <pc:docMk/>
          <pc:sldMk cId="4280278241" sldId="262"/>
        </pc:sldMkLst>
        <pc:spChg chg="add mod">
          <ac:chgData name="Martha Kedrzycki" userId="4e24d169-3de4-4510-8213-c545a09e57a2" providerId="ADAL" clId="{30713D02-6F08-4089-B8DD-68963F9EC928}" dt="2020-05-19T12:37:36.132" v="3" actId="1036"/>
          <ac:spMkLst>
            <pc:docMk/>
            <pc:sldMk cId="4280278241" sldId="262"/>
            <ac:spMk id="72" creationId="{1D695584-0113-4149-A480-5604AABC1AF8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imperiallondon-my.sharepoint.com/personal/mkedrzyc_ic_ac_uk/Documents/Desktop/TMF/ICG%20things%20by%20Maria/GLOW%20ICG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imperiallondon-my.sharepoint.com/personal/mkedrzyc_ic_ac_uk/Documents/Desktop/TMF/ICG%20things%20by%20Maria/GLOW%20ICG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imperiallondon-my.sharepoint.com/personal/mkedrzyc_ic_ac_uk/Documents/Desktop/TMF/ICG%20things%20by%20Maria/GLOW%20ICG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Sheet3!$F$7:$H$7</c:f>
              <c:strCache>
                <c:ptCount val="3"/>
                <c:pt idx="0">
                  <c:v>ER</c:v>
                </c:pt>
                <c:pt idx="1">
                  <c:v>PR</c:v>
                </c:pt>
                <c:pt idx="2">
                  <c:v>Her2</c:v>
                </c:pt>
              </c:strCache>
            </c:strRef>
          </c:cat>
          <c:val>
            <c:numRef>
              <c:f>Sheet3!$F$8:$H$8</c:f>
              <c:numCache>
                <c:formatCode>General</c:formatCode>
                <c:ptCount val="3"/>
                <c:pt idx="0">
                  <c:v>8</c:v>
                </c:pt>
                <c:pt idx="1">
                  <c:v>5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E45-48F5-BC29-07FCF8717D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98483616"/>
        <c:axId val="298484928"/>
      </c:barChart>
      <c:catAx>
        <c:axId val="2984836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8484928"/>
        <c:crosses val="autoZero"/>
        <c:auto val="1"/>
        <c:lblAlgn val="ctr"/>
        <c:lblOffset val="100"/>
        <c:noMultiLvlLbl val="0"/>
      </c:catAx>
      <c:valAx>
        <c:axId val="298484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8483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Sheet3!$F$14:$H$14</c:f>
              <c:strCache>
                <c:ptCount val="3"/>
                <c:pt idx="0">
                  <c:v>IDC</c:v>
                </c:pt>
                <c:pt idx="1">
                  <c:v>DCIS</c:v>
                </c:pt>
                <c:pt idx="2">
                  <c:v>IMC</c:v>
                </c:pt>
              </c:strCache>
            </c:strRef>
          </c:cat>
          <c:val>
            <c:numRef>
              <c:f>Sheet3!$F$15:$H$15</c:f>
              <c:numCache>
                <c:formatCode>General</c:formatCode>
                <c:ptCount val="3"/>
                <c:pt idx="0">
                  <c:v>8</c:v>
                </c:pt>
                <c:pt idx="1">
                  <c:v>6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4F-4C02-A644-165C7DBE9C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70616048"/>
        <c:axId val="470613096"/>
      </c:barChart>
      <c:catAx>
        <c:axId val="470616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0613096"/>
        <c:crosses val="autoZero"/>
        <c:auto val="1"/>
        <c:lblAlgn val="ctr"/>
        <c:lblOffset val="100"/>
        <c:noMultiLvlLbl val="0"/>
      </c:catAx>
      <c:valAx>
        <c:axId val="4706130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0616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A305-4723-8352-479FCDFD3CC0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3-A305-4723-8352-479FCDFD3CC0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A305-4723-8352-479FCDFD3CC0}"/>
              </c:ext>
            </c:extLst>
          </c:dPt>
          <c:cat>
            <c:strRef>
              <c:f>Sheet3!$F$21:$H$21</c:f>
              <c:strCache>
                <c:ptCount val="3"/>
                <c:pt idx="0">
                  <c:v>clear</c:v>
                </c:pt>
                <c:pt idx="1">
                  <c:v>AP</c:v>
                </c:pt>
                <c:pt idx="2">
                  <c:v>other</c:v>
                </c:pt>
              </c:strCache>
            </c:strRef>
          </c:cat>
          <c:val>
            <c:numRef>
              <c:f>Sheet3!$F$22:$H$22</c:f>
              <c:numCache>
                <c:formatCode>General</c:formatCode>
                <c:ptCount val="3"/>
                <c:pt idx="0">
                  <c:v>5</c:v>
                </c:pt>
                <c:pt idx="1">
                  <c:v>2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305-4723-8352-479FCDFD3C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79343808"/>
        <c:axId val="303733832"/>
      </c:barChart>
      <c:catAx>
        <c:axId val="279343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03733832"/>
        <c:crosses val="autoZero"/>
        <c:auto val="1"/>
        <c:lblAlgn val="ctr"/>
        <c:lblOffset val="100"/>
        <c:noMultiLvlLbl val="0"/>
      </c:catAx>
      <c:valAx>
        <c:axId val="303733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793438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0A1CB-E116-AC41-8CCC-41444BE25F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8419E8-94C3-4841-9E9C-D85E6B00A6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DB0BD1-D706-FB4B-AF4F-326C2188D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62F954-5D9C-9B4D-9A17-482AEAC20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8D65AE-A2B8-344C-918F-2270B5842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061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09E95-1ADD-384D-AFF6-2B4119EC6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24D46-9244-CF43-90F7-B8212AC89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5F527-C619-8B45-ABAE-C632FD54B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EE96E8-BE6A-904F-A100-FDC93C8B9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771D5A-EDCC-B44B-9123-B84779438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81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9F648-8ACC-514E-AAD8-043C44B1A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D080F9-4F48-5E48-A4EA-4D00FC0E1B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EDC23-4338-2C49-A46A-3FAA8DE9D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96213B-EB0A-2648-9B6A-FA5ED80B4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FF49C0-D028-B746-82CB-913F5FD23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755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365AC-BE27-0741-B40F-A746A95DF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E97420-9F16-1A40-8452-3813D370E6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1AF9F1-8A73-7B48-9107-DBE523FE9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6BEE0F-E874-AA46-BCFE-7E38F5778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29A439-CA21-6B40-8306-193637F03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16C9E-F41B-A941-B206-99412B0AA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336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9300A-4B05-884B-9E1F-350668308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3F4D06-0378-8D44-A1C7-ECA1742B8E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113966-AFE4-7240-8786-2DBEA44291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AA1086-4B3F-1444-ACD1-FC03D7E12B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F461D0-34CC-7348-9703-BC93971712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6F4BB1-E7A5-F04F-978E-F19F3D0A2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6855AE-54C1-4747-AAE7-5071BA22A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1805E3-A887-124A-A314-3A4AF801F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233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198ECF-6ACA-8943-99D0-16C9D9568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4F769D-B407-B847-B70F-B6862496D3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473AF9-D0CE-E542-A970-867EAD3EC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0CC66F-3FCE-4C47-B4CC-A5CBDE1EB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401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7E5DC0-4258-FF46-90D9-14EF29421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B40C5C-7BE7-824E-84FD-A766C2CBB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B45F99-11B6-FC45-8F8C-0606FA8D2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402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7269A-A3B3-EC49-8338-8E572AE54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24984D-0F2D-8B43-B358-D7962E0FBF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694F29-F15B-4141-8B5E-BF3B69DC0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4FC484-8CC2-984C-9C0C-960356C0F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AA2AE0-C4FD-9F4A-87A9-3248FD4A5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BB8007-9924-AB4F-B71B-C6089C679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6795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C09FD-D59D-DF44-B90C-14D18CC6C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8DC663-D2F8-CB49-9B29-94BDEEE8D4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62A75E-95F0-5F4E-B06B-6F19469439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6F7367-75EF-8B43-BD08-7AD8B4A82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9499AB-3934-584F-ACD4-01ACA6A9E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B0C925-A67B-B549-853D-C538F286B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45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1D974-9F1B-9845-A0E4-AB3AB9A20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DFAF4-7930-1B44-9A53-3C19E98D8F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61CC1-F486-044F-8D93-4C4A423E7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D468A-596B-FD49-B430-499774ABF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33C58B-B2AB-014E-8C9D-EF5492A55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793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2D21BC-A586-7E46-B9E8-D04089EB6B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124572-94A3-DA47-8AA0-2301F38DC7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6778F8-3141-E844-B842-4572C9DBF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F69232-1C2E-1248-A0DA-FEF2A0DD1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E100B-2108-C24E-A381-C44AE2BF7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181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04DEC3-8E96-C947-B183-503170F39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37945E-87C3-6E4E-BF25-FFC8133E82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338225-AC62-8243-8B70-598EB752F9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23574-421F-4189-B02A-8D01EFBB24CD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0BA72-E105-4948-A2A5-693445F0E6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7DC969-6A21-DA41-904B-E27FD6DED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61088-F774-47C4-9226-EF0187E7C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396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hart" Target="../charts/chart1.xml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5" Type="http://schemas.openxmlformats.org/officeDocument/2006/relationships/chart" Target="../charts/chart3.xml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6000">
              <a:schemeClr val="bg1"/>
            </a:gs>
            <a:gs pos="57000">
              <a:schemeClr val="accent1">
                <a:lumMod val="60000"/>
                <a:lumOff val="40000"/>
              </a:schemeClr>
            </a:gs>
            <a:gs pos="61000">
              <a:schemeClr val="accent1">
                <a:lumMod val="60000"/>
                <a:lumOff val="40000"/>
              </a:schemeClr>
            </a:gs>
            <a:gs pos="91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9E9A226-1550-4B40-9804-6CF7B2A5E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180" y="-32201"/>
            <a:ext cx="12214179" cy="69027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00C0A18-0C15-42E1-9C49-1188D4692B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9484" y="6088820"/>
            <a:ext cx="1765034" cy="6390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32C067-4EAB-41FF-B637-D6B9CE699D7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9049" y="6121853"/>
            <a:ext cx="3006110" cy="583966"/>
          </a:xfrm>
          <a:prstGeom prst="rect">
            <a:avLst/>
          </a:prstGeom>
        </p:spPr>
      </p:pic>
      <p:sp>
        <p:nvSpPr>
          <p:cNvPr id="7" name="Text Box 4">
            <a:extLst>
              <a:ext uri="{FF2B5EF4-FFF2-40B4-BE49-F238E27FC236}">
                <a16:creationId xmlns:a16="http://schemas.microsoft.com/office/drawing/2014/main" id="{D00A742D-D97A-457C-A6C8-4DFBC88B6C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0174" y="305190"/>
            <a:ext cx="9511141" cy="342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4630" tIns="32315" rIns="64630" bIns="32315">
            <a:spAutoFit/>
          </a:bodyPr>
          <a:lstStyle>
            <a:lvl1pPr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23850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646113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969963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292225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17494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2066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6638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1210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GB" altLang="en-US" sz="900" dirty="0">
                <a:latin typeface="+mn-lt"/>
                <a:cs typeface="Arial" panose="020B0604020202020204" pitchFamily="34" charset="0"/>
              </a:rPr>
              <a:t>M. Kedrzycki</a:t>
            </a:r>
            <a:r>
              <a:rPr lang="en-GB" altLang="en-US" sz="900" baseline="30000" dirty="0">
                <a:latin typeface="+mn-lt"/>
                <a:cs typeface="Arial" panose="020B0604020202020204" pitchFamily="34" charset="0"/>
              </a:rPr>
              <a:t>1,2,3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, M. Leiloglou</a:t>
            </a:r>
            <a:r>
              <a:rPr lang="en-GB" altLang="en-US" sz="900" baseline="30000" dirty="0">
                <a:latin typeface="+mn-lt"/>
                <a:cs typeface="Arial" panose="020B0604020202020204" pitchFamily="34" charset="0"/>
              </a:rPr>
              <a:t>1,2,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, V. Chalau</a:t>
            </a:r>
            <a:r>
              <a:rPr lang="en-GB" altLang="en-US" sz="900" baseline="30000" dirty="0">
                <a:latin typeface="+mn-lt"/>
                <a:cs typeface="Arial" panose="020B0604020202020204" pitchFamily="34" charset="0"/>
              </a:rPr>
              <a:t>1,2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, P.T.R. Thiruchelvam</a:t>
            </a:r>
            <a:r>
              <a:rPr lang="en-GB" altLang="en-US" sz="900" baseline="30000" dirty="0">
                <a:cs typeface="Arial" panose="020B0604020202020204" pitchFamily="34" charset="0"/>
              </a:rPr>
              <a:t>1,3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900" dirty="0">
                <a:cs typeface="Arial" panose="020B0604020202020204" pitchFamily="34" charset="0"/>
              </a:rPr>
              <a:t>J. Lin</a:t>
            </a:r>
            <a:r>
              <a:rPr lang="en-GB" altLang="en-US" sz="900" baseline="30000" dirty="0">
                <a:cs typeface="Arial" panose="020B0604020202020204" pitchFamily="34" charset="0"/>
              </a:rPr>
              <a:t>3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, D.S. Elson</a:t>
            </a:r>
            <a:r>
              <a:rPr lang="en-GB" altLang="en-US" sz="900" baseline="30000" dirty="0">
                <a:latin typeface="+mn-lt"/>
                <a:cs typeface="Arial" panose="020B0604020202020204" pitchFamily="34" charset="0"/>
              </a:rPr>
              <a:t>1,2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 , D.R. Leff</a:t>
            </a:r>
            <a:r>
              <a:rPr lang="en-GB" altLang="en-US" sz="900" baseline="30000" dirty="0">
                <a:latin typeface="+mn-lt"/>
                <a:cs typeface="Arial" panose="020B0604020202020204" pitchFamily="34" charset="0"/>
              </a:rPr>
              <a:t>1,3 </a:t>
            </a:r>
            <a:r>
              <a:rPr lang="en-GB" altLang="en-US" sz="900" dirty="0">
                <a:latin typeface="+mn-lt"/>
                <a:cs typeface="Arial" panose="020B0604020202020204" pitchFamily="34" charset="0"/>
              </a:rPr>
              <a:t> </a:t>
            </a:r>
          </a:p>
          <a:p>
            <a:pPr algn="ctr"/>
            <a:r>
              <a:rPr lang="en-GB" altLang="en-US" sz="900" dirty="0">
                <a:latin typeface="+mn-lt"/>
                <a:cs typeface="Arial" panose="020B0604020202020204" pitchFamily="34" charset="0"/>
              </a:rPr>
              <a:t>1. Department of Surgery and Cancer, Imperial College London, 2. Hamlyn Centre for Robotic Surgery, Institute of Global Health Innovation, 3. Imperial College Healthcare Trust </a:t>
            </a:r>
            <a:endParaRPr lang="en-GB" altLang="en-US" sz="900" b="1" dirty="0">
              <a:solidFill>
                <a:srgbClr val="01835F"/>
              </a:solidFill>
              <a:latin typeface="+mn-lt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91413B-C32A-4B41-9A06-A3BF0D709E29}"/>
              </a:ext>
            </a:extLst>
          </p:cNvPr>
          <p:cNvSpPr txBox="1"/>
          <p:nvPr/>
        </p:nvSpPr>
        <p:spPr>
          <a:xfrm>
            <a:off x="3821742" y="639991"/>
            <a:ext cx="414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Introduction: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A21D297-B50A-421D-8666-30667CDE9DE1}"/>
              </a:ext>
            </a:extLst>
          </p:cNvPr>
          <p:cNvSpPr txBox="1"/>
          <p:nvPr/>
        </p:nvSpPr>
        <p:spPr>
          <a:xfrm flipH="1">
            <a:off x="44424" y="4057128"/>
            <a:ext cx="420093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Methodology:</a:t>
            </a:r>
            <a:endParaRPr lang="en-GB" sz="1000" b="1" u="sng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single centre prospective clinical study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UK Research Ethics Committee Approval (18/LO/2018)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10 patients due to undergo BCS recruited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Injected 12.5mg ICG intraoperatively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Colour &amp; NIRF images taken of:</a:t>
            </a:r>
          </a:p>
          <a:p>
            <a:pPr lvl="1"/>
            <a:r>
              <a:rPr lang="en-GB" sz="1000" dirty="0"/>
              <a:t>- tumour in situ	- tumour ex vivo </a:t>
            </a:r>
          </a:p>
          <a:p>
            <a:pPr lvl="1"/>
            <a:r>
              <a:rPr lang="en-GB" sz="1000" dirty="0"/>
              <a:t>- cavity shaves	- lymph nodes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Fourier transform and image primitive analysis applied in post-processing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b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6360EE9-3B50-4EA2-94BE-4CF27FF11627}"/>
              </a:ext>
            </a:extLst>
          </p:cNvPr>
          <p:cNvSpPr txBox="1"/>
          <p:nvPr/>
        </p:nvSpPr>
        <p:spPr>
          <a:xfrm>
            <a:off x="4439084" y="4865041"/>
            <a:ext cx="7698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200" b="1" u="sng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7F718C32-8CC0-4BBA-8469-4494FD7F305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835" y="6335127"/>
            <a:ext cx="951421" cy="29458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54360B76-73EE-4C74-9A4E-4679D787686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309" y="6070160"/>
            <a:ext cx="1712886" cy="23120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AA4D4FD-AA1F-4B6C-9092-D1E849364C72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489" y="6335127"/>
            <a:ext cx="364179" cy="320559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44A3D4F7-A4EB-4575-8238-5B509FC9AE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933346"/>
            <a:ext cx="19124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GB" altLang="en-US" sz="1100" dirty="0"/>
              <a:t>ACKNOWLEDGEMENTS</a:t>
            </a:r>
            <a:r>
              <a:rPr lang="en-GB" altLang="en-US" sz="1200" dirty="0"/>
              <a:t> </a:t>
            </a:r>
          </a:p>
        </p:txBody>
      </p:sp>
      <p:sp>
        <p:nvSpPr>
          <p:cNvPr id="57" name="Text Box 75">
            <a:extLst>
              <a:ext uri="{FF2B5EF4-FFF2-40B4-BE49-F238E27FC236}">
                <a16:creationId xmlns:a16="http://schemas.microsoft.com/office/drawing/2014/main" id="{47CAD92E-2078-4403-A72A-1A3716E12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547" y="6193768"/>
            <a:ext cx="4056989" cy="55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4630" tIns="32315" rIns="64630" bIns="32315">
            <a:spAutoFit/>
          </a:bodyPr>
          <a:lstStyle>
            <a:lvl1pPr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23850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646113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969963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292225" defTabSz="64611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17494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2066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26638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121025" defTabSz="646113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en-GB" altLang="en-US" sz="800" dirty="0">
                <a:latin typeface="+mn-lt"/>
                <a:cs typeface="Arial" panose="020B0604020202020204" pitchFamily="34" charset="0"/>
              </a:rPr>
              <a:t>This research was funded by the NIHR i4i programme (grant II-LB-0214-20009) with infrastructure support from the Cancer Research UK Imperial Centre. Maria </a:t>
            </a:r>
            <a:r>
              <a:rPr lang="en-GB" altLang="en-US" sz="800" dirty="0" err="1">
                <a:latin typeface="+mn-lt"/>
                <a:cs typeface="Arial" panose="020B0604020202020204" pitchFamily="34" charset="0"/>
              </a:rPr>
              <a:t>Leiloglou</a:t>
            </a:r>
            <a:r>
              <a:rPr lang="en-GB" altLang="en-US" sz="800" dirty="0">
                <a:latin typeface="+mn-lt"/>
                <a:cs typeface="Arial" panose="020B0604020202020204" pitchFamily="34" charset="0"/>
              </a:rPr>
              <a:t> was supported by the NIHR Imperial BRC (Biomedical Research Centre ) and the Foundation for Education and European Culture for her studies.</a:t>
            </a:r>
          </a:p>
        </p:txBody>
      </p:sp>
      <p:sp>
        <p:nvSpPr>
          <p:cNvPr id="58" name="Rectangle: Rounded Corners 13">
            <a:extLst>
              <a:ext uri="{FF2B5EF4-FFF2-40B4-BE49-F238E27FC236}">
                <a16:creationId xmlns:a16="http://schemas.microsoft.com/office/drawing/2014/main" id="{F1683F91-7CC5-F340-8DB4-67CF79F79318}"/>
              </a:ext>
            </a:extLst>
          </p:cNvPr>
          <p:cNvSpPr/>
          <p:nvPr/>
        </p:nvSpPr>
        <p:spPr>
          <a:xfrm>
            <a:off x="10568568" y="1869805"/>
            <a:ext cx="1574163" cy="410830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BB2BC6-2C05-5440-8847-4333492B4A3E}"/>
              </a:ext>
            </a:extLst>
          </p:cNvPr>
          <p:cNvSpPr txBox="1"/>
          <p:nvPr/>
        </p:nvSpPr>
        <p:spPr>
          <a:xfrm>
            <a:off x="5852251" y="1847304"/>
            <a:ext cx="3472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Results: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E98FA73-BD20-46DE-8FD5-FF2D03E160E6}"/>
              </a:ext>
            </a:extLst>
          </p:cNvPr>
          <p:cNvSpPr txBox="1"/>
          <p:nvPr/>
        </p:nvSpPr>
        <p:spPr>
          <a:xfrm>
            <a:off x="5078436" y="3561701"/>
            <a:ext cx="436706" cy="214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RGB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8F960F8-4188-450C-B535-79A664A8B0EA}"/>
              </a:ext>
            </a:extLst>
          </p:cNvPr>
          <p:cNvSpPr txBox="1"/>
          <p:nvPr/>
        </p:nvSpPr>
        <p:spPr>
          <a:xfrm>
            <a:off x="5870115" y="3550694"/>
            <a:ext cx="41713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NIRF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30FFEF03-B964-45AC-B7FA-A436B8A443C9}"/>
              </a:ext>
            </a:extLst>
          </p:cNvPr>
          <p:cNvSpPr txBox="1"/>
          <p:nvPr/>
        </p:nvSpPr>
        <p:spPr>
          <a:xfrm>
            <a:off x="6621201" y="3560628"/>
            <a:ext cx="5935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Overlay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CD101E06-F3F2-4CD7-A083-9CA74485D4ED}"/>
              </a:ext>
            </a:extLst>
          </p:cNvPr>
          <p:cNvSpPr txBox="1"/>
          <p:nvPr/>
        </p:nvSpPr>
        <p:spPr>
          <a:xfrm>
            <a:off x="5078436" y="3686682"/>
            <a:ext cx="436706" cy="214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RGB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F3A85B01-93BC-4BD7-B46A-5B897EBD0F39}"/>
              </a:ext>
            </a:extLst>
          </p:cNvPr>
          <p:cNvSpPr txBox="1"/>
          <p:nvPr/>
        </p:nvSpPr>
        <p:spPr>
          <a:xfrm>
            <a:off x="5837392" y="3711865"/>
            <a:ext cx="436706" cy="2143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NIRF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D967BE86-0358-4482-AE29-CE5CC95E185D}"/>
              </a:ext>
            </a:extLst>
          </p:cNvPr>
          <p:cNvSpPr txBox="1"/>
          <p:nvPr/>
        </p:nvSpPr>
        <p:spPr>
          <a:xfrm>
            <a:off x="6615682" y="3710471"/>
            <a:ext cx="5500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>
                <a:solidFill>
                  <a:schemeClr val="bg1"/>
                </a:solidFill>
              </a:rPr>
              <a:t>Overlay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87F9ADF-E63B-42DD-B3D4-C992BA304A0D}"/>
              </a:ext>
            </a:extLst>
          </p:cNvPr>
          <p:cNvSpPr txBox="1"/>
          <p:nvPr/>
        </p:nvSpPr>
        <p:spPr>
          <a:xfrm>
            <a:off x="10532372" y="1892808"/>
            <a:ext cx="15191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Conclusions: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First in woman study using the GLOW camera for fluorescence-guided BCS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Fourier transform and image primitive analysis of the GLOW images are worth investigating to reveal differences between tumour and normal tissue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Future studies will focus on further image analysis with ICG and the use of targeting fluorophores such as ALA (REC 19/LO/0927) to further analyse the potential of fluorescence guided breast cancer surgery</a:t>
            </a:r>
            <a:endParaRPr lang="en-GB" sz="1000" b="1" u="sng" dirty="0"/>
          </a:p>
        </p:txBody>
      </p:sp>
      <p:sp>
        <p:nvSpPr>
          <p:cNvPr id="95" name="Rectangle: Rounded Corners 94">
            <a:extLst>
              <a:ext uri="{FF2B5EF4-FFF2-40B4-BE49-F238E27FC236}">
                <a16:creationId xmlns:a16="http://schemas.microsoft.com/office/drawing/2014/main" id="{8BF0C49C-7FF1-4F08-ACE3-5D49A7A5F2DC}"/>
              </a:ext>
            </a:extLst>
          </p:cNvPr>
          <p:cNvSpPr/>
          <p:nvPr/>
        </p:nvSpPr>
        <p:spPr>
          <a:xfrm>
            <a:off x="54973" y="675412"/>
            <a:ext cx="12095497" cy="112190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9F122E0-F802-41BE-AA0B-41098C324AC1}"/>
              </a:ext>
            </a:extLst>
          </p:cNvPr>
          <p:cNvSpPr/>
          <p:nvPr/>
        </p:nvSpPr>
        <p:spPr>
          <a:xfrm>
            <a:off x="47817" y="4057128"/>
            <a:ext cx="4200939" cy="186076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63" name="Rectangle: Rounded Corners 13">
            <a:extLst>
              <a:ext uri="{FF2B5EF4-FFF2-40B4-BE49-F238E27FC236}">
                <a16:creationId xmlns:a16="http://schemas.microsoft.com/office/drawing/2014/main" id="{787858F6-0433-4A4C-88E6-77424731B709}"/>
              </a:ext>
            </a:extLst>
          </p:cNvPr>
          <p:cNvSpPr/>
          <p:nvPr/>
        </p:nvSpPr>
        <p:spPr>
          <a:xfrm>
            <a:off x="4366247" y="1855859"/>
            <a:ext cx="6114416" cy="410830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B60C9D-20BC-43F9-B30B-9A6F9A8E2374}"/>
              </a:ext>
            </a:extLst>
          </p:cNvPr>
          <p:cNvSpPr txBox="1"/>
          <p:nvPr/>
        </p:nvSpPr>
        <p:spPr>
          <a:xfrm>
            <a:off x="77101" y="-32201"/>
            <a:ext cx="120733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First in Human Study Using the ‘GLOW’ Near Infrared Camera System in Breast Cancer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CB9EF4B-B2C1-417C-8962-EE098548605D}"/>
              </a:ext>
            </a:extLst>
          </p:cNvPr>
          <p:cNvSpPr/>
          <p:nvPr/>
        </p:nvSpPr>
        <p:spPr>
          <a:xfrm>
            <a:off x="4452534" y="2290389"/>
            <a:ext cx="223771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Mean Age 56 (45-70)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BMI 24.2 (19.2-30.2)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No adverse events recorded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TBR 1, but 2 cases of aberrant vasculature noted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7FD6C8A-0526-4759-B7DE-6413FDEA1888}"/>
              </a:ext>
            </a:extLst>
          </p:cNvPr>
          <p:cNvSpPr txBox="1"/>
          <p:nvPr/>
        </p:nvSpPr>
        <p:spPr>
          <a:xfrm>
            <a:off x="4445414" y="2080038"/>
            <a:ext cx="19050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u="sng" dirty="0"/>
              <a:t>Patient Demographics:</a:t>
            </a:r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45ECEAB1-DD24-4634-98B9-452C1CE26626}"/>
              </a:ext>
            </a:extLst>
          </p:cNvPr>
          <p:cNvGrpSpPr/>
          <p:nvPr/>
        </p:nvGrpSpPr>
        <p:grpSpPr>
          <a:xfrm>
            <a:off x="6616240" y="2299717"/>
            <a:ext cx="3306010" cy="2214253"/>
            <a:chOff x="4845439" y="3677700"/>
            <a:chExt cx="2457458" cy="1777697"/>
          </a:xfrm>
        </p:grpSpPr>
        <p:pic>
          <p:nvPicPr>
            <p:cNvPr id="69" name="Content Placeholder 4">
              <a:extLst>
                <a:ext uri="{FF2B5EF4-FFF2-40B4-BE49-F238E27FC236}">
                  <a16:creationId xmlns:a16="http://schemas.microsoft.com/office/drawing/2014/main" id="{44E6A282-9BF4-45F2-BF28-CB86F6B24390}"/>
                </a:ext>
              </a:extLst>
            </p:cNvPr>
            <p:cNvPicPr>
              <a:picLocks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275" t="41675" r="28872" b="39476"/>
            <a:stretch/>
          </p:blipFill>
          <p:spPr bwMode="auto">
            <a:xfrm>
              <a:off x="4895071" y="4282526"/>
              <a:ext cx="2405709" cy="592985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0" name="Picture 69">
              <a:extLst>
                <a:ext uri="{FF2B5EF4-FFF2-40B4-BE49-F238E27FC236}">
                  <a16:creationId xmlns:a16="http://schemas.microsoft.com/office/drawing/2014/main" id="{D140AC22-2140-4284-AFE2-F56825CCDB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895071" y="3705934"/>
              <a:ext cx="2392278" cy="534471"/>
            </a:xfrm>
            <a:prstGeom prst="rect">
              <a:avLst/>
            </a:prstGeom>
          </p:spPr>
        </p:pic>
        <p:pic>
          <p:nvPicPr>
            <p:cNvPr id="71" name="Picture 70">
              <a:extLst>
                <a:ext uri="{FF2B5EF4-FFF2-40B4-BE49-F238E27FC236}">
                  <a16:creationId xmlns:a16="http://schemas.microsoft.com/office/drawing/2014/main" id="{BA8BBE81-5163-4710-91C3-2F02E47F18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897188" y="4903744"/>
              <a:ext cx="2405709" cy="551653"/>
            </a:xfrm>
            <a:prstGeom prst="rect">
              <a:avLst/>
            </a:prstGeom>
          </p:spPr>
        </p:pic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A9E8105A-B03B-460C-B434-72274F0242F3}"/>
                </a:ext>
              </a:extLst>
            </p:cNvPr>
            <p:cNvSpPr txBox="1"/>
            <p:nvPr/>
          </p:nvSpPr>
          <p:spPr>
            <a:xfrm>
              <a:off x="4845439" y="3677700"/>
              <a:ext cx="550065" cy="184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>
                  <a:solidFill>
                    <a:schemeClr val="bg1"/>
                  </a:solidFill>
                </a:rPr>
                <a:t>Colour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3131A178-6D40-4160-A06A-EE24D3C65134}"/>
                </a:ext>
              </a:extLst>
            </p:cNvPr>
            <p:cNvSpPr txBox="1"/>
            <p:nvPr/>
          </p:nvSpPr>
          <p:spPr>
            <a:xfrm>
              <a:off x="5661219" y="3677701"/>
              <a:ext cx="436706" cy="184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>
                  <a:solidFill>
                    <a:schemeClr val="bg1"/>
                  </a:solidFill>
                </a:rPr>
                <a:t>NIRF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1E2F8930-B805-4054-B469-83C6283136E1}"/>
                </a:ext>
              </a:extLst>
            </p:cNvPr>
            <p:cNvSpPr txBox="1"/>
            <p:nvPr/>
          </p:nvSpPr>
          <p:spPr>
            <a:xfrm>
              <a:off x="6446001" y="3691748"/>
              <a:ext cx="601910" cy="1842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b="1" dirty="0">
                  <a:solidFill>
                    <a:schemeClr val="bg1"/>
                  </a:solidFill>
                </a:rPr>
                <a:t>Overlay</a:t>
              </a:r>
            </a:p>
          </p:txBody>
        </p:sp>
      </p:grpSp>
      <p:sp>
        <p:nvSpPr>
          <p:cNvPr id="77" name="Text Placeholder 16">
            <a:extLst>
              <a:ext uri="{FF2B5EF4-FFF2-40B4-BE49-F238E27FC236}">
                <a16:creationId xmlns:a16="http://schemas.microsoft.com/office/drawing/2014/main" id="{B600AB43-BD51-4457-9AAD-429662F51C96}"/>
              </a:ext>
            </a:extLst>
          </p:cNvPr>
          <p:cNvSpPr txBox="1">
            <a:spLocks/>
          </p:cNvSpPr>
          <p:nvPr/>
        </p:nvSpPr>
        <p:spPr>
          <a:xfrm>
            <a:off x="6615682" y="2066538"/>
            <a:ext cx="3803772" cy="2553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000" b="1" dirty="0">
                <a:latin typeface="Calibri" panose="020F0502020204030204" pitchFamily="34" charset="0"/>
                <a:cs typeface="Calibri" panose="020F0502020204030204" pitchFamily="34" charset="0"/>
              </a:rPr>
              <a:t>Figure 2: Ex-vivo specimen images taken using GLOW camera system 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7A481DEA-50A1-4FB2-AD77-11382CAA1AF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830" y="2574169"/>
            <a:ext cx="2326248" cy="11771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9" name="Rectangle: Rounded Corners 78">
            <a:extLst>
              <a:ext uri="{FF2B5EF4-FFF2-40B4-BE49-F238E27FC236}">
                <a16:creationId xmlns:a16="http://schemas.microsoft.com/office/drawing/2014/main" id="{C33C9504-F549-4016-9C9D-9691B15F9D45}"/>
              </a:ext>
            </a:extLst>
          </p:cNvPr>
          <p:cNvSpPr/>
          <p:nvPr/>
        </p:nvSpPr>
        <p:spPr>
          <a:xfrm>
            <a:off x="58512" y="1869806"/>
            <a:ext cx="4200939" cy="213377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F55BE2E5-612A-4F49-A220-4970DE5F2B5E}"/>
              </a:ext>
            </a:extLst>
          </p:cNvPr>
          <p:cNvSpPr txBox="1"/>
          <p:nvPr/>
        </p:nvSpPr>
        <p:spPr>
          <a:xfrm flipH="1">
            <a:off x="6803" y="1914304"/>
            <a:ext cx="42009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‘GLOW’ Camera Development:</a:t>
            </a:r>
            <a:endParaRPr lang="en-GB" sz="1000" b="1" u="sng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GB" sz="1000" dirty="0"/>
          </a:p>
          <a:p>
            <a:endParaRPr lang="en-GB" sz="1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000" b="1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EDDE6B7-0FC3-45D4-9A7F-028B37B7FF10}"/>
              </a:ext>
            </a:extLst>
          </p:cNvPr>
          <p:cNvSpPr txBox="1"/>
          <p:nvPr/>
        </p:nvSpPr>
        <p:spPr>
          <a:xfrm>
            <a:off x="145509" y="2259203"/>
            <a:ext cx="27007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000" b="1" dirty="0"/>
              <a:t>Figure 1: The dual camera head system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583C3E43-126B-45C3-9979-41847A8EA7C8}"/>
              </a:ext>
            </a:extLst>
          </p:cNvPr>
          <p:cNvGrpSpPr/>
          <p:nvPr/>
        </p:nvGrpSpPr>
        <p:grpSpPr>
          <a:xfrm>
            <a:off x="79587" y="876047"/>
            <a:ext cx="9193173" cy="884236"/>
            <a:chOff x="-107900" y="9995029"/>
            <a:chExt cx="23322039" cy="2634776"/>
          </a:xfrm>
          <a:effectLst/>
        </p:grpSpPr>
        <p:sp>
          <p:nvSpPr>
            <p:cNvPr id="83" name="Rounded Rectangle 3">
              <a:extLst>
                <a:ext uri="{FF2B5EF4-FFF2-40B4-BE49-F238E27FC236}">
                  <a16:creationId xmlns:a16="http://schemas.microsoft.com/office/drawing/2014/main" id="{7BF23CEC-56AE-4772-A8F3-2717F4E83B5D}"/>
                </a:ext>
              </a:extLst>
            </p:cNvPr>
            <p:cNvSpPr/>
            <p:nvPr/>
          </p:nvSpPr>
          <p:spPr>
            <a:xfrm>
              <a:off x="-107900" y="9995029"/>
              <a:ext cx="7210700" cy="2556484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5F42D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/>
              <a:r>
                <a:rPr lang="en-GB" sz="1000" b="1" u="sng" dirty="0">
                  <a:solidFill>
                    <a:schemeClr val="tx1"/>
                  </a:solidFill>
                </a:rPr>
                <a:t>The clinical challenge :</a:t>
              </a:r>
            </a:p>
            <a:p>
              <a:pPr lvl="0"/>
              <a:r>
                <a:rPr lang="en-GB" sz="1000" b="1" dirty="0">
                  <a:solidFill>
                    <a:schemeClr val="tx1"/>
                  </a:solidFill>
                </a:rPr>
                <a:t>1 in 4 women </a:t>
              </a:r>
              <a:r>
                <a:rPr lang="en-GB" sz="1000" dirty="0">
                  <a:solidFill>
                    <a:schemeClr val="tx1"/>
                  </a:solidFill>
                </a:rPr>
                <a:t>undergoing breast conserving surgery will have </a:t>
              </a:r>
              <a:r>
                <a:rPr lang="en-GB" sz="1000" b="1" dirty="0">
                  <a:solidFill>
                    <a:schemeClr val="tx1"/>
                  </a:solidFill>
                </a:rPr>
                <a:t>positive tumour margins </a:t>
              </a:r>
              <a:r>
                <a:rPr lang="en-GB" sz="1000" dirty="0">
                  <a:solidFill>
                    <a:schemeClr val="tx1"/>
                  </a:solidFill>
                </a:rPr>
                <a:t>on resection, thus necessitating  further surgery.</a:t>
              </a:r>
              <a:endParaRPr lang="en-US" sz="1000" dirty="0">
                <a:solidFill>
                  <a:schemeClr val="tx1"/>
                </a:solidFill>
              </a:endParaRPr>
            </a:p>
            <a:p>
              <a:pPr algn="ctr"/>
              <a:endParaRPr lang="en-GB" sz="1000" dirty="0"/>
            </a:p>
          </p:txBody>
        </p:sp>
        <p:sp>
          <p:nvSpPr>
            <p:cNvPr id="91" name="Rounded Rectangle 23">
              <a:extLst>
                <a:ext uri="{FF2B5EF4-FFF2-40B4-BE49-F238E27FC236}">
                  <a16:creationId xmlns:a16="http://schemas.microsoft.com/office/drawing/2014/main" id="{BC5D751E-49E8-41D9-9F36-E12D3F041A60}"/>
                </a:ext>
              </a:extLst>
            </p:cNvPr>
            <p:cNvSpPr/>
            <p:nvPr/>
          </p:nvSpPr>
          <p:spPr>
            <a:xfrm>
              <a:off x="7700546" y="10034507"/>
              <a:ext cx="7181947" cy="2595298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5F42D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105" name="Down Arrow 4">
              <a:extLst>
                <a:ext uri="{FF2B5EF4-FFF2-40B4-BE49-F238E27FC236}">
                  <a16:creationId xmlns:a16="http://schemas.microsoft.com/office/drawing/2014/main" id="{68FAF747-5CDE-496F-8C46-650B12E878F4}"/>
                </a:ext>
              </a:extLst>
            </p:cNvPr>
            <p:cNvSpPr/>
            <p:nvPr/>
          </p:nvSpPr>
          <p:spPr>
            <a:xfrm rot="16200000">
              <a:off x="7180287" y="11151238"/>
              <a:ext cx="496630" cy="512583"/>
            </a:xfrm>
            <a:prstGeom prst="downArrow">
              <a:avLst/>
            </a:prstGeom>
            <a:solidFill>
              <a:srgbClr val="07016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109" name="Down Arrow 47">
              <a:extLst>
                <a:ext uri="{FF2B5EF4-FFF2-40B4-BE49-F238E27FC236}">
                  <a16:creationId xmlns:a16="http://schemas.microsoft.com/office/drawing/2014/main" id="{31016911-FF87-4ED1-9720-BD3A6FE6EB2A}"/>
                </a:ext>
              </a:extLst>
            </p:cNvPr>
            <p:cNvSpPr/>
            <p:nvPr/>
          </p:nvSpPr>
          <p:spPr>
            <a:xfrm rot="16200000">
              <a:off x="14931920" y="11018766"/>
              <a:ext cx="496630" cy="512583"/>
            </a:xfrm>
            <a:prstGeom prst="downArrow">
              <a:avLst/>
            </a:prstGeom>
            <a:solidFill>
              <a:srgbClr val="07016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115" name="Down Arrow 48">
              <a:extLst>
                <a:ext uri="{FF2B5EF4-FFF2-40B4-BE49-F238E27FC236}">
                  <a16:creationId xmlns:a16="http://schemas.microsoft.com/office/drawing/2014/main" id="{93EAFA5C-FADD-4D9B-A36F-0377B0AD4D59}"/>
                </a:ext>
              </a:extLst>
            </p:cNvPr>
            <p:cNvSpPr/>
            <p:nvPr/>
          </p:nvSpPr>
          <p:spPr>
            <a:xfrm rot="16200000">
              <a:off x="22709533" y="10862161"/>
              <a:ext cx="496630" cy="512583"/>
            </a:xfrm>
            <a:prstGeom prst="downArrow">
              <a:avLst/>
            </a:prstGeom>
            <a:solidFill>
              <a:srgbClr val="070168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</p:grpSp>
      <p:sp>
        <p:nvSpPr>
          <p:cNvPr id="117" name="Rounded Rectangle 23">
            <a:extLst>
              <a:ext uri="{FF2B5EF4-FFF2-40B4-BE49-F238E27FC236}">
                <a16:creationId xmlns:a16="http://schemas.microsoft.com/office/drawing/2014/main" id="{88BD8607-9F2E-4253-80FF-3D22AEF935E9}"/>
              </a:ext>
            </a:extLst>
          </p:cNvPr>
          <p:cNvSpPr/>
          <p:nvPr/>
        </p:nvSpPr>
        <p:spPr>
          <a:xfrm>
            <a:off x="6215155" y="902694"/>
            <a:ext cx="2831008" cy="87098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5F42D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GB" sz="1000" b="1" u="sng" dirty="0">
              <a:solidFill>
                <a:schemeClr val="tx1"/>
              </a:solidFill>
            </a:endParaRPr>
          </a:p>
          <a:p>
            <a:pPr lvl="0"/>
            <a:r>
              <a:rPr lang="en-GB" sz="1000" b="1" u="sng" dirty="0">
                <a:solidFill>
                  <a:schemeClr val="tx1"/>
                </a:solidFill>
              </a:rPr>
              <a:t>Our objectives </a:t>
            </a:r>
            <a:r>
              <a:rPr lang="en-GB" sz="1000" dirty="0">
                <a:solidFill>
                  <a:schemeClr val="tx1"/>
                </a:solidFill>
              </a:rPr>
              <a:t>are to develop the imaging system and test its performance in clinical trials. </a:t>
            </a:r>
          </a:p>
          <a:p>
            <a:pPr lvl="0"/>
            <a:r>
              <a:rPr lang="en-GB" sz="1000" b="1" u="sng" dirty="0">
                <a:solidFill>
                  <a:schemeClr val="tx1"/>
                </a:solidFill>
              </a:rPr>
              <a:t>Our research question </a:t>
            </a:r>
            <a:r>
              <a:rPr lang="en-GB" sz="1000" dirty="0">
                <a:solidFill>
                  <a:schemeClr val="tx1"/>
                </a:solidFill>
              </a:rPr>
              <a:t>is: Can the system accurately detect the cancer and reliably guide surgeons?</a:t>
            </a:r>
            <a:endParaRPr lang="en-US" sz="1000" dirty="0">
              <a:solidFill>
                <a:schemeClr val="tx1"/>
              </a:solidFill>
            </a:endParaRPr>
          </a:p>
          <a:p>
            <a:pPr algn="ctr"/>
            <a:endParaRPr lang="en-GB" sz="1000" dirty="0"/>
          </a:p>
        </p:txBody>
      </p:sp>
      <p:sp>
        <p:nvSpPr>
          <p:cNvPr id="118" name="Rounded Rectangle 23">
            <a:extLst>
              <a:ext uri="{FF2B5EF4-FFF2-40B4-BE49-F238E27FC236}">
                <a16:creationId xmlns:a16="http://schemas.microsoft.com/office/drawing/2014/main" id="{BAD9CD34-9EB7-4844-983B-98BD3C7080F9}"/>
              </a:ext>
            </a:extLst>
          </p:cNvPr>
          <p:cNvSpPr/>
          <p:nvPr/>
        </p:nvSpPr>
        <p:spPr>
          <a:xfrm>
            <a:off x="9290416" y="876047"/>
            <a:ext cx="2831008" cy="89398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5F42D8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GB" sz="1000" b="1" u="sng" dirty="0">
              <a:solidFill>
                <a:schemeClr val="tx1"/>
              </a:solidFill>
            </a:endParaRPr>
          </a:p>
          <a:p>
            <a:pPr lvl="0"/>
            <a:r>
              <a:rPr lang="en-GB" sz="1000" b="1" u="sng" dirty="0">
                <a:solidFill>
                  <a:schemeClr val="tx1"/>
                </a:solidFill>
              </a:rPr>
              <a:t>Impact of this work:</a:t>
            </a:r>
          </a:p>
          <a:p>
            <a:pPr lvl="0"/>
            <a:r>
              <a:rPr lang="en-GB" sz="1000" dirty="0">
                <a:solidFill>
                  <a:schemeClr val="tx1"/>
                </a:solidFill>
              </a:rPr>
              <a:t> Preventing positive margins and thus subsequent operations will benefit the patient (cancer treatment &amp; cosmesis), and could save the health service millions of pounds annually.</a:t>
            </a:r>
            <a:r>
              <a:rPr lang="en-GB" sz="1000" dirty="0"/>
              <a:t>​</a:t>
            </a:r>
            <a:endParaRPr lang="en-US" sz="1000" dirty="0"/>
          </a:p>
          <a:p>
            <a:pPr algn="ctr"/>
            <a:endParaRPr lang="en-GB" sz="1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6E38CC-5545-4D7B-AF26-2D4723D0E0EA}"/>
              </a:ext>
            </a:extLst>
          </p:cNvPr>
          <p:cNvSpPr txBox="1"/>
          <p:nvPr/>
        </p:nvSpPr>
        <p:spPr>
          <a:xfrm flipH="1">
            <a:off x="3206353" y="878995"/>
            <a:ext cx="2611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000" b="1" u="sng" dirty="0"/>
              <a:t>Our solution :</a:t>
            </a:r>
          </a:p>
          <a:p>
            <a:pPr lvl="0"/>
            <a:r>
              <a:rPr lang="en-GB" sz="1000" dirty="0"/>
              <a:t>Fluorescence from molecules in the tumour can guide tumour resection in real time. This is known as </a:t>
            </a:r>
            <a:r>
              <a:rPr lang="en-GB" sz="1000" b="1" dirty="0"/>
              <a:t>Fluorescence Guided Surgery (FGS).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9CAC42-6189-4277-A869-9720A173F36C}"/>
              </a:ext>
            </a:extLst>
          </p:cNvPr>
          <p:cNvSpPr/>
          <p:nvPr/>
        </p:nvSpPr>
        <p:spPr>
          <a:xfrm>
            <a:off x="2375691" y="2377033"/>
            <a:ext cx="189314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1: </a:t>
            </a:r>
            <a:r>
              <a:rPr lang="en-US" sz="1000" dirty="0"/>
              <a:t>The lens system simultaneously collects visible light and fluorescence.</a:t>
            </a:r>
            <a:endParaRPr lang="en-GB" sz="1000" dirty="0"/>
          </a:p>
          <a:p>
            <a:r>
              <a:rPr lang="en-GB" sz="1000" dirty="0"/>
              <a:t>2: </a:t>
            </a:r>
            <a:r>
              <a:rPr lang="en-US" sz="1000" dirty="0"/>
              <a:t>A beam splitter separates the light in two beams.</a:t>
            </a:r>
            <a:endParaRPr lang="en-GB" sz="1000" dirty="0"/>
          </a:p>
          <a:p>
            <a:pPr lvl="0"/>
            <a:r>
              <a:rPr lang="en-GB" sz="1000" dirty="0"/>
              <a:t>3: </a:t>
            </a:r>
            <a:r>
              <a:rPr lang="en-US" sz="1000" dirty="0"/>
              <a:t>Fluorescence is transmitted through a band-pass </a:t>
            </a:r>
            <a:r>
              <a:rPr lang="en-GB" sz="1000" dirty="0"/>
              <a:t>filter to the</a:t>
            </a:r>
          </a:p>
          <a:p>
            <a:pPr lvl="0"/>
            <a:r>
              <a:rPr lang="en-GB" sz="1000" dirty="0"/>
              <a:t>monochrome camera.</a:t>
            </a:r>
          </a:p>
          <a:p>
            <a:r>
              <a:rPr lang="en-GB" sz="1000" dirty="0"/>
              <a:t>4: </a:t>
            </a:r>
            <a:r>
              <a:rPr lang="en-US" sz="1000" dirty="0"/>
              <a:t>Colour images are captured in the second camera.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050077D-F17C-4DAF-86B0-DCBECE02CD4B}"/>
              </a:ext>
            </a:extLst>
          </p:cNvPr>
          <p:cNvSpPr txBox="1"/>
          <p:nvPr/>
        </p:nvSpPr>
        <p:spPr>
          <a:xfrm>
            <a:off x="529318" y="3160623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53F2F4D7-E74D-4FAE-A667-45CEA4A7E308}"/>
              </a:ext>
            </a:extLst>
          </p:cNvPr>
          <p:cNvSpPr txBox="1"/>
          <p:nvPr/>
        </p:nvSpPr>
        <p:spPr>
          <a:xfrm>
            <a:off x="1202114" y="3178402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D0F73A90-0E04-4BEA-9C33-0996E2B34E01}"/>
              </a:ext>
            </a:extLst>
          </p:cNvPr>
          <p:cNvSpPr txBox="1"/>
          <p:nvPr/>
        </p:nvSpPr>
        <p:spPr>
          <a:xfrm>
            <a:off x="413964" y="2677310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E70FF8C7-D72A-4B64-B470-8E519B67D3D7}"/>
              </a:ext>
            </a:extLst>
          </p:cNvPr>
          <p:cNvSpPr txBox="1"/>
          <p:nvPr/>
        </p:nvSpPr>
        <p:spPr>
          <a:xfrm>
            <a:off x="1915957" y="2727553"/>
            <a:ext cx="25039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122" name="Picture 121">
            <a:extLst>
              <a:ext uri="{FF2B5EF4-FFF2-40B4-BE49-F238E27FC236}">
                <a16:creationId xmlns:a16="http://schemas.microsoft.com/office/drawing/2014/main" id="{0CB3C948-E59B-48FF-A915-75BC757AF0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133716" y="55982"/>
            <a:ext cx="977773" cy="571685"/>
          </a:xfrm>
          <a:prstGeom prst="rect">
            <a:avLst/>
          </a:prstGeom>
        </p:spPr>
      </p:pic>
      <p:grpSp>
        <p:nvGrpSpPr>
          <p:cNvPr id="123" name="Group 122">
            <a:extLst>
              <a:ext uri="{FF2B5EF4-FFF2-40B4-BE49-F238E27FC236}">
                <a16:creationId xmlns:a16="http://schemas.microsoft.com/office/drawing/2014/main" id="{87FFD578-3939-4137-B39D-AEB792C3A1B2}"/>
              </a:ext>
            </a:extLst>
          </p:cNvPr>
          <p:cNvGrpSpPr/>
          <p:nvPr/>
        </p:nvGrpSpPr>
        <p:grpSpPr>
          <a:xfrm>
            <a:off x="4397002" y="3289878"/>
            <a:ext cx="1695255" cy="2720134"/>
            <a:chOff x="10452731" y="1440979"/>
            <a:chExt cx="1662955" cy="3225881"/>
          </a:xfrm>
          <a:noFill/>
        </p:grpSpPr>
        <p:graphicFrame>
          <p:nvGraphicFramePr>
            <p:cNvPr id="124" name="Chart 123">
              <a:extLst>
                <a:ext uri="{FF2B5EF4-FFF2-40B4-BE49-F238E27FC236}">
                  <a16:creationId xmlns:a16="http://schemas.microsoft.com/office/drawing/2014/main" id="{77054B77-EE86-4227-A7C9-4345316F10A1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507034169"/>
                </p:ext>
              </p:extLst>
            </p:nvPr>
          </p:nvGraphicFramePr>
          <p:xfrm>
            <a:off x="10452731" y="2660400"/>
            <a:ext cx="1472098" cy="87047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3"/>
            </a:graphicData>
          </a:graphic>
        </p:graphicFrame>
        <p:graphicFrame>
          <p:nvGraphicFramePr>
            <p:cNvPr id="125" name="Chart 124">
              <a:extLst>
                <a:ext uri="{FF2B5EF4-FFF2-40B4-BE49-F238E27FC236}">
                  <a16:creationId xmlns:a16="http://schemas.microsoft.com/office/drawing/2014/main" id="{78FC9755-461D-4091-B3E0-318F34467615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586557195"/>
                </p:ext>
              </p:extLst>
            </p:nvPr>
          </p:nvGraphicFramePr>
          <p:xfrm>
            <a:off x="10486802" y="1657643"/>
            <a:ext cx="1472098" cy="87047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4"/>
            </a:graphicData>
          </a:graphic>
        </p:graphicFrame>
        <p:graphicFrame>
          <p:nvGraphicFramePr>
            <p:cNvPr id="126" name="Chart 125">
              <a:extLst>
                <a:ext uri="{FF2B5EF4-FFF2-40B4-BE49-F238E27FC236}">
                  <a16:creationId xmlns:a16="http://schemas.microsoft.com/office/drawing/2014/main" id="{25994C9E-25A0-42E2-ABCA-0274FB81359E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716764605"/>
                </p:ext>
              </p:extLst>
            </p:nvPr>
          </p:nvGraphicFramePr>
          <p:xfrm>
            <a:off x="10534776" y="3626302"/>
            <a:ext cx="1448045" cy="104055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5"/>
            </a:graphicData>
          </a:graphic>
        </p:graphicFrame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3071EB00-3E85-4262-956D-4E953106C47A}"/>
                </a:ext>
              </a:extLst>
            </p:cNvPr>
            <p:cNvSpPr txBox="1"/>
            <p:nvPr/>
          </p:nvSpPr>
          <p:spPr>
            <a:xfrm>
              <a:off x="11000451" y="1440979"/>
              <a:ext cx="951734" cy="29200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Histology </a:t>
              </a:r>
            </a:p>
          </p:txBody>
        </p:sp>
        <p:sp>
          <p:nvSpPr>
            <p:cNvPr id="128" name="TextBox 127">
              <a:extLst>
                <a:ext uri="{FF2B5EF4-FFF2-40B4-BE49-F238E27FC236}">
                  <a16:creationId xmlns:a16="http://schemas.microsoft.com/office/drawing/2014/main" id="{1B1C449C-D864-4BFB-903D-3C5BFA187D2D}"/>
                </a:ext>
              </a:extLst>
            </p:cNvPr>
            <p:cNvSpPr txBox="1"/>
            <p:nvPr/>
          </p:nvSpPr>
          <p:spPr>
            <a:xfrm>
              <a:off x="10860200" y="2461832"/>
              <a:ext cx="1212612" cy="26485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Receptor Status </a:t>
              </a:r>
            </a:p>
          </p:txBody>
        </p:sp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9E3B138A-4B62-4C16-B34E-DF7A12D41FA1}"/>
                </a:ext>
              </a:extLst>
            </p:cNvPr>
            <p:cNvSpPr txBox="1"/>
            <p:nvPr/>
          </p:nvSpPr>
          <p:spPr>
            <a:xfrm>
              <a:off x="10903074" y="3478375"/>
              <a:ext cx="1212612" cy="26485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sz="1000" b="1" dirty="0"/>
                <a:t>Margin Status 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F64A0164-5BB7-40CF-A275-2009EEE1BB2A}"/>
              </a:ext>
            </a:extLst>
          </p:cNvPr>
          <p:cNvSpPr txBox="1"/>
          <p:nvPr/>
        </p:nvSpPr>
        <p:spPr>
          <a:xfrm>
            <a:off x="4611598" y="3125015"/>
            <a:ext cx="14462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u="sng" dirty="0"/>
              <a:t>Tumour Characteristics: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3522E9-ED78-4D77-A615-BB6F167852F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679384" y="4809710"/>
            <a:ext cx="3211082" cy="773964"/>
          </a:xfrm>
          <a:prstGeom prst="rect">
            <a:avLst/>
          </a:prstGeom>
        </p:spPr>
      </p:pic>
      <p:sp>
        <p:nvSpPr>
          <p:cNvPr id="130" name="Text Placeholder 16">
            <a:extLst>
              <a:ext uri="{FF2B5EF4-FFF2-40B4-BE49-F238E27FC236}">
                <a16:creationId xmlns:a16="http://schemas.microsoft.com/office/drawing/2014/main" id="{1DFFA82A-A966-4B6C-9A1A-6998EB83C5A4}"/>
              </a:ext>
            </a:extLst>
          </p:cNvPr>
          <p:cNvSpPr txBox="1">
            <a:spLocks/>
          </p:cNvSpPr>
          <p:nvPr/>
        </p:nvSpPr>
        <p:spPr>
          <a:xfrm>
            <a:off x="6620265" y="4558454"/>
            <a:ext cx="3803772" cy="25536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000" b="1" dirty="0">
                <a:latin typeface="Calibri" panose="020F0502020204030204" pitchFamily="34" charset="0"/>
                <a:cs typeface="Calibri" panose="020F0502020204030204" pitchFamily="34" charset="0"/>
              </a:rPr>
              <a:t>Figure 3: Image Analysis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DBCC57-4EBE-42C1-AFF1-2B1EB10C1BE6}"/>
              </a:ext>
            </a:extLst>
          </p:cNvPr>
          <p:cNvSpPr txBox="1"/>
          <p:nvPr/>
        </p:nvSpPr>
        <p:spPr>
          <a:xfrm>
            <a:off x="9870212" y="2320429"/>
            <a:ext cx="6643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Images taken of tumour specimen using colour camera, near infrared camera (NIRF), and display of overlay of both images.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472B8FE9-7742-4A95-BD97-974C3037E51E}"/>
              </a:ext>
            </a:extLst>
          </p:cNvPr>
          <p:cNvSpPr txBox="1"/>
          <p:nvPr/>
        </p:nvSpPr>
        <p:spPr>
          <a:xfrm>
            <a:off x="9870212" y="4795208"/>
            <a:ext cx="6643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Results of post-processing image analysis. 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361D54D6-26C5-4D2F-8CC5-0EEF35811390}"/>
              </a:ext>
            </a:extLst>
          </p:cNvPr>
          <p:cNvSpPr txBox="1"/>
          <p:nvPr/>
        </p:nvSpPr>
        <p:spPr>
          <a:xfrm>
            <a:off x="5834599" y="3491821"/>
            <a:ext cx="792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/>
              <a:t>Histology of tumours (IDC= Invasive Ductal Carcinoma, DCIS= Ductal Carcinoma in Situ, IMC= Invasive Mucinous Carcinoma). 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51555AD3-A9A0-43C9-A94E-E90C31C5D22A}"/>
              </a:ext>
            </a:extLst>
          </p:cNvPr>
          <p:cNvSpPr txBox="1"/>
          <p:nvPr/>
        </p:nvSpPr>
        <p:spPr>
          <a:xfrm>
            <a:off x="5806711" y="4463556"/>
            <a:ext cx="7925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/>
              <a:t>Receptor Status of Tumours where ER= </a:t>
            </a:r>
            <a:r>
              <a:rPr lang="en-GB" sz="600" dirty="0" err="1"/>
              <a:t>estrogen</a:t>
            </a:r>
            <a:r>
              <a:rPr lang="en-GB" sz="600" dirty="0"/>
              <a:t>, PR= progesterone, Her2= Herceptin. 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50D7647-CF49-4F4E-95BC-EB64AC8B26B8}"/>
              </a:ext>
            </a:extLst>
          </p:cNvPr>
          <p:cNvSpPr txBox="1"/>
          <p:nvPr/>
        </p:nvSpPr>
        <p:spPr>
          <a:xfrm>
            <a:off x="5851390" y="5255346"/>
            <a:ext cx="7925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 err="1"/>
              <a:t>Marginr</a:t>
            </a:r>
            <a:r>
              <a:rPr lang="en-GB" sz="600" dirty="0"/>
              <a:t> Status of Tumours where AP= anterior or posterior positive margins. </a:t>
            </a:r>
          </a:p>
        </p:txBody>
      </p:sp>
      <p:sp>
        <p:nvSpPr>
          <p:cNvPr id="72" name="TextBox 1">
            <a:extLst>
              <a:ext uri="{FF2B5EF4-FFF2-40B4-BE49-F238E27FC236}">
                <a16:creationId xmlns:a16="http://schemas.microsoft.com/office/drawing/2014/main" id="{1D695584-0113-4149-A480-5604AABC1AF8}"/>
              </a:ext>
            </a:extLst>
          </p:cNvPr>
          <p:cNvSpPr txBox="1"/>
          <p:nvPr/>
        </p:nvSpPr>
        <p:spPr>
          <a:xfrm>
            <a:off x="10920162" y="6667138"/>
            <a:ext cx="136127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dirty="0">
                <a:solidFill>
                  <a:schemeClr val="accent1">
                    <a:lumMod val="75000"/>
                  </a:schemeClr>
                </a:solidFill>
              </a:rPr>
              <a:t>Contact: mkedrzyc@ic.ac.uk</a:t>
            </a:r>
          </a:p>
        </p:txBody>
      </p:sp>
    </p:spTree>
    <p:extLst>
      <p:ext uri="{BB962C8B-B14F-4D97-AF65-F5344CB8AC3E}">
        <p14:creationId xmlns:p14="http://schemas.microsoft.com/office/powerpoint/2010/main" val="4280278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02F9CBADA98046A02C9AFC312C7CCF" ma:contentTypeVersion="12" ma:contentTypeDescription="Create a new document." ma:contentTypeScope="" ma:versionID="a2025f30e71a5df639fd007f9c083c57">
  <xsd:schema xmlns:xsd="http://www.w3.org/2001/XMLSchema" xmlns:xs="http://www.w3.org/2001/XMLSchema" xmlns:p="http://schemas.microsoft.com/office/2006/metadata/properties" xmlns:ns3="5ed8e044-8b50-40c1-851d-4cb2ff949e67" xmlns:ns4="ef0b9620-7d32-4a40-9ae0-0efd9a8b4c65" targetNamespace="http://schemas.microsoft.com/office/2006/metadata/properties" ma:root="true" ma:fieldsID="573a523ce15f008d12c8d436508db002" ns3:_="" ns4:_="">
    <xsd:import namespace="5ed8e044-8b50-40c1-851d-4cb2ff949e67"/>
    <xsd:import namespace="ef0b9620-7d32-4a40-9ae0-0efd9a8b4c6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d8e044-8b50-40c1-851d-4cb2ff949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f0b9620-7d32-4a40-9ae0-0efd9a8b4c65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1DB139-15B1-4D2F-B0B2-3D1F21F84C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99935E66-3070-46EC-8701-28330BDA2C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8AE597F-6691-475C-A0D0-0BF6526D85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d8e044-8b50-40c1-851d-4cb2ff949e67"/>
    <ds:schemaRef ds:uri="ef0b9620-7d32-4a40-9ae0-0efd9a8b4c6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3667</TotalTime>
  <Words>611</Words>
  <Application>Microsoft Office PowerPoint</Application>
  <PresentationFormat>Widescreen</PresentationFormat>
  <Paragraphs>69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Martha Kedrzycki</dc:creator>
  <cp:lastModifiedBy>Martha Kedrzycki</cp:lastModifiedBy>
  <cp:revision>65</cp:revision>
  <dcterms:created xsi:type="dcterms:W3CDTF">2019-06-20T10:07:38Z</dcterms:created>
  <dcterms:modified xsi:type="dcterms:W3CDTF">2020-05-19T12:37:41Z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0x0101009002F9CBADA98046A02C9AFC312C7CCF</vt:lpwstr>
  </property>
</Properties>
</file>