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646"/>
    <p:restoredTop sz="94709"/>
  </p:normalViewPr>
  <p:slideViewPr>
    <p:cSldViewPr snapToGrid="0" snapToObjects="1">
      <p:cViewPr>
        <p:scale>
          <a:sx n="140" d="100"/>
          <a:sy n="140" d="100"/>
        </p:scale>
        <p:origin x="624"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1F1186-F3B1-8E4B-A4F0-65FE70D54136}" type="datetimeFigureOut">
              <a:rPr lang="en-US" smtClean="0"/>
              <a:t>3/11/20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AD3EAC-8B8C-4E48-A09B-B1DBB0687AB6}" type="slidenum">
              <a:rPr lang="en-US" smtClean="0"/>
              <a:t>‹#›</a:t>
            </a:fld>
            <a:endParaRPr lang="en-US"/>
          </a:p>
        </p:txBody>
      </p:sp>
    </p:spTree>
    <p:extLst>
      <p:ext uri="{BB962C8B-B14F-4D97-AF65-F5344CB8AC3E}">
        <p14:creationId xmlns:p14="http://schemas.microsoft.com/office/powerpoint/2010/main" val="13761154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579BC41-62D9-C245-B899-673DE8D5E026}" type="datetimeFigureOut">
              <a:rPr lang="en-US" smtClean="0"/>
              <a:t>3/11/20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B5A9BD-5C62-3D41-A7F4-ACAFA03E2C84}" type="slidenum">
              <a:rPr lang="en-US" smtClean="0"/>
              <a:t>‹#›</a:t>
            </a:fld>
            <a:endParaRPr lang="en-US"/>
          </a:p>
        </p:txBody>
      </p:sp>
    </p:spTree>
    <p:extLst>
      <p:ext uri="{BB962C8B-B14F-4D97-AF65-F5344CB8AC3E}">
        <p14:creationId xmlns:p14="http://schemas.microsoft.com/office/powerpoint/2010/main" val="182856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579BC41-62D9-C245-B899-673DE8D5E026}" type="datetimeFigureOut">
              <a:rPr lang="en-US" smtClean="0"/>
              <a:t>3/11/20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B5A9BD-5C62-3D41-A7F4-ACAFA03E2C84}" type="slidenum">
              <a:rPr lang="en-US" smtClean="0"/>
              <a:t>‹#›</a:t>
            </a:fld>
            <a:endParaRPr lang="en-US"/>
          </a:p>
        </p:txBody>
      </p:sp>
    </p:spTree>
    <p:extLst>
      <p:ext uri="{BB962C8B-B14F-4D97-AF65-F5344CB8AC3E}">
        <p14:creationId xmlns:p14="http://schemas.microsoft.com/office/powerpoint/2010/main" val="214567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79BC41-62D9-C245-B899-673DE8D5E026}" type="datetimeFigureOut">
              <a:rPr lang="en-US" smtClean="0"/>
              <a:t>3/11/20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B5A9BD-5C62-3D41-A7F4-ACAFA03E2C84}" type="slidenum">
              <a:rPr lang="en-US" smtClean="0"/>
              <a:t>‹#›</a:t>
            </a:fld>
            <a:endParaRPr lang="en-US"/>
          </a:p>
        </p:txBody>
      </p:sp>
    </p:spTree>
    <p:extLst>
      <p:ext uri="{BB962C8B-B14F-4D97-AF65-F5344CB8AC3E}">
        <p14:creationId xmlns:p14="http://schemas.microsoft.com/office/powerpoint/2010/main" val="604878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579BC41-62D9-C245-B899-673DE8D5E026}" type="datetimeFigureOut">
              <a:rPr lang="en-US" smtClean="0"/>
              <a:t>3/11/20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B5A9BD-5C62-3D41-A7F4-ACAFA03E2C84}" type="slidenum">
              <a:rPr lang="en-US" smtClean="0"/>
              <a:t>‹#›</a:t>
            </a:fld>
            <a:endParaRPr lang="en-US"/>
          </a:p>
        </p:txBody>
      </p:sp>
    </p:spTree>
    <p:extLst>
      <p:ext uri="{BB962C8B-B14F-4D97-AF65-F5344CB8AC3E}">
        <p14:creationId xmlns:p14="http://schemas.microsoft.com/office/powerpoint/2010/main" val="8171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579BC41-62D9-C245-B899-673DE8D5E026}" type="datetimeFigureOut">
              <a:rPr lang="en-US" smtClean="0"/>
              <a:t>3/11/20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B5A9BD-5C62-3D41-A7F4-ACAFA03E2C84}" type="slidenum">
              <a:rPr lang="en-US" smtClean="0"/>
              <a:t>‹#›</a:t>
            </a:fld>
            <a:endParaRPr lang="en-US"/>
          </a:p>
        </p:txBody>
      </p:sp>
    </p:spTree>
    <p:extLst>
      <p:ext uri="{BB962C8B-B14F-4D97-AF65-F5344CB8AC3E}">
        <p14:creationId xmlns:p14="http://schemas.microsoft.com/office/powerpoint/2010/main" val="2044762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579BC41-62D9-C245-B899-673DE8D5E026}" type="datetimeFigureOut">
              <a:rPr lang="en-US" smtClean="0"/>
              <a:t>3/11/20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B5A9BD-5C62-3D41-A7F4-ACAFA03E2C84}" type="slidenum">
              <a:rPr lang="en-US" smtClean="0"/>
              <a:t>‹#›</a:t>
            </a:fld>
            <a:endParaRPr lang="en-US"/>
          </a:p>
        </p:txBody>
      </p:sp>
    </p:spTree>
    <p:extLst>
      <p:ext uri="{BB962C8B-B14F-4D97-AF65-F5344CB8AC3E}">
        <p14:creationId xmlns:p14="http://schemas.microsoft.com/office/powerpoint/2010/main" val="144820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79BC41-62D9-C245-B899-673DE8D5E026}" type="datetimeFigureOut">
              <a:rPr lang="en-US" smtClean="0"/>
              <a:t>3/11/20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B5A9BD-5C62-3D41-A7F4-ACAFA03E2C84}" type="slidenum">
              <a:rPr lang="en-US" smtClean="0"/>
              <a:t>‹#›</a:t>
            </a:fld>
            <a:endParaRPr lang="en-US"/>
          </a:p>
        </p:txBody>
      </p:sp>
    </p:spTree>
    <p:extLst>
      <p:ext uri="{BB962C8B-B14F-4D97-AF65-F5344CB8AC3E}">
        <p14:creationId xmlns:p14="http://schemas.microsoft.com/office/powerpoint/2010/main" val="895994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79BC41-62D9-C245-B899-673DE8D5E026}" type="datetimeFigureOut">
              <a:rPr lang="en-US" smtClean="0"/>
              <a:t>3/11/20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B5A9BD-5C62-3D41-A7F4-ACAFA03E2C84}" type="slidenum">
              <a:rPr lang="en-US" smtClean="0"/>
              <a:t>‹#›</a:t>
            </a:fld>
            <a:endParaRPr lang="en-US"/>
          </a:p>
        </p:txBody>
      </p:sp>
    </p:spTree>
    <p:extLst>
      <p:ext uri="{BB962C8B-B14F-4D97-AF65-F5344CB8AC3E}">
        <p14:creationId xmlns:p14="http://schemas.microsoft.com/office/powerpoint/2010/main" val="831388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79BC41-62D9-C245-B899-673DE8D5E026}" type="datetimeFigureOut">
              <a:rPr lang="en-US" smtClean="0"/>
              <a:t>3/11/20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B5A9BD-5C62-3D41-A7F4-ACAFA03E2C84}" type="slidenum">
              <a:rPr lang="en-US" smtClean="0"/>
              <a:t>‹#›</a:t>
            </a:fld>
            <a:endParaRPr lang="en-US"/>
          </a:p>
        </p:txBody>
      </p:sp>
    </p:spTree>
    <p:extLst>
      <p:ext uri="{BB962C8B-B14F-4D97-AF65-F5344CB8AC3E}">
        <p14:creationId xmlns:p14="http://schemas.microsoft.com/office/powerpoint/2010/main" val="1618214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579BC41-62D9-C245-B899-673DE8D5E026}" type="datetimeFigureOut">
              <a:rPr lang="en-US" smtClean="0"/>
              <a:t>3/11/20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B5A9BD-5C62-3D41-A7F4-ACAFA03E2C84}" type="slidenum">
              <a:rPr lang="en-US" smtClean="0"/>
              <a:t>‹#›</a:t>
            </a:fld>
            <a:endParaRPr lang="en-US"/>
          </a:p>
        </p:txBody>
      </p:sp>
    </p:spTree>
    <p:extLst>
      <p:ext uri="{BB962C8B-B14F-4D97-AF65-F5344CB8AC3E}">
        <p14:creationId xmlns:p14="http://schemas.microsoft.com/office/powerpoint/2010/main" val="1600616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579BC41-62D9-C245-B899-673DE8D5E026}" type="datetimeFigureOut">
              <a:rPr lang="en-US" smtClean="0"/>
              <a:t>3/11/20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B5A9BD-5C62-3D41-A7F4-ACAFA03E2C84}" type="slidenum">
              <a:rPr lang="en-US" smtClean="0"/>
              <a:t>‹#›</a:t>
            </a:fld>
            <a:endParaRPr lang="en-US"/>
          </a:p>
        </p:txBody>
      </p:sp>
    </p:spTree>
    <p:extLst>
      <p:ext uri="{BB962C8B-B14F-4D97-AF65-F5344CB8AC3E}">
        <p14:creationId xmlns:p14="http://schemas.microsoft.com/office/powerpoint/2010/main" val="271467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79BC41-62D9-C245-B899-673DE8D5E026}" type="datetimeFigureOut">
              <a:rPr lang="en-US" smtClean="0"/>
              <a:t>3/11/20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B5A9BD-5C62-3D41-A7F4-ACAFA03E2C84}" type="slidenum">
              <a:rPr lang="en-US" smtClean="0"/>
              <a:t>‹#›</a:t>
            </a:fld>
            <a:endParaRPr lang="en-US"/>
          </a:p>
        </p:txBody>
      </p:sp>
    </p:spTree>
    <p:extLst>
      <p:ext uri="{BB962C8B-B14F-4D97-AF65-F5344CB8AC3E}">
        <p14:creationId xmlns:p14="http://schemas.microsoft.com/office/powerpoint/2010/main" val="4461947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tiff"/><Relationship Id="rId3" Type="http://schemas.openxmlformats.org/officeDocument/2006/relationships/image" Target="../media/image2.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300387" y="4333392"/>
            <a:ext cx="11572526" cy="1981683"/>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82730" y="1133942"/>
            <a:ext cx="2238113" cy="384721"/>
          </a:xfrm>
          <a:prstGeom prst="rect">
            <a:avLst/>
          </a:prstGeom>
          <a:noFill/>
        </p:spPr>
        <p:txBody>
          <a:bodyPr wrap="none" rtlCol="0">
            <a:spAutoFit/>
          </a:bodyPr>
          <a:lstStyle/>
          <a:p>
            <a:pPr algn="ctr"/>
            <a:r>
              <a:rPr lang="en-US" sz="1000" dirty="0" smtClean="0"/>
              <a:t>Benign microbial exposures</a:t>
            </a:r>
          </a:p>
          <a:p>
            <a:pPr algn="ctr"/>
            <a:r>
              <a:rPr lang="en-US" sz="900" dirty="0" smtClean="0"/>
              <a:t>(farming environment; OM85BV treatment)</a:t>
            </a:r>
          </a:p>
        </p:txBody>
      </p:sp>
      <p:sp>
        <p:nvSpPr>
          <p:cNvPr id="54" name="TextBox 53"/>
          <p:cNvSpPr txBox="1"/>
          <p:nvPr/>
        </p:nvSpPr>
        <p:spPr>
          <a:xfrm>
            <a:off x="3249744" y="1115922"/>
            <a:ext cx="8786893" cy="369332"/>
          </a:xfrm>
          <a:prstGeom prst="rect">
            <a:avLst/>
          </a:prstGeom>
          <a:noFill/>
        </p:spPr>
        <p:txBody>
          <a:bodyPr wrap="none" rtlCol="0">
            <a:spAutoFit/>
          </a:bodyPr>
          <a:lstStyle/>
          <a:p>
            <a:r>
              <a:rPr lang="en-US" dirty="0" smtClean="0"/>
              <a:t>Proposed direct and </a:t>
            </a:r>
            <a:r>
              <a:rPr lang="en-US" dirty="0" err="1" smtClean="0"/>
              <a:t>transplacental</a:t>
            </a:r>
            <a:r>
              <a:rPr lang="en-US" dirty="0" smtClean="0"/>
              <a:t> effects of maternal “immune training” during pregnancy</a:t>
            </a:r>
            <a:endParaRPr lang="en-US" dirty="0"/>
          </a:p>
        </p:txBody>
      </p:sp>
      <p:grpSp>
        <p:nvGrpSpPr>
          <p:cNvPr id="11" name="Group 10"/>
          <p:cNvGrpSpPr/>
          <p:nvPr/>
        </p:nvGrpSpPr>
        <p:grpSpPr>
          <a:xfrm>
            <a:off x="300387" y="4333392"/>
            <a:ext cx="11545450" cy="1917579"/>
            <a:chOff x="300387" y="4333392"/>
            <a:chExt cx="11545450" cy="1917579"/>
          </a:xfrm>
        </p:grpSpPr>
        <p:sp>
          <p:nvSpPr>
            <p:cNvPr id="15" name="TextBox 14"/>
            <p:cNvSpPr txBox="1"/>
            <p:nvPr/>
          </p:nvSpPr>
          <p:spPr>
            <a:xfrm>
              <a:off x="325717" y="4333392"/>
              <a:ext cx="2492830" cy="338554"/>
            </a:xfrm>
            <a:prstGeom prst="rect">
              <a:avLst/>
            </a:prstGeom>
            <a:noFill/>
          </p:spPr>
          <p:txBody>
            <a:bodyPr wrap="square" rtlCol="0">
              <a:spAutoFit/>
            </a:bodyPr>
            <a:lstStyle/>
            <a:p>
              <a:r>
                <a:rPr lang="en-US" sz="1600" dirty="0" smtClean="0"/>
                <a:t>A longer term perspective?</a:t>
              </a:r>
            </a:p>
          </p:txBody>
        </p:sp>
        <p:sp>
          <p:nvSpPr>
            <p:cNvPr id="2" name="Rectangle 1"/>
            <p:cNvSpPr/>
            <p:nvPr/>
          </p:nvSpPr>
          <p:spPr>
            <a:xfrm>
              <a:off x="300387" y="4681311"/>
              <a:ext cx="11545450" cy="1569660"/>
            </a:xfrm>
            <a:prstGeom prst="rect">
              <a:avLst/>
            </a:prstGeom>
          </p:spPr>
          <p:txBody>
            <a:bodyPr wrap="square">
              <a:spAutoFit/>
            </a:bodyPr>
            <a:lstStyle/>
            <a:p>
              <a:r>
                <a:rPr lang="en-US" sz="1200" dirty="0"/>
                <a:t>The choice of OM85BV for </a:t>
              </a:r>
              <a:r>
                <a:rPr lang="en-US" sz="1200" dirty="0" smtClean="0"/>
                <a:t>trialing </a:t>
              </a:r>
              <a:r>
                <a:rPr lang="en-US" sz="1200" dirty="0"/>
                <a:t>the potential benefits to mother and offspring of maternal immune training during pregnancy is driven not only by the performance of this agent in forerunner human infant and animal studies, but also by the </a:t>
              </a:r>
              <a:r>
                <a:rPr lang="en-US" sz="1200" dirty="0" smtClean="0"/>
                <a:t>current lack </a:t>
              </a:r>
              <a:r>
                <a:rPr lang="en-US" sz="1200" dirty="0"/>
                <a:t>of alternative </a:t>
              </a:r>
              <a:r>
                <a:rPr lang="en-US" sz="1200" dirty="0" err="1"/>
                <a:t>immunomodulators</a:t>
              </a:r>
              <a:r>
                <a:rPr lang="en-US" sz="1200" dirty="0"/>
                <a:t> with a comparable record of human safety/efficacy.  The closest </a:t>
              </a:r>
              <a:r>
                <a:rPr lang="en-US" sz="1200" dirty="0" smtClean="0"/>
                <a:t>possible </a:t>
              </a:r>
              <a:r>
                <a:rPr lang="en-US" sz="1200" dirty="0"/>
                <a:t>alternative may appear to be probiotics, however the most recent meta-analyses confirm the limited effectiveness of this approach for asthma </a:t>
              </a:r>
              <a:r>
                <a:rPr lang="en-US" sz="1200" dirty="0" smtClean="0"/>
                <a:t>prevention</a:t>
              </a:r>
              <a:r>
                <a:rPr lang="en-US" sz="1200" baseline="30000" dirty="0" smtClean="0"/>
                <a:t>E24</a:t>
              </a:r>
              <a:r>
                <a:rPr lang="en-US" sz="1200" dirty="0" smtClean="0"/>
                <a:t>.  </a:t>
              </a:r>
              <a:r>
                <a:rPr lang="en-US" sz="1200" dirty="0"/>
                <a:t>In contrast to probiotics OM85BV is derived from a complex mix of multiple bacterial </a:t>
              </a:r>
              <a:r>
                <a:rPr lang="en-US" sz="1200" dirty="0" smtClean="0"/>
                <a:t>strains containing multiple TLR </a:t>
              </a:r>
              <a:r>
                <a:rPr lang="en-US" sz="1200" dirty="0" smtClean="0"/>
                <a:t>ligands</a:t>
              </a:r>
              <a:r>
                <a:rPr lang="en-US" sz="1200" baseline="30000" dirty="0" smtClean="0"/>
                <a:t>E11,E12</a:t>
              </a:r>
              <a:r>
                <a:rPr lang="en-US" sz="1200" dirty="0" smtClean="0"/>
                <a:t>, </a:t>
              </a:r>
              <a:r>
                <a:rPr lang="en-US" sz="1200" dirty="0"/>
                <a:t>echoing the “diversity” of microbial stimulation provided by the farming environment which is recognized as a strong correlate of the effectiveness of farm exposures in relation to </a:t>
              </a:r>
              <a:r>
                <a:rPr lang="en-US" sz="1200" dirty="0" smtClean="0"/>
                <a:t>protection against asthma</a:t>
              </a:r>
              <a:r>
                <a:rPr lang="en-US" sz="1200" baseline="30000" dirty="0" smtClean="0"/>
                <a:t>3</a:t>
              </a:r>
              <a:r>
                <a:rPr lang="en-US" sz="1200" dirty="0"/>
                <a:t>. Future research may eventually identify single-molecular-entity pharmaceuticals that can mimic the pan-specific microbial signals that </a:t>
              </a:r>
              <a:r>
                <a:rPr lang="en-US" sz="1200" dirty="0" smtClean="0"/>
                <a:t>underlie </a:t>
              </a:r>
              <a:r>
                <a:rPr lang="en-US" sz="1200" dirty="0"/>
                <a:t>this farm-associated immune training phenomenon.  However, given that OM85BV is administered orally, it is tempting to speculate that similar effects may be achievable via development of appropriate microbial-derived dietary supplements, and if so treatment costs would be considerably lower relative to conventional pharmaceuticals. </a:t>
              </a:r>
            </a:p>
          </p:txBody>
        </p:sp>
      </p:grpSp>
      <p:cxnSp>
        <p:nvCxnSpPr>
          <p:cNvPr id="7" name="Straight Arrow Connector 6"/>
          <p:cNvCxnSpPr/>
          <p:nvPr/>
        </p:nvCxnSpPr>
        <p:spPr>
          <a:xfrm>
            <a:off x="1104232" y="1846361"/>
            <a:ext cx="0" cy="5489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1349025" y="1520460"/>
            <a:ext cx="10712075" cy="2461437"/>
            <a:chOff x="1603513" y="1685849"/>
            <a:chExt cx="10531884" cy="2200351"/>
          </a:xfrm>
        </p:grpSpPr>
        <p:grpSp>
          <p:nvGrpSpPr>
            <p:cNvPr id="49" name="Group 48"/>
            <p:cNvGrpSpPr/>
            <p:nvPr/>
          </p:nvGrpSpPr>
          <p:grpSpPr>
            <a:xfrm>
              <a:off x="2077278" y="2375452"/>
              <a:ext cx="1278837" cy="977347"/>
              <a:chOff x="2077278" y="2375452"/>
              <a:chExt cx="1278837" cy="977347"/>
            </a:xfrm>
          </p:grpSpPr>
          <p:cxnSp>
            <p:nvCxnSpPr>
              <p:cNvPr id="46" name="Straight Arrow Connector 45"/>
              <p:cNvCxnSpPr/>
              <p:nvPr/>
            </p:nvCxnSpPr>
            <p:spPr>
              <a:xfrm>
                <a:off x="2080593" y="3332921"/>
                <a:ext cx="1275522" cy="1987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2077278" y="2375452"/>
                <a:ext cx="1275522" cy="1987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a:off x="2087217" y="2375452"/>
                <a:ext cx="0" cy="957469"/>
              </a:xfrm>
              <a:prstGeom prst="line">
                <a:avLst/>
              </a:prstGeom>
              <a:ln w="28575"/>
            </p:spPr>
            <p:style>
              <a:lnRef idx="1">
                <a:schemeClr val="accent1"/>
              </a:lnRef>
              <a:fillRef idx="0">
                <a:schemeClr val="accent1"/>
              </a:fillRef>
              <a:effectRef idx="0">
                <a:schemeClr val="accent1"/>
              </a:effectRef>
              <a:fontRef idx="minor">
                <a:schemeClr val="tx1"/>
              </a:fontRef>
            </p:style>
          </p:cxnSp>
        </p:grpSp>
        <p:grpSp>
          <p:nvGrpSpPr>
            <p:cNvPr id="29" name="Group 28"/>
            <p:cNvGrpSpPr/>
            <p:nvPr/>
          </p:nvGrpSpPr>
          <p:grpSpPr>
            <a:xfrm>
              <a:off x="3352800" y="2000250"/>
              <a:ext cx="8776476" cy="1081436"/>
              <a:chOff x="3352800" y="2000250"/>
              <a:chExt cx="8776476" cy="1081436"/>
            </a:xfrm>
          </p:grpSpPr>
          <p:sp>
            <p:nvSpPr>
              <p:cNvPr id="18" name="TextBox 17"/>
              <p:cNvSpPr txBox="1"/>
              <p:nvPr/>
            </p:nvSpPr>
            <p:spPr>
              <a:xfrm>
                <a:off x="3352800" y="2000250"/>
                <a:ext cx="4309204" cy="1073010"/>
              </a:xfrm>
              <a:prstGeom prst="rect">
                <a:avLst/>
              </a:prstGeom>
              <a:noFill/>
            </p:spPr>
            <p:txBody>
              <a:bodyPr wrap="none" rtlCol="0">
                <a:spAutoFit/>
              </a:bodyPr>
              <a:lstStyle/>
              <a:p>
                <a:r>
                  <a:rPr lang="en-US" sz="900" dirty="0" smtClean="0"/>
                  <a:t>Bone marrow myeloid progenitor re-programming;</a:t>
                </a:r>
              </a:p>
              <a:p>
                <a:r>
                  <a:rPr lang="en-US" sz="900" dirty="0" smtClean="0"/>
                  <a:t>Optimization of regulatory/inflammatory effector cell balance in mucosal tissues;</a:t>
                </a:r>
              </a:p>
              <a:p>
                <a:r>
                  <a:rPr lang="en-US" sz="900" dirty="0" smtClean="0"/>
                  <a:t>     (respiratory; gestational) during local/systemic inflammatory events; </a:t>
                </a:r>
              </a:p>
              <a:p>
                <a:r>
                  <a:rPr lang="en-US" sz="900" dirty="0" smtClean="0"/>
                  <a:t>Selective attenuation of inflammatory gene networks during microbial/allergen challenge;</a:t>
                </a:r>
              </a:p>
              <a:p>
                <a:r>
                  <a:rPr lang="en-US" sz="900" dirty="0" smtClean="0"/>
                  <a:t>Reduced levels of circulating pro-inflammatory mediators during acute infections </a:t>
                </a:r>
              </a:p>
              <a:p>
                <a:r>
                  <a:rPr lang="en-US" sz="900" dirty="0"/>
                  <a:t> </a:t>
                </a:r>
                <a:r>
                  <a:rPr lang="en-US" sz="900" dirty="0" smtClean="0"/>
                  <a:t>    including sepsis.</a:t>
                </a:r>
              </a:p>
              <a:p>
                <a:endParaRPr lang="en-US" dirty="0"/>
              </a:p>
            </p:txBody>
          </p:sp>
          <p:sp>
            <p:nvSpPr>
              <p:cNvPr id="19" name="TextBox 18"/>
              <p:cNvSpPr txBox="1"/>
              <p:nvPr/>
            </p:nvSpPr>
            <p:spPr>
              <a:xfrm>
                <a:off x="7857896" y="2008677"/>
                <a:ext cx="4271380" cy="1073009"/>
              </a:xfrm>
              <a:prstGeom prst="rect">
                <a:avLst/>
              </a:prstGeom>
              <a:noFill/>
            </p:spPr>
            <p:txBody>
              <a:bodyPr wrap="none" rtlCol="0">
                <a:spAutoFit/>
              </a:bodyPr>
              <a:lstStyle/>
              <a:p>
                <a:r>
                  <a:rPr lang="en-US" sz="900" dirty="0" smtClean="0"/>
                  <a:t>Stabilization of immunological homeostasis in gestational/respiratory tissues at baseline </a:t>
                </a:r>
              </a:p>
              <a:p>
                <a:r>
                  <a:rPr lang="en-US" sz="900" dirty="0" smtClean="0"/>
                  <a:t>     and during local/systemic inflammatory events (infections; asthma exacerbations);</a:t>
                </a:r>
              </a:p>
              <a:p>
                <a:r>
                  <a:rPr lang="en-US" sz="900" dirty="0" smtClean="0"/>
                  <a:t>Reduced susceptibility to septic shock;</a:t>
                </a:r>
              </a:p>
              <a:p>
                <a:r>
                  <a:rPr lang="en-US" sz="900" dirty="0" smtClean="0"/>
                  <a:t>Reduced maternal symptom intensity accompanying infections (e.g. influenza);</a:t>
                </a:r>
              </a:p>
              <a:p>
                <a:r>
                  <a:rPr lang="en-US" sz="900" dirty="0" smtClean="0"/>
                  <a:t>Reduced risk of miscarriage/fetal growth retardation following maternal infection;</a:t>
                </a:r>
              </a:p>
              <a:p>
                <a:r>
                  <a:rPr lang="en-US" sz="900" dirty="0" smtClean="0"/>
                  <a:t>Reduced risk of severe asthma exacerbations.</a:t>
                </a:r>
              </a:p>
              <a:p>
                <a:endParaRPr lang="en-US" dirty="0"/>
              </a:p>
            </p:txBody>
          </p:sp>
        </p:grpSp>
        <p:grpSp>
          <p:nvGrpSpPr>
            <p:cNvPr id="30" name="Group 29"/>
            <p:cNvGrpSpPr/>
            <p:nvPr/>
          </p:nvGrpSpPr>
          <p:grpSpPr>
            <a:xfrm>
              <a:off x="3352800" y="2893296"/>
              <a:ext cx="8764324" cy="949200"/>
              <a:chOff x="3352800" y="2952930"/>
              <a:chExt cx="8764324" cy="949200"/>
            </a:xfrm>
          </p:grpSpPr>
          <p:sp>
            <p:nvSpPr>
              <p:cNvPr id="20" name="TextBox 19"/>
              <p:cNvSpPr txBox="1"/>
              <p:nvPr/>
            </p:nvSpPr>
            <p:spPr>
              <a:xfrm>
                <a:off x="3352800" y="2952930"/>
                <a:ext cx="4503057" cy="949200"/>
              </a:xfrm>
              <a:prstGeom prst="rect">
                <a:avLst/>
              </a:prstGeom>
              <a:noFill/>
            </p:spPr>
            <p:txBody>
              <a:bodyPr wrap="none" rtlCol="0">
                <a:spAutoFit/>
              </a:bodyPr>
              <a:lstStyle/>
              <a:p>
                <a:r>
                  <a:rPr lang="en-US" sz="900" dirty="0" smtClean="0"/>
                  <a:t>Enhanced prenatal maturation of innate immune mechanisms;</a:t>
                </a:r>
              </a:p>
              <a:p>
                <a:r>
                  <a:rPr lang="en-US" sz="900" dirty="0" smtClean="0"/>
                  <a:t>Increased output of DC from bone marrow during infancy;</a:t>
                </a:r>
              </a:p>
              <a:p>
                <a:r>
                  <a:rPr lang="en-US" sz="900" dirty="0" smtClean="0"/>
                  <a:t>Accelerated postnatal establishment of functional respiratory/GIT mucosal DC networks;</a:t>
                </a:r>
              </a:p>
              <a:p>
                <a:r>
                  <a:rPr lang="en-US" sz="900" dirty="0" smtClean="0"/>
                  <a:t>Increased responsiveness to benign microbial signals that drive postnatal immune maturation;</a:t>
                </a:r>
              </a:p>
              <a:p>
                <a:r>
                  <a:rPr lang="en-US" sz="900" dirty="0" smtClean="0"/>
                  <a:t>Increased ability to detect/eradicate respiratory pathogens;</a:t>
                </a:r>
              </a:p>
              <a:p>
                <a:r>
                  <a:rPr lang="en-US" sz="900" dirty="0" smtClean="0"/>
                  <a:t>Enhanced capacity to calibrate airway inflammatory response intensity;</a:t>
                </a:r>
              </a:p>
              <a:p>
                <a:r>
                  <a:rPr lang="en-US" sz="900" dirty="0" smtClean="0"/>
                  <a:t>Enhanced control of myeloid progenitor cell responses to bacterial LPS exposure.</a:t>
                </a:r>
                <a:endParaRPr lang="en-US" sz="900" dirty="0"/>
              </a:p>
            </p:txBody>
          </p:sp>
          <p:sp>
            <p:nvSpPr>
              <p:cNvPr id="22" name="TextBox 21"/>
              <p:cNvSpPr txBox="1"/>
              <p:nvPr/>
            </p:nvSpPr>
            <p:spPr>
              <a:xfrm>
                <a:off x="7885146" y="2956749"/>
                <a:ext cx="4231978" cy="825392"/>
              </a:xfrm>
              <a:prstGeom prst="rect">
                <a:avLst/>
              </a:prstGeom>
              <a:noFill/>
            </p:spPr>
            <p:txBody>
              <a:bodyPr wrap="none" rtlCol="0">
                <a:spAutoFit/>
              </a:bodyPr>
              <a:lstStyle/>
              <a:p>
                <a:r>
                  <a:rPr lang="en-US" sz="900" dirty="0" smtClean="0"/>
                  <a:t>Increased ability to clear respiratory infections during “high risk” neonatal/infant period;</a:t>
                </a:r>
              </a:p>
              <a:p>
                <a:r>
                  <a:rPr lang="en-US" sz="900" dirty="0" smtClean="0"/>
                  <a:t>Reduced susceptibility to septic shock;</a:t>
                </a:r>
              </a:p>
              <a:p>
                <a:r>
                  <a:rPr lang="en-US" sz="900" dirty="0" smtClean="0"/>
                  <a:t>Reduced risk of early sensitization to aeroallergens;</a:t>
                </a:r>
              </a:p>
              <a:p>
                <a:r>
                  <a:rPr lang="en-US" sz="900" dirty="0" smtClean="0"/>
                  <a:t>Increased resistance to development of virus-associated wheeze during infancy;</a:t>
                </a:r>
              </a:p>
              <a:p>
                <a:r>
                  <a:rPr lang="en-US" sz="900" dirty="0" smtClean="0"/>
                  <a:t>Lack/reduction of airway symptoms despite sensitization/exposure to aeroallergens;</a:t>
                </a:r>
              </a:p>
              <a:p>
                <a:r>
                  <a:rPr lang="en-US" sz="900" dirty="0" smtClean="0"/>
                  <a:t>Reduced risk for development of persistent wheeze/asthma.</a:t>
                </a:r>
                <a:endParaRPr lang="en-US" sz="900" dirty="0"/>
              </a:p>
            </p:txBody>
          </p:sp>
        </p:grpSp>
        <p:sp>
          <p:nvSpPr>
            <p:cNvPr id="23" name="TextBox 22"/>
            <p:cNvSpPr txBox="1"/>
            <p:nvPr/>
          </p:nvSpPr>
          <p:spPr>
            <a:xfrm>
              <a:off x="3352800" y="1692473"/>
              <a:ext cx="5941435" cy="307777"/>
            </a:xfrm>
            <a:prstGeom prst="rect">
              <a:avLst/>
            </a:prstGeom>
            <a:noFill/>
          </p:spPr>
          <p:txBody>
            <a:bodyPr wrap="none" rtlCol="0">
              <a:spAutoFit/>
            </a:bodyPr>
            <a:lstStyle/>
            <a:p>
              <a:r>
                <a:rPr lang="en-US" sz="1400" dirty="0" smtClean="0"/>
                <a:t>Immunological sequelae                                                                     Clinical sequelae</a:t>
              </a:r>
              <a:endParaRPr lang="en-US" sz="1400" dirty="0"/>
            </a:p>
          </p:txBody>
        </p:sp>
        <p:grpSp>
          <p:nvGrpSpPr>
            <p:cNvPr id="6" name="Group 5"/>
            <p:cNvGrpSpPr/>
            <p:nvPr/>
          </p:nvGrpSpPr>
          <p:grpSpPr>
            <a:xfrm>
              <a:off x="3201745" y="1685849"/>
              <a:ext cx="8933652" cy="2200351"/>
              <a:chOff x="3182081" y="1685849"/>
              <a:chExt cx="8933652" cy="2200351"/>
            </a:xfrm>
          </p:grpSpPr>
          <p:grpSp>
            <p:nvGrpSpPr>
              <p:cNvPr id="5" name="Group 4"/>
              <p:cNvGrpSpPr/>
              <p:nvPr/>
            </p:nvGrpSpPr>
            <p:grpSpPr>
              <a:xfrm>
                <a:off x="3182081" y="1692495"/>
                <a:ext cx="8933652" cy="2193705"/>
                <a:chOff x="3182081" y="1692495"/>
                <a:chExt cx="8933652" cy="2193705"/>
              </a:xfrm>
            </p:grpSpPr>
            <p:cxnSp>
              <p:nvCxnSpPr>
                <p:cNvPr id="25" name="Straight Connector 24"/>
                <p:cNvCxnSpPr/>
                <p:nvPr/>
              </p:nvCxnSpPr>
              <p:spPr>
                <a:xfrm>
                  <a:off x="3188525" y="1692495"/>
                  <a:ext cx="892720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3182081" y="1984988"/>
                  <a:ext cx="892720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3185142" y="2865796"/>
                  <a:ext cx="892720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3188531" y="3886200"/>
                  <a:ext cx="8927202" cy="0"/>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34" name="Straight Connector 33"/>
              <p:cNvCxnSpPr/>
              <p:nvPr/>
            </p:nvCxnSpPr>
            <p:spPr>
              <a:xfrm>
                <a:off x="3185142" y="1692495"/>
                <a:ext cx="6771" cy="2193705"/>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7760488" y="1685849"/>
                <a:ext cx="6771" cy="2193705"/>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12102158" y="1689175"/>
                <a:ext cx="6771" cy="2193705"/>
              </a:xfrm>
              <a:prstGeom prst="line">
                <a:avLst/>
              </a:prstGeom>
            </p:spPr>
            <p:style>
              <a:lnRef idx="1">
                <a:schemeClr val="accent1"/>
              </a:lnRef>
              <a:fillRef idx="0">
                <a:schemeClr val="accent1"/>
              </a:fillRef>
              <a:effectRef idx="0">
                <a:schemeClr val="accent1"/>
              </a:effectRef>
              <a:fontRef idx="minor">
                <a:schemeClr val="tx1"/>
              </a:fontRef>
            </p:style>
          </p:cxnSp>
        </p:grpSp>
        <p:sp>
          <p:nvSpPr>
            <p:cNvPr id="40" name="TextBox 39"/>
            <p:cNvSpPr txBox="1"/>
            <p:nvPr/>
          </p:nvSpPr>
          <p:spPr>
            <a:xfrm>
              <a:off x="2231097" y="2223387"/>
              <a:ext cx="857735" cy="307777"/>
            </a:xfrm>
            <a:prstGeom prst="rect">
              <a:avLst/>
            </a:prstGeom>
            <a:solidFill>
              <a:schemeClr val="bg1"/>
            </a:solidFill>
            <a:ln>
              <a:solidFill>
                <a:schemeClr val="tx1"/>
              </a:solidFill>
            </a:ln>
          </p:spPr>
          <p:txBody>
            <a:bodyPr wrap="none" rtlCol="0">
              <a:spAutoFit/>
            </a:bodyPr>
            <a:lstStyle/>
            <a:p>
              <a:r>
                <a:rPr lang="en-US" sz="1400" dirty="0" smtClean="0"/>
                <a:t>Maternal</a:t>
              </a:r>
              <a:endParaRPr lang="en-US" sz="1400" dirty="0"/>
            </a:p>
          </p:txBody>
        </p:sp>
        <p:cxnSp>
          <p:nvCxnSpPr>
            <p:cNvPr id="51" name="Straight Connector 50"/>
            <p:cNvCxnSpPr/>
            <p:nvPr/>
          </p:nvCxnSpPr>
          <p:spPr>
            <a:xfrm>
              <a:off x="1603513" y="2865796"/>
              <a:ext cx="480289" cy="3298"/>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2231097" y="3176058"/>
              <a:ext cx="857222" cy="307777"/>
            </a:xfrm>
            <a:prstGeom prst="rect">
              <a:avLst/>
            </a:prstGeom>
            <a:solidFill>
              <a:schemeClr val="bg1"/>
            </a:solidFill>
            <a:ln>
              <a:solidFill>
                <a:schemeClr val="tx1"/>
              </a:solidFill>
            </a:ln>
          </p:spPr>
          <p:txBody>
            <a:bodyPr wrap="none" rtlCol="0">
              <a:spAutoFit/>
            </a:bodyPr>
            <a:lstStyle/>
            <a:p>
              <a:r>
                <a:rPr lang="en-US" sz="1400" dirty="0" smtClean="0"/>
                <a:t>Offspring</a:t>
              </a:r>
              <a:endParaRPr lang="en-US" sz="1400" dirty="0"/>
            </a:p>
          </p:txBody>
        </p:sp>
      </p:grpSp>
      <p:sp>
        <p:nvSpPr>
          <p:cNvPr id="10" name="Rectangle 9"/>
          <p:cNvSpPr/>
          <p:nvPr/>
        </p:nvSpPr>
        <p:spPr>
          <a:xfrm>
            <a:off x="71526" y="731576"/>
            <a:ext cx="12057677" cy="590073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 xmlns:a16="http://schemas.microsoft.com/office/drawing/2014/main" id="{28A6C8C1-9A90-4B48-9B9B-8C7E0821311B}"/>
              </a:ext>
            </a:extLst>
          </p:cNvPr>
          <p:cNvGrpSpPr/>
          <p:nvPr/>
        </p:nvGrpSpPr>
        <p:grpSpPr>
          <a:xfrm>
            <a:off x="458217" y="1724500"/>
            <a:ext cx="1104076" cy="2092126"/>
            <a:chOff x="5207308" y="1773099"/>
            <a:chExt cx="1713257" cy="3804421"/>
          </a:xfrm>
        </p:grpSpPr>
        <p:pic>
          <p:nvPicPr>
            <p:cNvPr id="38" name="Picture 37">
              <a:extLst>
                <a:ext uri="{FF2B5EF4-FFF2-40B4-BE49-F238E27FC236}">
                  <a16:creationId xmlns="" xmlns:a16="http://schemas.microsoft.com/office/drawing/2014/main" id="{16D76906-5104-2549-846B-6F7E22730481}"/>
                </a:ext>
              </a:extLst>
            </p:cNvPr>
            <p:cNvPicPr>
              <a:picLocks noChangeAspect="1"/>
            </p:cNvPicPr>
            <p:nvPr/>
          </p:nvPicPr>
          <p:blipFill>
            <a:blip r:embed="rId2"/>
            <a:stretch>
              <a:fillRect/>
            </a:stretch>
          </p:blipFill>
          <p:spPr>
            <a:xfrm>
              <a:off x="5207308" y="1773099"/>
              <a:ext cx="1713257" cy="3804421"/>
            </a:xfrm>
            <a:prstGeom prst="rect">
              <a:avLst/>
            </a:prstGeom>
          </p:spPr>
        </p:pic>
        <p:pic>
          <p:nvPicPr>
            <p:cNvPr id="39" name="Picture 38">
              <a:extLst>
                <a:ext uri="{FF2B5EF4-FFF2-40B4-BE49-F238E27FC236}">
                  <a16:creationId xmlns="" xmlns:a16="http://schemas.microsoft.com/office/drawing/2014/main" id="{DBE27858-A2D2-5541-ABA4-D49E5E6C2D30}"/>
                </a:ext>
              </a:extLst>
            </p:cNvPr>
            <p:cNvPicPr>
              <a:picLocks noChangeAspect="1"/>
            </p:cNvPicPr>
            <p:nvPr/>
          </p:nvPicPr>
          <p:blipFill>
            <a:blip r:embed="rId3"/>
            <a:stretch>
              <a:fillRect/>
            </a:stretch>
          </p:blipFill>
          <p:spPr>
            <a:xfrm rot="11260380">
              <a:off x="5968623" y="3880958"/>
              <a:ext cx="579361" cy="776463"/>
            </a:xfrm>
            <a:prstGeom prst="rect">
              <a:avLst/>
            </a:prstGeom>
          </p:spPr>
        </p:pic>
      </p:grpSp>
      <p:sp>
        <p:nvSpPr>
          <p:cNvPr id="42" name="Arc 41"/>
          <p:cNvSpPr/>
          <p:nvPr/>
        </p:nvSpPr>
        <p:spPr>
          <a:xfrm rot="3060000">
            <a:off x="595544" y="1371953"/>
            <a:ext cx="886089" cy="883309"/>
          </a:xfrm>
          <a:prstGeom prst="arc">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43799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482</TotalTime>
  <Words>459</Words>
  <Application>Microsoft Macintosh PowerPoint</Application>
  <PresentationFormat>Widescreen</PresentationFormat>
  <Paragraphs>33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Calibri</vt:lpstr>
      <vt:lpstr>Calibri Light</vt:lpstr>
      <vt:lpstr>Arial</vt:lpstr>
      <vt:lpstr>Office Theme</vt:lpstr>
      <vt:lpstr>PowerPoint Presentation</vt:lpstr>
    </vt:vector>
  </TitlesOfParts>
  <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 Holt</dc:creator>
  <cp:lastModifiedBy>Pat Holt</cp:lastModifiedBy>
  <cp:revision>44</cp:revision>
  <dcterms:created xsi:type="dcterms:W3CDTF">2020-01-30T01:14:09Z</dcterms:created>
  <dcterms:modified xsi:type="dcterms:W3CDTF">2020-03-11T05:37:07Z</dcterms:modified>
</cp:coreProperties>
</file>