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</p:sldMasterIdLst>
  <p:handoutMasterIdLst>
    <p:handoutMasterId r:id="rId9"/>
  </p:handoutMasterIdLst>
  <p:sldIdLst>
    <p:sldId id="259" r:id="rId4"/>
    <p:sldId id="256" r:id="rId5"/>
    <p:sldId id="257" r:id="rId6"/>
    <p:sldId id="258" r:id="rId7"/>
    <p:sldId id="260" r:id="rId8"/>
  </p:sldIdLst>
  <p:sldSz cx="6858000" cy="9144000" type="letter"/>
  <p:notesSz cx="9296400" cy="7010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286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9282" cy="35195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5014" y="0"/>
            <a:ext cx="4029282" cy="35195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17B30F-A935-4420-A121-3EB56E1FA8AE}" type="datetimeFigureOut">
              <a:rPr lang="en-US" smtClean="0"/>
              <a:t>3/6/2015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658444"/>
            <a:ext cx="4029282" cy="3519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5014" y="6658444"/>
            <a:ext cx="4029282" cy="3519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02CF62-5C01-4F04-8192-4B026ADC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3253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D82BE-569E-480A-828E-06B3AB886BBA}" type="datetimeFigureOut">
              <a:rPr lang="en-US" smtClean="0"/>
              <a:t>3/6/2015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7BF1-59C7-488E-A74B-9170A08CD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501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D82BE-569E-480A-828E-06B3AB886BBA}" type="datetimeFigureOut">
              <a:rPr lang="en-US" smtClean="0"/>
              <a:t>3/6/2015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7BF1-59C7-488E-A74B-9170A08CD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196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D82BE-569E-480A-828E-06B3AB886BBA}" type="datetimeFigureOut">
              <a:rPr lang="en-US" smtClean="0"/>
              <a:t>3/6/2015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7BF1-59C7-488E-A74B-9170A08CD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299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D82BE-569E-480A-828E-06B3AB886BBA}" type="datetimeFigureOut">
              <a:rPr lang="en-US" smtClean="0"/>
              <a:t>3/6/2015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7BF1-59C7-488E-A74B-9170A08CD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86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D82BE-569E-480A-828E-06B3AB886BBA}" type="datetimeFigureOut">
              <a:rPr lang="en-US" smtClean="0"/>
              <a:t>3/6/2015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7BF1-59C7-488E-A74B-9170A08CD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344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D82BE-569E-480A-828E-06B3AB886BBA}" type="datetimeFigureOut">
              <a:rPr lang="en-US" smtClean="0"/>
              <a:t>3/6/2015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7BF1-59C7-488E-A74B-9170A08CD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677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D82BE-569E-480A-828E-06B3AB886BBA}" type="datetimeFigureOut">
              <a:rPr lang="en-US" smtClean="0"/>
              <a:t>3/6/2015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7BF1-59C7-488E-A74B-9170A08CD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644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D82BE-569E-480A-828E-06B3AB886BBA}" type="datetimeFigureOut">
              <a:rPr lang="en-US" smtClean="0"/>
              <a:t>3/6/2015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7BF1-59C7-488E-A74B-9170A08CD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D82BE-569E-480A-828E-06B3AB886BBA}" type="datetimeFigureOut">
              <a:rPr lang="en-US" smtClean="0"/>
              <a:t>3/6/2015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7BF1-59C7-488E-A74B-9170A08CD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227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D82BE-569E-480A-828E-06B3AB886BBA}" type="datetimeFigureOut">
              <a:rPr lang="en-US" smtClean="0"/>
              <a:t>3/6/2015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7BF1-59C7-488E-A74B-9170A08CD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260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D82BE-569E-480A-828E-06B3AB886BBA}" type="datetimeFigureOut">
              <a:rPr lang="en-US" smtClean="0"/>
              <a:t>3/6/2015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7BF1-59C7-488E-A74B-9170A08CD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970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49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99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497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99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496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99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49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99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4052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5729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388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9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49931" indent="0">
              <a:buNone/>
              <a:defRPr sz="1778">
                <a:solidFill>
                  <a:schemeClr val="tx1">
                    <a:tint val="75000"/>
                  </a:schemeClr>
                </a:solidFill>
              </a:defRPr>
            </a:lvl2pPr>
            <a:lvl3pPr marL="899862" indent="0"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3pPr>
            <a:lvl4pPr marL="13497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7997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2249655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699586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3149517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59944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537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5"/>
            <a:ext cx="3028950" cy="6034617"/>
          </a:xfrm>
        </p:spPr>
        <p:txBody>
          <a:bodyPr/>
          <a:lstStyle>
            <a:lvl1pPr>
              <a:defRPr sz="2778"/>
            </a:lvl1pPr>
            <a:lvl2pPr>
              <a:defRPr sz="2333"/>
            </a:lvl2pPr>
            <a:lvl3pPr>
              <a:defRPr sz="2000"/>
            </a:lvl3pPr>
            <a:lvl4pPr>
              <a:defRPr sz="1778"/>
            </a:lvl4pPr>
            <a:lvl5pPr>
              <a:defRPr sz="1778"/>
            </a:lvl5pPr>
            <a:lvl6pPr>
              <a:defRPr sz="1778"/>
            </a:lvl6pPr>
            <a:lvl7pPr>
              <a:defRPr sz="1778"/>
            </a:lvl7pPr>
            <a:lvl8pPr>
              <a:defRPr sz="1778"/>
            </a:lvl8pPr>
            <a:lvl9pPr>
              <a:defRPr sz="1778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5"/>
            <a:ext cx="3028950" cy="6034617"/>
          </a:xfrm>
        </p:spPr>
        <p:txBody>
          <a:bodyPr/>
          <a:lstStyle>
            <a:lvl1pPr>
              <a:defRPr sz="2778"/>
            </a:lvl1pPr>
            <a:lvl2pPr>
              <a:defRPr sz="2333"/>
            </a:lvl2pPr>
            <a:lvl3pPr>
              <a:defRPr sz="2000"/>
            </a:lvl3pPr>
            <a:lvl4pPr>
              <a:defRPr sz="1778"/>
            </a:lvl4pPr>
            <a:lvl5pPr>
              <a:defRPr sz="1778"/>
            </a:lvl5pPr>
            <a:lvl6pPr>
              <a:defRPr sz="1778"/>
            </a:lvl6pPr>
            <a:lvl7pPr>
              <a:defRPr sz="1778"/>
            </a:lvl7pPr>
            <a:lvl8pPr>
              <a:defRPr sz="1778"/>
            </a:lvl8pPr>
            <a:lvl9pPr>
              <a:defRPr sz="1778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1321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1" y="2046819"/>
            <a:ext cx="3030141" cy="853016"/>
          </a:xfrm>
        </p:spPr>
        <p:txBody>
          <a:bodyPr anchor="b"/>
          <a:lstStyle>
            <a:lvl1pPr marL="0" indent="0">
              <a:buNone/>
              <a:defRPr sz="2333" b="1"/>
            </a:lvl1pPr>
            <a:lvl2pPr marL="449931" indent="0">
              <a:buNone/>
              <a:defRPr sz="2000" b="1"/>
            </a:lvl2pPr>
            <a:lvl3pPr marL="899862" indent="0">
              <a:buNone/>
              <a:defRPr sz="1778" b="1"/>
            </a:lvl3pPr>
            <a:lvl4pPr marL="1349793" indent="0">
              <a:buNone/>
              <a:defRPr sz="1556" b="1"/>
            </a:lvl4pPr>
            <a:lvl5pPr marL="1799724" indent="0">
              <a:buNone/>
              <a:defRPr sz="1556" b="1"/>
            </a:lvl5pPr>
            <a:lvl6pPr marL="2249655" indent="0">
              <a:buNone/>
              <a:defRPr sz="1556" b="1"/>
            </a:lvl6pPr>
            <a:lvl7pPr marL="2699586" indent="0">
              <a:buNone/>
              <a:defRPr sz="1556" b="1"/>
            </a:lvl7pPr>
            <a:lvl8pPr marL="3149517" indent="0">
              <a:buNone/>
              <a:defRPr sz="1556" b="1"/>
            </a:lvl8pPr>
            <a:lvl9pPr marL="3599448" indent="0">
              <a:buNone/>
              <a:defRPr sz="155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1" y="2899835"/>
            <a:ext cx="3030141" cy="5268384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778"/>
            </a:lvl3pPr>
            <a:lvl4pPr>
              <a:defRPr sz="1556"/>
            </a:lvl4pPr>
            <a:lvl5pPr>
              <a:defRPr sz="1556"/>
            </a:lvl5pPr>
            <a:lvl6pPr>
              <a:defRPr sz="1556"/>
            </a:lvl6pPr>
            <a:lvl7pPr>
              <a:defRPr sz="1556"/>
            </a:lvl7pPr>
            <a:lvl8pPr>
              <a:defRPr sz="1556"/>
            </a:lvl8pPr>
            <a:lvl9pPr>
              <a:defRPr sz="155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9"/>
            <a:ext cx="3031332" cy="853016"/>
          </a:xfrm>
        </p:spPr>
        <p:txBody>
          <a:bodyPr anchor="b"/>
          <a:lstStyle>
            <a:lvl1pPr marL="0" indent="0">
              <a:buNone/>
              <a:defRPr sz="2333" b="1"/>
            </a:lvl1pPr>
            <a:lvl2pPr marL="449931" indent="0">
              <a:buNone/>
              <a:defRPr sz="2000" b="1"/>
            </a:lvl2pPr>
            <a:lvl3pPr marL="899862" indent="0">
              <a:buNone/>
              <a:defRPr sz="1778" b="1"/>
            </a:lvl3pPr>
            <a:lvl4pPr marL="1349793" indent="0">
              <a:buNone/>
              <a:defRPr sz="1556" b="1"/>
            </a:lvl4pPr>
            <a:lvl5pPr marL="1799724" indent="0">
              <a:buNone/>
              <a:defRPr sz="1556" b="1"/>
            </a:lvl5pPr>
            <a:lvl6pPr marL="2249655" indent="0">
              <a:buNone/>
              <a:defRPr sz="1556" b="1"/>
            </a:lvl6pPr>
            <a:lvl7pPr marL="2699586" indent="0">
              <a:buNone/>
              <a:defRPr sz="1556" b="1"/>
            </a:lvl7pPr>
            <a:lvl8pPr marL="3149517" indent="0">
              <a:buNone/>
              <a:defRPr sz="1556" b="1"/>
            </a:lvl8pPr>
            <a:lvl9pPr marL="3599448" indent="0">
              <a:buNone/>
              <a:defRPr sz="155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5"/>
            <a:ext cx="3031332" cy="5268384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778"/>
            </a:lvl3pPr>
            <a:lvl4pPr>
              <a:defRPr sz="1556"/>
            </a:lvl4pPr>
            <a:lvl5pPr>
              <a:defRPr sz="1556"/>
            </a:lvl5pPr>
            <a:lvl6pPr>
              <a:defRPr sz="1556"/>
            </a:lvl6pPr>
            <a:lvl7pPr>
              <a:defRPr sz="1556"/>
            </a:lvl7pPr>
            <a:lvl8pPr>
              <a:defRPr sz="1556"/>
            </a:lvl8pPr>
            <a:lvl9pPr>
              <a:defRPr sz="155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7059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0303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7858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8"/>
            <a:ext cx="3833813" cy="7804151"/>
          </a:xfrm>
        </p:spPr>
        <p:txBody>
          <a:bodyPr/>
          <a:lstStyle>
            <a:lvl1pPr>
              <a:defRPr sz="3111"/>
            </a:lvl1pPr>
            <a:lvl2pPr>
              <a:defRPr sz="2778"/>
            </a:lvl2pPr>
            <a:lvl3pPr>
              <a:defRPr sz="2333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8"/>
            <a:ext cx="2256235" cy="6254751"/>
          </a:xfrm>
        </p:spPr>
        <p:txBody>
          <a:bodyPr/>
          <a:lstStyle>
            <a:lvl1pPr marL="0" indent="0">
              <a:buNone/>
              <a:defRPr sz="1333"/>
            </a:lvl1pPr>
            <a:lvl2pPr marL="449931" indent="0">
              <a:buNone/>
              <a:defRPr sz="1222"/>
            </a:lvl2pPr>
            <a:lvl3pPr marL="899862" indent="0">
              <a:buNone/>
              <a:defRPr sz="1000"/>
            </a:lvl3pPr>
            <a:lvl4pPr marL="1349793" indent="0">
              <a:buNone/>
              <a:defRPr sz="889"/>
            </a:lvl4pPr>
            <a:lvl5pPr marL="1799724" indent="0">
              <a:buNone/>
              <a:defRPr sz="889"/>
            </a:lvl5pPr>
            <a:lvl6pPr marL="2249655" indent="0">
              <a:buNone/>
              <a:defRPr sz="889"/>
            </a:lvl6pPr>
            <a:lvl7pPr marL="2699586" indent="0">
              <a:buNone/>
              <a:defRPr sz="889"/>
            </a:lvl7pPr>
            <a:lvl8pPr marL="3149517" indent="0">
              <a:buNone/>
              <a:defRPr sz="889"/>
            </a:lvl8pPr>
            <a:lvl9pPr marL="3599448" indent="0">
              <a:buNone/>
              <a:defRPr sz="889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6547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111"/>
            </a:lvl1pPr>
            <a:lvl2pPr marL="449931" indent="0">
              <a:buNone/>
              <a:defRPr sz="2778"/>
            </a:lvl2pPr>
            <a:lvl3pPr marL="899862" indent="0">
              <a:buNone/>
              <a:defRPr sz="2333"/>
            </a:lvl3pPr>
            <a:lvl4pPr marL="1349793" indent="0">
              <a:buNone/>
              <a:defRPr sz="2000"/>
            </a:lvl4pPr>
            <a:lvl5pPr marL="1799724" indent="0">
              <a:buNone/>
              <a:defRPr sz="2000"/>
            </a:lvl5pPr>
            <a:lvl6pPr marL="2249655" indent="0">
              <a:buNone/>
              <a:defRPr sz="2000"/>
            </a:lvl6pPr>
            <a:lvl7pPr marL="2699586" indent="0">
              <a:buNone/>
              <a:defRPr sz="2000"/>
            </a:lvl7pPr>
            <a:lvl8pPr marL="3149517" indent="0">
              <a:buNone/>
              <a:defRPr sz="2000"/>
            </a:lvl8pPr>
            <a:lvl9pPr marL="3599448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333"/>
            </a:lvl1pPr>
            <a:lvl2pPr marL="449931" indent="0">
              <a:buNone/>
              <a:defRPr sz="1222"/>
            </a:lvl2pPr>
            <a:lvl3pPr marL="899862" indent="0">
              <a:buNone/>
              <a:defRPr sz="1000"/>
            </a:lvl3pPr>
            <a:lvl4pPr marL="1349793" indent="0">
              <a:buNone/>
              <a:defRPr sz="889"/>
            </a:lvl4pPr>
            <a:lvl5pPr marL="1799724" indent="0">
              <a:buNone/>
              <a:defRPr sz="889"/>
            </a:lvl5pPr>
            <a:lvl6pPr marL="2249655" indent="0">
              <a:buNone/>
              <a:defRPr sz="889"/>
            </a:lvl6pPr>
            <a:lvl7pPr marL="2699586" indent="0">
              <a:buNone/>
              <a:defRPr sz="889"/>
            </a:lvl7pPr>
            <a:lvl8pPr marL="3149517" indent="0">
              <a:buNone/>
              <a:defRPr sz="889"/>
            </a:lvl8pPr>
            <a:lvl9pPr marL="3599448" indent="0">
              <a:buNone/>
              <a:defRPr sz="889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2107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784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1561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49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99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497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99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496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99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49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99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0202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7790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388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9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49931" indent="0">
              <a:buNone/>
              <a:defRPr sz="1778">
                <a:solidFill>
                  <a:schemeClr val="tx1">
                    <a:tint val="75000"/>
                  </a:schemeClr>
                </a:solidFill>
              </a:defRPr>
            </a:lvl2pPr>
            <a:lvl3pPr marL="899862" indent="0"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3pPr>
            <a:lvl4pPr marL="13497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7997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2249655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699586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3149517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59944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96212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5"/>
            <a:ext cx="3028950" cy="6034617"/>
          </a:xfrm>
        </p:spPr>
        <p:txBody>
          <a:bodyPr/>
          <a:lstStyle>
            <a:lvl1pPr>
              <a:defRPr sz="2778"/>
            </a:lvl1pPr>
            <a:lvl2pPr>
              <a:defRPr sz="2333"/>
            </a:lvl2pPr>
            <a:lvl3pPr>
              <a:defRPr sz="2000"/>
            </a:lvl3pPr>
            <a:lvl4pPr>
              <a:defRPr sz="1778"/>
            </a:lvl4pPr>
            <a:lvl5pPr>
              <a:defRPr sz="1778"/>
            </a:lvl5pPr>
            <a:lvl6pPr>
              <a:defRPr sz="1778"/>
            </a:lvl6pPr>
            <a:lvl7pPr>
              <a:defRPr sz="1778"/>
            </a:lvl7pPr>
            <a:lvl8pPr>
              <a:defRPr sz="1778"/>
            </a:lvl8pPr>
            <a:lvl9pPr>
              <a:defRPr sz="1778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5"/>
            <a:ext cx="3028950" cy="6034617"/>
          </a:xfrm>
        </p:spPr>
        <p:txBody>
          <a:bodyPr/>
          <a:lstStyle>
            <a:lvl1pPr>
              <a:defRPr sz="2778"/>
            </a:lvl1pPr>
            <a:lvl2pPr>
              <a:defRPr sz="2333"/>
            </a:lvl2pPr>
            <a:lvl3pPr>
              <a:defRPr sz="2000"/>
            </a:lvl3pPr>
            <a:lvl4pPr>
              <a:defRPr sz="1778"/>
            </a:lvl4pPr>
            <a:lvl5pPr>
              <a:defRPr sz="1778"/>
            </a:lvl5pPr>
            <a:lvl6pPr>
              <a:defRPr sz="1778"/>
            </a:lvl6pPr>
            <a:lvl7pPr>
              <a:defRPr sz="1778"/>
            </a:lvl7pPr>
            <a:lvl8pPr>
              <a:defRPr sz="1778"/>
            </a:lvl8pPr>
            <a:lvl9pPr>
              <a:defRPr sz="1778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799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1" y="2046819"/>
            <a:ext cx="3030141" cy="853016"/>
          </a:xfrm>
        </p:spPr>
        <p:txBody>
          <a:bodyPr anchor="b"/>
          <a:lstStyle>
            <a:lvl1pPr marL="0" indent="0">
              <a:buNone/>
              <a:defRPr sz="2333" b="1"/>
            </a:lvl1pPr>
            <a:lvl2pPr marL="449931" indent="0">
              <a:buNone/>
              <a:defRPr sz="2000" b="1"/>
            </a:lvl2pPr>
            <a:lvl3pPr marL="899862" indent="0">
              <a:buNone/>
              <a:defRPr sz="1778" b="1"/>
            </a:lvl3pPr>
            <a:lvl4pPr marL="1349793" indent="0">
              <a:buNone/>
              <a:defRPr sz="1556" b="1"/>
            </a:lvl4pPr>
            <a:lvl5pPr marL="1799724" indent="0">
              <a:buNone/>
              <a:defRPr sz="1556" b="1"/>
            </a:lvl5pPr>
            <a:lvl6pPr marL="2249655" indent="0">
              <a:buNone/>
              <a:defRPr sz="1556" b="1"/>
            </a:lvl6pPr>
            <a:lvl7pPr marL="2699586" indent="0">
              <a:buNone/>
              <a:defRPr sz="1556" b="1"/>
            </a:lvl7pPr>
            <a:lvl8pPr marL="3149517" indent="0">
              <a:buNone/>
              <a:defRPr sz="1556" b="1"/>
            </a:lvl8pPr>
            <a:lvl9pPr marL="3599448" indent="0">
              <a:buNone/>
              <a:defRPr sz="155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1" y="2899835"/>
            <a:ext cx="3030141" cy="5268384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778"/>
            </a:lvl3pPr>
            <a:lvl4pPr>
              <a:defRPr sz="1556"/>
            </a:lvl4pPr>
            <a:lvl5pPr>
              <a:defRPr sz="1556"/>
            </a:lvl5pPr>
            <a:lvl6pPr>
              <a:defRPr sz="1556"/>
            </a:lvl6pPr>
            <a:lvl7pPr>
              <a:defRPr sz="1556"/>
            </a:lvl7pPr>
            <a:lvl8pPr>
              <a:defRPr sz="1556"/>
            </a:lvl8pPr>
            <a:lvl9pPr>
              <a:defRPr sz="155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9"/>
            <a:ext cx="3031332" cy="853016"/>
          </a:xfrm>
        </p:spPr>
        <p:txBody>
          <a:bodyPr anchor="b"/>
          <a:lstStyle>
            <a:lvl1pPr marL="0" indent="0">
              <a:buNone/>
              <a:defRPr sz="2333" b="1"/>
            </a:lvl1pPr>
            <a:lvl2pPr marL="449931" indent="0">
              <a:buNone/>
              <a:defRPr sz="2000" b="1"/>
            </a:lvl2pPr>
            <a:lvl3pPr marL="899862" indent="0">
              <a:buNone/>
              <a:defRPr sz="1778" b="1"/>
            </a:lvl3pPr>
            <a:lvl4pPr marL="1349793" indent="0">
              <a:buNone/>
              <a:defRPr sz="1556" b="1"/>
            </a:lvl4pPr>
            <a:lvl5pPr marL="1799724" indent="0">
              <a:buNone/>
              <a:defRPr sz="1556" b="1"/>
            </a:lvl5pPr>
            <a:lvl6pPr marL="2249655" indent="0">
              <a:buNone/>
              <a:defRPr sz="1556" b="1"/>
            </a:lvl6pPr>
            <a:lvl7pPr marL="2699586" indent="0">
              <a:buNone/>
              <a:defRPr sz="1556" b="1"/>
            </a:lvl7pPr>
            <a:lvl8pPr marL="3149517" indent="0">
              <a:buNone/>
              <a:defRPr sz="1556" b="1"/>
            </a:lvl8pPr>
            <a:lvl9pPr marL="3599448" indent="0">
              <a:buNone/>
              <a:defRPr sz="155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5"/>
            <a:ext cx="3031332" cy="5268384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778"/>
            </a:lvl3pPr>
            <a:lvl4pPr>
              <a:defRPr sz="1556"/>
            </a:lvl4pPr>
            <a:lvl5pPr>
              <a:defRPr sz="1556"/>
            </a:lvl5pPr>
            <a:lvl6pPr>
              <a:defRPr sz="1556"/>
            </a:lvl6pPr>
            <a:lvl7pPr>
              <a:defRPr sz="1556"/>
            </a:lvl7pPr>
            <a:lvl8pPr>
              <a:defRPr sz="1556"/>
            </a:lvl8pPr>
            <a:lvl9pPr>
              <a:defRPr sz="155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0775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8351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065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8"/>
            <a:ext cx="3833813" cy="7804151"/>
          </a:xfrm>
        </p:spPr>
        <p:txBody>
          <a:bodyPr/>
          <a:lstStyle>
            <a:lvl1pPr>
              <a:defRPr sz="3111"/>
            </a:lvl1pPr>
            <a:lvl2pPr>
              <a:defRPr sz="2778"/>
            </a:lvl2pPr>
            <a:lvl3pPr>
              <a:defRPr sz="2333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8"/>
            <a:ext cx="2256235" cy="6254751"/>
          </a:xfrm>
        </p:spPr>
        <p:txBody>
          <a:bodyPr/>
          <a:lstStyle>
            <a:lvl1pPr marL="0" indent="0">
              <a:buNone/>
              <a:defRPr sz="1333"/>
            </a:lvl1pPr>
            <a:lvl2pPr marL="449931" indent="0">
              <a:buNone/>
              <a:defRPr sz="1222"/>
            </a:lvl2pPr>
            <a:lvl3pPr marL="899862" indent="0">
              <a:buNone/>
              <a:defRPr sz="1000"/>
            </a:lvl3pPr>
            <a:lvl4pPr marL="1349793" indent="0">
              <a:buNone/>
              <a:defRPr sz="889"/>
            </a:lvl4pPr>
            <a:lvl5pPr marL="1799724" indent="0">
              <a:buNone/>
              <a:defRPr sz="889"/>
            </a:lvl5pPr>
            <a:lvl6pPr marL="2249655" indent="0">
              <a:buNone/>
              <a:defRPr sz="889"/>
            </a:lvl6pPr>
            <a:lvl7pPr marL="2699586" indent="0">
              <a:buNone/>
              <a:defRPr sz="889"/>
            </a:lvl7pPr>
            <a:lvl8pPr marL="3149517" indent="0">
              <a:buNone/>
              <a:defRPr sz="889"/>
            </a:lvl8pPr>
            <a:lvl9pPr marL="3599448" indent="0">
              <a:buNone/>
              <a:defRPr sz="889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23829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111"/>
            </a:lvl1pPr>
            <a:lvl2pPr marL="449931" indent="0">
              <a:buNone/>
              <a:defRPr sz="2778"/>
            </a:lvl2pPr>
            <a:lvl3pPr marL="899862" indent="0">
              <a:buNone/>
              <a:defRPr sz="2333"/>
            </a:lvl3pPr>
            <a:lvl4pPr marL="1349793" indent="0">
              <a:buNone/>
              <a:defRPr sz="2000"/>
            </a:lvl4pPr>
            <a:lvl5pPr marL="1799724" indent="0">
              <a:buNone/>
              <a:defRPr sz="2000"/>
            </a:lvl5pPr>
            <a:lvl6pPr marL="2249655" indent="0">
              <a:buNone/>
              <a:defRPr sz="2000"/>
            </a:lvl6pPr>
            <a:lvl7pPr marL="2699586" indent="0">
              <a:buNone/>
              <a:defRPr sz="2000"/>
            </a:lvl7pPr>
            <a:lvl8pPr marL="3149517" indent="0">
              <a:buNone/>
              <a:defRPr sz="2000"/>
            </a:lvl8pPr>
            <a:lvl9pPr marL="3599448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333"/>
            </a:lvl1pPr>
            <a:lvl2pPr marL="449931" indent="0">
              <a:buNone/>
              <a:defRPr sz="1222"/>
            </a:lvl2pPr>
            <a:lvl3pPr marL="899862" indent="0">
              <a:buNone/>
              <a:defRPr sz="1000"/>
            </a:lvl3pPr>
            <a:lvl4pPr marL="1349793" indent="0">
              <a:buNone/>
              <a:defRPr sz="889"/>
            </a:lvl4pPr>
            <a:lvl5pPr marL="1799724" indent="0">
              <a:buNone/>
              <a:defRPr sz="889"/>
            </a:lvl5pPr>
            <a:lvl6pPr marL="2249655" indent="0">
              <a:buNone/>
              <a:defRPr sz="889"/>
            </a:lvl6pPr>
            <a:lvl7pPr marL="2699586" indent="0">
              <a:buNone/>
              <a:defRPr sz="889"/>
            </a:lvl7pPr>
            <a:lvl8pPr marL="3149517" indent="0">
              <a:buNone/>
              <a:defRPr sz="889"/>
            </a:lvl8pPr>
            <a:lvl9pPr marL="3599448" indent="0">
              <a:buNone/>
              <a:defRPr sz="889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20236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7164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845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D82BE-569E-480A-828E-06B3AB886BBA}" type="datetimeFigureOut">
              <a:rPr lang="en-US" smtClean="0"/>
              <a:t>3/6/2015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E7BF1-59C7-488E-A74B-9170A08CD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053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80988" tIns="40494" rIns="80988" bIns="40494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5"/>
            <a:ext cx="6172200" cy="6034617"/>
          </a:xfrm>
          <a:prstGeom prst="rect">
            <a:avLst/>
          </a:prstGeom>
        </p:spPr>
        <p:txBody>
          <a:bodyPr vert="horz" lIns="80988" tIns="40494" rIns="80988" bIns="4049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5"/>
            <a:ext cx="1600200" cy="486833"/>
          </a:xfrm>
          <a:prstGeom prst="rect">
            <a:avLst/>
          </a:prstGeom>
        </p:spPr>
        <p:txBody>
          <a:bodyPr vert="horz" lIns="80988" tIns="40494" rIns="80988" bIns="40494" rtlCol="0" anchor="ctr"/>
          <a:lstStyle>
            <a:lvl1pPr algn="l">
              <a:defRPr sz="122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9862"/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99862"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5"/>
            <a:ext cx="2171700" cy="486833"/>
          </a:xfrm>
          <a:prstGeom prst="rect">
            <a:avLst/>
          </a:prstGeom>
        </p:spPr>
        <p:txBody>
          <a:bodyPr vert="horz" lIns="80988" tIns="40494" rIns="80988" bIns="40494" rtlCol="0" anchor="ctr"/>
          <a:lstStyle>
            <a:lvl1pPr algn="ctr">
              <a:defRPr sz="122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9862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5"/>
            <a:ext cx="1600200" cy="486833"/>
          </a:xfrm>
          <a:prstGeom prst="rect">
            <a:avLst/>
          </a:prstGeom>
        </p:spPr>
        <p:txBody>
          <a:bodyPr vert="horz" lIns="80988" tIns="40494" rIns="80988" bIns="40494" rtlCol="0" anchor="ctr"/>
          <a:lstStyle>
            <a:lvl1pPr algn="r">
              <a:defRPr sz="122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9862"/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99862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285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899862" rtl="0" eaLnBrk="1" latinLnBrk="0" hangingPunct="1">
        <a:spcBef>
          <a:spcPct val="0"/>
        </a:spcBef>
        <a:buNone/>
        <a:defRPr sz="43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49" indent="-337449" algn="l" defTabSz="899862" rtl="0" eaLnBrk="1" latinLnBrk="0" hangingPunct="1">
        <a:spcBef>
          <a:spcPct val="20000"/>
        </a:spcBef>
        <a:buFont typeface="Arial" panose="020B0604020202020204" pitchFamily="34" charset="0"/>
        <a:buChar char="•"/>
        <a:defRPr sz="3111" kern="1200">
          <a:solidFill>
            <a:schemeClr val="tx1"/>
          </a:solidFill>
          <a:latin typeface="+mn-lt"/>
          <a:ea typeface="+mn-ea"/>
          <a:cs typeface="+mn-cs"/>
        </a:defRPr>
      </a:lvl1pPr>
      <a:lvl2pPr marL="731138" indent="-281207" algn="l" defTabSz="899862" rtl="0" eaLnBrk="1" latinLnBrk="0" hangingPunct="1">
        <a:spcBef>
          <a:spcPct val="20000"/>
        </a:spcBef>
        <a:buFont typeface="Arial" panose="020B0604020202020204" pitchFamily="34" charset="0"/>
        <a:buChar char="–"/>
        <a:defRPr sz="2778" kern="1200">
          <a:solidFill>
            <a:schemeClr val="tx1"/>
          </a:solidFill>
          <a:latin typeface="+mn-lt"/>
          <a:ea typeface="+mn-ea"/>
          <a:cs typeface="+mn-cs"/>
        </a:defRPr>
      </a:lvl2pPr>
      <a:lvl3pPr marL="1124828" indent="-224966" algn="l" defTabSz="899862" rtl="0" eaLnBrk="1" latinLnBrk="0" hangingPunct="1">
        <a:spcBef>
          <a:spcPct val="20000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3pPr>
      <a:lvl4pPr marL="1574759" indent="-224966" algn="l" defTabSz="899862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24690" indent="-224966" algn="l" defTabSz="899862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74621" indent="-224966" algn="l" defTabSz="899862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24552" indent="-224966" algn="l" defTabSz="899862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374483" indent="-224966" algn="l" defTabSz="899862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24414" indent="-224966" algn="l" defTabSz="899862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99862" rtl="0" eaLnBrk="1" latinLnBrk="0" hangingPunct="1">
        <a:defRPr sz="1778" kern="1200">
          <a:solidFill>
            <a:schemeClr val="tx1"/>
          </a:solidFill>
          <a:latin typeface="+mn-lt"/>
          <a:ea typeface="+mn-ea"/>
          <a:cs typeface="+mn-cs"/>
        </a:defRPr>
      </a:lvl1pPr>
      <a:lvl2pPr marL="449931" algn="l" defTabSz="899862" rtl="0" eaLnBrk="1" latinLnBrk="0" hangingPunct="1">
        <a:defRPr sz="1778" kern="1200">
          <a:solidFill>
            <a:schemeClr val="tx1"/>
          </a:solidFill>
          <a:latin typeface="+mn-lt"/>
          <a:ea typeface="+mn-ea"/>
          <a:cs typeface="+mn-cs"/>
        </a:defRPr>
      </a:lvl2pPr>
      <a:lvl3pPr marL="899862" algn="l" defTabSz="899862" rtl="0" eaLnBrk="1" latinLnBrk="0" hangingPunct="1">
        <a:defRPr sz="1778" kern="1200">
          <a:solidFill>
            <a:schemeClr val="tx1"/>
          </a:solidFill>
          <a:latin typeface="+mn-lt"/>
          <a:ea typeface="+mn-ea"/>
          <a:cs typeface="+mn-cs"/>
        </a:defRPr>
      </a:lvl3pPr>
      <a:lvl4pPr marL="1349793" algn="l" defTabSz="899862" rtl="0" eaLnBrk="1" latinLnBrk="0" hangingPunct="1">
        <a:defRPr sz="1778" kern="1200">
          <a:solidFill>
            <a:schemeClr val="tx1"/>
          </a:solidFill>
          <a:latin typeface="+mn-lt"/>
          <a:ea typeface="+mn-ea"/>
          <a:cs typeface="+mn-cs"/>
        </a:defRPr>
      </a:lvl4pPr>
      <a:lvl5pPr marL="1799724" algn="l" defTabSz="899862" rtl="0" eaLnBrk="1" latinLnBrk="0" hangingPunct="1">
        <a:defRPr sz="1778" kern="1200">
          <a:solidFill>
            <a:schemeClr val="tx1"/>
          </a:solidFill>
          <a:latin typeface="+mn-lt"/>
          <a:ea typeface="+mn-ea"/>
          <a:cs typeface="+mn-cs"/>
        </a:defRPr>
      </a:lvl5pPr>
      <a:lvl6pPr marL="2249655" algn="l" defTabSz="899862" rtl="0" eaLnBrk="1" latinLnBrk="0" hangingPunct="1">
        <a:defRPr sz="1778" kern="1200">
          <a:solidFill>
            <a:schemeClr val="tx1"/>
          </a:solidFill>
          <a:latin typeface="+mn-lt"/>
          <a:ea typeface="+mn-ea"/>
          <a:cs typeface="+mn-cs"/>
        </a:defRPr>
      </a:lvl6pPr>
      <a:lvl7pPr marL="2699586" algn="l" defTabSz="899862" rtl="0" eaLnBrk="1" latinLnBrk="0" hangingPunct="1">
        <a:defRPr sz="1778" kern="1200">
          <a:solidFill>
            <a:schemeClr val="tx1"/>
          </a:solidFill>
          <a:latin typeface="+mn-lt"/>
          <a:ea typeface="+mn-ea"/>
          <a:cs typeface="+mn-cs"/>
        </a:defRPr>
      </a:lvl7pPr>
      <a:lvl8pPr marL="3149517" algn="l" defTabSz="899862" rtl="0" eaLnBrk="1" latinLnBrk="0" hangingPunct="1">
        <a:defRPr sz="1778" kern="1200">
          <a:solidFill>
            <a:schemeClr val="tx1"/>
          </a:solidFill>
          <a:latin typeface="+mn-lt"/>
          <a:ea typeface="+mn-ea"/>
          <a:cs typeface="+mn-cs"/>
        </a:defRPr>
      </a:lvl8pPr>
      <a:lvl9pPr marL="3599448" algn="l" defTabSz="899862" rtl="0" eaLnBrk="1" latinLnBrk="0" hangingPunct="1">
        <a:defRPr sz="17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80988" tIns="40494" rIns="80988" bIns="40494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5"/>
            <a:ext cx="6172200" cy="6034617"/>
          </a:xfrm>
          <a:prstGeom prst="rect">
            <a:avLst/>
          </a:prstGeom>
        </p:spPr>
        <p:txBody>
          <a:bodyPr vert="horz" lIns="80988" tIns="40494" rIns="80988" bIns="4049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5"/>
            <a:ext cx="1600200" cy="486833"/>
          </a:xfrm>
          <a:prstGeom prst="rect">
            <a:avLst/>
          </a:prstGeom>
        </p:spPr>
        <p:txBody>
          <a:bodyPr vert="horz" lIns="80988" tIns="40494" rIns="80988" bIns="40494" rtlCol="0" anchor="ctr"/>
          <a:lstStyle>
            <a:lvl1pPr algn="l">
              <a:defRPr sz="122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9862"/>
            <a:fld id="{4EAC5919-C67A-4428-9A1A-662EFB1C451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99862"/>
              <a:t>3/6/2015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5"/>
            <a:ext cx="2171700" cy="486833"/>
          </a:xfrm>
          <a:prstGeom prst="rect">
            <a:avLst/>
          </a:prstGeom>
        </p:spPr>
        <p:txBody>
          <a:bodyPr vert="horz" lIns="80988" tIns="40494" rIns="80988" bIns="40494" rtlCol="0" anchor="ctr"/>
          <a:lstStyle>
            <a:lvl1pPr algn="ctr">
              <a:defRPr sz="122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9862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5"/>
            <a:ext cx="1600200" cy="486833"/>
          </a:xfrm>
          <a:prstGeom prst="rect">
            <a:avLst/>
          </a:prstGeom>
        </p:spPr>
        <p:txBody>
          <a:bodyPr vert="horz" lIns="80988" tIns="40494" rIns="80988" bIns="40494" rtlCol="0" anchor="ctr"/>
          <a:lstStyle>
            <a:lvl1pPr algn="r">
              <a:defRPr sz="122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9862"/>
            <a:fld id="{2643E773-5D07-4748-94DD-8FE2AB695BB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899862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382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899862" rtl="0" eaLnBrk="1" latinLnBrk="0" hangingPunct="1">
        <a:spcBef>
          <a:spcPct val="0"/>
        </a:spcBef>
        <a:buNone/>
        <a:defRPr sz="43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49" indent="-337449" algn="l" defTabSz="899862" rtl="0" eaLnBrk="1" latinLnBrk="0" hangingPunct="1">
        <a:spcBef>
          <a:spcPct val="20000"/>
        </a:spcBef>
        <a:buFont typeface="Arial" panose="020B0604020202020204" pitchFamily="34" charset="0"/>
        <a:buChar char="•"/>
        <a:defRPr sz="3111" kern="1200">
          <a:solidFill>
            <a:schemeClr val="tx1"/>
          </a:solidFill>
          <a:latin typeface="+mn-lt"/>
          <a:ea typeface="+mn-ea"/>
          <a:cs typeface="+mn-cs"/>
        </a:defRPr>
      </a:lvl1pPr>
      <a:lvl2pPr marL="731138" indent="-281207" algn="l" defTabSz="899862" rtl="0" eaLnBrk="1" latinLnBrk="0" hangingPunct="1">
        <a:spcBef>
          <a:spcPct val="20000"/>
        </a:spcBef>
        <a:buFont typeface="Arial" panose="020B0604020202020204" pitchFamily="34" charset="0"/>
        <a:buChar char="–"/>
        <a:defRPr sz="2778" kern="1200">
          <a:solidFill>
            <a:schemeClr val="tx1"/>
          </a:solidFill>
          <a:latin typeface="+mn-lt"/>
          <a:ea typeface="+mn-ea"/>
          <a:cs typeface="+mn-cs"/>
        </a:defRPr>
      </a:lvl2pPr>
      <a:lvl3pPr marL="1124828" indent="-224966" algn="l" defTabSz="899862" rtl="0" eaLnBrk="1" latinLnBrk="0" hangingPunct="1">
        <a:spcBef>
          <a:spcPct val="20000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3pPr>
      <a:lvl4pPr marL="1574759" indent="-224966" algn="l" defTabSz="899862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24690" indent="-224966" algn="l" defTabSz="899862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74621" indent="-224966" algn="l" defTabSz="899862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24552" indent="-224966" algn="l" defTabSz="899862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374483" indent="-224966" algn="l" defTabSz="899862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24414" indent="-224966" algn="l" defTabSz="899862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99862" rtl="0" eaLnBrk="1" latinLnBrk="0" hangingPunct="1">
        <a:defRPr sz="1778" kern="1200">
          <a:solidFill>
            <a:schemeClr val="tx1"/>
          </a:solidFill>
          <a:latin typeface="+mn-lt"/>
          <a:ea typeface="+mn-ea"/>
          <a:cs typeface="+mn-cs"/>
        </a:defRPr>
      </a:lvl1pPr>
      <a:lvl2pPr marL="449931" algn="l" defTabSz="899862" rtl="0" eaLnBrk="1" latinLnBrk="0" hangingPunct="1">
        <a:defRPr sz="1778" kern="1200">
          <a:solidFill>
            <a:schemeClr val="tx1"/>
          </a:solidFill>
          <a:latin typeface="+mn-lt"/>
          <a:ea typeface="+mn-ea"/>
          <a:cs typeface="+mn-cs"/>
        </a:defRPr>
      </a:lvl2pPr>
      <a:lvl3pPr marL="899862" algn="l" defTabSz="899862" rtl="0" eaLnBrk="1" latinLnBrk="0" hangingPunct="1">
        <a:defRPr sz="1778" kern="1200">
          <a:solidFill>
            <a:schemeClr val="tx1"/>
          </a:solidFill>
          <a:latin typeface="+mn-lt"/>
          <a:ea typeface="+mn-ea"/>
          <a:cs typeface="+mn-cs"/>
        </a:defRPr>
      </a:lvl3pPr>
      <a:lvl4pPr marL="1349793" algn="l" defTabSz="899862" rtl="0" eaLnBrk="1" latinLnBrk="0" hangingPunct="1">
        <a:defRPr sz="1778" kern="1200">
          <a:solidFill>
            <a:schemeClr val="tx1"/>
          </a:solidFill>
          <a:latin typeface="+mn-lt"/>
          <a:ea typeface="+mn-ea"/>
          <a:cs typeface="+mn-cs"/>
        </a:defRPr>
      </a:lvl4pPr>
      <a:lvl5pPr marL="1799724" algn="l" defTabSz="899862" rtl="0" eaLnBrk="1" latinLnBrk="0" hangingPunct="1">
        <a:defRPr sz="1778" kern="1200">
          <a:solidFill>
            <a:schemeClr val="tx1"/>
          </a:solidFill>
          <a:latin typeface="+mn-lt"/>
          <a:ea typeface="+mn-ea"/>
          <a:cs typeface="+mn-cs"/>
        </a:defRPr>
      </a:lvl5pPr>
      <a:lvl6pPr marL="2249655" algn="l" defTabSz="899862" rtl="0" eaLnBrk="1" latinLnBrk="0" hangingPunct="1">
        <a:defRPr sz="1778" kern="1200">
          <a:solidFill>
            <a:schemeClr val="tx1"/>
          </a:solidFill>
          <a:latin typeface="+mn-lt"/>
          <a:ea typeface="+mn-ea"/>
          <a:cs typeface="+mn-cs"/>
        </a:defRPr>
      </a:lvl6pPr>
      <a:lvl7pPr marL="2699586" algn="l" defTabSz="899862" rtl="0" eaLnBrk="1" latinLnBrk="0" hangingPunct="1">
        <a:defRPr sz="1778" kern="1200">
          <a:solidFill>
            <a:schemeClr val="tx1"/>
          </a:solidFill>
          <a:latin typeface="+mn-lt"/>
          <a:ea typeface="+mn-ea"/>
          <a:cs typeface="+mn-cs"/>
        </a:defRPr>
      </a:lvl7pPr>
      <a:lvl8pPr marL="3149517" algn="l" defTabSz="899862" rtl="0" eaLnBrk="1" latinLnBrk="0" hangingPunct="1">
        <a:defRPr sz="1778" kern="1200">
          <a:solidFill>
            <a:schemeClr val="tx1"/>
          </a:solidFill>
          <a:latin typeface="+mn-lt"/>
          <a:ea typeface="+mn-ea"/>
          <a:cs typeface="+mn-cs"/>
        </a:defRPr>
      </a:lvl8pPr>
      <a:lvl9pPr marL="3599448" algn="l" defTabSz="899862" rtl="0" eaLnBrk="1" latinLnBrk="0" hangingPunct="1">
        <a:defRPr sz="17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tiff"/><Relationship Id="rId13" Type="http://schemas.openxmlformats.org/officeDocument/2006/relationships/image" Target="../media/image27.tiff"/><Relationship Id="rId3" Type="http://schemas.openxmlformats.org/officeDocument/2006/relationships/image" Target="../media/image17.tiff"/><Relationship Id="rId7" Type="http://schemas.openxmlformats.org/officeDocument/2006/relationships/image" Target="../media/image21.tiff"/><Relationship Id="rId12" Type="http://schemas.openxmlformats.org/officeDocument/2006/relationships/image" Target="../media/image26.tif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0.tiff"/><Relationship Id="rId11" Type="http://schemas.openxmlformats.org/officeDocument/2006/relationships/image" Target="../media/image25.tiff"/><Relationship Id="rId5" Type="http://schemas.openxmlformats.org/officeDocument/2006/relationships/image" Target="../media/image19.tiff"/><Relationship Id="rId10" Type="http://schemas.openxmlformats.org/officeDocument/2006/relationships/image" Target="../media/image24.tiff"/><Relationship Id="rId4" Type="http://schemas.openxmlformats.org/officeDocument/2006/relationships/image" Target="../media/image18.tiff"/><Relationship Id="rId9" Type="http://schemas.openxmlformats.org/officeDocument/2006/relationships/image" Target="../media/image23.tif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7" y="1235427"/>
            <a:ext cx="3208020" cy="26289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2860" y="180887"/>
            <a:ext cx="10750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 Downs</a:t>
            </a:r>
          </a:p>
          <a:p>
            <a:r>
              <a:rPr lang="en-US" dirty="0" smtClean="0"/>
              <a:t>Figure 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29885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39555" y="1403191"/>
            <a:ext cx="5839862" cy="5091461"/>
            <a:chOff x="413380" y="218873"/>
            <a:chExt cx="5255876" cy="4582315"/>
          </a:xfrm>
        </p:grpSpPr>
        <p:pic>
          <p:nvPicPr>
            <p:cNvPr id="6" name="Picture 2" descr="9-13-12 Saliva RWNF Extracts B_R_Rotated.bmp"/>
            <p:cNvPicPr>
              <a:picLocks noChangeAspect="1"/>
            </p:cNvPicPr>
            <p:nvPr/>
          </p:nvPicPr>
          <p:blipFill rotWithShape="1">
            <a:blip r:embed="rId2" cstate="print"/>
            <a:srcRect l="9759" t="6597" r="15975" b="14672"/>
            <a:stretch/>
          </p:blipFill>
          <p:spPr bwMode="auto">
            <a:xfrm>
              <a:off x="3265350" y="734964"/>
              <a:ext cx="2403906" cy="2002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3" descr="9-13-12 Saliva RWNF Extracts B_NR.bmp"/>
            <p:cNvPicPr>
              <a:picLocks noChangeAspect="1"/>
            </p:cNvPicPr>
            <p:nvPr/>
          </p:nvPicPr>
          <p:blipFill rotWithShape="1">
            <a:blip r:embed="rId3" cstate="print"/>
            <a:srcRect l="9927" t="4475" r="15094" b="14265"/>
            <a:stretch/>
          </p:blipFill>
          <p:spPr bwMode="auto">
            <a:xfrm>
              <a:off x="841291" y="734965"/>
              <a:ext cx="2349615" cy="2002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TextBox 54"/>
            <p:cNvSpPr txBox="1">
              <a:spLocks noChangeArrowheads="1"/>
            </p:cNvSpPr>
            <p:nvPr/>
          </p:nvSpPr>
          <p:spPr bwMode="auto">
            <a:xfrm>
              <a:off x="1654354" y="229310"/>
              <a:ext cx="723488" cy="15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 defTabSz="899862"/>
              <a:r>
                <a:rPr lang="en-GB" sz="1111" dirty="0">
                  <a:solidFill>
                    <a:prstClr val="black"/>
                  </a:solidFill>
                </a:rPr>
                <a:t>Non-Reduced</a:t>
              </a:r>
              <a:endParaRPr lang="en-US" sz="1222" dirty="0">
                <a:solidFill>
                  <a:prstClr val="black"/>
                </a:solidFill>
              </a:endParaRPr>
            </a:p>
          </p:txBody>
        </p:sp>
        <p:sp>
          <p:nvSpPr>
            <p:cNvPr id="9" name="TextBox 55"/>
            <p:cNvSpPr txBox="1">
              <a:spLocks noChangeArrowheads="1"/>
            </p:cNvSpPr>
            <p:nvPr/>
          </p:nvSpPr>
          <p:spPr bwMode="auto">
            <a:xfrm>
              <a:off x="4167572" y="218873"/>
              <a:ext cx="599462" cy="15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 defTabSz="899862"/>
              <a:r>
                <a:rPr lang="en-GB" sz="1111" dirty="0">
                  <a:solidFill>
                    <a:prstClr val="black"/>
                  </a:solidFill>
                </a:rPr>
                <a:t>Reduced</a:t>
              </a:r>
              <a:endParaRPr lang="en-US" sz="1111" dirty="0">
                <a:solidFill>
                  <a:prstClr val="black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 rot="16200000">
              <a:off x="3215969" y="483244"/>
              <a:ext cx="303176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MW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497096" y="524933"/>
              <a:ext cx="242311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UH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502149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S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44550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P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763064" y="524933"/>
              <a:ext cx="276763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5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058431" y="524933"/>
              <a:ext cx="276763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10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376766" y="524933"/>
              <a:ext cx="276763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20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688211" y="524933"/>
              <a:ext cx="276763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5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997818" y="524933"/>
              <a:ext cx="276763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10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312478" y="524933"/>
              <a:ext cx="356778" cy="138499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ctr"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20 min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813594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S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972072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P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122741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S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272951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P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429592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S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569696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P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719906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S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864604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P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036404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S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185236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P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344633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S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505408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P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797516" y="398272"/>
              <a:ext cx="814211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132 °C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744252" y="398272"/>
              <a:ext cx="814211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180 °C</a:t>
              </a:r>
            </a:p>
          </p:txBody>
        </p:sp>
        <p:cxnSp>
          <p:nvCxnSpPr>
            <p:cNvPr id="34" name="Straight Connector 33"/>
            <p:cNvCxnSpPr/>
            <p:nvPr/>
          </p:nvCxnSpPr>
          <p:spPr>
            <a:xfrm>
              <a:off x="3805554" y="524933"/>
              <a:ext cx="807322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4704058" y="524933"/>
              <a:ext cx="904016" cy="0"/>
            </a:xfrm>
            <a:prstGeom prst="line">
              <a:avLst/>
            </a:prstGeom>
            <a:ln>
              <a:solidFill>
                <a:schemeClr val="tx1"/>
              </a:solidFill>
            </a:ln>
            <a:effectLst/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grpSp>
          <p:nvGrpSpPr>
            <p:cNvPr id="36" name="Group 2"/>
            <p:cNvGrpSpPr>
              <a:grpSpLocks/>
            </p:cNvGrpSpPr>
            <p:nvPr/>
          </p:nvGrpSpPr>
          <p:grpSpPr bwMode="auto">
            <a:xfrm>
              <a:off x="588169" y="959320"/>
              <a:ext cx="239341" cy="1703586"/>
              <a:chOff x="317567" y="2185627"/>
              <a:chExt cx="330560" cy="3072057"/>
            </a:xfrm>
          </p:grpSpPr>
          <p:sp>
            <p:nvSpPr>
              <p:cNvPr id="84" name="TextBox 3"/>
              <p:cNvSpPr txBox="1">
                <a:spLocks noChangeArrowheads="1"/>
              </p:cNvSpPr>
              <p:nvPr/>
            </p:nvSpPr>
            <p:spPr bwMode="auto">
              <a:xfrm>
                <a:off x="395940" y="2185627"/>
                <a:ext cx="252187" cy="2220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200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5" name="TextBox 4"/>
              <p:cNvSpPr txBox="1">
                <a:spLocks noChangeArrowheads="1"/>
              </p:cNvSpPr>
              <p:nvPr/>
            </p:nvSpPr>
            <p:spPr bwMode="auto">
              <a:xfrm>
                <a:off x="317567" y="2494278"/>
                <a:ext cx="330559" cy="2220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116.3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6" name="TextBox 5"/>
              <p:cNvSpPr txBox="1">
                <a:spLocks noChangeArrowheads="1"/>
              </p:cNvSpPr>
              <p:nvPr/>
            </p:nvSpPr>
            <p:spPr bwMode="auto">
              <a:xfrm>
                <a:off x="395940" y="2629461"/>
                <a:ext cx="252187" cy="2220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97.4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7" name="TextBox 6"/>
              <p:cNvSpPr txBox="1">
                <a:spLocks noChangeArrowheads="1"/>
              </p:cNvSpPr>
              <p:nvPr/>
            </p:nvSpPr>
            <p:spPr bwMode="auto">
              <a:xfrm>
                <a:off x="395940" y="2823596"/>
                <a:ext cx="252187" cy="2220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66.3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8" name="TextBox 7"/>
              <p:cNvSpPr txBox="1">
                <a:spLocks noChangeArrowheads="1"/>
              </p:cNvSpPr>
              <p:nvPr/>
            </p:nvSpPr>
            <p:spPr bwMode="auto">
              <a:xfrm>
                <a:off x="395940" y="2992921"/>
                <a:ext cx="252187" cy="2220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55.4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9" name="TextBox 8"/>
              <p:cNvSpPr txBox="1">
                <a:spLocks noChangeArrowheads="1"/>
              </p:cNvSpPr>
              <p:nvPr/>
            </p:nvSpPr>
            <p:spPr bwMode="auto">
              <a:xfrm>
                <a:off x="395940" y="3457815"/>
                <a:ext cx="252187" cy="2220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36.5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90" name="TextBox 9"/>
              <p:cNvSpPr txBox="1">
                <a:spLocks noChangeArrowheads="1"/>
              </p:cNvSpPr>
              <p:nvPr/>
            </p:nvSpPr>
            <p:spPr bwMode="auto">
              <a:xfrm>
                <a:off x="395940" y="3617409"/>
                <a:ext cx="252187" cy="2220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31.0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91" name="TextBox 10"/>
              <p:cNvSpPr txBox="1">
                <a:spLocks noChangeArrowheads="1"/>
              </p:cNvSpPr>
              <p:nvPr/>
            </p:nvSpPr>
            <p:spPr bwMode="auto">
              <a:xfrm>
                <a:off x="395940" y="3981546"/>
                <a:ext cx="252187" cy="2220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21.5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92" name="TextBox 11"/>
              <p:cNvSpPr txBox="1">
                <a:spLocks noChangeArrowheads="1"/>
              </p:cNvSpPr>
              <p:nvPr/>
            </p:nvSpPr>
            <p:spPr bwMode="auto">
              <a:xfrm>
                <a:off x="395940" y="4227080"/>
                <a:ext cx="252187" cy="2220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14.4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93" name="TextBox 12"/>
              <p:cNvSpPr txBox="1">
                <a:spLocks noChangeArrowheads="1"/>
              </p:cNvSpPr>
              <p:nvPr/>
            </p:nvSpPr>
            <p:spPr bwMode="auto">
              <a:xfrm>
                <a:off x="468106" y="4653756"/>
                <a:ext cx="180021" cy="2220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6.0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94" name="TextBox 13"/>
              <p:cNvSpPr txBox="1">
                <a:spLocks noChangeArrowheads="1"/>
              </p:cNvSpPr>
              <p:nvPr/>
            </p:nvSpPr>
            <p:spPr bwMode="auto">
              <a:xfrm>
                <a:off x="468106" y="5035611"/>
                <a:ext cx="180021" cy="2220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2.5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95" name="TextBox 14"/>
              <p:cNvSpPr txBox="1">
                <a:spLocks noChangeArrowheads="1"/>
              </p:cNvSpPr>
              <p:nvPr/>
            </p:nvSpPr>
            <p:spPr bwMode="auto">
              <a:xfrm>
                <a:off x="468106" y="4900739"/>
                <a:ext cx="180021" cy="2220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3.5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 rot="16200000">
              <a:off x="-73665" y="1617524"/>
              <a:ext cx="1211040" cy="2369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899862"/>
              <a:r>
                <a:rPr lang="en-GB" sz="1111" dirty="0">
                  <a:solidFill>
                    <a:prstClr val="black"/>
                  </a:solidFill>
                </a:rPr>
                <a:t>Saliva Extraction</a:t>
              </a:r>
              <a:endParaRPr lang="en-US" sz="1111" dirty="0">
                <a:solidFill>
                  <a:prstClr val="black"/>
                </a:solidFill>
              </a:endParaRPr>
            </a:p>
          </p:txBody>
        </p:sp>
        <p:grpSp>
          <p:nvGrpSpPr>
            <p:cNvPr id="38" name="Group 95"/>
            <p:cNvGrpSpPr>
              <a:grpSpLocks/>
            </p:cNvGrpSpPr>
            <p:nvPr/>
          </p:nvGrpSpPr>
          <p:grpSpPr bwMode="auto">
            <a:xfrm>
              <a:off x="588170" y="3009693"/>
              <a:ext cx="239341" cy="1729181"/>
              <a:chOff x="317568" y="2185627"/>
              <a:chExt cx="330560" cy="3068517"/>
            </a:xfrm>
          </p:grpSpPr>
          <p:sp>
            <p:nvSpPr>
              <p:cNvPr id="72" name="TextBox 3"/>
              <p:cNvSpPr txBox="1">
                <a:spLocks noChangeArrowheads="1"/>
              </p:cNvSpPr>
              <p:nvPr/>
            </p:nvSpPr>
            <p:spPr bwMode="auto">
              <a:xfrm>
                <a:off x="409823" y="2185627"/>
                <a:ext cx="238305" cy="2185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200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3" name="TextBox 4"/>
              <p:cNvSpPr txBox="1">
                <a:spLocks noChangeArrowheads="1"/>
              </p:cNvSpPr>
              <p:nvPr/>
            </p:nvSpPr>
            <p:spPr bwMode="auto">
              <a:xfrm>
                <a:off x="317568" y="2494277"/>
                <a:ext cx="330560" cy="2185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116.3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4" name="TextBox 5"/>
              <p:cNvSpPr txBox="1">
                <a:spLocks noChangeArrowheads="1"/>
              </p:cNvSpPr>
              <p:nvPr/>
            </p:nvSpPr>
            <p:spPr bwMode="auto">
              <a:xfrm>
                <a:off x="317568" y="2629463"/>
                <a:ext cx="330559" cy="2185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97.4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TextBox 6"/>
              <p:cNvSpPr txBox="1">
                <a:spLocks noChangeArrowheads="1"/>
              </p:cNvSpPr>
              <p:nvPr/>
            </p:nvSpPr>
            <p:spPr bwMode="auto">
              <a:xfrm>
                <a:off x="317568" y="2830401"/>
                <a:ext cx="330559" cy="2185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66.3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TextBox 7"/>
              <p:cNvSpPr txBox="1">
                <a:spLocks noChangeArrowheads="1"/>
              </p:cNvSpPr>
              <p:nvPr/>
            </p:nvSpPr>
            <p:spPr bwMode="auto">
              <a:xfrm>
                <a:off x="317568" y="2999725"/>
                <a:ext cx="330559" cy="2185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55.4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TextBox 8"/>
              <p:cNvSpPr txBox="1">
                <a:spLocks noChangeArrowheads="1"/>
              </p:cNvSpPr>
              <p:nvPr/>
            </p:nvSpPr>
            <p:spPr bwMode="auto">
              <a:xfrm>
                <a:off x="353115" y="3495487"/>
                <a:ext cx="295011" cy="2185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36.5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TextBox 9"/>
              <p:cNvSpPr txBox="1">
                <a:spLocks noChangeArrowheads="1"/>
              </p:cNvSpPr>
              <p:nvPr/>
            </p:nvSpPr>
            <p:spPr bwMode="auto">
              <a:xfrm>
                <a:off x="317568" y="3621945"/>
                <a:ext cx="330559" cy="2185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31.0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TextBox 10"/>
              <p:cNvSpPr txBox="1">
                <a:spLocks noChangeArrowheads="1"/>
              </p:cNvSpPr>
              <p:nvPr/>
            </p:nvSpPr>
            <p:spPr bwMode="auto">
              <a:xfrm>
                <a:off x="353115" y="3981545"/>
                <a:ext cx="295011" cy="2185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21.5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TextBox 11"/>
              <p:cNvSpPr txBox="1">
                <a:spLocks noChangeArrowheads="1"/>
              </p:cNvSpPr>
              <p:nvPr/>
            </p:nvSpPr>
            <p:spPr bwMode="auto">
              <a:xfrm>
                <a:off x="317568" y="4227080"/>
                <a:ext cx="330559" cy="2185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14.4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1" name="TextBox 12"/>
              <p:cNvSpPr txBox="1">
                <a:spLocks noChangeArrowheads="1"/>
              </p:cNvSpPr>
              <p:nvPr/>
            </p:nvSpPr>
            <p:spPr bwMode="auto">
              <a:xfrm>
                <a:off x="468107" y="4653759"/>
                <a:ext cx="180020" cy="2185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6.0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2" name="TextBox 13"/>
              <p:cNvSpPr txBox="1">
                <a:spLocks noChangeArrowheads="1"/>
              </p:cNvSpPr>
              <p:nvPr/>
            </p:nvSpPr>
            <p:spPr bwMode="auto">
              <a:xfrm>
                <a:off x="468105" y="5035610"/>
                <a:ext cx="180020" cy="2185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2.5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3" name="TextBox 14"/>
              <p:cNvSpPr txBox="1">
                <a:spLocks noChangeArrowheads="1"/>
              </p:cNvSpPr>
              <p:nvPr/>
            </p:nvSpPr>
            <p:spPr bwMode="auto">
              <a:xfrm>
                <a:off x="468105" y="4900737"/>
                <a:ext cx="180020" cy="2185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 defTabSz="899862"/>
                <a:r>
                  <a:rPr lang="en-GB" sz="889" dirty="0">
                    <a:solidFill>
                      <a:prstClr val="black"/>
                    </a:solidFill>
                  </a:rPr>
                  <a:t>3.5</a:t>
                </a:r>
                <a:endParaRPr lang="en-US" sz="889" dirty="0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39" name="Picture 2" descr="9-13-12 Salt RWNF Extracts B_R_Rotated.bmp"/>
            <p:cNvPicPr>
              <a:picLocks noChangeAspect="1"/>
            </p:cNvPicPr>
            <p:nvPr/>
          </p:nvPicPr>
          <p:blipFill rotWithShape="1">
            <a:blip r:embed="rId4" cstate="print"/>
            <a:srcRect l="10030" t="1526" r="15243" b="16724"/>
            <a:stretch/>
          </p:blipFill>
          <p:spPr bwMode="auto">
            <a:xfrm>
              <a:off x="3279130" y="2786582"/>
              <a:ext cx="2342725" cy="20146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" name="Picture 3" descr="9-13-12 Salt RWNF Extracts B_NR.bmp"/>
            <p:cNvPicPr>
              <a:picLocks noChangeAspect="1"/>
            </p:cNvPicPr>
            <p:nvPr/>
          </p:nvPicPr>
          <p:blipFill rotWithShape="1">
            <a:blip r:embed="rId5" cstate="print"/>
            <a:srcRect l="8389" t="1835" r="16631" b="16974"/>
            <a:stretch/>
          </p:blipFill>
          <p:spPr bwMode="auto">
            <a:xfrm>
              <a:off x="841291" y="2786582"/>
              <a:ext cx="2349616" cy="2000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1" name="TextBox 40"/>
            <p:cNvSpPr txBox="1"/>
            <p:nvPr/>
          </p:nvSpPr>
          <p:spPr>
            <a:xfrm rot="16200000">
              <a:off x="-122336" y="3668518"/>
              <a:ext cx="1308382" cy="2369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899862"/>
              <a:r>
                <a:rPr lang="en-GB" sz="1111" dirty="0" err="1">
                  <a:solidFill>
                    <a:prstClr val="black"/>
                  </a:solidFill>
                </a:rPr>
                <a:t>NaCl</a:t>
              </a:r>
              <a:r>
                <a:rPr lang="en-GB" sz="1111" dirty="0">
                  <a:solidFill>
                    <a:prstClr val="black"/>
                  </a:solidFill>
                </a:rPr>
                <a:t> Extraction</a:t>
              </a:r>
              <a:endParaRPr lang="en-US" sz="1111" dirty="0">
                <a:solidFill>
                  <a:prstClr val="black"/>
                </a:solidFill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 rot="16200000">
              <a:off x="798801" y="483244"/>
              <a:ext cx="303176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MW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079927" y="524933"/>
              <a:ext cx="242311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UH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84979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S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227381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P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1434896" y="524933"/>
              <a:ext cx="98763" cy="138499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ctr"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5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700061" y="524933"/>
              <a:ext cx="181216" cy="138499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ctr"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10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016099" y="524933"/>
              <a:ext cx="163760" cy="138499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ctr"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20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2379681" y="524933"/>
              <a:ext cx="59486" cy="138499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ctr"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5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2657707" y="524933"/>
              <a:ext cx="122648" cy="138499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ctr"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10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2965936" y="524933"/>
              <a:ext cx="135510" cy="138499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ctr"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20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396425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S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1543879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P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1700060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S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855783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P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2001399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S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152528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P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302738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S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447435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P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619235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S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2768067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P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2927464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S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3088240" y="622776"/>
              <a:ext cx="76942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P</a:t>
              </a:r>
              <a:endParaRPr lang="en-US" sz="1000" dirty="0">
                <a:solidFill>
                  <a:prstClr val="black"/>
                </a:solidFill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1380347" y="398272"/>
              <a:ext cx="814211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132 °C</a:t>
              </a: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2316633" y="398272"/>
              <a:ext cx="814211" cy="13849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899862">
                <a:defRPr/>
              </a:pPr>
              <a:r>
                <a:rPr lang="en-GB" sz="1000" dirty="0">
                  <a:solidFill>
                    <a:prstClr val="black"/>
                  </a:solidFill>
                </a:rPr>
                <a:t>180 °C</a:t>
              </a:r>
            </a:p>
          </p:txBody>
        </p:sp>
        <p:cxnSp>
          <p:nvCxnSpPr>
            <p:cNvPr id="66" name="Straight Connector 65"/>
            <p:cNvCxnSpPr/>
            <p:nvPr/>
          </p:nvCxnSpPr>
          <p:spPr>
            <a:xfrm>
              <a:off x="1388386" y="524933"/>
              <a:ext cx="807322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>
              <a:off x="2293779" y="524933"/>
              <a:ext cx="859918" cy="0"/>
            </a:xfrm>
            <a:prstGeom prst="line">
              <a:avLst/>
            </a:prstGeom>
            <a:ln>
              <a:solidFill>
                <a:schemeClr val="tx1"/>
              </a:solidFill>
            </a:ln>
            <a:effectLst/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>
              <a:off x="3827374" y="2762799"/>
              <a:ext cx="83304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>
              <a:off x="4717839" y="2762799"/>
              <a:ext cx="854405" cy="0"/>
            </a:xfrm>
            <a:prstGeom prst="line">
              <a:avLst/>
            </a:prstGeom>
            <a:ln>
              <a:solidFill>
                <a:schemeClr val="tx1"/>
              </a:solidFill>
            </a:ln>
            <a:effectLst/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1362662" y="2762799"/>
              <a:ext cx="866808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>
              <a:off x="2271042" y="2762799"/>
              <a:ext cx="870253" cy="0"/>
            </a:xfrm>
            <a:prstGeom prst="line">
              <a:avLst/>
            </a:prstGeom>
            <a:ln>
              <a:solidFill>
                <a:schemeClr val="tx1"/>
              </a:solidFill>
            </a:ln>
            <a:effectLst/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3" name="TextBox 2"/>
          <p:cNvSpPr txBox="1"/>
          <p:nvPr/>
        </p:nvSpPr>
        <p:spPr>
          <a:xfrm>
            <a:off x="102860" y="180887"/>
            <a:ext cx="10750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 Downs</a:t>
            </a:r>
          </a:p>
          <a:p>
            <a:r>
              <a:rPr lang="en-US" dirty="0" smtClean="0"/>
              <a:t>Figure 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7315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3" name="Group 172"/>
          <p:cNvGrpSpPr/>
          <p:nvPr/>
        </p:nvGrpSpPr>
        <p:grpSpPr>
          <a:xfrm rot="16200000">
            <a:off x="599500" y="3008139"/>
            <a:ext cx="8690077" cy="3390110"/>
            <a:chOff x="-338510" y="2528891"/>
            <a:chExt cx="7821069" cy="3051099"/>
          </a:xfrm>
        </p:grpSpPr>
        <p:sp>
          <p:nvSpPr>
            <p:cNvPr id="3" name="Rectangle 2"/>
            <p:cNvSpPr/>
            <p:nvPr/>
          </p:nvSpPr>
          <p:spPr>
            <a:xfrm>
              <a:off x="-338509" y="2528891"/>
              <a:ext cx="7821068" cy="3051099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99862"/>
              <a:endParaRPr lang="en-US" sz="1556">
                <a:solidFill>
                  <a:prstClr val="white"/>
                </a:solidFill>
              </a:endParaRPr>
            </a:p>
          </p:txBody>
        </p:sp>
        <p:sp>
          <p:nvSpPr>
            <p:cNvPr id="4" name="Title 1"/>
            <p:cNvSpPr txBox="1">
              <a:spLocks/>
            </p:cNvSpPr>
            <p:nvPr/>
          </p:nvSpPr>
          <p:spPr bwMode="auto">
            <a:xfrm>
              <a:off x="3198527" y="5414989"/>
              <a:ext cx="941822" cy="164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defTabSz="899862"/>
              <a:r>
                <a:rPr lang="en-GB" altLang="en-US" sz="1000" dirty="0">
                  <a:solidFill>
                    <a:prstClr val="black"/>
                  </a:solidFill>
                  <a:latin typeface="Calibri" pitchFamily="34" charset="0"/>
                </a:rPr>
                <a:t>Rabbit Anti-Roasted </a:t>
              </a:r>
              <a:endParaRPr lang="en-US" altLang="en-US" sz="1000" dirty="0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5" name="Title 1"/>
            <p:cNvSpPr txBox="1">
              <a:spLocks/>
            </p:cNvSpPr>
            <p:nvPr/>
          </p:nvSpPr>
          <p:spPr bwMode="auto">
            <a:xfrm>
              <a:off x="4798727" y="5414990"/>
              <a:ext cx="775722" cy="164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defTabSz="899862"/>
              <a:r>
                <a:rPr lang="en-GB" altLang="en-US" sz="1000" dirty="0">
                  <a:solidFill>
                    <a:prstClr val="black"/>
                  </a:solidFill>
                  <a:latin typeface="Calibri" pitchFamily="34" charset="0"/>
                </a:rPr>
                <a:t>Sheep Anti-Raw</a:t>
              </a:r>
              <a:endParaRPr lang="en-US" altLang="en-US" sz="1000" dirty="0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6" name="Title 1"/>
            <p:cNvSpPr txBox="1">
              <a:spLocks/>
            </p:cNvSpPr>
            <p:nvPr/>
          </p:nvSpPr>
          <p:spPr bwMode="auto">
            <a:xfrm>
              <a:off x="6202076" y="5414989"/>
              <a:ext cx="977822" cy="164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defTabSz="899862"/>
              <a:r>
                <a:rPr lang="en-GB" altLang="en-US" sz="1000" dirty="0">
                  <a:solidFill>
                    <a:prstClr val="black"/>
                  </a:solidFill>
                  <a:latin typeface="Calibri" pitchFamily="34" charset="0"/>
                </a:rPr>
                <a:t>Sheep Anti-Roasted </a:t>
              </a:r>
              <a:endParaRPr lang="en-US" altLang="en-US" sz="1000" dirty="0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pic>
          <p:nvPicPr>
            <p:cNvPr id="7" name="Picture 33" descr="10-26-12_NR Rabbit Raw.tif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72" t="6099" r="22119" b="12984"/>
            <a:stretch/>
          </p:blipFill>
          <p:spPr bwMode="auto">
            <a:xfrm>
              <a:off x="1566630" y="3013383"/>
              <a:ext cx="1360588" cy="1174256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36" descr="10-26-12_R Rabbit Raw.tif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490" t="4605" r="18816" b="14959"/>
            <a:stretch/>
          </p:blipFill>
          <p:spPr bwMode="auto">
            <a:xfrm>
              <a:off x="1549769" y="4264178"/>
              <a:ext cx="1386856" cy="1167015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37" descr="10-26-12_NR Rabbit Roasted.tif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8" t="7597" r="18579" b="13118"/>
            <a:stretch/>
          </p:blipFill>
          <p:spPr bwMode="auto">
            <a:xfrm>
              <a:off x="2964166" y="3013384"/>
              <a:ext cx="1412978" cy="1174256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38" descr="10-26-12_R Rabbit Roasted.tif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72" t="6448" r="20710" b="15155"/>
            <a:stretch/>
          </p:blipFill>
          <p:spPr bwMode="auto">
            <a:xfrm>
              <a:off x="2960225" y="4264178"/>
              <a:ext cx="1418426" cy="1167014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33" descr="11-1-12 R Sheep Raw.tif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073" t="5490" r="17398" b="21734"/>
            <a:stretch/>
          </p:blipFill>
          <p:spPr bwMode="auto">
            <a:xfrm>
              <a:off x="4409280" y="4264177"/>
              <a:ext cx="1554616" cy="1167015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36" descr="11-1-12 NR Sheep Raw.tif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744" t="9417" r="19263" b="17336"/>
            <a:stretch/>
          </p:blipFill>
          <p:spPr bwMode="auto">
            <a:xfrm>
              <a:off x="4413018" y="3013382"/>
              <a:ext cx="1538834" cy="1174256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37" descr="11-1-12 R Sheep Roasted.tif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894" t="3679" r="17579" b="16336"/>
            <a:stretch/>
          </p:blipFill>
          <p:spPr bwMode="auto">
            <a:xfrm>
              <a:off x="5995244" y="4264179"/>
              <a:ext cx="1391488" cy="1167014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38" descr="11-1-12 NR Sheep Roasted.tif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880" t="5134" r="17841" b="14026"/>
            <a:stretch/>
          </p:blipFill>
          <p:spPr bwMode="auto">
            <a:xfrm>
              <a:off x="5995244" y="3013383"/>
              <a:ext cx="1380168" cy="1174255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25" descr="11-15-12 Roasted WN Blotting Gel Replicate R.bmp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03" t="3198" r="17668" b="28100"/>
            <a:stretch/>
          </p:blipFill>
          <p:spPr bwMode="auto">
            <a:xfrm>
              <a:off x="-38906" y="4264177"/>
              <a:ext cx="1576429" cy="1167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26" descr="11-15-12 Roasted WN Blotting Gel Replicate NR_Rotated.bmp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79" t="20041" r="33055" b="23218"/>
            <a:stretch/>
          </p:blipFill>
          <p:spPr bwMode="auto">
            <a:xfrm>
              <a:off x="-18905" y="3013383"/>
              <a:ext cx="1536426" cy="1174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7" name="Group 16"/>
            <p:cNvGrpSpPr/>
            <p:nvPr/>
          </p:nvGrpSpPr>
          <p:grpSpPr>
            <a:xfrm>
              <a:off x="-38452" y="2596235"/>
              <a:ext cx="1670115" cy="420324"/>
              <a:chOff x="-668006" y="1386989"/>
              <a:chExt cx="2201415" cy="554038"/>
            </a:xfrm>
          </p:grpSpPr>
          <p:sp>
            <p:nvSpPr>
              <p:cNvPr id="68" name="TextBox 67"/>
              <p:cNvSpPr txBox="1"/>
              <p:nvPr/>
            </p:nvSpPr>
            <p:spPr>
              <a:xfrm rot="16200000">
                <a:off x="-758556" y="1667918"/>
                <a:ext cx="363659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MW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-495763" y="1585109"/>
                <a:ext cx="20383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UH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>
                <a:off x="-495765" y="1758465"/>
                <a:ext cx="78739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-376224" y="1758464"/>
                <a:ext cx="8429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2" name="TextBox 71"/>
              <p:cNvSpPr txBox="1"/>
              <p:nvPr/>
            </p:nvSpPr>
            <p:spPr>
              <a:xfrm>
                <a:off x="-186202" y="1585112"/>
                <a:ext cx="13652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5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45244" y="1585110"/>
                <a:ext cx="21243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10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331071" y="1585111"/>
                <a:ext cx="162826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20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TextBox 74"/>
              <p:cNvSpPr txBox="1"/>
              <p:nvPr/>
            </p:nvSpPr>
            <p:spPr>
              <a:xfrm>
                <a:off x="619771" y="1585112"/>
                <a:ext cx="10509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5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841534" y="1585111"/>
                <a:ext cx="169543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10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>
                <a:off x="1058250" y="1585110"/>
                <a:ext cx="475159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20 min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TextBox 77"/>
              <p:cNvSpPr txBox="1"/>
              <p:nvPr/>
            </p:nvSpPr>
            <p:spPr>
              <a:xfrm>
                <a:off x="-222701" y="1758465"/>
                <a:ext cx="73000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-86178" y="1758465"/>
                <a:ext cx="73000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45243" y="1758464"/>
                <a:ext cx="68288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182879" y="1758464"/>
                <a:ext cx="68288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2" name="TextBox 81"/>
              <p:cNvSpPr txBox="1"/>
              <p:nvPr/>
            </p:nvSpPr>
            <p:spPr>
              <a:xfrm>
                <a:off x="304520" y="1758465"/>
                <a:ext cx="59956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3" name="TextBox 82"/>
              <p:cNvSpPr txBox="1"/>
              <p:nvPr/>
            </p:nvSpPr>
            <p:spPr>
              <a:xfrm>
                <a:off x="463918" y="1758465"/>
                <a:ext cx="59956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>
                <a:off x="587079" y="1758465"/>
                <a:ext cx="65381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>
                <a:off x="714580" y="1758465"/>
                <a:ext cx="65381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6" name="TextBox 85"/>
              <p:cNvSpPr txBox="1"/>
              <p:nvPr/>
            </p:nvSpPr>
            <p:spPr>
              <a:xfrm>
                <a:off x="851545" y="1758464"/>
                <a:ext cx="71462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985825" y="1758464"/>
                <a:ext cx="71462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1136282" y="1758465"/>
                <a:ext cx="45720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89" name="TextBox 88"/>
              <p:cNvSpPr txBox="1"/>
              <p:nvPr/>
            </p:nvSpPr>
            <p:spPr>
              <a:xfrm>
                <a:off x="1276998" y="1758465"/>
                <a:ext cx="45720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90" name="TextBox 89"/>
              <p:cNvSpPr txBox="1"/>
              <p:nvPr/>
            </p:nvSpPr>
            <p:spPr>
              <a:xfrm>
                <a:off x="-222701" y="1386991"/>
                <a:ext cx="716598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132 °C</a:t>
                </a:r>
              </a:p>
            </p:txBody>
          </p:sp>
          <p:sp>
            <p:nvSpPr>
              <p:cNvPr id="91" name="TextBox 90"/>
              <p:cNvSpPr txBox="1"/>
              <p:nvPr/>
            </p:nvSpPr>
            <p:spPr>
              <a:xfrm>
                <a:off x="600246" y="1386989"/>
                <a:ext cx="74628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180 °C</a:t>
                </a:r>
              </a:p>
            </p:txBody>
          </p:sp>
          <p:cxnSp>
            <p:nvCxnSpPr>
              <p:cNvPr id="92" name="Straight Connector 91"/>
              <p:cNvCxnSpPr/>
              <p:nvPr/>
            </p:nvCxnSpPr>
            <p:spPr>
              <a:xfrm>
                <a:off x="-211589" y="1563250"/>
                <a:ext cx="710534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/>
              <p:cNvCxnSpPr/>
              <p:nvPr/>
            </p:nvCxnSpPr>
            <p:spPr>
              <a:xfrm>
                <a:off x="544683" y="1563250"/>
                <a:ext cx="828596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  <a:effectLst/>
            </p:spPr>
            <p:style>
              <a:lnRef idx="2">
                <a:schemeClr val="accent4"/>
              </a:lnRef>
              <a:fillRef idx="0">
                <a:schemeClr val="accent4"/>
              </a:fillRef>
              <a:effectRef idx="1">
                <a:schemeClr val="accent4"/>
              </a:effectRef>
              <a:fontRef idx="minor">
                <a:schemeClr val="tx1"/>
              </a:fontRef>
            </p:style>
          </p:cxnSp>
        </p:grpSp>
        <p:grpSp>
          <p:nvGrpSpPr>
            <p:cNvPr id="18" name="Group 2"/>
            <p:cNvGrpSpPr>
              <a:grpSpLocks/>
            </p:cNvGrpSpPr>
            <p:nvPr/>
          </p:nvGrpSpPr>
          <p:grpSpPr bwMode="auto">
            <a:xfrm>
              <a:off x="-189714" y="3151384"/>
              <a:ext cx="165028" cy="1011291"/>
              <a:chOff x="430207" y="2452434"/>
              <a:chExt cx="217920" cy="2699425"/>
            </a:xfrm>
          </p:grpSpPr>
          <p:sp>
            <p:nvSpPr>
              <p:cNvPr id="59" name="TextBox 3"/>
              <p:cNvSpPr txBox="1">
                <a:spLocks noChangeArrowheads="1"/>
              </p:cNvSpPr>
              <p:nvPr/>
            </p:nvSpPr>
            <p:spPr bwMode="auto">
              <a:xfrm>
                <a:off x="430207" y="2452434"/>
                <a:ext cx="217920" cy="328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889" dirty="0">
                    <a:solidFill>
                      <a:prstClr val="black"/>
                    </a:solidFill>
                    <a:latin typeface="Calibri" pitchFamily="34" charset="0"/>
                  </a:rPr>
                  <a:t>188</a:t>
                </a:r>
                <a:endParaRPr lang="en-US" altLang="en-US" sz="889" dirty="0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  <p:sp>
            <p:nvSpPr>
              <p:cNvPr id="60" name="TextBox 11"/>
              <p:cNvSpPr txBox="1">
                <a:spLocks noChangeArrowheads="1"/>
              </p:cNvSpPr>
              <p:nvPr/>
            </p:nvSpPr>
            <p:spPr bwMode="auto">
              <a:xfrm>
                <a:off x="449424" y="3032401"/>
                <a:ext cx="198701" cy="328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889" dirty="0">
                    <a:solidFill>
                      <a:prstClr val="black"/>
                    </a:solidFill>
                    <a:latin typeface="Calibri" pitchFamily="34" charset="0"/>
                  </a:rPr>
                  <a:t>62</a:t>
                </a:r>
                <a:endParaRPr lang="en-US" altLang="en-US" sz="889" dirty="0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  <p:sp>
            <p:nvSpPr>
              <p:cNvPr id="61" name="TextBox 12"/>
              <p:cNvSpPr txBox="1">
                <a:spLocks noChangeArrowheads="1"/>
              </p:cNvSpPr>
              <p:nvPr/>
            </p:nvSpPr>
            <p:spPr bwMode="auto">
              <a:xfrm>
                <a:off x="509063" y="3224580"/>
                <a:ext cx="139062" cy="328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889" dirty="0">
                    <a:solidFill>
                      <a:prstClr val="black"/>
                    </a:solidFill>
                    <a:latin typeface="Calibri" pitchFamily="34" charset="0"/>
                  </a:rPr>
                  <a:t>49</a:t>
                </a:r>
                <a:endParaRPr lang="en-US" altLang="en-US" sz="889" dirty="0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  <p:sp>
            <p:nvSpPr>
              <p:cNvPr id="62" name="TextBox 13"/>
              <p:cNvSpPr txBox="1">
                <a:spLocks noChangeArrowheads="1"/>
              </p:cNvSpPr>
              <p:nvPr/>
            </p:nvSpPr>
            <p:spPr bwMode="auto">
              <a:xfrm>
                <a:off x="449424" y="3493358"/>
                <a:ext cx="198701" cy="328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889" dirty="0">
                    <a:solidFill>
                      <a:prstClr val="black"/>
                    </a:solidFill>
                    <a:latin typeface="Calibri" pitchFamily="34" charset="0"/>
                  </a:rPr>
                  <a:t>38</a:t>
                </a:r>
                <a:endParaRPr lang="en-US" altLang="en-US" sz="889" dirty="0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  <p:sp>
            <p:nvSpPr>
              <p:cNvPr id="63" name="TextBox 14"/>
              <p:cNvSpPr txBox="1">
                <a:spLocks noChangeArrowheads="1"/>
              </p:cNvSpPr>
              <p:nvPr/>
            </p:nvSpPr>
            <p:spPr bwMode="auto">
              <a:xfrm>
                <a:off x="509063" y="3743001"/>
                <a:ext cx="139062" cy="328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889" dirty="0">
                    <a:solidFill>
                      <a:prstClr val="black"/>
                    </a:solidFill>
                    <a:latin typeface="Calibri" pitchFamily="34" charset="0"/>
                  </a:rPr>
                  <a:t>28</a:t>
                </a:r>
                <a:endParaRPr lang="en-US" altLang="en-US" sz="889" dirty="0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  <p:sp>
            <p:nvSpPr>
              <p:cNvPr id="64" name="TextBox 15"/>
              <p:cNvSpPr txBox="1">
                <a:spLocks noChangeArrowheads="1"/>
              </p:cNvSpPr>
              <p:nvPr/>
            </p:nvSpPr>
            <p:spPr bwMode="auto">
              <a:xfrm>
                <a:off x="449424" y="4072396"/>
                <a:ext cx="198701" cy="328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889" dirty="0">
                    <a:solidFill>
                      <a:prstClr val="black"/>
                    </a:solidFill>
                    <a:latin typeface="Calibri" pitchFamily="34" charset="0"/>
                  </a:rPr>
                  <a:t>18</a:t>
                </a:r>
                <a:endParaRPr lang="en-US" altLang="en-US" sz="889" dirty="0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  <p:sp>
            <p:nvSpPr>
              <p:cNvPr id="65" name="TextBox 16"/>
              <p:cNvSpPr txBox="1">
                <a:spLocks noChangeArrowheads="1"/>
              </p:cNvSpPr>
              <p:nvPr/>
            </p:nvSpPr>
            <p:spPr bwMode="auto">
              <a:xfrm>
                <a:off x="449424" y="4235025"/>
                <a:ext cx="198701" cy="328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889" dirty="0">
                    <a:solidFill>
                      <a:prstClr val="black"/>
                    </a:solidFill>
                    <a:latin typeface="Calibri" pitchFamily="34" charset="0"/>
                  </a:rPr>
                  <a:t>14</a:t>
                </a:r>
                <a:endParaRPr lang="en-US" altLang="en-US" sz="889" dirty="0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  <p:sp>
            <p:nvSpPr>
              <p:cNvPr id="66" name="TextBox 13"/>
              <p:cNvSpPr txBox="1">
                <a:spLocks noChangeArrowheads="1"/>
              </p:cNvSpPr>
              <p:nvPr/>
            </p:nvSpPr>
            <p:spPr bwMode="auto">
              <a:xfrm>
                <a:off x="558317" y="4823140"/>
                <a:ext cx="89809" cy="328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889" dirty="0">
                    <a:solidFill>
                      <a:prstClr val="black"/>
                    </a:solidFill>
                    <a:latin typeface="Calibri" pitchFamily="34" charset="0"/>
                  </a:rPr>
                  <a:t>3</a:t>
                </a:r>
                <a:endParaRPr lang="en-US" altLang="en-US" sz="889" dirty="0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  <p:sp>
            <p:nvSpPr>
              <p:cNvPr id="67" name="TextBox 14"/>
              <p:cNvSpPr txBox="1">
                <a:spLocks noChangeArrowheads="1"/>
              </p:cNvSpPr>
              <p:nvPr/>
            </p:nvSpPr>
            <p:spPr bwMode="auto">
              <a:xfrm>
                <a:off x="509062" y="4575853"/>
                <a:ext cx="139062" cy="328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889" dirty="0">
                    <a:solidFill>
                      <a:prstClr val="black"/>
                    </a:solidFill>
                    <a:latin typeface="Calibri" pitchFamily="34" charset="0"/>
                  </a:rPr>
                  <a:t>6</a:t>
                </a:r>
                <a:endParaRPr lang="en-US" altLang="en-US" sz="889" dirty="0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19" name="Group 18"/>
            <p:cNvGrpSpPr/>
            <p:nvPr/>
          </p:nvGrpSpPr>
          <p:grpSpPr>
            <a:xfrm>
              <a:off x="1650714" y="2596228"/>
              <a:ext cx="1245620" cy="420320"/>
              <a:chOff x="-552144" y="1386990"/>
              <a:chExt cx="1854329" cy="554035"/>
            </a:xfrm>
          </p:grpSpPr>
          <p:sp>
            <p:nvSpPr>
              <p:cNvPr id="34" name="TextBox 33"/>
              <p:cNvSpPr txBox="1"/>
              <p:nvPr/>
            </p:nvSpPr>
            <p:spPr>
              <a:xfrm>
                <a:off x="-552144" y="1585111"/>
                <a:ext cx="316595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UH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-495765" y="1758466"/>
                <a:ext cx="78739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-376225" y="1758466"/>
                <a:ext cx="84296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-207713" y="1585111"/>
                <a:ext cx="13652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5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18354" y="1585110"/>
                <a:ext cx="178289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10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237257" y="1585111"/>
                <a:ext cx="30742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20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90192" y="1585111"/>
                <a:ext cx="105093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5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752297" y="1585110"/>
                <a:ext cx="261965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10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1042681" y="1585110"/>
                <a:ext cx="23701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20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-244215" y="1758464"/>
                <a:ext cx="73000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-107691" y="1758464"/>
                <a:ext cx="73000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18352" y="1758465"/>
                <a:ext cx="68289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>
                <a:off x="147922" y="1758465"/>
                <a:ext cx="68289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288386" y="1758463"/>
                <a:ext cx="59957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417804" y="1758463"/>
                <a:ext cx="59957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557499" y="1758464"/>
                <a:ext cx="65381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684999" y="1758464"/>
                <a:ext cx="65381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808521" y="1758465"/>
                <a:ext cx="71463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942799" y="1758465"/>
                <a:ext cx="71463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1093258" y="1758465"/>
                <a:ext cx="45720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1233975" y="1758465"/>
                <a:ext cx="45720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-211591" y="1386990"/>
                <a:ext cx="65937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132 °C</a:t>
                </a:r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544682" y="1386990"/>
                <a:ext cx="757503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180 °C</a:t>
                </a:r>
              </a:p>
            </p:txBody>
          </p:sp>
          <p:cxnSp>
            <p:nvCxnSpPr>
              <p:cNvPr id="57" name="Straight Connector 56"/>
              <p:cNvCxnSpPr/>
              <p:nvPr/>
            </p:nvCxnSpPr>
            <p:spPr>
              <a:xfrm>
                <a:off x="-211589" y="1563250"/>
                <a:ext cx="659372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/>
              <p:cNvCxnSpPr/>
              <p:nvPr/>
            </p:nvCxnSpPr>
            <p:spPr>
              <a:xfrm>
                <a:off x="544683" y="1563250"/>
                <a:ext cx="75750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  <a:effectLst/>
            </p:spPr>
            <p:style>
              <a:lnRef idx="2">
                <a:schemeClr val="accent4"/>
              </a:lnRef>
              <a:fillRef idx="0">
                <a:schemeClr val="accent4"/>
              </a:fillRef>
              <a:effectRef idx="1">
                <a:schemeClr val="accent4"/>
              </a:effectRef>
              <a:fontRef idx="minor">
                <a:schemeClr val="tx1"/>
              </a:fontRef>
            </p:style>
          </p:cxnSp>
        </p:grpSp>
        <p:sp>
          <p:nvSpPr>
            <p:cNvPr id="20" name="Title 1"/>
            <p:cNvSpPr txBox="1">
              <a:spLocks/>
            </p:cNvSpPr>
            <p:nvPr/>
          </p:nvSpPr>
          <p:spPr bwMode="auto">
            <a:xfrm rot="16200000">
              <a:off x="-515990" y="4728166"/>
              <a:ext cx="503755" cy="1487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defTabSz="899862"/>
              <a:r>
                <a:rPr lang="en-GB" altLang="en-US" sz="1000" dirty="0">
                  <a:solidFill>
                    <a:prstClr val="black"/>
                  </a:solidFill>
                  <a:latin typeface="Calibri" pitchFamily="34" charset="0"/>
                </a:rPr>
                <a:t>Reduced</a:t>
              </a:r>
              <a:endParaRPr lang="en-US" altLang="en-US" sz="1000" dirty="0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grpSp>
          <p:nvGrpSpPr>
            <p:cNvPr id="21" name="Group 2"/>
            <p:cNvGrpSpPr>
              <a:grpSpLocks/>
            </p:cNvGrpSpPr>
            <p:nvPr/>
          </p:nvGrpSpPr>
          <p:grpSpPr bwMode="auto">
            <a:xfrm>
              <a:off x="-225710" y="4390600"/>
              <a:ext cx="186572" cy="1011294"/>
              <a:chOff x="401758" y="2414290"/>
              <a:chExt cx="246368" cy="2699432"/>
            </a:xfrm>
          </p:grpSpPr>
          <p:sp>
            <p:nvSpPr>
              <p:cNvPr id="25" name="TextBox 3"/>
              <p:cNvSpPr txBox="1">
                <a:spLocks noChangeArrowheads="1"/>
              </p:cNvSpPr>
              <p:nvPr/>
            </p:nvSpPr>
            <p:spPr bwMode="auto">
              <a:xfrm>
                <a:off x="401758" y="2414290"/>
                <a:ext cx="246366" cy="328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889" dirty="0">
                    <a:solidFill>
                      <a:prstClr val="black"/>
                    </a:solidFill>
                    <a:latin typeface="Calibri" pitchFamily="34" charset="0"/>
                  </a:rPr>
                  <a:t>188</a:t>
                </a:r>
                <a:endParaRPr lang="en-US" altLang="en-US" sz="889" dirty="0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  <p:sp>
            <p:nvSpPr>
              <p:cNvPr id="26" name="TextBox 11"/>
              <p:cNvSpPr txBox="1">
                <a:spLocks noChangeArrowheads="1"/>
              </p:cNvSpPr>
              <p:nvPr/>
            </p:nvSpPr>
            <p:spPr bwMode="auto">
              <a:xfrm>
                <a:off x="468509" y="3032403"/>
                <a:ext cx="179616" cy="328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889" dirty="0">
                    <a:solidFill>
                      <a:prstClr val="black"/>
                    </a:solidFill>
                    <a:latin typeface="Calibri" pitchFamily="34" charset="0"/>
                  </a:rPr>
                  <a:t>62</a:t>
                </a:r>
                <a:endParaRPr lang="en-US" altLang="en-US" sz="889" dirty="0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  <p:sp>
            <p:nvSpPr>
              <p:cNvPr id="27" name="TextBox 12"/>
              <p:cNvSpPr txBox="1">
                <a:spLocks noChangeArrowheads="1"/>
              </p:cNvSpPr>
              <p:nvPr/>
            </p:nvSpPr>
            <p:spPr bwMode="auto">
              <a:xfrm>
                <a:off x="468509" y="3224580"/>
                <a:ext cx="179616" cy="328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889" dirty="0">
                    <a:solidFill>
                      <a:prstClr val="black"/>
                    </a:solidFill>
                    <a:latin typeface="Calibri" pitchFamily="34" charset="0"/>
                  </a:rPr>
                  <a:t>49</a:t>
                </a:r>
                <a:endParaRPr lang="en-US" altLang="en-US" sz="889" dirty="0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  <p:sp>
            <p:nvSpPr>
              <p:cNvPr id="28" name="TextBox 13"/>
              <p:cNvSpPr txBox="1">
                <a:spLocks noChangeArrowheads="1"/>
              </p:cNvSpPr>
              <p:nvPr/>
            </p:nvSpPr>
            <p:spPr bwMode="auto">
              <a:xfrm>
                <a:off x="468510" y="3493360"/>
                <a:ext cx="179614" cy="328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889" dirty="0">
                    <a:solidFill>
                      <a:prstClr val="black"/>
                    </a:solidFill>
                    <a:latin typeface="Calibri" pitchFamily="34" charset="0"/>
                  </a:rPr>
                  <a:t>38</a:t>
                </a:r>
                <a:endParaRPr lang="en-US" altLang="en-US" sz="889" dirty="0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  <p:sp>
            <p:nvSpPr>
              <p:cNvPr id="29" name="TextBox 14"/>
              <p:cNvSpPr txBox="1">
                <a:spLocks noChangeArrowheads="1"/>
              </p:cNvSpPr>
              <p:nvPr/>
            </p:nvSpPr>
            <p:spPr bwMode="auto">
              <a:xfrm>
                <a:off x="468509" y="3743001"/>
                <a:ext cx="179616" cy="328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889" dirty="0">
                    <a:solidFill>
                      <a:prstClr val="black"/>
                    </a:solidFill>
                    <a:latin typeface="Calibri" pitchFamily="34" charset="0"/>
                  </a:rPr>
                  <a:t>28</a:t>
                </a:r>
                <a:endParaRPr lang="en-US" altLang="en-US" sz="889" dirty="0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  <p:sp>
            <p:nvSpPr>
              <p:cNvPr id="30" name="TextBox 15"/>
              <p:cNvSpPr txBox="1">
                <a:spLocks noChangeArrowheads="1"/>
              </p:cNvSpPr>
              <p:nvPr/>
            </p:nvSpPr>
            <p:spPr bwMode="auto">
              <a:xfrm>
                <a:off x="449292" y="4072398"/>
                <a:ext cx="198834" cy="328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889" dirty="0">
                    <a:solidFill>
                      <a:prstClr val="black"/>
                    </a:solidFill>
                    <a:latin typeface="Calibri" pitchFamily="34" charset="0"/>
                  </a:rPr>
                  <a:t>18</a:t>
                </a:r>
                <a:endParaRPr lang="en-US" altLang="en-US" sz="889" dirty="0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  <p:sp>
            <p:nvSpPr>
              <p:cNvPr id="31" name="TextBox 16"/>
              <p:cNvSpPr txBox="1">
                <a:spLocks noChangeArrowheads="1"/>
              </p:cNvSpPr>
              <p:nvPr/>
            </p:nvSpPr>
            <p:spPr bwMode="auto">
              <a:xfrm>
                <a:off x="449292" y="4247736"/>
                <a:ext cx="198834" cy="328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889" dirty="0">
                    <a:solidFill>
                      <a:prstClr val="black"/>
                    </a:solidFill>
                    <a:latin typeface="Calibri" pitchFamily="34" charset="0"/>
                  </a:rPr>
                  <a:t>14</a:t>
                </a:r>
                <a:endParaRPr lang="en-US" altLang="en-US" sz="889" dirty="0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  <p:sp>
            <p:nvSpPr>
              <p:cNvPr id="32" name="TextBox 13"/>
              <p:cNvSpPr txBox="1">
                <a:spLocks noChangeArrowheads="1"/>
              </p:cNvSpPr>
              <p:nvPr/>
            </p:nvSpPr>
            <p:spPr bwMode="auto">
              <a:xfrm>
                <a:off x="558317" y="4785003"/>
                <a:ext cx="89809" cy="328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889" dirty="0">
                    <a:solidFill>
                      <a:prstClr val="black"/>
                    </a:solidFill>
                    <a:latin typeface="Calibri" pitchFamily="34" charset="0"/>
                  </a:rPr>
                  <a:t>3</a:t>
                </a:r>
                <a:endParaRPr lang="en-US" altLang="en-US" sz="889" dirty="0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  <p:sp>
            <p:nvSpPr>
              <p:cNvPr id="33" name="TextBox 14"/>
              <p:cNvSpPr txBox="1">
                <a:spLocks noChangeArrowheads="1"/>
              </p:cNvSpPr>
              <p:nvPr/>
            </p:nvSpPr>
            <p:spPr bwMode="auto">
              <a:xfrm>
                <a:off x="558317" y="4537709"/>
                <a:ext cx="89809" cy="328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889">
                    <a:solidFill>
                      <a:prstClr val="black"/>
                    </a:solidFill>
                    <a:latin typeface="Calibri" pitchFamily="34" charset="0"/>
                  </a:rPr>
                  <a:t>6</a:t>
                </a:r>
                <a:endParaRPr lang="en-US" altLang="en-US" sz="889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</p:grpSp>
        <p:sp>
          <p:nvSpPr>
            <p:cNvPr id="22" name="Title 1"/>
            <p:cNvSpPr txBox="1">
              <a:spLocks/>
            </p:cNvSpPr>
            <p:nvPr/>
          </p:nvSpPr>
          <p:spPr bwMode="auto">
            <a:xfrm>
              <a:off x="1844478" y="5414990"/>
              <a:ext cx="797436" cy="1487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defTabSz="899862"/>
              <a:r>
                <a:rPr lang="en-GB" altLang="en-US" sz="1000" dirty="0">
                  <a:solidFill>
                    <a:prstClr val="black"/>
                  </a:solidFill>
                  <a:latin typeface="Calibri" pitchFamily="34" charset="0"/>
                </a:rPr>
                <a:t>Rabbit Anti-Raw</a:t>
              </a:r>
              <a:endParaRPr lang="en-US" altLang="en-US" sz="1000" dirty="0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23" name="Title 1"/>
            <p:cNvSpPr txBox="1">
              <a:spLocks/>
            </p:cNvSpPr>
            <p:nvPr/>
          </p:nvSpPr>
          <p:spPr bwMode="auto">
            <a:xfrm rot="16200000">
              <a:off x="-599128" y="3526113"/>
              <a:ext cx="670031" cy="1487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defTabSz="899862"/>
              <a:r>
                <a:rPr lang="en-GB" altLang="en-US" sz="1000" dirty="0">
                  <a:solidFill>
                    <a:prstClr val="black"/>
                  </a:solidFill>
                  <a:latin typeface="Calibri" pitchFamily="34" charset="0"/>
                </a:rPr>
                <a:t>Non-Reduced</a:t>
              </a:r>
              <a:endParaRPr lang="en-US" altLang="en-US" sz="1000" dirty="0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24" name="Title 1"/>
            <p:cNvSpPr txBox="1">
              <a:spLocks/>
            </p:cNvSpPr>
            <p:nvPr/>
          </p:nvSpPr>
          <p:spPr bwMode="auto">
            <a:xfrm>
              <a:off x="354180" y="5414989"/>
              <a:ext cx="730646" cy="1487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defTabSz="899862"/>
              <a:r>
                <a:rPr lang="en-GB" altLang="en-US" sz="1000" dirty="0">
                  <a:solidFill>
                    <a:prstClr val="black"/>
                  </a:solidFill>
                  <a:latin typeface="Calibri" pitchFamily="34" charset="0"/>
                </a:rPr>
                <a:t>1D-PAGE</a:t>
              </a:r>
              <a:endParaRPr lang="en-US" altLang="en-US" sz="1000" dirty="0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grpSp>
          <p:nvGrpSpPr>
            <p:cNvPr id="95" name="Group 94"/>
            <p:cNvGrpSpPr/>
            <p:nvPr/>
          </p:nvGrpSpPr>
          <p:grpSpPr>
            <a:xfrm>
              <a:off x="3057230" y="2591286"/>
              <a:ext cx="1297974" cy="420321"/>
              <a:chOff x="-552143" y="1386989"/>
              <a:chExt cx="1854328" cy="554036"/>
            </a:xfrm>
          </p:grpSpPr>
          <p:sp>
            <p:nvSpPr>
              <p:cNvPr id="96" name="TextBox 95"/>
              <p:cNvSpPr txBox="1"/>
              <p:nvPr/>
            </p:nvSpPr>
            <p:spPr>
              <a:xfrm>
                <a:off x="-552143" y="1585110"/>
                <a:ext cx="31659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UH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97" name="TextBox 96"/>
              <p:cNvSpPr txBox="1"/>
              <p:nvPr/>
            </p:nvSpPr>
            <p:spPr>
              <a:xfrm>
                <a:off x="-495763" y="1758466"/>
                <a:ext cx="78739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98" name="TextBox 97"/>
              <p:cNvSpPr txBox="1"/>
              <p:nvPr/>
            </p:nvSpPr>
            <p:spPr>
              <a:xfrm>
                <a:off x="-376224" y="1758465"/>
                <a:ext cx="84295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99" name="TextBox 98"/>
              <p:cNvSpPr txBox="1"/>
              <p:nvPr/>
            </p:nvSpPr>
            <p:spPr>
              <a:xfrm>
                <a:off x="-207713" y="1585111"/>
                <a:ext cx="13652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5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0" name="TextBox 99"/>
              <p:cNvSpPr txBox="1"/>
              <p:nvPr/>
            </p:nvSpPr>
            <p:spPr>
              <a:xfrm>
                <a:off x="18354" y="1585110"/>
                <a:ext cx="178289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10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1" name="TextBox 100"/>
              <p:cNvSpPr txBox="1"/>
              <p:nvPr/>
            </p:nvSpPr>
            <p:spPr>
              <a:xfrm>
                <a:off x="237258" y="1585111"/>
                <a:ext cx="307425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20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2" name="TextBox 101"/>
              <p:cNvSpPr txBox="1"/>
              <p:nvPr/>
            </p:nvSpPr>
            <p:spPr>
              <a:xfrm>
                <a:off x="590192" y="1585110"/>
                <a:ext cx="105092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5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3" name="TextBox 102"/>
              <p:cNvSpPr txBox="1"/>
              <p:nvPr/>
            </p:nvSpPr>
            <p:spPr>
              <a:xfrm>
                <a:off x="752297" y="1585111"/>
                <a:ext cx="261967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10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4" name="TextBox 103"/>
              <p:cNvSpPr txBox="1"/>
              <p:nvPr/>
            </p:nvSpPr>
            <p:spPr>
              <a:xfrm>
                <a:off x="1042681" y="1585110"/>
                <a:ext cx="23701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20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5" name="TextBox 104"/>
              <p:cNvSpPr txBox="1"/>
              <p:nvPr/>
            </p:nvSpPr>
            <p:spPr>
              <a:xfrm>
                <a:off x="-244216" y="1758465"/>
                <a:ext cx="73000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6" name="TextBox 105"/>
              <p:cNvSpPr txBox="1"/>
              <p:nvPr/>
            </p:nvSpPr>
            <p:spPr>
              <a:xfrm>
                <a:off x="-107690" y="1758465"/>
                <a:ext cx="73000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7" name="TextBox 106"/>
              <p:cNvSpPr txBox="1"/>
              <p:nvPr/>
            </p:nvSpPr>
            <p:spPr>
              <a:xfrm>
                <a:off x="18351" y="1758465"/>
                <a:ext cx="68289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8" name="TextBox 107"/>
              <p:cNvSpPr txBox="1"/>
              <p:nvPr/>
            </p:nvSpPr>
            <p:spPr>
              <a:xfrm>
                <a:off x="147922" y="1758465"/>
                <a:ext cx="68289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9" name="TextBox 108"/>
              <p:cNvSpPr txBox="1"/>
              <p:nvPr/>
            </p:nvSpPr>
            <p:spPr>
              <a:xfrm>
                <a:off x="288386" y="1758463"/>
                <a:ext cx="59957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0" name="TextBox 109"/>
              <p:cNvSpPr txBox="1"/>
              <p:nvPr/>
            </p:nvSpPr>
            <p:spPr>
              <a:xfrm>
                <a:off x="417804" y="1758463"/>
                <a:ext cx="59957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1" name="TextBox 110"/>
              <p:cNvSpPr txBox="1"/>
              <p:nvPr/>
            </p:nvSpPr>
            <p:spPr>
              <a:xfrm>
                <a:off x="557498" y="1758464"/>
                <a:ext cx="65381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2" name="TextBox 111"/>
              <p:cNvSpPr txBox="1"/>
              <p:nvPr/>
            </p:nvSpPr>
            <p:spPr>
              <a:xfrm>
                <a:off x="684999" y="1758464"/>
                <a:ext cx="65381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3" name="TextBox 112"/>
              <p:cNvSpPr txBox="1"/>
              <p:nvPr/>
            </p:nvSpPr>
            <p:spPr>
              <a:xfrm>
                <a:off x="808521" y="1758465"/>
                <a:ext cx="71463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4" name="TextBox 113"/>
              <p:cNvSpPr txBox="1"/>
              <p:nvPr/>
            </p:nvSpPr>
            <p:spPr>
              <a:xfrm>
                <a:off x="942798" y="1758465"/>
                <a:ext cx="71463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>
                <a:off x="1093257" y="1758465"/>
                <a:ext cx="45721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6" name="TextBox 115"/>
              <p:cNvSpPr txBox="1"/>
              <p:nvPr/>
            </p:nvSpPr>
            <p:spPr>
              <a:xfrm>
                <a:off x="1233973" y="1758465"/>
                <a:ext cx="45721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7" name="TextBox 116"/>
              <p:cNvSpPr txBox="1"/>
              <p:nvPr/>
            </p:nvSpPr>
            <p:spPr>
              <a:xfrm>
                <a:off x="-211591" y="1386989"/>
                <a:ext cx="65937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132 °C</a:t>
                </a:r>
              </a:p>
            </p:txBody>
          </p:sp>
          <p:sp>
            <p:nvSpPr>
              <p:cNvPr id="118" name="TextBox 117"/>
              <p:cNvSpPr txBox="1"/>
              <p:nvPr/>
            </p:nvSpPr>
            <p:spPr>
              <a:xfrm>
                <a:off x="544682" y="1386991"/>
                <a:ext cx="757502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180 °C</a:t>
                </a:r>
              </a:p>
            </p:txBody>
          </p:sp>
          <p:cxnSp>
            <p:nvCxnSpPr>
              <p:cNvPr id="119" name="Straight Connector 118"/>
              <p:cNvCxnSpPr/>
              <p:nvPr/>
            </p:nvCxnSpPr>
            <p:spPr>
              <a:xfrm>
                <a:off x="-211589" y="1563250"/>
                <a:ext cx="659372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Straight Connector 119"/>
              <p:cNvCxnSpPr/>
              <p:nvPr/>
            </p:nvCxnSpPr>
            <p:spPr>
              <a:xfrm>
                <a:off x="544683" y="1563250"/>
                <a:ext cx="75750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  <a:effectLst/>
            </p:spPr>
            <p:style>
              <a:lnRef idx="2">
                <a:schemeClr val="accent4"/>
              </a:lnRef>
              <a:fillRef idx="0">
                <a:schemeClr val="accent4"/>
              </a:fillRef>
              <a:effectRef idx="1">
                <a:schemeClr val="accent4"/>
              </a:effectRef>
              <a:fontRef idx="minor">
                <a:schemeClr val="tx1"/>
              </a:fontRef>
            </p:style>
          </p:cxnSp>
        </p:grpSp>
        <p:grpSp>
          <p:nvGrpSpPr>
            <p:cNvPr id="121" name="Group 120"/>
            <p:cNvGrpSpPr/>
            <p:nvPr/>
          </p:nvGrpSpPr>
          <p:grpSpPr>
            <a:xfrm>
              <a:off x="4553864" y="2591285"/>
              <a:ext cx="1374298" cy="420320"/>
              <a:chOff x="-552144" y="1386990"/>
              <a:chExt cx="1854329" cy="554035"/>
            </a:xfrm>
          </p:grpSpPr>
          <p:sp>
            <p:nvSpPr>
              <p:cNvPr id="122" name="TextBox 121"/>
              <p:cNvSpPr txBox="1"/>
              <p:nvPr/>
            </p:nvSpPr>
            <p:spPr>
              <a:xfrm>
                <a:off x="-552144" y="1585110"/>
                <a:ext cx="31659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UH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3" name="TextBox 122"/>
              <p:cNvSpPr txBox="1"/>
              <p:nvPr/>
            </p:nvSpPr>
            <p:spPr>
              <a:xfrm>
                <a:off x="-495764" y="1758466"/>
                <a:ext cx="78739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4" name="TextBox 123"/>
              <p:cNvSpPr txBox="1"/>
              <p:nvPr/>
            </p:nvSpPr>
            <p:spPr>
              <a:xfrm>
                <a:off x="-376225" y="1758466"/>
                <a:ext cx="84296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5" name="TextBox 124"/>
              <p:cNvSpPr txBox="1"/>
              <p:nvPr/>
            </p:nvSpPr>
            <p:spPr>
              <a:xfrm>
                <a:off x="-207713" y="1585110"/>
                <a:ext cx="136523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5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6" name="TextBox 125"/>
              <p:cNvSpPr txBox="1"/>
              <p:nvPr/>
            </p:nvSpPr>
            <p:spPr>
              <a:xfrm>
                <a:off x="18354" y="1585110"/>
                <a:ext cx="178289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10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7" name="TextBox 126"/>
              <p:cNvSpPr txBox="1"/>
              <p:nvPr/>
            </p:nvSpPr>
            <p:spPr>
              <a:xfrm>
                <a:off x="237257" y="1585110"/>
                <a:ext cx="30742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20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8" name="TextBox 127"/>
              <p:cNvSpPr txBox="1"/>
              <p:nvPr/>
            </p:nvSpPr>
            <p:spPr>
              <a:xfrm>
                <a:off x="590191" y="1585111"/>
                <a:ext cx="105095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5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9" name="TextBox 128"/>
              <p:cNvSpPr txBox="1"/>
              <p:nvPr/>
            </p:nvSpPr>
            <p:spPr>
              <a:xfrm>
                <a:off x="752297" y="1585111"/>
                <a:ext cx="261966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10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0" name="TextBox 129"/>
              <p:cNvSpPr txBox="1"/>
              <p:nvPr/>
            </p:nvSpPr>
            <p:spPr>
              <a:xfrm>
                <a:off x="1042681" y="1585109"/>
                <a:ext cx="23701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20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1" name="TextBox 130"/>
              <p:cNvSpPr txBox="1"/>
              <p:nvPr/>
            </p:nvSpPr>
            <p:spPr>
              <a:xfrm>
                <a:off x="-244214" y="1758463"/>
                <a:ext cx="72999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2" name="TextBox 131"/>
              <p:cNvSpPr txBox="1"/>
              <p:nvPr/>
            </p:nvSpPr>
            <p:spPr>
              <a:xfrm>
                <a:off x="-107690" y="1758463"/>
                <a:ext cx="72999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3" name="TextBox 132"/>
              <p:cNvSpPr txBox="1"/>
              <p:nvPr/>
            </p:nvSpPr>
            <p:spPr>
              <a:xfrm>
                <a:off x="18352" y="1758465"/>
                <a:ext cx="68288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4" name="TextBox 133"/>
              <p:cNvSpPr txBox="1"/>
              <p:nvPr/>
            </p:nvSpPr>
            <p:spPr>
              <a:xfrm>
                <a:off x="147922" y="1758465"/>
                <a:ext cx="68288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5" name="TextBox 134"/>
              <p:cNvSpPr txBox="1"/>
              <p:nvPr/>
            </p:nvSpPr>
            <p:spPr>
              <a:xfrm>
                <a:off x="288385" y="1758465"/>
                <a:ext cx="59957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6" name="TextBox 135"/>
              <p:cNvSpPr txBox="1"/>
              <p:nvPr/>
            </p:nvSpPr>
            <p:spPr>
              <a:xfrm>
                <a:off x="417802" y="1758465"/>
                <a:ext cx="59957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7" name="TextBox 136"/>
              <p:cNvSpPr txBox="1"/>
              <p:nvPr/>
            </p:nvSpPr>
            <p:spPr>
              <a:xfrm>
                <a:off x="557498" y="1758465"/>
                <a:ext cx="65381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8" name="TextBox 137"/>
              <p:cNvSpPr txBox="1"/>
              <p:nvPr/>
            </p:nvSpPr>
            <p:spPr>
              <a:xfrm>
                <a:off x="685000" y="1758465"/>
                <a:ext cx="65381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9" name="TextBox 138"/>
              <p:cNvSpPr txBox="1"/>
              <p:nvPr/>
            </p:nvSpPr>
            <p:spPr>
              <a:xfrm>
                <a:off x="808521" y="1758465"/>
                <a:ext cx="71463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0" name="TextBox 139"/>
              <p:cNvSpPr txBox="1"/>
              <p:nvPr/>
            </p:nvSpPr>
            <p:spPr>
              <a:xfrm>
                <a:off x="942799" y="1758465"/>
                <a:ext cx="71463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1" name="TextBox 140"/>
              <p:cNvSpPr txBox="1"/>
              <p:nvPr/>
            </p:nvSpPr>
            <p:spPr>
              <a:xfrm>
                <a:off x="1093258" y="1758465"/>
                <a:ext cx="45720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2" name="TextBox 141"/>
              <p:cNvSpPr txBox="1"/>
              <p:nvPr/>
            </p:nvSpPr>
            <p:spPr>
              <a:xfrm>
                <a:off x="1233974" y="1758465"/>
                <a:ext cx="45720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3" name="TextBox 142"/>
              <p:cNvSpPr txBox="1"/>
              <p:nvPr/>
            </p:nvSpPr>
            <p:spPr>
              <a:xfrm>
                <a:off x="-211592" y="1386990"/>
                <a:ext cx="659375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132 °C</a:t>
                </a:r>
              </a:p>
            </p:txBody>
          </p:sp>
          <p:sp>
            <p:nvSpPr>
              <p:cNvPr id="144" name="TextBox 143"/>
              <p:cNvSpPr txBox="1"/>
              <p:nvPr/>
            </p:nvSpPr>
            <p:spPr>
              <a:xfrm>
                <a:off x="544682" y="1386991"/>
                <a:ext cx="757502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180 °C</a:t>
                </a:r>
              </a:p>
            </p:txBody>
          </p:sp>
          <p:cxnSp>
            <p:nvCxnSpPr>
              <p:cNvPr id="145" name="Straight Connector 144"/>
              <p:cNvCxnSpPr/>
              <p:nvPr/>
            </p:nvCxnSpPr>
            <p:spPr>
              <a:xfrm>
                <a:off x="-211589" y="1563250"/>
                <a:ext cx="659372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Straight Connector 145"/>
              <p:cNvCxnSpPr/>
              <p:nvPr/>
            </p:nvCxnSpPr>
            <p:spPr>
              <a:xfrm>
                <a:off x="544683" y="1563250"/>
                <a:ext cx="75750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  <a:effectLst/>
            </p:spPr>
            <p:style>
              <a:lnRef idx="2">
                <a:schemeClr val="accent4"/>
              </a:lnRef>
              <a:fillRef idx="0">
                <a:schemeClr val="accent4"/>
              </a:fillRef>
              <a:effectRef idx="1">
                <a:schemeClr val="accent4"/>
              </a:effectRef>
              <a:fontRef idx="minor">
                <a:schemeClr val="tx1"/>
              </a:fontRef>
            </p:style>
          </p:cxnSp>
        </p:grpSp>
        <p:grpSp>
          <p:nvGrpSpPr>
            <p:cNvPr id="147" name="Group 146"/>
            <p:cNvGrpSpPr/>
            <p:nvPr/>
          </p:nvGrpSpPr>
          <p:grpSpPr>
            <a:xfrm>
              <a:off x="6062665" y="2600679"/>
              <a:ext cx="1245620" cy="420320"/>
              <a:chOff x="-552144" y="1386990"/>
              <a:chExt cx="1854329" cy="554035"/>
            </a:xfrm>
          </p:grpSpPr>
          <p:sp>
            <p:nvSpPr>
              <p:cNvPr id="148" name="TextBox 147"/>
              <p:cNvSpPr txBox="1"/>
              <p:nvPr/>
            </p:nvSpPr>
            <p:spPr>
              <a:xfrm>
                <a:off x="-552144" y="1585111"/>
                <a:ext cx="316595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UH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9" name="TextBox 148"/>
              <p:cNvSpPr txBox="1"/>
              <p:nvPr/>
            </p:nvSpPr>
            <p:spPr>
              <a:xfrm>
                <a:off x="-495765" y="1758466"/>
                <a:ext cx="78739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0" name="TextBox 149"/>
              <p:cNvSpPr txBox="1"/>
              <p:nvPr/>
            </p:nvSpPr>
            <p:spPr>
              <a:xfrm>
                <a:off x="-365592" y="1758466"/>
                <a:ext cx="84296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1" name="TextBox 150"/>
              <p:cNvSpPr txBox="1"/>
              <p:nvPr/>
            </p:nvSpPr>
            <p:spPr>
              <a:xfrm>
                <a:off x="-207713" y="1585111"/>
                <a:ext cx="13652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5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2" name="TextBox 151"/>
              <p:cNvSpPr txBox="1"/>
              <p:nvPr/>
            </p:nvSpPr>
            <p:spPr>
              <a:xfrm>
                <a:off x="18354" y="1585110"/>
                <a:ext cx="178289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10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3" name="TextBox 152"/>
              <p:cNvSpPr txBox="1"/>
              <p:nvPr/>
            </p:nvSpPr>
            <p:spPr>
              <a:xfrm>
                <a:off x="237257" y="1585111"/>
                <a:ext cx="30742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20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4" name="TextBox 153"/>
              <p:cNvSpPr txBox="1"/>
              <p:nvPr/>
            </p:nvSpPr>
            <p:spPr>
              <a:xfrm>
                <a:off x="590192" y="1585111"/>
                <a:ext cx="105093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5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5" name="TextBox 154"/>
              <p:cNvSpPr txBox="1"/>
              <p:nvPr/>
            </p:nvSpPr>
            <p:spPr>
              <a:xfrm>
                <a:off x="752297" y="1585110"/>
                <a:ext cx="261965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10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6" name="TextBox 155"/>
              <p:cNvSpPr txBox="1"/>
              <p:nvPr/>
            </p:nvSpPr>
            <p:spPr>
              <a:xfrm>
                <a:off x="1042681" y="1585110"/>
                <a:ext cx="23701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20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7" name="TextBox 156"/>
              <p:cNvSpPr txBox="1"/>
              <p:nvPr/>
            </p:nvSpPr>
            <p:spPr>
              <a:xfrm>
                <a:off x="-233584" y="1758464"/>
                <a:ext cx="73000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8" name="TextBox 157"/>
              <p:cNvSpPr txBox="1"/>
              <p:nvPr/>
            </p:nvSpPr>
            <p:spPr>
              <a:xfrm>
                <a:off x="-97058" y="1758464"/>
                <a:ext cx="73000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9" name="TextBox 158"/>
              <p:cNvSpPr txBox="1"/>
              <p:nvPr/>
            </p:nvSpPr>
            <p:spPr>
              <a:xfrm>
                <a:off x="28986" y="1758465"/>
                <a:ext cx="68289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0" name="TextBox 159"/>
              <p:cNvSpPr txBox="1"/>
              <p:nvPr/>
            </p:nvSpPr>
            <p:spPr>
              <a:xfrm>
                <a:off x="158555" y="1758465"/>
                <a:ext cx="68289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1" name="TextBox 160"/>
              <p:cNvSpPr txBox="1"/>
              <p:nvPr/>
            </p:nvSpPr>
            <p:spPr>
              <a:xfrm>
                <a:off x="299020" y="1758462"/>
                <a:ext cx="59957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2" name="TextBox 161"/>
              <p:cNvSpPr txBox="1"/>
              <p:nvPr/>
            </p:nvSpPr>
            <p:spPr>
              <a:xfrm>
                <a:off x="428438" y="1758462"/>
                <a:ext cx="59957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3" name="TextBox 162"/>
              <p:cNvSpPr txBox="1"/>
              <p:nvPr/>
            </p:nvSpPr>
            <p:spPr>
              <a:xfrm>
                <a:off x="557499" y="1758464"/>
                <a:ext cx="65381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4" name="TextBox 163"/>
              <p:cNvSpPr txBox="1"/>
              <p:nvPr/>
            </p:nvSpPr>
            <p:spPr>
              <a:xfrm>
                <a:off x="684999" y="1758464"/>
                <a:ext cx="65381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5" name="TextBox 164"/>
              <p:cNvSpPr txBox="1"/>
              <p:nvPr/>
            </p:nvSpPr>
            <p:spPr>
              <a:xfrm>
                <a:off x="808521" y="1758465"/>
                <a:ext cx="71463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6" name="TextBox 165"/>
              <p:cNvSpPr txBox="1"/>
              <p:nvPr/>
            </p:nvSpPr>
            <p:spPr>
              <a:xfrm>
                <a:off x="942799" y="1758465"/>
                <a:ext cx="71463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7" name="TextBox 166"/>
              <p:cNvSpPr txBox="1"/>
              <p:nvPr/>
            </p:nvSpPr>
            <p:spPr>
              <a:xfrm>
                <a:off x="1093258" y="1758465"/>
                <a:ext cx="45720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S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8" name="TextBox 167"/>
              <p:cNvSpPr txBox="1"/>
              <p:nvPr/>
            </p:nvSpPr>
            <p:spPr>
              <a:xfrm>
                <a:off x="1233975" y="1758465"/>
                <a:ext cx="45720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P</a:t>
                </a:r>
                <a:endParaRPr lang="en-US" sz="10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9" name="TextBox 168"/>
              <p:cNvSpPr txBox="1"/>
              <p:nvPr/>
            </p:nvSpPr>
            <p:spPr>
              <a:xfrm>
                <a:off x="-211591" y="1386990"/>
                <a:ext cx="659374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132 °C</a:t>
                </a:r>
              </a:p>
            </p:txBody>
          </p:sp>
          <p:sp>
            <p:nvSpPr>
              <p:cNvPr id="170" name="TextBox 169"/>
              <p:cNvSpPr txBox="1"/>
              <p:nvPr/>
            </p:nvSpPr>
            <p:spPr>
              <a:xfrm>
                <a:off x="544682" y="1386990"/>
                <a:ext cx="757503" cy="1825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 algn="ctr" defTabSz="899862">
                  <a:defRPr/>
                </a:pPr>
                <a:r>
                  <a:rPr lang="en-GB" sz="1000" dirty="0">
                    <a:solidFill>
                      <a:prstClr val="black"/>
                    </a:solidFill>
                  </a:rPr>
                  <a:t>180 °C</a:t>
                </a:r>
              </a:p>
            </p:txBody>
          </p:sp>
          <p:cxnSp>
            <p:nvCxnSpPr>
              <p:cNvPr id="171" name="Straight Connector 170"/>
              <p:cNvCxnSpPr/>
              <p:nvPr/>
            </p:nvCxnSpPr>
            <p:spPr>
              <a:xfrm>
                <a:off x="-211589" y="1563250"/>
                <a:ext cx="659372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2" name="Straight Connector 171"/>
              <p:cNvCxnSpPr/>
              <p:nvPr/>
            </p:nvCxnSpPr>
            <p:spPr>
              <a:xfrm>
                <a:off x="544683" y="1563250"/>
                <a:ext cx="75750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  <a:effectLst/>
            </p:spPr>
            <p:style>
              <a:lnRef idx="2">
                <a:schemeClr val="accent4"/>
              </a:lnRef>
              <a:fillRef idx="0">
                <a:schemeClr val="accent4"/>
              </a:fillRef>
              <a:effectRef idx="1">
                <a:schemeClr val="accent4"/>
              </a:effectRef>
              <a:fontRef idx="minor">
                <a:schemeClr val="tx1"/>
              </a:fontRef>
            </p:style>
          </p:cxnSp>
        </p:grpSp>
      </p:grpSp>
      <p:sp>
        <p:nvSpPr>
          <p:cNvPr id="174" name="TextBox 173"/>
          <p:cNvSpPr txBox="1"/>
          <p:nvPr/>
        </p:nvSpPr>
        <p:spPr>
          <a:xfrm>
            <a:off x="102860" y="180887"/>
            <a:ext cx="10750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 Downs</a:t>
            </a:r>
          </a:p>
          <a:p>
            <a:r>
              <a:rPr lang="en-US" dirty="0" smtClean="0"/>
              <a:t>Figure 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28008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89302" y="1741841"/>
            <a:ext cx="6354343" cy="5331011"/>
            <a:chOff x="189302" y="353308"/>
            <a:chExt cx="6354343" cy="5331011"/>
          </a:xfrm>
        </p:grpSpPr>
        <p:pic>
          <p:nvPicPr>
            <p:cNvPr id="4" name="Picture 3" descr="6-13-13_RWN IgE blot gel rep_Rotated.bmp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68" t="2751" r="21026" b="10101"/>
            <a:stretch/>
          </p:blipFill>
          <p:spPr bwMode="auto">
            <a:xfrm>
              <a:off x="349407" y="691456"/>
              <a:ext cx="1456713" cy="1471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3"/>
            <p:cNvSpPr txBox="1">
              <a:spLocks noChangeArrowheads="1"/>
            </p:cNvSpPr>
            <p:nvPr/>
          </p:nvSpPr>
          <p:spPr bwMode="auto">
            <a:xfrm>
              <a:off x="3963742" y="3835275"/>
              <a:ext cx="456140" cy="15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defTabSz="899862" eaLnBrk="1" hangingPunct="1"/>
              <a:r>
                <a:rPr lang="en-US" altLang="en-US" sz="1000" dirty="0">
                  <a:solidFill>
                    <a:prstClr val="black"/>
                  </a:solidFill>
                  <a:latin typeface="Calibri"/>
                </a:rPr>
                <a:t>6</a:t>
              </a: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657" t="4418" r="21401" b="10202"/>
            <a:stretch/>
          </p:blipFill>
          <p:spPr>
            <a:xfrm>
              <a:off x="3468087" y="2372997"/>
              <a:ext cx="1447451" cy="1471689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368" t="6789" r="23574" b="10166"/>
            <a:stretch/>
          </p:blipFill>
          <p:spPr>
            <a:xfrm>
              <a:off x="420431" y="2372997"/>
              <a:ext cx="1411424" cy="1471689"/>
            </a:xfrm>
            <a:prstGeom prst="rect">
              <a:avLst/>
            </a:prstGeom>
          </p:spPr>
        </p:pic>
        <p:sp>
          <p:nvSpPr>
            <p:cNvPr id="8" name="TextBox 3"/>
            <p:cNvSpPr txBox="1">
              <a:spLocks noChangeArrowheads="1"/>
            </p:cNvSpPr>
            <p:nvPr/>
          </p:nvSpPr>
          <p:spPr bwMode="auto">
            <a:xfrm>
              <a:off x="993381" y="3847575"/>
              <a:ext cx="265524" cy="15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defTabSz="899862" eaLnBrk="1" hangingPunct="1"/>
              <a:r>
                <a:rPr lang="en-US" altLang="en-US" sz="1000" dirty="0">
                  <a:solidFill>
                    <a:prstClr val="black"/>
                  </a:solidFill>
                  <a:latin typeface="Calibri"/>
                </a:rPr>
                <a:t>4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567" t="5250" r="22518" b="12257"/>
            <a:stretch/>
          </p:blipFill>
          <p:spPr>
            <a:xfrm>
              <a:off x="442641" y="4055852"/>
              <a:ext cx="1443819" cy="1471689"/>
            </a:xfrm>
            <a:prstGeom prst="rect">
              <a:avLst/>
            </a:prstGeom>
          </p:spPr>
        </p:pic>
        <p:sp>
          <p:nvSpPr>
            <p:cNvPr id="10" name="TextBox 3"/>
            <p:cNvSpPr txBox="1">
              <a:spLocks noChangeArrowheads="1"/>
            </p:cNvSpPr>
            <p:nvPr/>
          </p:nvSpPr>
          <p:spPr bwMode="auto">
            <a:xfrm>
              <a:off x="1031787" y="5530431"/>
              <a:ext cx="265524" cy="15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defTabSz="899862" eaLnBrk="1" hangingPunct="1"/>
              <a:r>
                <a:rPr lang="en-US" altLang="en-US" sz="1000" dirty="0">
                  <a:solidFill>
                    <a:prstClr val="black"/>
                  </a:solidFill>
                  <a:latin typeface="Calibri"/>
                </a:rPr>
                <a:t>8</a:t>
              </a:r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649" t="5783" r="23392" b="13349"/>
            <a:stretch/>
          </p:blipFill>
          <p:spPr>
            <a:xfrm>
              <a:off x="1918968" y="4055852"/>
              <a:ext cx="1474004" cy="1471689"/>
            </a:xfrm>
            <a:prstGeom prst="rect">
              <a:avLst/>
            </a:prstGeom>
          </p:spPr>
        </p:pic>
        <p:sp>
          <p:nvSpPr>
            <p:cNvPr id="12" name="TextBox 3"/>
            <p:cNvSpPr txBox="1">
              <a:spLocks noChangeArrowheads="1"/>
            </p:cNvSpPr>
            <p:nvPr/>
          </p:nvSpPr>
          <p:spPr bwMode="auto">
            <a:xfrm>
              <a:off x="2523208" y="5492028"/>
              <a:ext cx="265524" cy="15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defTabSz="899862" eaLnBrk="1" hangingPunct="1"/>
              <a:r>
                <a:rPr lang="en-US" altLang="en-US" sz="1000" dirty="0">
                  <a:solidFill>
                    <a:prstClr val="black"/>
                  </a:solidFill>
                  <a:latin typeface="Calibri"/>
                </a:rPr>
                <a:t>9</a:t>
              </a: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741" t="2519" r="23969" b="10387"/>
            <a:stretch/>
          </p:blipFill>
          <p:spPr>
            <a:xfrm>
              <a:off x="1936340" y="2372997"/>
              <a:ext cx="1377054" cy="1471689"/>
            </a:xfrm>
            <a:prstGeom prst="rect">
              <a:avLst/>
            </a:prstGeom>
          </p:spPr>
        </p:pic>
        <p:sp>
          <p:nvSpPr>
            <p:cNvPr id="14" name="TextBox 3"/>
            <p:cNvSpPr txBox="1">
              <a:spLocks noChangeArrowheads="1"/>
            </p:cNvSpPr>
            <p:nvPr/>
          </p:nvSpPr>
          <p:spPr bwMode="auto">
            <a:xfrm>
              <a:off x="2492104" y="3816878"/>
              <a:ext cx="265524" cy="15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defTabSz="899862" eaLnBrk="1" hangingPunct="1"/>
              <a:r>
                <a:rPr lang="en-US" altLang="en-US" sz="1000" dirty="0">
                  <a:solidFill>
                    <a:prstClr val="black"/>
                  </a:solidFill>
                  <a:latin typeface="Calibri"/>
                </a:rPr>
                <a:t>5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372" t="4649" r="20780" b="10298"/>
            <a:stretch/>
          </p:blipFill>
          <p:spPr>
            <a:xfrm>
              <a:off x="1930369" y="692466"/>
              <a:ext cx="1424602" cy="1471688"/>
            </a:xfrm>
            <a:prstGeom prst="rect">
              <a:avLst/>
            </a:prstGeom>
          </p:spPr>
        </p:pic>
        <p:sp>
          <p:nvSpPr>
            <p:cNvPr id="16" name="TextBox 3"/>
            <p:cNvSpPr txBox="1">
              <a:spLocks noChangeArrowheads="1"/>
            </p:cNvSpPr>
            <p:nvPr/>
          </p:nvSpPr>
          <p:spPr bwMode="auto">
            <a:xfrm>
              <a:off x="2447846" y="2138408"/>
              <a:ext cx="389649" cy="15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defTabSz="899862" eaLnBrk="1" hangingPunct="1"/>
              <a:r>
                <a:rPr lang="en-US" altLang="en-US" sz="1000" dirty="0">
                  <a:solidFill>
                    <a:prstClr val="black"/>
                  </a:solidFill>
                  <a:latin typeface="Calibri"/>
                </a:rPr>
                <a:t>1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179" t="7221" r="22647" b="7004"/>
            <a:stretch/>
          </p:blipFill>
          <p:spPr>
            <a:xfrm>
              <a:off x="3458823" y="690759"/>
              <a:ext cx="1395580" cy="1472049"/>
            </a:xfrm>
            <a:prstGeom prst="rect">
              <a:avLst/>
            </a:prstGeom>
          </p:spPr>
        </p:pic>
        <p:sp>
          <p:nvSpPr>
            <p:cNvPr id="18" name="TextBox 3"/>
            <p:cNvSpPr txBox="1">
              <a:spLocks noChangeArrowheads="1"/>
            </p:cNvSpPr>
            <p:nvPr/>
          </p:nvSpPr>
          <p:spPr bwMode="auto">
            <a:xfrm>
              <a:off x="3843843" y="2143591"/>
              <a:ext cx="625540" cy="15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defTabSz="899862" eaLnBrk="1" hangingPunct="1"/>
              <a:r>
                <a:rPr lang="en-US" altLang="en-US" sz="1000" dirty="0">
                  <a:solidFill>
                    <a:prstClr val="black"/>
                  </a:solidFill>
                  <a:latin typeface="Calibri"/>
                </a:rPr>
                <a:t>2</a:t>
              </a:r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059" t="7294" r="22836" b="8806"/>
            <a:stretch/>
          </p:blipFill>
          <p:spPr>
            <a:xfrm>
              <a:off x="4966617" y="692269"/>
              <a:ext cx="1424603" cy="1471689"/>
            </a:xfrm>
            <a:prstGeom prst="rect">
              <a:avLst/>
            </a:prstGeom>
          </p:spPr>
        </p:pic>
        <p:sp>
          <p:nvSpPr>
            <p:cNvPr id="20" name="TextBox 3"/>
            <p:cNvSpPr txBox="1">
              <a:spLocks noChangeArrowheads="1"/>
            </p:cNvSpPr>
            <p:nvPr/>
          </p:nvSpPr>
          <p:spPr bwMode="auto">
            <a:xfrm>
              <a:off x="5399566" y="2136379"/>
              <a:ext cx="558704" cy="15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defTabSz="899862" eaLnBrk="1" hangingPunct="1"/>
              <a:r>
                <a:rPr lang="en-US" altLang="en-US" sz="1000" dirty="0">
                  <a:solidFill>
                    <a:prstClr val="black"/>
                  </a:solidFill>
                  <a:latin typeface="Calibri"/>
                </a:rPr>
                <a:t>3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76" t="7031" r="27248" b="13611"/>
            <a:stretch/>
          </p:blipFill>
          <p:spPr>
            <a:xfrm>
              <a:off x="4966618" y="2372997"/>
              <a:ext cx="1424602" cy="1471689"/>
            </a:xfrm>
            <a:prstGeom prst="rect">
              <a:avLst/>
            </a:prstGeom>
          </p:spPr>
        </p:pic>
        <p:sp>
          <p:nvSpPr>
            <p:cNvPr id="22" name="TextBox 3"/>
            <p:cNvSpPr txBox="1">
              <a:spLocks noChangeArrowheads="1"/>
            </p:cNvSpPr>
            <p:nvPr/>
          </p:nvSpPr>
          <p:spPr bwMode="auto">
            <a:xfrm>
              <a:off x="5523422" y="3817107"/>
              <a:ext cx="310997" cy="15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defTabSz="899862" eaLnBrk="1" hangingPunct="1"/>
              <a:r>
                <a:rPr lang="en-US" altLang="en-US" sz="1000" dirty="0">
                  <a:solidFill>
                    <a:prstClr val="black"/>
                  </a:solidFill>
                  <a:latin typeface="Calibri"/>
                </a:rPr>
                <a:t>7</a:t>
              </a:r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908" t="10314" r="24901" b="14698"/>
            <a:stretch/>
          </p:blipFill>
          <p:spPr>
            <a:xfrm>
              <a:off x="3418372" y="4055203"/>
              <a:ext cx="1508736" cy="1472338"/>
            </a:xfrm>
            <a:prstGeom prst="rect">
              <a:avLst/>
            </a:prstGeom>
          </p:spPr>
        </p:pic>
        <p:sp>
          <p:nvSpPr>
            <p:cNvPr id="24" name="TextBox 3"/>
            <p:cNvSpPr txBox="1">
              <a:spLocks noChangeArrowheads="1"/>
            </p:cNvSpPr>
            <p:nvPr/>
          </p:nvSpPr>
          <p:spPr bwMode="auto">
            <a:xfrm>
              <a:off x="3892389" y="5498664"/>
              <a:ext cx="560702" cy="15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defTabSz="899862" eaLnBrk="1" hangingPunct="1"/>
              <a:r>
                <a:rPr lang="en-US" altLang="en-US" sz="1000" dirty="0">
                  <a:solidFill>
                    <a:prstClr val="black"/>
                  </a:solidFill>
                  <a:latin typeface="Calibri"/>
                </a:rPr>
                <a:t>10</a:t>
              </a:r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785" t="9178" r="20577" b="13264"/>
            <a:stretch/>
          </p:blipFill>
          <p:spPr>
            <a:xfrm>
              <a:off x="4958179" y="4055203"/>
              <a:ext cx="1585466" cy="1472338"/>
            </a:xfrm>
            <a:prstGeom prst="rect">
              <a:avLst/>
            </a:prstGeom>
          </p:spPr>
        </p:pic>
        <p:sp>
          <p:nvSpPr>
            <p:cNvPr id="26" name="TextBox 3"/>
            <p:cNvSpPr txBox="1">
              <a:spLocks noChangeArrowheads="1"/>
            </p:cNvSpPr>
            <p:nvPr/>
          </p:nvSpPr>
          <p:spPr bwMode="auto">
            <a:xfrm>
              <a:off x="5470560" y="5502060"/>
              <a:ext cx="560702" cy="15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defTabSz="899862" eaLnBrk="1" hangingPunct="1"/>
              <a:r>
                <a:rPr lang="en-US" altLang="en-US" sz="1000" dirty="0">
                  <a:solidFill>
                    <a:prstClr val="black"/>
                  </a:solidFill>
                  <a:latin typeface="Calibri"/>
                </a:rPr>
                <a:t>11</a:t>
              </a:r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961015" y="353308"/>
              <a:ext cx="1308296" cy="341975"/>
              <a:chOff x="266174" y="-447030"/>
              <a:chExt cx="2018016" cy="527487"/>
            </a:xfrm>
          </p:grpSpPr>
          <p:sp>
            <p:nvSpPr>
              <p:cNvPr id="69" name="TextBox 3"/>
              <p:cNvSpPr txBox="1">
                <a:spLocks noChangeArrowheads="1"/>
              </p:cNvSpPr>
              <p:nvPr/>
            </p:nvSpPr>
            <p:spPr bwMode="auto">
              <a:xfrm>
                <a:off x="286991" y="-244022"/>
                <a:ext cx="23779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UH</a:t>
                </a:r>
              </a:p>
            </p:txBody>
          </p:sp>
          <p:sp>
            <p:nvSpPr>
              <p:cNvPr id="70" name="TextBox 3"/>
              <p:cNvSpPr txBox="1">
                <a:spLocks noChangeArrowheads="1"/>
              </p:cNvSpPr>
              <p:nvPr/>
            </p:nvSpPr>
            <p:spPr bwMode="auto">
              <a:xfrm>
                <a:off x="583943" y="-243565"/>
                <a:ext cx="23779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132</a:t>
                </a:r>
              </a:p>
            </p:txBody>
          </p:sp>
          <p:sp>
            <p:nvSpPr>
              <p:cNvPr id="71" name="TextBox 3"/>
              <p:cNvSpPr txBox="1">
                <a:spLocks noChangeArrowheads="1"/>
              </p:cNvSpPr>
              <p:nvPr/>
            </p:nvSpPr>
            <p:spPr bwMode="auto">
              <a:xfrm>
                <a:off x="914571" y="-239476"/>
                <a:ext cx="23779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180</a:t>
                </a:r>
              </a:p>
            </p:txBody>
          </p:sp>
          <p:sp>
            <p:nvSpPr>
              <p:cNvPr id="72" name="TextBox 3"/>
              <p:cNvSpPr txBox="1">
                <a:spLocks noChangeArrowheads="1"/>
              </p:cNvSpPr>
              <p:nvPr/>
            </p:nvSpPr>
            <p:spPr bwMode="auto">
              <a:xfrm>
                <a:off x="274213" y="-82437"/>
                <a:ext cx="105782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S</a:t>
                </a:r>
              </a:p>
            </p:txBody>
          </p:sp>
          <p:sp>
            <p:nvSpPr>
              <p:cNvPr id="73" name="TextBox 3"/>
              <p:cNvSpPr txBox="1">
                <a:spLocks noChangeArrowheads="1"/>
              </p:cNvSpPr>
              <p:nvPr/>
            </p:nvSpPr>
            <p:spPr bwMode="auto">
              <a:xfrm>
                <a:off x="436138" y="-82437"/>
                <a:ext cx="105782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P</a:t>
                </a:r>
              </a:p>
            </p:txBody>
          </p:sp>
          <p:sp>
            <p:nvSpPr>
              <p:cNvPr id="74" name="TextBox 3"/>
              <p:cNvSpPr txBox="1">
                <a:spLocks noChangeArrowheads="1"/>
              </p:cNvSpPr>
              <p:nvPr/>
            </p:nvSpPr>
            <p:spPr bwMode="auto">
              <a:xfrm>
                <a:off x="592385" y="-82437"/>
                <a:ext cx="105782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S</a:t>
                </a:r>
              </a:p>
            </p:txBody>
          </p:sp>
          <p:sp>
            <p:nvSpPr>
              <p:cNvPr id="75" name="TextBox 3"/>
              <p:cNvSpPr txBox="1">
                <a:spLocks noChangeArrowheads="1"/>
              </p:cNvSpPr>
              <p:nvPr/>
            </p:nvSpPr>
            <p:spPr bwMode="auto">
              <a:xfrm>
                <a:off x="754309" y="-82437"/>
                <a:ext cx="105782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P</a:t>
                </a:r>
              </a:p>
            </p:txBody>
          </p:sp>
          <p:sp>
            <p:nvSpPr>
              <p:cNvPr id="76" name="TextBox 3"/>
              <p:cNvSpPr txBox="1">
                <a:spLocks noChangeArrowheads="1"/>
              </p:cNvSpPr>
              <p:nvPr/>
            </p:nvSpPr>
            <p:spPr bwMode="auto">
              <a:xfrm>
                <a:off x="896351" y="-77892"/>
                <a:ext cx="105782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S</a:t>
                </a:r>
              </a:p>
            </p:txBody>
          </p:sp>
          <p:sp>
            <p:nvSpPr>
              <p:cNvPr id="77" name="TextBox 3"/>
              <p:cNvSpPr txBox="1">
                <a:spLocks noChangeArrowheads="1"/>
              </p:cNvSpPr>
              <p:nvPr/>
            </p:nvSpPr>
            <p:spPr bwMode="auto">
              <a:xfrm>
                <a:off x="1055100" y="-77889"/>
                <a:ext cx="105782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P</a:t>
                </a:r>
              </a:p>
            </p:txBody>
          </p:sp>
          <p:cxnSp>
            <p:nvCxnSpPr>
              <p:cNvPr id="78" name="Straight Connector 77"/>
              <p:cNvCxnSpPr/>
              <p:nvPr/>
            </p:nvCxnSpPr>
            <p:spPr>
              <a:xfrm>
                <a:off x="283738" y="-82436"/>
                <a:ext cx="2286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/>
            </p:nvCxnSpPr>
            <p:spPr>
              <a:xfrm>
                <a:off x="592384" y="-82436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/>
              <p:cNvCxnSpPr/>
              <p:nvPr/>
            </p:nvCxnSpPr>
            <p:spPr>
              <a:xfrm>
                <a:off x="914571" y="-82436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1" name="TextBox 3"/>
              <p:cNvSpPr txBox="1">
                <a:spLocks noChangeArrowheads="1"/>
              </p:cNvSpPr>
              <p:nvPr/>
            </p:nvSpPr>
            <p:spPr bwMode="auto">
              <a:xfrm>
                <a:off x="266174" y="-431345"/>
                <a:ext cx="876998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Non-Reduced</a:t>
                </a:r>
              </a:p>
            </p:txBody>
          </p:sp>
          <p:sp>
            <p:nvSpPr>
              <p:cNvPr id="82" name="TextBox 3"/>
              <p:cNvSpPr txBox="1">
                <a:spLocks noChangeArrowheads="1"/>
              </p:cNvSpPr>
              <p:nvPr/>
            </p:nvSpPr>
            <p:spPr bwMode="auto">
              <a:xfrm>
                <a:off x="1378550" y="-259703"/>
                <a:ext cx="23779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UH</a:t>
                </a:r>
              </a:p>
            </p:txBody>
          </p:sp>
          <p:sp>
            <p:nvSpPr>
              <p:cNvPr id="83" name="TextBox 3"/>
              <p:cNvSpPr txBox="1">
                <a:spLocks noChangeArrowheads="1"/>
              </p:cNvSpPr>
              <p:nvPr/>
            </p:nvSpPr>
            <p:spPr bwMode="auto">
              <a:xfrm>
                <a:off x="1700901" y="-259249"/>
                <a:ext cx="23779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132</a:t>
                </a:r>
              </a:p>
            </p:txBody>
          </p:sp>
          <p:sp>
            <p:nvSpPr>
              <p:cNvPr id="84" name="TextBox 3"/>
              <p:cNvSpPr txBox="1">
                <a:spLocks noChangeArrowheads="1"/>
              </p:cNvSpPr>
              <p:nvPr/>
            </p:nvSpPr>
            <p:spPr bwMode="auto">
              <a:xfrm>
                <a:off x="2037880" y="-255160"/>
                <a:ext cx="23779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180</a:t>
                </a:r>
              </a:p>
            </p:txBody>
          </p:sp>
          <p:sp>
            <p:nvSpPr>
              <p:cNvPr id="85" name="TextBox 3"/>
              <p:cNvSpPr txBox="1">
                <a:spLocks noChangeArrowheads="1"/>
              </p:cNvSpPr>
              <p:nvPr/>
            </p:nvSpPr>
            <p:spPr bwMode="auto">
              <a:xfrm>
                <a:off x="1365772" y="-98119"/>
                <a:ext cx="105782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S</a:t>
                </a:r>
              </a:p>
            </p:txBody>
          </p:sp>
          <p:sp>
            <p:nvSpPr>
              <p:cNvPr id="86" name="TextBox 3"/>
              <p:cNvSpPr txBox="1">
                <a:spLocks noChangeArrowheads="1"/>
              </p:cNvSpPr>
              <p:nvPr/>
            </p:nvSpPr>
            <p:spPr bwMode="auto">
              <a:xfrm>
                <a:off x="1527696" y="-98119"/>
                <a:ext cx="105782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P</a:t>
                </a:r>
              </a:p>
            </p:txBody>
          </p:sp>
          <p:sp>
            <p:nvSpPr>
              <p:cNvPr id="87" name="TextBox 3"/>
              <p:cNvSpPr txBox="1">
                <a:spLocks noChangeArrowheads="1"/>
              </p:cNvSpPr>
              <p:nvPr/>
            </p:nvSpPr>
            <p:spPr bwMode="auto">
              <a:xfrm>
                <a:off x="1709341" y="-98119"/>
                <a:ext cx="105782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S</a:t>
                </a:r>
              </a:p>
            </p:txBody>
          </p:sp>
          <p:sp>
            <p:nvSpPr>
              <p:cNvPr id="88" name="TextBox 3"/>
              <p:cNvSpPr txBox="1">
                <a:spLocks noChangeArrowheads="1"/>
              </p:cNvSpPr>
              <p:nvPr/>
            </p:nvSpPr>
            <p:spPr bwMode="auto">
              <a:xfrm>
                <a:off x="1871267" y="-98119"/>
                <a:ext cx="105782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P</a:t>
                </a:r>
              </a:p>
            </p:txBody>
          </p:sp>
          <p:sp>
            <p:nvSpPr>
              <p:cNvPr id="89" name="TextBox 3"/>
              <p:cNvSpPr txBox="1">
                <a:spLocks noChangeArrowheads="1"/>
              </p:cNvSpPr>
              <p:nvPr/>
            </p:nvSpPr>
            <p:spPr bwMode="auto">
              <a:xfrm>
                <a:off x="2019658" y="-93580"/>
                <a:ext cx="105782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S</a:t>
                </a:r>
              </a:p>
            </p:txBody>
          </p:sp>
          <p:sp>
            <p:nvSpPr>
              <p:cNvPr id="90" name="TextBox 3"/>
              <p:cNvSpPr txBox="1">
                <a:spLocks noChangeArrowheads="1"/>
              </p:cNvSpPr>
              <p:nvPr/>
            </p:nvSpPr>
            <p:spPr bwMode="auto">
              <a:xfrm>
                <a:off x="2178408" y="-93580"/>
                <a:ext cx="105782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P</a:t>
                </a:r>
              </a:p>
            </p:txBody>
          </p:sp>
          <p:cxnSp>
            <p:nvCxnSpPr>
              <p:cNvPr id="91" name="Straight Connector 90"/>
              <p:cNvCxnSpPr/>
              <p:nvPr/>
            </p:nvCxnSpPr>
            <p:spPr>
              <a:xfrm>
                <a:off x="1375296" y="-98122"/>
                <a:ext cx="2286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/>
              <p:cNvCxnSpPr/>
              <p:nvPr/>
            </p:nvCxnSpPr>
            <p:spPr>
              <a:xfrm>
                <a:off x="1709342" y="-98122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/>
              <p:cNvCxnSpPr/>
              <p:nvPr/>
            </p:nvCxnSpPr>
            <p:spPr>
              <a:xfrm>
                <a:off x="2037879" y="-98122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4" name="TextBox 3"/>
              <p:cNvSpPr txBox="1">
                <a:spLocks noChangeArrowheads="1"/>
              </p:cNvSpPr>
              <p:nvPr/>
            </p:nvSpPr>
            <p:spPr bwMode="auto">
              <a:xfrm>
                <a:off x="1357732" y="-447030"/>
                <a:ext cx="876998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Reduced</a:t>
                </a:r>
              </a:p>
            </p:txBody>
          </p:sp>
          <p:cxnSp>
            <p:nvCxnSpPr>
              <p:cNvPr id="95" name="Straight Connector 94"/>
              <p:cNvCxnSpPr/>
              <p:nvPr/>
            </p:nvCxnSpPr>
            <p:spPr>
              <a:xfrm>
                <a:off x="313320" y="-285447"/>
                <a:ext cx="82985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Straight Connector 95"/>
              <p:cNvCxnSpPr/>
              <p:nvPr/>
            </p:nvCxnSpPr>
            <p:spPr>
              <a:xfrm>
                <a:off x="1378550" y="-287525"/>
                <a:ext cx="829852" cy="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Group 27"/>
            <p:cNvGrpSpPr/>
            <p:nvPr/>
          </p:nvGrpSpPr>
          <p:grpSpPr>
            <a:xfrm>
              <a:off x="335697" y="361967"/>
              <a:ext cx="1441873" cy="341975"/>
              <a:chOff x="28383" y="-447030"/>
              <a:chExt cx="2224057" cy="527487"/>
            </a:xfrm>
          </p:grpSpPr>
          <p:grpSp>
            <p:nvGrpSpPr>
              <p:cNvPr id="39" name="Group 38"/>
              <p:cNvGrpSpPr/>
              <p:nvPr/>
            </p:nvGrpSpPr>
            <p:grpSpPr>
              <a:xfrm>
                <a:off x="266174" y="-447030"/>
                <a:ext cx="1986266" cy="527487"/>
                <a:chOff x="266174" y="-447030"/>
                <a:chExt cx="1986266" cy="527487"/>
              </a:xfrm>
            </p:grpSpPr>
            <p:sp>
              <p:nvSpPr>
                <p:cNvPr id="41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286991" y="-244022"/>
                  <a:ext cx="237792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UH</a:t>
                  </a:r>
                </a:p>
              </p:txBody>
            </p:sp>
            <p:sp>
              <p:nvSpPr>
                <p:cNvPr id="42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583943" y="-243565"/>
                  <a:ext cx="237792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132</a:t>
                  </a:r>
                </a:p>
              </p:txBody>
            </p:sp>
            <p:sp>
              <p:nvSpPr>
                <p:cNvPr id="43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914572" y="-239476"/>
                  <a:ext cx="237792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180</a:t>
                  </a:r>
                </a:p>
              </p:txBody>
            </p:sp>
            <p:sp>
              <p:nvSpPr>
                <p:cNvPr id="44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274213" y="-82437"/>
                  <a:ext cx="105782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S</a:t>
                  </a:r>
                </a:p>
              </p:txBody>
            </p:sp>
            <p:sp>
              <p:nvSpPr>
                <p:cNvPr id="45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436137" y="-82437"/>
                  <a:ext cx="105782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P</a:t>
                  </a:r>
                </a:p>
              </p:txBody>
            </p:sp>
            <p:sp>
              <p:nvSpPr>
                <p:cNvPr id="46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592383" y="-82437"/>
                  <a:ext cx="105782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S</a:t>
                  </a:r>
                </a:p>
              </p:txBody>
            </p:sp>
            <p:sp>
              <p:nvSpPr>
                <p:cNvPr id="47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754308" y="-82437"/>
                  <a:ext cx="105782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P</a:t>
                  </a:r>
                </a:p>
              </p:txBody>
            </p:sp>
            <p:sp>
              <p:nvSpPr>
                <p:cNvPr id="48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896350" y="-77892"/>
                  <a:ext cx="105782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S</a:t>
                  </a:r>
                </a:p>
              </p:txBody>
            </p:sp>
            <p:sp>
              <p:nvSpPr>
                <p:cNvPr id="49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1055098" y="-77889"/>
                  <a:ext cx="105782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P</a:t>
                  </a:r>
                </a:p>
              </p:txBody>
            </p:sp>
            <p:cxnSp>
              <p:nvCxnSpPr>
                <p:cNvPr id="50" name="Straight Connector 49"/>
                <p:cNvCxnSpPr/>
                <p:nvPr/>
              </p:nvCxnSpPr>
              <p:spPr>
                <a:xfrm>
                  <a:off x="283738" y="-82436"/>
                  <a:ext cx="228600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Straight Connector 50"/>
                <p:cNvCxnSpPr/>
                <p:nvPr/>
              </p:nvCxnSpPr>
              <p:spPr>
                <a:xfrm>
                  <a:off x="592384" y="-82436"/>
                  <a:ext cx="228600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Straight Connector 51"/>
                <p:cNvCxnSpPr/>
                <p:nvPr/>
              </p:nvCxnSpPr>
              <p:spPr>
                <a:xfrm>
                  <a:off x="914571" y="-82436"/>
                  <a:ext cx="228600" cy="0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3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266174" y="-431345"/>
                  <a:ext cx="876998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Non-Reduced</a:t>
                  </a:r>
                </a:p>
              </p:txBody>
            </p:sp>
            <p:sp>
              <p:nvSpPr>
                <p:cNvPr id="54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1378551" y="-259704"/>
                  <a:ext cx="237792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UH</a:t>
                  </a:r>
                </a:p>
              </p:txBody>
            </p:sp>
            <p:sp>
              <p:nvSpPr>
                <p:cNvPr id="55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1675502" y="-259249"/>
                  <a:ext cx="237792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132</a:t>
                  </a:r>
                </a:p>
              </p:txBody>
            </p:sp>
            <p:sp>
              <p:nvSpPr>
                <p:cNvPr id="56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2006129" y="-255160"/>
                  <a:ext cx="237792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180</a:t>
                  </a:r>
                </a:p>
              </p:txBody>
            </p:sp>
            <p:sp>
              <p:nvSpPr>
                <p:cNvPr id="57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1365771" y="-98119"/>
                  <a:ext cx="105782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S</a:t>
                  </a:r>
                </a:p>
              </p:txBody>
            </p:sp>
            <p:sp>
              <p:nvSpPr>
                <p:cNvPr id="58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1527696" y="-98119"/>
                  <a:ext cx="105782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P</a:t>
                  </a:r>
                </a:p>
              </p:txBody>
            </p:sp>
            <p:sp>
              <p:nvSpPr>
                <p:cNvPr id="59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1683943" y="-98119"/>
                  <a:ext cx="105782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S</a:t>
                  </a:r>
                </a:p>
              </p:txBody>
            </p:sp>
            <p:sp>
              <p:nvSpPr>
                <p:cNvPr id="60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1845867" y="-98119"/>
                  <a:ext cx="105782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P</a:t>
                  </a:r>
                </a:p>
              </p:txBody>
            </p:sp>
            <p:sp>
              <p:nvSpPr>
                <p:cNvPr id="61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1987908" y="-93580"/>
                  <a:ext cx="105782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S</a:t>
                  </a:r>
                </a:p>
              </p:txBody>
            </p:sp>
            <p:sp>
              <p:nvSpPr>
                <p:cNvPr id="62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2146658" y="-93580"/>
                  <a:ext cx="105782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P</a:t>
                  </a:r>
                </a:p>
              </p:txBody>
            </p:sp>
            <p:cxnSp>
              <p:nvCxnSpPr>
                <p:cNvPr id="63" name="Straight Connector 62"/>
                <p:cNvCxnSpPr/>
                <p:nvPr/>
              </p:nvCxnSpPr>
              <p:spPr>
                <a:xfrm>
                  <a:off x="1375296" y="-98122"/>
                  <a:ext cx="228600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Straight Connector 63"/>
                <p:cNvCxnSpPr/>
                <p:nvPr/>
              </p:nvCxnSpPr>
              <p:spPr>
                <a:xfrm>
                  <a:off x="1683942" y="-98122"/>
                  <a:ext cx="228600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Straight Connector 64"/>
                <p:cNvCxnSpPr/>
                <p:nvPr/>
              </p:nvCxnSpPr>
              <p:spPr>
                <a:xfrm>
                  <a:off x="2006129" y="-98122"/>
                  <a:ext cx="228600" cy="0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6" name="TextBox 3"/>
                <p:cNvSpPr txBox="1">
                  <a:spLocks noChangeArrowheads="1"/>
                </p:cNvSpPr>
                <p:nvPr/>
              </p:nvSpPr>
              <p:spPr bwMode="auto">
                <a:xfrm>
                  <a:off x="1357733" y="-447030"/>
                  <a:ext cx="876998" cy="158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tIns="0" rIns="0" bIns="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MS PGothic" pitchFamily="34" charset="-128"/>
                    </a:defRPr>
                  </a:lvl9pPr>
                </a:lstStyle>
                <a:p>
                  <a:pPr algn="ctr" defTabSz="899862" eaLnBrk="1" hangingPunct="1"/>
                  <a:r>
                    <a:rPr lang="en-US" altLang="en-US" sz="667" dirty="0">
                      <a:solidFill>
                        <a:prstClr val="black"/>
                      </a:solidFill>
                      <a:latin typeface="Calibri"/>
                    </a:rPr>
                    <a:t>Reduced</a:t>
                  </a:r>
                </a:p>
              </p:txBody>
            </p:sp>
            <p:cxnSp>
              <p:nvCxnSpPr>
                <p:cNvPr id="67" name="Straight Connector 66"/>
                <p:cNvCxnSpPr/>
                <p:nvPr/>
              </p:nvCxnSpPr>
              <p:spPr>
                <a:xfrm>
                  <a:off x="313320" y="-285447"/>
                  <a:ext cx="829852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Straight Connector 67"/>
                <p:cNvCxnSpPr/>
                <p:nvPr/>
              </p:nvCxnSpPr>
              <p:spPr>
                <a:xfrm>
                  <a:off x="1378550" y="-287525"/>
                  <a:ext cx="829852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0" name="TextBox 3"/>
              <p:cNvSpPr txBox="1">
                <a:spLocks noChangeArrowheads="1"/>
              </p:cNvSpPr>
              <p:nvPr/>
            </p:nvSpPr>
            <p:spPr bwMode="auto">
              <a:xfrm>
                <a:off x="28383" y="-74742"/>
                <a:ext cx="237791" cy="131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556" dirty="0">
                    <a:solidFill>
                      <a:prstClr val="black"/>
                    </a:solidFill>
                    <a:latin typeface="Calibri"/>
                  </a:rPr>
                  <a:t>MW</a:t>
                </a:r>
              </a:p>
            </p:txBody>
          </p:sp>
        </p:grpSp>
        <p:grpSp>
          <p:nvGrpSpPr>
            <p:cNvPr id="29" name="Group 2"/>
            <p:cNvGrpSpPr>
              <a:grpSpLocks/>
            </p:cNvGrpSpPr>
            <p:nvPr/>
          </p:nvGrpSpPr>
          <p:grpSpPr bwMode="auto">
            <a:xfrm>
              <a:off x="189302" y="860088"/>
              <a:ext cx="153284" cy="1241952"/>
              <a:chOff x="411262" y="2476561"/>
              <a:chExt cx="236865" cy="2602878"/>
            </a:xfrm>
          </p:grpSpPr>
          <p:sp>
            <p:nvSpPr>
              <p:cNvPr id="30" name="TextBox 3"/>
              <p:cNvSpPr txBox="1">
                <a:spLocks noChangeArrowheads="1"/>
              </p:cNvSpPr>
              <p:nvPr/>
            </p:nvSpPr>
            <p:spPr bwMode="auto">
              <a:xfrm>
                <a:off x="411262" y="2476561"/>
                <a:ext cx="236865" cy="250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778" dirty="0">
                    <a:solidFill>
                      <a:prstClr val="black"/>
                    </a:solidFill>
                    <a:latin typeface="Calibri"/>
                  </a:rPr>
                  <a:t>188</a:t>
                </a:r>
                <a:endParaRPr lang="en-US" altLang="en-US" sz="778" dirty="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1" name="TextBox 11"/>
              <p:cNvSpPr txBox="1">
                <a:spLocks noChangeArrowheads="1"/>
              </p:cNvSpPr>
              <p:nvPr/>
            </p:nvSpPr>
            <p:spPr bwMode="auto">
              <a:xfrm>
                <a:off x="417523" y="3056526"/>
                <a:ext cx="230604" cy="250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778" dirty="0">
                    <a:solidFill>
                      <a:prstClr val="black"/>
                    </a:solidFill>
                    <a:latin typeface="Calibri"/>
                  </a:rPr>
                  <a:t>62</a:t>
                </a:r>
                <a:endParaRPr lang="en-US" altLang="en-US" sz="778" dirty="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2" name="TextBox 12"/>
              <p:cNvSpPr txBox="1">
                <a:spLocks noChangeArrowheads="1"/>
              </p:cNvSpPr>
              <p:nvPr/>
            </p:nvSpPr>
            <p:spPr bwMode="auto">
              <a:xfrm>
                <a:off x="417523" y="3242359"/>
                <a:ext cx="230604" cy="250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778" dirty="0">
                    <a:solidFill>
                      <a:prstClr val="black"/>
                    </a:solidFill>
                    <a:latin typeface="Calibri"/>
                  </a:rPr>
                  <a:t>49</a:t>
                </a:r>
                <a:endParaRPr lang="en-US" altLang="en-US" sz="778" dirty="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3" name="TextBox 13"/>
              <p:cNvSpPr txBox="1">
                <a:spLocks noChangeArrowheads="1"/>
              </p:cNvSpPr>
              <p:nvPr/>
            </p:nvSpPr>
            <p:spPr bwMode="auto">
              <a:xfrm>
                <a:off x="417523" y="3527125"/>
                <a:ext cx="230604" cy="250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778" dirty="0">
                    <a:solidFill>
                      <a:prstClr val="black"/>
                    </a:solidFill>
                    <a:latin typeface="Calibri"/>
                  </a:rPr>
                  <a:t>38</a:t>
                </a:r>
                <a:endParaRPr lang="en-US" altLang="en-US" sz="778" dirty="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4" name="TextBox 14"/>
              <p:cNvSpPr txBox="1">
                <a:spLocks noChangeArrowheads="1"/>
              </p:cNvSpPr>
              <p:nvPr/>
            </p:nvSpPr>
            <p:spPr bwMode="auto">
              <a:xfrm>
                <a:off x="417523" y="3767125"/>
                <a:ext cx="230604" cy="250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778" dirty="0">
                    <a:solidFill>
                      <a:prstClr val="black"/>
                    </a:solidFill>
                    <a:latin typeface="Calibri"/>
                  </a:rPr>
                  <a:t>28</a:t>
                </a:r>
                <a:endParaRPr lang="en-US" altLang="en-US" sz="778" dirty="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5" name="TextBox 15"/>
              <p:cNvSpPr txBox="1">
                <a:spLocks noChangeArrowheads="1"/>
              </p:cNvSpPr>
              <p:nvPr/>
            </p:nvSpPr>
            <p:spPr bwMode="auto">
              <a:xfrm>
                <a:off x="417523" y="4095203"/>
                <a:ext cx="230604" cy="250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778" dirty="0">
                    <a:solidFill>
                      <a:prstClr val="black"/>
                    </a:solidFill>
                    <a:latin typeface="Calibri"/>
                  </a:rPr>
                  <a:t>18</a:t>
                </a:r>
                <a:endParaRPr lang="en-US" altLang="en-US" sz="778" dirty="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6" name="TextBox 16"/>
              <p:cNvSpPr txBox="1">
                <a:spLocks noChangeArrowheads="1"/>
              </p:cNvSpPr>
              <p:nvPr/>
            </p:nvSpPr>
            <p:spPr bwMode="auto">
              <a:xfrm>
                <a:off x="417523" y="4233720"/>
                <a:ext cx="230604" cy="250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778" dirty="0">
                    <a:solidFill>
                      <a:prstClr val="black"/>
                    </a:solidFill>
                    <a:latin typeface="Calibri"/>
                  </a:rPr>
                  <a:t>14</a:t>
                </a:r>
                <a:endParaRPr lang="en-US" altLang="en-US" sz="778" dirty="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7" name="TextBox 13"/>
              <p:cNvSpPr txBox="1">
                <a:spLocks noChangeArrowheads="1"/>
              </p:cNvSpPr>
              <p:nvPr/>
            </p:nvSpPr>
            <p:spPr bwMode="auto">
              <a:xfrm>
                <a:off x="574569" y="4828545"/>
                <a:ext cx="73555" cy="250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778" dirty="0">
                    <a:solidFill>
                      <a:prstClr val="black"/>
                    </a:solidFill>
                    <a:latin typeface="Calibri"/>
                  </a:rPr>
                  <a:t>3</a:t>
                </a:r>
                <a:endParaRPr lang="en-US" altLang="en-US" sz="778" dirty="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8" name="TextBox 14"/>
              <p:cNvSpPr txBox="1">
                <a:spLocks noChangeArrowheads="1"/>
              </p:cNvSpPr>
              <p:nvPr/>
            </p:nvSpPr>
            <p:spPr bwMode="auto">
              <a:xfrm>
                <a:off x="574572" y="4561834"/>
                <a:ext cx="73555" cy="250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r" defTabSz="899862" eaLnBrk="1" hangingPunct="1"/>
                <a:r>
                  <a:rPr lang="en-GB" altLang="en-US" sz="778" dirty="0">
                    <a:solidFill>
                      <a:prstClr val="black"/>
                    </a:solidFill>
                    <a:latin typeface="Calibri"/>
                  </a:rPr>
                  <a:t>6</a:t>
                </a:r>
                <a:endParaRPr lang="en-US" altLang="en-US" sz="778" dirty="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grpSp>
          <p:nvGrpSpPr>
            <p:cNvPr id="97" name="Group 96"/>
            <p:cNvGrpSpPr/>
            <p:nvPr/>
          </p:nvGrpSpPr>
          <p:grpSpPr>
            <a:xfrm>
              <a:off x="3479221" y="359019"/>
              <a:ext cx="1332990" cy="341975"/>
              <a:chOff x="266174" y="-447030"/>
              <a:chExt cx="2056102" cy="527487"/>
            </a:xfrm>
          </p:grpSpPr>
          <p:sp>
            <p:nvSpPr>
              <p:cNvPr id="98" name="TextBox 3"/>
              <p:cNvSpPr txBox="1">
                <a:spLocks noChangeArrowheads="1"/>
              </p:cNvSpPr>
              <p:nvPr/>
            </p:nvSpPr>
            <p:spPr bwMode="auto">
              <a:xfrm>
                <a:off x="286993" y="-244022"/>
                <a:ext cx="23779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UH</a:t>
                </a:r>
              </a:p>
            </p:txBody>
          </p:sp>
          <p:sp>
            <p:nvSpPr>
              <p:cNvPr id="99" name="TextBox 3"/>
              <p:cNvSpPr txBox="1">
                <a:spLocks noChangeArrowheads="1"/>
              </p:cNvSpPr>
              <p:nvPr/>
            </p:nvSpPr>
            <p:spPr bwMode="auto">
              <a:xfrm>
                <a:off x="583942" y="-243565"/>
                <a:ext cx="23779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132</a:t>
                </a:r>
              </a:p>
            </p:txBody>
          </p:sp>
          <p:sp>
            <p:nvSpPr>
              <p:cNvPr id="100" name="TextBox 3"/>
              <p:cNvSpPr txBox="1">
                <a:spLocks noChangeArrowheads="1"/>
              </p:cNvSpPr>
              <p:nvPr/>
            </p:nvSpPr>
            <p:spPr bwMode="auto">
              <a:xfrm>
                <a:off x="914571" y="-239476"/>
                <a:ext cx="23779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180</a:t>
                </a:r>
              </a:p>
            </p:txBody>
          </p:sp>
          <p:sp>
            <p:nvSpPr>
              <p:cNvPr id="101" name="TextBox 3"/>
              <p:cNvSpPr txBox="1">
                <a:spLocks noChangeArrowheads="1"/>
              </p:cNvSpPr>
              <p:nvPr/>
            </p:nvSpPr>
            <p:spPr bwMode="auto">
              <a:xfrm>
                <a:off x="274213" y="-82437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S</a:t>
                </a:r>
              </a:p>
            </p:txBody>
          </p:sp>
          <p:sp>
            <p:nvSpPr>
              <p:cNvPr id="102" name="TextBox 3"/>
              <p:cNvSpPr txBox="1">
                <a:spLocks noChangeArrowheads="1"/>
              </p:cNvSpPr>
              <p:nvPr/>
            </p:nvSpPr>
            <p:spPr bwMode="auto">
              <a:xfrm>
                <a:off x="436138" y="-82437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P</a:t>
                </a:r>
              </a:p>
            </p:txBody>
          </p:sp>
          <p:sp>
            <p:nvSpPr>
              <p:cNvPr id="103" name="TextBox 3"/>
              <p:cNvSpPr txBox="1">
                <a:spLocks noChangeArrowheads="1"/>
              </p:cNvSpPr>
              <p:nvPr/>
            </p:nvSpPr>
            <p:spPr bwMode="auto">
              <a:xfrm>
                <a:off x="592383" y="-82437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S</a:t>
                </a:r>
              </a:p>
            </p:txBody>
          </p:sp>
          <p:sp>
            <p:nvSpPr>
              <p:cNvPr id="104" name="TextBox 3"/>
              <p:cNvSpPr txBox="1">
                <a:spLocks noChangeArrowheads="1"/>
              </p:cNvSpPr>
              <p:nvPr/>
            </p:nvSpPr>
            <p:spPr bwMode="auto">
              <a:xfrm>
                <a:off x="754310" y="-82437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P</a:t>
                </a:r>
              </a:p>
            </p:txBody>
          </p:sp>
          <p:sp>
            <p:nvSpPr>
              <p:cNvPr id="105" name="TextBox 3"/>
              <p:cNvSpPr txBox="1">
                <a:spLocks noChangeArrowheads="1"/>
              </p:cNvSpPr>
              <p:nvPr/>
            </p:nvSpPr>
            <p:spPr bwMode="auto">
              <a:xfrm>
                <a:off x="896352" y="-77892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S</a:t>
                </a:r>
              </a:p>
            </p:txBody>
          </p:sp>
          <p:sp>
            <p:nvSpPr>
              <p:cNvPr id="106" name="TextBox 3"/>
              <p:cNvSpPr txBox="1">
                <a:spLocks noChangeArrowheads="1"/>
              </p:cNvSpPr>
              <p:nvPr/>
            </p:nvSpPr>
            <p:spPr bwMode="auto">
              <a:xfrm>
                <a:off x="1055100" y="-77889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P</a:t>
                </a:r>
              </a:p>
            </p:txBody>
          </p:sp>
          <p:cxnSp>
            <p:nvCxnSpPr>
              <p:cNvPr id="107" name="Straight Connector 106"/>
              <p:cNvCxnSpPr/>
              <p:nvPr/>
            </p:nvCxnSpPr>
            <p:spPr>
              <a:xfrm>
                <a:off x="283738" y="-82436"/>
                <a:ext cx="2286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107"/>
              <p:cNvCxnSpPr/>
              <p:nvPr/>
            </p:nvCxnSpPr>
            <p:spPr>
              <a:xfrm>
                <a:off x="592384" y="-82436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Straight Connector 108"/>
              <p:cNvCxnSpPr/>
              <p:nvPr/>
            </p:nvCxnSpPr>
            <p:spPr>
              <a:xfrm>
                <a:off x="914571" y="-82436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3"/>
              <p:cNvSpPr txBox="1">
                <a:spLocks noChangeArrowheads="1"/>
              </p:cNvSpPr>
              <p:nvPr/>
            </p:nvSpPr>
            <p:spPr bwMode="auto">
              <a:xfrm>
                <a:off x="266174" y="-431345"/>
                <a:ext cx="876997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Non-Reduced</a:t>
                </a:r>
              </a:p>
            </p:txBody>
          </p:sp>
          <p:sp>
            <p:nvSpPr>
              <p:cNvPr id="111" name="TextBox 3"/>
              <p:cNvSpPr txBox="1">
                <a:spLocks noChangeArrowheads="1"/>
              </p:cNvSpPr>
              <p:nvPr/>
            </p:nvSpPr>
            <p:spPr bwMode="auto">
              <a:xfrm>
                <a:off x="1416637" y="-259703"/>
                <a:ext cx="23779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UH</a:t>
                </a:r>
              </a:p>
            </p:txBody>
          </p:sp>
          <p:sp>
            <p:nvSpPr>
              <p:cNvPr id="112" name="TextBox 3"/>
              <p:cNvSpPr txBox="1">
                <a:spLocks noChangeArrowheads="1"/>
              </p:cNvSpPr>
              <p:nvPr/>
            </p:nvSpPr>
            <p:spPr bwMode="auto">
              <a:xfrm>
                <a:off x="1738988" y="-259249"/>
                <a:ext cx="23779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132</a:t>
                </a:r>
              </a:p>
            </p:txBody>
          </p:sp>
          <p:sp>
            <p:nvSpPr>
              <p:cNvPr id="113" name="TextBox 3"/>
              <p:cNvSpPr txBox="1">
                <a:spLocks noChangeArrowheads="1"/>
              </p:cNvSpPr>
              <p:nvPr/>
            </p:nvSpPr>
            <p:spPr bwMode="auto">
              <a:xfrm>
                <a:off x="2075971" y="-255160"/>
                <a:ext cx="23779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180</a:t>
                </a:r>
              </a:p>
            </p:txBody>
          </p:sp>
          <p:sp>
            <p:nvSpPr>
              <p:cNvPr id="114" name="TextBox 3"/>
              <p:cNvSpPr txBox="1">
                <a:spLocks noChangeArrowheads="1"/>
              </p:cNvSpPr>
              <p:nvPr/>
            </p:nvSpPr>
            <p:spPr bwMode="auto">
              <a:xfrm>
                <a:off x="1403859" y="-98119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S</a:t>
                </a:r>
              </a:p>
            </p:txBody>
          </p:sp>
          <p:sp>
            <p:nvSpPr>
              <p:cNvPr id="115" name="TextBox 3"/>
              <p:cNvSpPr txBox="1">
                <a:spLocks noChangeArrowheads="1"/>
              </p:cNvSpPr>
              <p:nvPr/>
            </p:nvSpPr>
            <p:spPr bwMode="auto">
              <a:xfrm>
                <a:off x="1565784" y="-98119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P</a:t>
                </a:r>
              </a:p>
            </p:txBody>
          </p:sp>
          <p:sp>
            <p:nvSpPr>
              <p:cNvPr id="116" name="TextBox 3"/>
              <p:cNvSpPr txBox="1">
                <a:spLocks noChangeArrowheads="1"/>
              </p:cNvSpPr>
              <p:nvPr/>
            </p:nvSpPr>
            <p:spPr bwMode="auto">
              <a:xfrm>
                <a:off x="1747428" y="-98119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S</a:t>
                </a:r>
              </a:p>
            </p:txBody>
          </p:sp>
          <p:sp>
            <p:nvSpPr>
              <p:cNvPr id="117" name="TextBox 3"/>
              <p:cNvSpPr txBox="1">
                <a:spLocks noChangeArrowheads="1"/>
              </p:cNvSpPr>
              <p:nvPr/>
            </p:nvSpPr>
            <p:spPr bwMode="auto">
              <a:xfrm>
                <a:off x="1909354" y="-98119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P</a:t>
                </a:r>
              </a:p>
            </p:txBody>
          </p:sp>
          <p:sp>
            <p:nvSpPr>
              <p:cNvPr id="118" name="TextBox 3"/>
              <p:cNvSpPr txBox="1">
                <a:spLocks noChangeArrowheads="1"/>
              </p:cNvSpPr>
              <p:nvPr/>
            </p:nvSpPr>
            <p:spPr bwMode="auto">
              <a:xfrm>
                <a:off x="2057746" y="-93580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S</a:t>
                </a:r>
              </a:p>
            </p:txBody>
          </p:sp>
          <p:sp>
            <p:nvSpPr>
              <p:cNvPr id="119" name="TextBox 3"/>
              <p:cNvSpPr txBox="1">
                <a:spLocks noChangeArrowheads="1"/>
              </p:cNvSpPr>
              <p:nvPr/>
            </p:nvSpPr>
            <p:spPr bwMode="auto">
              <a:xfrm>
                <a:off x="2216495" y="-93580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P</a:t>
                </a:r>
              </a:p>
            </p:txBody>
          </p:sp>
          <p:cxnSp>
            <p:nvCxnSpPr>
              <p:cNvPr id="120" name="Straight Connector 119"/>
              <p:cNvCxnSpPr/>
              <p:nvPr/>
            </p:nvCxnSpPr>
            <p:spPr>
              <a:xfrm>
                <a:off x="1413384" y="-98121"/>
                <a:ext cx="2286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Straight Connector 120"/>
              <p:cNvCxnSpPr/>
              <p:nvPr/>
            </p:nvCxnSpPr>
            <p:spPr>
              <a:xfrm>
                <a:off x="1747429" y="-98121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Straight Connector 121"/>
              <p:cNvCxnSpPr/>
              <p:nvPr/>
            </p:nvCxnSpPr>
            <p:spPr>
              <a:xfrm>
                <a:off x="2075967" y="-98121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3" name="TextBox 3"/>
              <p:cNvSpPr txBox="1">
                <a:spLocks noChangeArrowheads="1"/>
              </p:cNvSpPr>
              <p:nvPr/>
            </p:nvSpPr>
            <p:spPr bwMode="auto">
              <a:xfrm>
                <a:off x="1395820" y="-447030"/>
                <a:ext cx="876997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Reduced</a:t>
                </a:r>
              </a:p>
            </p:txBody>
          </p:sp>
          <p:cxnSp>
            <p:nvCxnSpPr>
              <p:cNvPr id="124" name="Straight Connector 123"/>
              <p:cNvCxnSpPr/>
              <p:nvPr/>
            </p:nvCxnSpPr>
            <p:spPr>
              <a:xfrm>
                <a:off x="313320" y="-285447"/>
                <a:ext cx="82985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Straight Connector 124"/>
              <p:cNvCxnSpPr/>
              <p:nvPr/>
            </p:nvCxnSpPr>
            <p:spPr>
              <a:xfrm>
                <a:off x="1416638" y="-287526"/>
                <a:ext cx="829851" cy="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6" name="Group 125"/>
            <p:cNvGrpSpPr/>
            <p:nvPr/>
          </p:nvGrpSpPr>
          <p:grpSpPr>
            <a:xfrm>
              <a:off x="5003894" y="363751"/>
              <a:ext cx="1336518" cy="341975"/>
              <a:chOff x="266174" y="-447030"/>
              <a:chExt cx="2061544" cy="527487"/>
            </a:xfrm>
          </p:grpSpPr>
          <p:sp>
            <p:nvSpPr>
              <p:cNvPr id="127" name="TextBox 3"/>
              <p:cNvSpPr txBox="1">
                <a:spLocks noChangeArrowheads="1"/>
              </p:cNvSpPr>
              <p:nvPr/>
            </p:nvSpPr>
            <p:spPr bwMode="auto">
              <a:xfrm>
                <a:off x="286993" y="-244022"/>
                <a:ext cx="23779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UH</a:t>
                </a:r>
              </a:p>
            </p:txBody>
          </p:sp>
          <p:sp>
            <p:nvSpPr>
              <p:cNvPr id="128" name="TextBox 3"/>
              <p:cNvSpPr txBox="1">
                <a:spLocks noChangeArrowheads="1"/>
              </p:cNvSpPr>
              <p:nvPr/>
            </p:nvSpPr>
            <p:spPr bwMode="auto">
              <a:xfrm>
                <a:off x="583944" y="-243565"/>
                <a:ext cx="23779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132</a:t>
                </a:r>
              </a:p>
            </p:txBody>
          </p:sp>
          <p:sp>
            <p:nvSpPr>
              <p:cNvPr id="129" name="TextBox 3"/>
              <p:cNvSpPr txBox="1">
                <a:spLocks noChangeArrowheads="1"/>
              </p:cNvSpPr>
              <p:nvPr/>
            </p:nvSpPr>
            <p:spPr bwMode="auto">
              <a:xfrm>
                <a:off x="914571" y="-239476"/>
                <a:ext cx="23779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180</a:t>
                </a:r>
              </a:p>
            </p:txBody>
          </p:sp>
          <p:sp>
            <p:nvSpPr>
              <p:cNvPr id="130" name="TextBox 3"/>
              <p:cNvSpPr txBox="1">
                <a:spLocks noChangeArrowheads="1"/>
              </p:cNvSpPr>
              <p:nvPr/>
            </p:nvSpPr>
            <p:spPr bwMode="auto">
              <a:xfrm>
                <a:off x="274213" y="-82437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S</a:t>
                </a:r>
              </a:p>
            </p:txBody>
          </p:sp>
          <p:sp>
            <p:nvSpPr>
              <p:cNvPr id="131" name="TextBox 3"/>
              <p:cNvSpPr txBox="1">
                <a:spLocks noChangeArrowheads="1"/>
              </p:cNvSpPr>
              <p:nvPr/>
            </p:nvSpPr>
            <p:spPr bwMode="auto">
              <a:xfrm>
                <a:off x="436138" y="-82437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P</a:t>
                </a:r>
              </a:p>
            </p:txBody>
          </p:sp>
          <p:sp>
            <p:nvSpPr>
              <p:cNvPr id="132" name="TextBox 3"/>
              <p:cNvSpPr txBox="1">
                <a:spLocks noChangeArrowheads="1"/>
              </p:cNvSpPr>
              <p:nvPr/>
            </p:nvSpPr>
            <p:spPr bwMode="auto">
              <a:xfrm>
                <a:off x="592383" y="-82437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S</a:t>
                </a:r>
              </a:p>
            </p:txBody>
          </p:sp>
          <p:sp>
            <p:nvSpPr>
              <p:cNvPr id="133" name="TextBox 3"/>
              <p:cNvSpPr txBox="1">
                <a:spLocks noChangeArrowheads="1"/>
              </p:cNvSpPr>
              <p:nvPr/>
            </p:nvSpPr>
            <p:spPr bwMode="auto">
              <a:xfrm>
                <a:off x="754310" y="-82437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P</a:t>
                </a:r>
              </a:p>
            </p:txBody>
          </p:sp>
          <p:sp>
            <p:nvSpPr>
              <p:cNvPr id="134" name="TextBox 3"/>
              <p:cNvSpPr txBox="1">
                <a:spLocks noChangeArrowheads="1"/>
              </p:cNvSpPr>
              <p:nvPr/>
            </p:nvSpPr>
            <p:spPr bwMode="auto">
              <a:xfrm>
                <a:off x="896352" y="-77892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S</a:t>
                </a:r>
              </a:p>
            </p:txBody>
          </p:sp>
          <p:sp>
            <p:nvSpPr>
              <p:cNvPr id="135" name="TextBox 3"/>
              <p:cNvSpPr txBox="1">
                <a:spLocks noChangeArrowheads="1"/>
              </p:cNvSpPr>
              <p:nvPr/>
            </p:nvSpPr>
            <p:spPr bwMode="auto">
              <a:xfrm>
                <a:off x="1055100" y="-77889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P</a:t>
                </a:r>
              </a:p>
            </p:txBody>
          </p:sp>
          <p:cxnSp>
            <p:nvCxnSpPr>
              <p:cNvPr id="136" name="Straight Connector 135"/>
              <p:cNvCxnSpPr/>
              <p:nvPr/>
            </p:nvCxnSpPr>
            <p:spPr>
              <a:xfrm>
                <a:off x="283738" y="-82436"/>
                <a:ext cx="2286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Straight Connector 136"/>
              <p:cNvCxnSpPr/>
              <p:nvPr/>
            </p:nvCxnSpPr>
            <p:spPr>
              <a:xfrm>
                <a:off x="592384" y="-82436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>
              <a:xfrm>
                <a:off x="914571" y="-82436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9" name="TextBox 3"/>
              <p:cNvSpPr txBox="1">
                <a:spLocks noChangeArrowheads="1"/>
              </p:cNvSpPr>
              <p:nvPr/>
            </p:nvSpPr>
            <p:spPr bwMode="auto">
              <a:xfrm>
                <a:off x="266174" y="-431345"/>
                <a:ext cx="876998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Non-Reduced</a:t>
                </a:r>
              </a:p>
            </p:txBody>
          </p:sp>
          <p:sp>
            <p:nvSpPr>
              <p:cNvPr id="140" name="TextBox 3"/>
              <p:cNvSpPr txBox="1">
                <a:spLocks noChangeArrowheads="1"/>
              </p:cNvSpPr>
              <p:nvPr/>
            </p:nvSpPr>
            <p:spPr bwMode="auto">
              <a:xfrm>
                <a:off x="1422081" y="-259703"/>
                <a:ext cx="23779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UH</a:t>
                </a:r>
              </a:p>
            </p:txBody>
          </p:sp>
          <p:sp>
            <p:nvSpPr>
              <p:cNvPr id="141" name="TextBox 3"/>
              <p:cNvSpPr txBox="1">
                <a:spLocks noChangeArrowheads="1"/>
              </p:cNvSpPr>
              <p:nvPr/>
            </p:nvSpPr>
            <p:spPr bwMode="auto">
              <a:xfrm>
                <a:off x="1744430" y="-259249"/>
                <a:ext cx="23779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132</a:t>
                </a:r>
              </a:p>
            </p:txBody>
          </p:sp>
          <p:sp>
            <p:nvSpPr>
              <p:cNvPr id="142" name="TextBox 3"/>
              <p:cNvSpPr txBox="1">
                <a:spLocks noChangeArrowheads="1"/>
              </p:cNvSpPr>
              <p:nvPr/>
            </p:nvSpPr>
            <p:spPr bwMode="auto">
              <a:xfrm>
                <a:off x="2081413" y="-255160"/>
                <a:ext cx="23779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180</a:t>
                </a:r>
              </a:p>
            </p:txBody>
          </p:sp>
          <p:sp>
            <p:nvSpPr>
              <p:cNvPr id="143" name="TextBox 3"/>
              <p:cNvSpPr txBox="1">
                <a:spLocks noChangeArrowheads="1"/>
              </p:cNvSpPr>
              <p:nvPr/>
            </p:nvSpPr>
            <p:spPr bwMode="auto">
              <a:xfrm>
                <a:off x="1409301" y="-98119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S</a:t>
                </a:r>
              </a:p>
            </p:txBody>
          </p:sp>
          <p:sp>
            <p:nvSpPr>
              <p:cNvPr id="144" name="TextBox 3"/>
              <p:cNvSpPr txBox="1">
                <a:spLocks noChangeArrowheads="1"/>
              </p:cNvSpPr>
              <p:nvPr/>
            </p:nvSpPr>
            <p:spPr bwMode="auto">
              <a:xfrm>
                <a:off x="1571226" y="-98119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P</a:t>
                </a:r>
              </a:p>
            </p:txBody>
          </p:sp>
          <p:sp>
            <p:nvSpPr>
              <p:cNvPr id="145" name="TextBox 3"/>
              <p:cNvSpPr txBox="1">
                <a:spLocks noChangeArrowheads="1"/>
              </p:cNvSpPr>
              <p:nvPr/>
            </p:nvSpPr>
            <p:spPr bwMode="auto">
              <a:xfrm>
                <a:off x="1752870" y="-98119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S</a:t>
                </a:r>
              </a:p>
            </p:txBody>
          </p:sp>
          <p:sp>
            <p:nvSpPr>
              <p:cNvPr id="146" name="TextBox 3"/>
              <p:cNvSpPr txBox="1">
                <a:spLocks noChangeArrowheads="1"/>
              </p:cNvSpPr>
              <p:nvPr/>
            </p:nvSpPr>
            <p:spPr bwMode="auto">
              <a:xfrm>
                <a:off x="1914796" y="-98119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P</a:t>
                </a:r>
              </a:p>
            </p:txBody>
          </p:sp>
          <p:sp>
            <p:nvSpPr>
              <p:cNvPr id="147" name="TextBox 3"/>
              <p:cNvSpPr txBox="1">
                <a:spLocks noChangeArrowheads="1"/>
              </p:cNvSpPr>
              <p:nvPr/>
            </p:nvSpPr>
            <p:spPr bwMode="auto">
              <a:xfrm>
                <a:off x="2063187" y="-93580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S</a:t>
                </a:r>
              </a:p>
            </p:txBody>
          </p:sp>
          <p:sp>
            <p:nvSpPr>
              <p:cNvPr id="148" name="TextBox 3"/>
              <p:cNvSpPr txBox="1">
                <a:spLocks noChangeArrowheads="1"/>
              </p:cNvSpPr>
              <p:nvPr/>
            </p:nvSpPr>
            <p:spPr bwMode="auto">
              <a:xfrm>
                <a:off x="2221937" y="-93580"/>
                <a:ext cx="105781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P</a:t>
                </a:r>
              </a:p>
            </p:txBody>
          </p:sp>
          <p:cxnSp>
            <p:nvCxnSpPr>
              <p:cNvPr id="149" name="Straight Connector 148"/>
              <p:cNvCxnSpPr/>
              <p:nvPr/>
            </p:nvCxnSpPr>
            <p:spPr>
              <a:xfrm>
                <a:off x="1418825" y="-98121"/>
                <a:ext cx="2286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/>
              <p:cNvCxnSpPr/>
              <p:nvPr/>
            </p:nvCxnSpPr>
            <p:spPr>
              <a:xfrm>
                <a:off x="1752872" y="-98121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Straight Connector 150"/>
              <p:cNvCxnSpPr/>
              <p:nvPr/>
            </p:nvCxnSpPr>
            <p:spPr>
              <a:xfrm>
                <a:off x="2037879" y="-98122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2" name="TextBox 3"/>
              <p:cNvSpPr txBox="1">
                <a:spLocks noChangeArrowheads="1"/>
              </p:cNvSpPr>
              <p:nvPr/>
            </p:nvSpPr>
            <p:spPr bwMode="auto">
              <a:xfrm>
                <a:off x="1401262" y="-447030"/>
                <a:ext cx="876997" cy="158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 algn="ctr" defTabSz="899862" eaLnBrk="1" hangingPunct="1"/>
                <a:r>
                  <a:rPr lang="en-US" altLang="en-US" sz="667" dirty="0">
                    <a:solidFill>
                      <a:prstClr val="black"/>
                    </a:solidFill>
                    <a:latin typeface="Calibri"/>
                  </a:rPr>
                  <a:t>Reduced</a:t>
                </a:r>
              </a:p>
            </p:txBody>
          </p:sp>
          <p:cxnSp>
            <p:nvCxnSpPr>
              <p:cNvPr id="153" name="Straight Connector 152"/>
              <p:cNvCxnSpPr/>
              <p:nvPr/>
            </p:nvCxnSpPr>
            <p:spPr>
              <a:xfrm>
                <a:off x="313320" y="-285447"/>
                <a:ext cx="82985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Straight Connector 153"/>
              <p:cNvCxnSpPr/>
              <p:nvPr/>
            </p:nvCxnSpPr>
            <p:spPr>
              <a:xfrm>
                <a:off x="1422080" y="-287526"/>
                <a:ext cx="829851" cy="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75" name="TextBox 174"/>
          <p:cNvSpPr txBox="1"/>
          <p:nvPr/>
        </p:nvSpPr>
        <p:spPr>
          <a:xfrm>
            <a:off x="102860" y="180887"/>
            <a:ext cx="10750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 Downs</a:t>
            </a:r>
          </a:p>
          <a:p>
            <a:r>
              <a:rPr lang="en-US" dirty="0" smtClean="0"/>
              <a:t>Figure 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65942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69" y="2050542"/>
            <a:ext cx="3208782" cy="216255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2860" y="180887"/>
            <a:ext cx="10750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 Downs</a:t>
            </a:r>
          </a:p>
          <a:p>
            <a:r>
              <a:rPr lang="en-US" dirty="0" smtClean="0"/>
              <a:t>Figure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63573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374</Words>
  <Application>Microsoft Office PowerPoint</Application>
  <PresentationFormat>Letter Paper (8.5x11 in)</PresentationFormat>
  <Paragraphs>328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MS PGothic</vt:lpstr>
      <vt:lpstr>Arial</vt:lpstr>
      <vt:lpstr>Calibri</vt:lpstr>
      <vt:lpstr>Calibri Light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Nebraska - Lincoln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Melanie Downs</dc:creator>
  <cp:lastModifiedBy>Melanie Downs</cp:lastModifiedBy>
  <cp:revision>4</cp:revision>
  <cp:lastPrinted>2015-03-06T16:42:47Z</cp:lastPrinted>
  <dcterms:created xsi:type="dcterms:W3CDTF">2015-03-05T21:29:45Z</dcterms:created>
  <dcterms:modified xsi:type="dcterms:W3CDTF">2015-03-06T16:44:26Z</dcterms:modified>
</cp:coreProperties>
</file>