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Roland" initials="R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>
        <p:scale>
          <a:sx n="100" d="100"/>
          <a:sy n="100" d="100"/>
        </p:scale>
        <p:origin x="-954" y="-3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29DDB-0F0A-406A-8E55-E97C857A8A32}" type="datetimeFigureOut">
              <a:rPr lang="de-DE" smtClean="0"/>
              <a:t>23.03.2016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B55E7-7579-4BE0-955B-583718A2F2C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918891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29DDB-0F0A-406A-8E55-E97C857A8A32}" type="datetimeFigureOut">
              <a:rPr lang="de-DE" smtClean="0"/>
              <a:t>23.03.2016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B55E7-7579-4BE0-955B-583718A2F2C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81149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29DDB-0F0A-406A-8E55-E97C857A8A32}" type="datetimeFigureOut">
              <a:rPr lang="de-DE" smtClean="0"/>
              <a:t>23.03.2016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B55E7-7579-4BE0-955B-583718A2F2C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346480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29DDB-0F0A-406A-8E55-E97C857A8A32}" type="datetimeFigureOut">
              <a:rPr lang="de-DE" smtClean="0"/>
              <a:t>23.03.2016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B55E7-7579-4BE0-955B-583718A2F2C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173686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29DDB-0F0A-406A-8E55-E97C857A8A32}" type="datetimeFigureOut">
              <a:rPr lang="de-DE" smtClean="0"/>
              <a:t>23.03.2016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B55E7-7579-4BE0-955B-583718A2F2C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53193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29DDB-0F0A-406A-8E55-E97C857A8A32}" type="datetimeFigureOut">
              <a:rPr lang="de-DE" smtClean="0"/>
              <a:t>23.03.2016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B55E7-7579-4BE0-955B-583718A2F2C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645382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29DDB-0F0A-406A-8E55-E97C857A8A32}" type="datetimeFigureOut">
              <a:rPr lang="de-DE" smtClean="0"/>
              <a:t>23.03.2016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B55E7-7579-4BE0-955B-583718A2F2C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925574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29DDB-0F0A-406A-8E55-E97C857A8A32}" type="datetimeFigureOut">
              <a:rPr lang="de-DE" smtClean="0"/>
              <a:t>23.03.2016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B55E7-7579-4BE0-955B-583718A2F2C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201221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29DDB-0F0A-406A-8E55-E97C857A8A32}" type="datetimeFigureOut">
              <a:rPr lang="de-DE" smtClean="0"/>
              <a:t>23.03.2016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B55E7-7579-4BE0-955B-583718A2F2C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34604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29DDB-0F0A-406A-8E55-E97C857A8A32}" type="datetimeFigureOut">
              <a:rPr lang="de-DE" smtClean="0"/>
              <a:t>23.03.2016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B55E7-7579-4BE0-955B-583718A2F2C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82610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29DDB-0F0A-406A-8E55-E97C857A8A32}" type="datetimeFigureOut">
              <a:rPr lang="de-DE" smtClean="0"/>
              <a:t>23.03.2016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B55E7-7579-4BE0-955B-583718A2F2C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561365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529DDB-0F0A-406A-8E55-E97C857A8A32}" type="datetimeFigureOut">
              <a:rPr lang="de-DE" smtClean="0"/>
              <a:t>23.03.2016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B55E7-7579-4BE0-955B-583718A2F2C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497693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pieren 9"/>
          <p:cNvGrpSpPr/>
          <p:nvPr/>
        </p:nvGrpSpPr>
        <p:grpSpPr>
          <a:xfrm>
            <a:off x="1686717" y="546031"/>
            <a:ext cx="10405281" cy="5582439"/>
            <a:chOff x="1686718" y="713458"/>
            <a:chExt cx="10405281" cy="5582439"/>
          </a:xfrm>
        </p:grpSpPr>
        <p:sp>
          <p:nvSpPr>
            <p:cNvPr id="71" name="Textfeld 70"/>
            <p:cNvSpPr txBox="1"/>
            <p:nvPr/>
          </p:nvSpPr>
          <p:spPr>
            <a:xfrm>
              <a:off x="1686718" y="713458"/>
              <a:ext cx="104052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1400" dirty="0" err="1" smtClean="0"/>
                <a:t>Figure</a:t>
              </a:r>
              <a:r>
                <a:rPr lang="de-DE" sz="1400" dirty="0" smtClean="0"/>
                <a:t> 1</a:t>
              </a:r>
              <a:r>
                <a:rPr lang="de-DE" sz="1400" smtClean="0"/>
                <a:t>: </a:t>
              </a:r>
              <a:r>
                <a:rPr lang="de-DE" sz="1400" smtClean="0"/>
                <a:t>Flow-chart </a:t>
              </a:r>
              <a:r>
                <a:rPr lang="de-DE" sz="1400" dirty="0" err="1" smtClean="0"/>
                <a:t>of</a:t>
              </a:r>
              <a:r>
                <a:rPr lang="de-DE" sz="1400" dirty="0" smtClean="0"/>
                <a:t> </a:t>
              </a:r>
              <a:r>
                <a:rPr lang="de-DE" sz="1400" dirty="0" err="1" smtClean="0"/>
                <a:t>study</a:t>
              </a:r>
              <a:r>
                <a:rPr lang="de-DE" sz="1400" dirty="0" smtClean="0"/>
                <a:t> </a:t>
              </a:r>
              <a:r>
                <a:rPr lang="de-DE" sz="1400" dirty="0" err="1" smtClean="0"/>
                <a:t>population</a:t>
              </a:r>
              <a:endParaRPr lang="de-DE" sz="1400" dirty="0"/>
            </a:p>
          </p:txBody>
        </p:sp>
        <p:grpSp>
          <p:nvGrpSpPr>
            <p:cNvPr id="6" name="Gruppieren 5"/>
            <p:cNvGrpSpPr/>
            <p:nvPr/>
          </p:nvGrpSpPr>
          <p:grpSpPr>
            <a:xfrm>
              <a:off x="1734142" y="1386551"/>
              <a:ext cx="8992340" cy="4909346"/>
              <a:chOff x="1734142" y="1386551"/>
              <a:chExt cx="8992340" cy="4679729"/>
            </a:xfrm>
          </p:grpSpPr>
          <p:sp>
            <p:nvSpPr>
              <p:cNvPr id="4" name="Textfeld 3"/>
              <p:cNvSpPr txBox="1"/>
              <p:nvPr/>
            </p:nvSpPr>
            <p:spPr>
              <a:xfrm>
                <a:off x="1734142" y="5626208"/>
                <a:ext cx="8992340" cy="4400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de-DE" sz="1200" dirty="0" err="1" smtClean="0"/>
                  <a:t>Abbreviations</a:t>
                </a:r>
                <a:r>
                  <a:rPr lang="de-DE" sz="1200" dirty="0" smtClean="0"/>
                  <a:t>: LAAO</a:t>
                </a:r>
                <a:r>
                  <a:rPr lang="de-DE" sz="1200" dirty="0"/>
                  <a:t>: </a:t>
                </a:r>
                <a:r>
                  <a:rPr lang="de-DE" sz="1200" dirty="0" err="1"/>
                  <a:t>left</a:t>
                </a:r>
                <a:r>
                  <a:rPr lang="de-DE" sz="1200" dirty="0"/>
                  <a:t> </a:t>
                </a:r>
                <a:r>
                  <a:rPr lang="de-DE" sz="1200" dirty="0" err="1"/>
                  <a:t>atrial</a:t>
                </a:r>
                <a:r>
                  <a:rPr lang="de-DE" sz="1200" dirty="0"/>
                  <a:t> </a:t>
                </a:r>
                <a:r>
                  <a:rPr lang="de-DE" sz="1200" dirty="0" err="1"/>
                  <a:t>appendage</a:t>
                </a:r>
                <a:r>
                  <a:rPr lang="de-DE" sz="1200" dirty="0"/>
                  <a:t> </a:t>
                </a:r>
                <a:r>
                  <a:rPr lang="de-DE" sz="1200" dirty="0" err="1" smtClean="0"/>
                  <a:t>occlusion</a:t>
                </a:r>
                <a:r>
                  <a:rPr lang="de-DE" sz="1200" dirty="0" smtClean="0"/>
                  <a:t>,</a:t>
                </a:r>
                <a:r>
                  <a:rPr lang="de-DE" sz="1200" dirty="0"/>
                  <a:t> LAA: </a:t>
                </a:r>
                <a:r>
                  <a:rPr lang="de-DE" sz="1200" dirty="0" err="1"/>
                  <a:t>left</a:t>
                </a:r>
                <a:r>
                  <a:rPr lang="de-DE" sz="1200" dirty="0"/>
                  <a:t> </a:t>
                </a:r>
                <a:r>
                  <a:rPr lang="de-DE" sz="1200" dirty="0" err="1"/>
                  <a:t>atrial</a:t>
                </a:r>
                <a:r>
                  <a:rPr lang="de-DE" sz="1200" dirty="0"/>
                  <a:t> </a:t>
                </a:r>
                <a:r>
                  <a:rPr lang="de-DE" sz="1200" dirty="0" err="1" smtClean="0"/>
                  <a:t>appendage</a:t>
                </a:r>
                <a:r>
                  <a:rPr lang="de-DE" sz="1200" dirty="0"/>
                  <a:t>,</a:t>
                </a:r>
                <a:r>
                  <a:rPr lang="de-DE" sz="1200" dirty="0" smtClean="0"/>
                  <a:t> MRI: </a:t>
                </a:r>
                <a:r>
                  <a:rPr lang="de-DE" sz="1200" dirty="0" err="1" smtClean="0"/>
                  <a:t>magnetic</a:t>
                </a:r>
                <a:r>
                  <a:rPr lang="de-DE" sz="1200" dirty="0" smtClean="0"/>
                  <a:t> </a:t>
                </a:r>
                <a:r>
                  <a:rPr lang="de-DE" sz="1200" dirty="0" err="1" smtClean="0"/>
                  <a:t>resonance</a:t>
                </a:r>
                <a:r>
                  <a:rPr lang="de-DE" sz="1200" dirty="0" smtClean="0"/>
                  <a:t> </a:t>
                </a:r>
                <a:r>
                  <a:rPr lang="de-DE" sz="1200" dirty="0" err="1" smtClean="0"/>
                  <a:t>imaging</a:t>
                </a:r>
                <a:r>
                  <a:rPr lang="de-DE" sz="1200" dirty="0" smtClean="0"/>
                  <a:t>, </a:t>
                </a:r>
              </a:p>
              <a:p>
                <a:r>
                  <a:rPr lang="de-DE" sz="1200" dirty="0" smtClean="0"/>
                  <a:t>OAC: oral </a:t>
                </a:r>
                <a:r>
                  <a:rPr lang="de-DE" sz="1200" dirty="0" err="1" smtClean="0"/>
                  <a:t>anticoagulation</a:t>
                </a:r>
                <a:r>
                  <a:rPr lang="de-DE" sz="1200" dirty="0" smtClean="0"/>
                  <a:t>, TEE: </a:t>
                </a:r>
                <a:r>
                  <a:rPr lang="de-DE" sz="1200" dirty="0" err="1" smtClean="0"/>
                  <a:t>transesophageal</a:t>
                </a:r>
                <a:r>
                  <a:rPr lang="de-DE" sz="1200" dirty="0" smtClean="0"/>
                  <a:t> </a:t>
                </a:r>
                <a:r>
                  <a:rPr lang="de-DE" sz="1200" dirty="0" err="1" smtClean="0"/>
                  <a:t>echocardiography</a:t>
                </a:r>
                <a:endParaRPr lang="de-DE" sz="1200" dirty="0"/>
              </a:p>
            </p:txBody>
          </p:sp>
          <p:sp>
            <p:nvSpPr>
              <p:cNvPr id="3" name="Abgerundetes Rechteck 2"/>
              <p:cNvSpPr/>
              <p:nvPr/>
            </p:nvSpPr>
            <p:spPr>
              <a:xfrm>
                <a:off x="3688236" y="1386551"/>
                <a:ext cx="3338035" cy="342559"/>
              </a:xfrm>
              <a:prstGeom prst="roundRect">
                <a:avLst/>
              </a:prstGeom>
              <a:solidFill>
                <a:schemeClr val="bg1"/>
              </a:solidFill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de-DE" sz="1400" dirty="0" smtClean="0">
                    <a:solidFill>
                      <a:schemeClr val="tx1"/>
                    </a:solidFill>
                  </a:rPr>
                  <a:t>41 </a:t>
                </a:r>
                <a:r>
                  <a:rPr lang="de-DE" sz="1400" dirty="0" err="1" smtClean="0">
                    <a:solidFill>
                      <a:schemeClr val="tx1"/>
                    </a:solidFill>
                  </a:rPr>
                  <a:t>patients</a:t>
                </a:r>
                <a:r>
                  <a:rPr lang="de-DE" sz="1400" dirty="0" smtClean="0">
                    <a:solidFill>
                      <a:schemeClr val="tx1"/>
                    </a:solidFill>
                  </a:rPr>
                  <a:t> </a:t>
                </a:r>
                <a:r>
                  <a:rPr lang="de-DE" sz="1400" dirty="0" err="1" smtClean="0">
                    <a:solidFill>
                      <a:schemeClr val="tx1"/>
                    </a:solidFill>
                  </a:rPr>
                  <a:t>planned</a:t>
                </a:r>
                <a:r>
                  <a:rPr lang="de-DE" sz="1400" dirty="0" smtClean="0">
                    <a:solidFill>
                      <a:schemeClr val="tx1"/>
                    </a:solidFill>
                  </a:rPr>
                  <a:t> </a:t>
                </a:r>
                <a:r>
                  <a:rPr lang="de-DE" sz="1400" dirty="0" err="1" smtClean="0">
                    <a:solidFill>
                      <a:schemeClr val="tx1"/>
                    </a:solidFill>
                  </a:rPr>
                  <a:t>for</a:t>
                </a:r>
                <a:r>
                  <a:rPr lang="de-DE" sz="1400" dirty="0" smtClean="0">
                    <a:solidFill>
                      <a:schemeClr val="tx1"/>
                    </a:solidFill>
                  </a:rPr>
                  <a:t> LAAO</a:t>
                </a:r>
                <a:endParaRPr lang="de-DE" sz="140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" name="Abgerundetes Rechteck 4"/>
              <p:cNvSpPr/>
              <p:nvPr/>
            </p:nvSpPr>
            <p:spPr>
              <a:xfrm>
                <a:off x="5684253" y="1842776"/>
                <a:ext cx="2590209" cy="386866"/>
              </a:xfrm>
              <a:prstGeom prst="roundRect">
                <a:avLst/>
              </a:prstGeom>
              <a:solidFill>
                <a:schemeClr val="bg1"/>
              </a:solidFill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de-DE" sz="1400" dirty="0">
                    <a:solidFill>
                      <a:schemeClr val="tx1"/>
                    </a:solidFill>
                  </a:rPr>
                  <a:t>1 </a:t>
                </a:r>
                <a:r>
                  <a:rPr lang="de-DE" sz="1400" dirty="0" err="1">
                    <a:solidFill>
                      <a:schemeClr val="tx1"/>
                    </a:solidFill>
                  </a:rPr>
                  <a:t>thrombus</a:t>
                </a:r>
                <a:r>
                  <a:rPr lang="de-DE" sz="1400" dirty="0">
                    <a:solidFill>
                      <a:schemeClr val="tx1"/>
                    </a:solidFill>
                  </a:rPr>
                  <a:t> in </a:t>
                </a:r>
                <a:r>
                  <a:rPr lang="de-DE" sz="1400" dirty="0" smtClean="0">
                    <a:solidFill>
                      <a:schemeClr val="tx1"/>
                    </a:solidFill>
                  </a:rPr>
                  <a:t>LAA </a:t>
                </a:r>
                <a:r>
                  <a:rPr lang="de-DE" sz="1400" dirty="0" err="1" smtClean="0">
                    <a:solidFill>
                      <a:schemeClr val="tx1"/>
                    </a:solidFill>
                  </a:rPr>
                  <a:t>impeding</a:t>
                </a:r>
                <a:r>
                  <a:rPr lang="de-DE" sz="1400" dirty="0" smtClean="0">
                    <a:solidFill>
                      <a:schemeClr val="tx1"/>
                    </a:solidFill>
                  </a:rPr>
                  <a:t> LAAO </a:t>
                </a:r>
                <a:r>
                  <a:rPr lang="de-DE" sz="1400" dirty="0">
                    <a:solidFill>
                      <a:schemeClr val="tx1"/>
                    </a:solidFill>
                  </a:rPr>
                  <a:t>(2.4 </a:t>
                </a:r>
                <a:r>
                  <a:rPr lang="de-DE" sz="1400" dirty="0" smtClean="0">
                    <a:solidFill>
                      <a:schemeClr val="tx1"/>
                    </a:solidFill>
                  </a:rPr>
                  <a:t>%)</a:t>
                </a:r>
                <a:endParaRPr lang="de-DE" sz="140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7" name="Abgerundetes Rechteck 6"/>
              <p:cNvSpPr/>
              <p:nvPr/>
            </p:nvSpPr>
            <p:spPr>
              <a:xfrm>
                <a:off x="5684253" y="2359266"/>
                <a:ext cx="2594116" cy="619266"/>
              </a:xfrm>
              <a:prstGeom prst="roundRect">
                <a:avLst/>
              </a:prstGeom>
              <a:solidFill>
                <a:schemeClr val="bg1"/>
              </a:solidFill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de-DE" sz="1400" dirty="0" smtClean="0">
                    <a:solidFill>
                      <a:schemeClr val="tx1"/>
                    </a:solidFill>
                  </a:rPr>
                  <a:t>1 LAAO/TEE not </a:t>
                </a:r>
                <a:r>
                  <a:rPr lang="de-DE" sz="1400" dirty="0" err="1" smtClean="0">
                    <a:solidFill>
                      <a:schemeClr val="tx1"/>
                    </a:solidFill>
                  </a:rPr>
                  <a:t>feasible</a:t>
                </a:r>
                <a:r>
                  <a:rPr lang="de-DE" sz="1400" dirty="0" smtClean="0">
                    <a:solidFill>
                      <a:schemeClr val="tx1"/>
                    </a:solidFill>
                  </a:rPr>
                  <a:t> due </a:t>
                </a:r>
                <a:r>
                  <a:rPr lang="de-DE" sz="1400" dirty="0" err="1" smtClean="0">
                    <a:solidFill>
                      <a:schemeClr val="tx1"/>
                    </a:solidFill>
                  </a:rPr>
                  <a:t>to</a:t>
                </a:r>
                <a:r>
                  <a:rPr lang="de-DE" sz="1400" dirty="0" smtClean="0">
                    <a:solidFill>
                      <a:schemeClr val="tx1"/>
                    </a:solidFill>
                  </a:rPr>
                  <a:t> </a:t>
                </a:r>
                <a:r>
                  <a:rPr lang="de-DE" sz="1400" dirty="0" err="1" smtClean="0">
                    <a:solidFill>
                      <a:schemeClr val="tx1"/>
                    </a:solidFill>
                  </a:rPr>
                  <a:t>pharo</a:t>
                </a:r>
                <a:r>
                  <a:rPr lang="de-DE" sz="1400" dirty="0" smtClean="0">
                    <a:solidFill>
                      <a:schemeClr val="tx1"/>
                    </a:solidFill>
                  </a:rPr>
                  <a:t>-laryngeal </a:t>
                </a:r>
                <a:r>
                  <a:rPr lang="de-DE" sz="1400" dirty="0" err="1" smtClean="0">
                    <a:solidFill>
                      <a:schemeClr val="tx1"/>
                    </a:solidFill>
                  </a:rPr>
                  <a:t>resistance</a:t>
                </a:r>
                <a:r>
                  <a:rPr lang="de-DE" sz="1400" dirty="0" smtClean="0">
                    <a:solidFill>
                      <a:schemeClr val="tx1"/>
                    </a:solidFill>
                  </a:rPr>
                  <a:t> (2.4%)</a:t>
                </a:r>
                <a:endParaRPr lang="de-DE" sz="140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8" name="Abgerundetes Rechteck 7"/>
              <p:cNvSpPr/>
              <p:nvPr/>
            </p:nvSpPr>
            <p:spPr>
              <a:xfrm>
                <a:off x="5675913" y="3485570"/>
                <a:ext cx="2593168" cy="386564"/>
              </a:xfrm>
              <a:prstGeom prst="roundRect">
                <a:avLst/>
              </a:prstGeom>
              <a:solidFill>
                <a:schemeClr val="bg1"/>
              </a:solidFill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de-DE" sz="1400" dirty="0" smtClean="0">
                    <a:solidFill>
                      <a:schemeClr val="tx1"/>
                    </a:solidFill>
                  </a:rPr>
                  <a:t>7 </a:t>
                </a:r>
                <a:r>
                  <a:rPr lang="de-DE" sz="1400" dirty="0" err="1" smtClean="0">
                    <a:solidFill>
                      <a:schemeClr val="tx1"/>
                    </a:solidFill>
                  </a:rPr>
                  <a:t>did</a:t>
                </a:r>
                <a:r>
                  <a:rPr lang="de-DE" sz="1400" dirty="0" smtClean="0">
                    <a:solidFill>
                      <a:schemeClr val="tx1"/>
                    </a:solidFill>
                  </a:rPr>
                  <a:t> not </a:t>
                </a:r>
                <a:r>
                  <a:rPr lang="de-DE" sz="1400" dirty="0" err="1" smtClean="0">
                    <a:solidFill>
                      <a:schemeClr val="tx1"/>
                    </a:solidFill>
                  </a:rPr>
                  <a:t>consent</a:t>
                </a:r>
                <a:r>
                  <a:rPr lang="de-DE" sz="1400" dirty="0" smtClean="0">
                    <a:solidFill>
                      <a:schemeClr val="tx1"/>
                    </a:solidFill>
                  </a:rPr>
                  <a:t> </a:t>
                </a:r>
                <a:r>
                  <a:rPr lang="de-DE" sz="1400" dirty="0" err="1" smtClean="0">
                    <a:solidFill>
                      <a:schemeClr val="tx1"/>
                    </a:solidFill>
                  </a:rPr>
                  <a:t>to</a:t>
                </a:r>
                <a:r>
                  <a:rPr lang="de-DE" sz="1400" dirty="0">
                    <a:solidFill>
                      <a:schemeClr val="tx1"/>
                    </a:solidFill>
                  </a:rPr>
                  <a:t> </a:t>
                </a:r>
                <a:r>
                  <a:rPr lang="de-DE" sz="1400" dirty="0" err="1" smtClean="0">
                    <a:solidFill>
                      <a:schemeClr val="tx1"/>
                    </a:solidFill>
                  </a:rPr>
                  <a:t>study</a:t>
                </a:r>
                <a:r>
                  <a:rPr lang="de-DE" sz="1400" dirty="0" smtClean="0">
                    <a:solidFill>
                      <a:schemeClr val="tx1"/>
                    </a:solidFill>
                  </a:rPr>
                  <a:t> </a:t>
                </a:r>
                <a:r>
                  <a:rPr lang="de-DE" sz="1400" dirty="0" err="1" smtClean="0">
                    <a:solidFill>
                      <a:schemeClr val="tx1"/>
                    </a:solidFill>
                  </a:rPr>
                  <a:t>participation</a:t>
                </a:r>
                <a:r>
                  <a:rPr lang="de-DE" sz="1400" dirty="0" smtClean="0">
                    <a:solidFill>
                      <a:schemeClr val="tx1"/>
                    </a:solidFill>
                  </a:rPr>
                  <a:t> (17.9%) </a:t>
                </a:r>
                <a:endParaRPr lang="de-DE" sz="1400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3" name="Gerade Verbindung 17"/>
              <p:cNvCxnSpPr>
                <a:stCxn id="3" idx="2"/>
                <a:endCxn id="24" idx="0"/>
              </p:cNvCxnSpPr>
              <p:nvPr/>
            </p:nvCxnSpPr>
            <p:spPr>
              <a:xfrm>
                <a:off x="5357254" y="1729111"/>
                <a:ext cx="2317" cy="1377045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Gerade Verbindung 22"/>
              <p:cNvCxnSpPr>
                <a:endCxn id="5" idx="1"/>
              </p:cNvCxnSpPr>
              <p:nvPr/>
            </p:nvCxnSpPr>
            <p:spPr>
              <a:xfrm>
                <a:off x="5364119" y="2036209"/>
                <a:ext cx="320134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Gerade Verbindung 23"/>
              <p:cNvCxnSpPr>
                <a:endCxn id="7" idx="1"/>
              </p:cNvCxnSpPr>
              <p:nvPr/>
            </p:nvCxnSpPr>
            <p:spPr>
              <a:xfrm>
                <a:off x="5364119" y="2668900"/>
                <a:ext cx="320133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Gerade Verbindung 20"/>
              <p:cNvCxnSpPr>
                <a:endCxn id="8" idx="1"/>
              </p:cNvCxnSpPr>
              <p:nvPr/>
            </p:nvCxnSpPr>
            <p:spPr>
              <a:xfrm>
                <a:off x="5345566" y="3678852"/>
                <a:ext cx="330347" cy="0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4" name="Abgerundetes Rechteck 23"/>
              <p:cNvSpPr/>
              <p:nvPr/>
            </p:nvSpPr>
            <p:spPr>
              <a:xfrm>
                <a:off x="3690552" y="3106156"/>
                <a:ext cx="3338035" cy="285303"/>
              </a:xfrm>
              <a:prstGeom prst="roundRect">
                <a:avLst/>
              </a:prstGeom>
              <a:solidFill>
                <a:schemeClr val="bg1"/>
              </a:solidFill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de-DE" sz="1400" dirty="0" smtClean="0">
                    <a:solidFill>
                      <a:schemeClr val="tx1"/>
                    </a:solidFill>
                  </a:rPr>
                  <a:t>39 </a:t>
                </a:r>
                <a:r>
                  <a:rPr lang="de-DE" sz="1400" dirty="0" err="1" smtClean="0">
                    <a:solidFill>
                      <a:schemeClr val="tx1"/>
                    </a:solidFill>
                  </a:rPr>
                  <a:t>patients</a:t>
                </a:r>
                <a:r>
                  <a:rPr lang="de-DE" sz="1400" dirty="0" smtClean="0">
                    <a:solidFill>
                      <a:schemeClr val="tx1"/>
                    </a:solidFill>
                  </a:rPr>
                  <a:t> </a:t>
                </a:r>
                <a:r>
                  <a:rPr lang="de-DE" sz="1400" dirty="0" err="1" smtClean="0">
                    <a:solidFill>
                      <a:schemeClr val="tx1"/>
                    </a:solidFill>
                  </a:rPr>
                  <a:t>undergoing</a:t>
                </a:r>
                <a:r>
                  <a:rPr lang="de-DE" sz="1400" dirty="0" smtClean="0">
                    <a:solidFill>
                      <a:schemeClr val="tx1"/>
                    </a:solidFill>
                  </a:rPr>
                  <a:t> LAAO (95.1%)</a:t>
                </a:r>
                <a:endParaRPr lang="de-DE" sz="140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0" name="Abgerundetes Rechteck 49"/>
              <p:cNvSpPr/>
              <p:nvPr/>
            </p:nvSpPr>
            <p:spPr>
              <a:xfrm>
                <a:off x="5685201" y="3957803"/>
                <a:ext cx="2593168" cy="370837"/>
              </a:xfrm>
              <a:prstGeom prst="roundRect">
                <a:avLst/>
              </a:prstGeom>
              <a:solidFill>
                <a:schemeClr val="bg1"/>
              </a:solidFill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de-DE" sz="1400" dirty="0">
                    <a:solidFill>
                      <a:schemeClr val="tx1"/>
                    </a:solidFill>
                  </a:rPr>
                  <a:t>1</a:t>
                </a:r>
                <a:r>
                  <a:rPr lang="de-DE" sz="1400" dirty="0" smtClean="0">
                    <a:solidFill>
                      <a:schemeClr val="tx1"/>
                    </a:solidFill>
                  </a:rPr>
                  <a:t> </a:t>
                </a:r>
                <a:r>
                  <a:rPr lang="de-DE" sz="1400" smtClean="0">
                    <a:solidFill>
                      <a:schemeClr val="tx1"/>
                    </a:solidFill>
                  </a:rPr>
                  <a:t>refused </a:t>
                </a:r>
                <a:r>
                  <a:rPr lang="de-DE" sz="1400" dirty="0" smtClean="0">
                    <a:solidFill>
                      <a:schemeClr val="tx1"/>
                    </a:solidFill>
                  </a:rPr>
                  <a:t>post-LAAO MRI (2.6%) </a:t>
                </a:r>
                <a:endParaRPr lang="de-DE" sz="140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65" name="Abgerundetes Rechteck 64"/>
              <p:cNvSpPr/>
              <p:nvPr/>
            </p:nvSpPr>
            <p:spPr>
              <a:xfrm>
                <a:off x="5685201" y="4428313"/>
                <a:ext cx="2593168" cy="410658"/>
              </a:xfrm>
              <a:prstGeom prst="roundRect">
                <a:avLst/>
              </a:prstGeom>
              <a:solidFill>
                <a:schemeClr val="bg1"/>
              </a:solidFill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de-DE" sz="1400" dirty="0" smtClean="0">
                    <a:solidFill>
                      <a:schemeClr val="tx1"/>
                    </a:solidFill>
                  </a:rPr>
                  <a:t>10 </a:t>
                </a:r>
                <a:r>
                  <a:rPr lang="de-DE" sz="1400" dirty="0" err="1" smtClean="0">
                    <a:solidFill>
                      <a:schemeClr val="tx1"/>
                    </a:solidFill>
                  </a:rPr>
                  <a:t>contraindication</a:t>
                </a:r>
                <a:r>
                  <a:rPr lang="de-DE" sz="1400" dirty="0" smtClean="0">
                    <a:solidFill>
                      <a:schemeClr val="tx1"/>
                    </a:solidFill>
                  </a:rPr>
                  <a:t> </a:t>
                </a:r>
                <a:r>
                  <a:rPr lang="de-DE" sz="1400" dirty="0" err="1" smtClean="0">
                    <a:solidFill>
                      <a:schemeClr val="tx1"/>
                    </a:solidFill>
                  </a:rPr>
                  <a:t>for</a:t>
                </a:r>
                <a:r>
                  <a:rPr lang="de-DE" sz="1400" dirty="0" smtClean="0">
                    <a:solidFill>
                      <a:schemeClr val="tx1"/>
                    </a:solidFill>
                  </a:rPr>
                  <a:t> MRI (25.6%) </a:t>
                </a:r>
                <a:endParaRPr lang="de-DE" sz="1400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30" name="Gerade Verbindung 17"/>
              <p:cNvCxnSpPr>
                <a:endCxn id="16" idx="2"/>
              </p:cNvCxnSpPr>
              <p:nvPr/>
            </p:nvCxnSpPr>
            <p:spPr>
              <a:xfrm>
                <a:off x="5345567" y="3391459"/>
                <a:ext cx="2317" cy="1854018"/>
              </a:xfrm>
              <a:prstGeom prst="line">
                <a:avLst/>
              </a:prstGeom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" name="Abgerundetes Rechteck 15"/>
              <p:cNvSpPr/>
              <p:nvPr/>
            </p:nvSpPr>
            <p:spPr>
              <a:xfrm>
                <a:off x="3806408" y="4907523"/>
                <a:ext cx="3082951" cy="337954"/>
              </a:xfrm>
              <a:prstGeom prst="roundRect">
                <a:avLst/>
              </a:prstGeom>
              <a:solidFill>
                <a:schemeClr val="bg1"/>
              </a:solidFill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de-DE" sz="1400" dirty="0" smtClean="0">
                    <a:solidFill>
                      <a:schemeClr val="tx1"/>
                    </a:solidFill>
                  </a:rPr>
                  <a:t>21 </a:t>
                </a:r>
                <a:r>
                  <a:rPr lang="de-DE" sz="1400" dirty="0" err="1" smtClean="0">
                    <a:solidFill>
                      <a:schemeClr val="tx1"/>
                    </a:solidFill>
                  </a:rPr>
                  <a:t>patients</a:t>
                </a:r>
                <a:r>
                  <a:rPr lang="de-DE" sz="1400" dirty="0" smtClean="0">
                    <a:solidFill>
                      <a:schemeClr val="tx1"/>
                    </a:solidFill>
                  </a:rPr>
                  <a:t> </a:t>
                </a:r>
                <a:r>
                  <a:rPr lang="de-DE" sz="1400" dirty="0" err="1" smtClean="0">
                    <a:solidFill>
                      <a:schemeClr val="tx1"/>
                    </a:solidFill>
                  </a:rPr>
                  <a:t>entered</a:t>
                </a:r>
                <a:r>
                  <a:rPr lang="de-DE" sz="1400" dirty="0" smtClean="0">
                    <a:solidFill>
                      <a:schemeClr val="tx1"/>
                    </a:solidFill>
                  </a:rPr>
                  <a:t> </a:t>
                </a:r>
                <a:r>
                  <a:rPr lang="de-DE" sz="1400" dirty="0" err="1" smtClean="0">
                    <a:solidFill>
                      <a:schemeClr val="tx1"/>
                    </a:solidFill>
                  </a:rPr>
                  <a:t>analysis</a:t>
                </a:r>
                <a:r>
                  <a:rPr lang="de-DE" sz="1400" dirty="0" smtClean="0">
                    <a:solidFill>
                      <a:schemeClr val="tx1"/>
                    </a:solidFill>
                  </a:rPr>
                  <a:t> (53.8%)</a:t>
                </a:r>
                <a:endParaRPr lang="de-DE" sz="1400" dirty="0">
                  <a:solidFill>
                    <a:schemeClr val="tx1"/>
                  </a:solidFill>
                </a:endParaRPr>
              </a:p>
            </p:txBody>
          </p:sp>
        </p:grpSp>
      </p:grpSp>
      <p:cxnSp>
        <p:nvCxnSpPr>
          <p:cNvPr id="25" name="Gerade Verbindung 20"/>
          <p:cNvCxnSpPr/>
          <p:nvPr/>
        </p:nvCxnSpPr>
        <p:spPr>
          <a:xfrm>
            <a:off x="5353101" y="4117334"/>
            <a:ext cx="330347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Gerade Verbindung 20"/>
          <p:cNvCxnSpPr/>
          <p:nvPr/>
        </p:nvCxnSpPr>
        <p:spPr>
          <a:xfrm>
            <a:off x="5353101" y="4621340"/>
            <a:ext cx="330347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77904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100</Words>
  <Application>Microsoft Office PowerPoint</Application>
  <PresentationFormat>Benutzerdefiniert</PresentationFormat>
  <Paragraphs>11</Paragraphs>
  <Slides>1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2" baseType="lpstr">
      <vt:lpstr>Office Theme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Mona</dc:creator>
  <cp:lastModifiedBy>Laible, Mona</cp:lastModifiedBy>
  <cp:revision>41</cp:revision>
  <dcterms:created xsi:type="dcterms:W3CDTF">2016-02-04T17:27:04Z</dcterms:created>
  <dcterms:modified xsi:type="dcterms:W3CDTF">2016-03-23T10:51:31Z</dcterms:modified>
</cp:coreProperties>
</file>