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webextensions/webextension1.xml" ContentType="application/vnd.ms-office.webextension+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webextensions/webextension2.xml" ContentType="application/vnd.ms-office.webextension+xml"/>
  <Override PartName="/ppt/notesSlides/notesSlide19.xml" ContentType="application/vnd.openxmlformats-officedocument.presentationml.notesSlide+xml"/>
  <Override PartName="/ppt/webextensions/webextension3.xml" ContentType="application/vnd.ms-office.webextension+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webextensions/webextension4.xml" ContentType="application/vnd.ms-office.webextension+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2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39.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7" r:id="rId3"/>
    <p:sldMasterId id="2147483689" r:id="rId4"/>
  </p:sldMasterIdLst>
  <p:notesMasterIdLst>
    <p:notesMasterId r:id="rId195"/>
  </p:notesMasterIdLst>
  <p:sldIdLst>
    <p:sldId id="320" r:id="rId5"/>
    <p:sldId id="746" r:id="rId6"/>
    <p:sldId id="831" r:id="rId7"/>
    <p:sldId id="836" r:id="rId8"/>
    <p:sldId id="808" r:id="rId9"/>
    <p:sldId id="809" r:id="rId10"/>
    <p:sldId id="266" r:id="rId11"/>
    <p:sldId id="810" r:id="rId12"/>
    <p:sldId id="811" r:id="rId13"/>
    <p:sldId id="268" r:id="rId14"/>
    <p:sldId id="812" r:id="rId15"/>
    <p:sldId id="813" r:id="rId16"/>
    <p:sldId id="270" r:id="rId17"/>
    <p:sldId id="833" r:id="rId18"/>
    <p:sldId id="834" r:id="rId19"/>
    <p:sldId id="814" r:id="rId20"/>
    <p:sldId id="815" r:id="rId21"/>
    <p:sldId id="835" r:id="rId22"/>
    <p:sldId id="816" r:id="rId23"/>
    <p:sldId id="818" r:id="rId24"/>
    <p:sldId id="817" r:id="rId25"/>
    <p:sldId id="820" r:id="rId26"/>
    <p:sldId id="278" r:id="rId27"/>
    <p:sldId id="821" r:id="rId28"/>
    <p:sldId id="279" r:id="rId29"/>
    <p:sldId id="824" r:id="rId30"/>
    <p:sldId id="825" r:id="rId31"/>
    <p:sldId id="826" r:id="rId32"/>
    <p:sldId id="827" r:id="rId33"/>
    <p:sldId id="828" r:id="rId34"/>
    <p:sldId id="829" r:id="rId35"/>
    <p:sldId id="256" r:id="rId36"/>
    <p:sldId id="257" r:id="rId37"/>
    <p:sldId id="297" r:id="rId38"/>
    <p:sldId id="305" r:id="rId39"/>
    <p:sldId id="259" r:id="rId40"/>
    <p:sldId id="295" r:id="rId41"/>
    <p:sldId id="313" r:id="rId42"/>
    <p:sldId id="286" r:id="rId43"/>
    <p:sldId id="287" r:id="rId44"/>
    <p:sldId id="260" r:id="rId45"/>
    <p:sldId id="293" r:id="rId46"/>
    <p:sldId id="285" r:id="rId47"/>
    <p:sldId id="271" r:id="rId48"/>
    <p:sldId id="267" r:id="rId49"/>
    <p:sldId id="264" r:id="rId50"/>
    <p:sldId id="309" r:id="rId51"/>
    <p:sldId id="272" r:id="rId52"/>
    <p:sldId id="298" r:id="rId53"/>
    <p:sldId id="299" r:id="rId54"/>
    <p:sldId id="311" r:id="rId55"/>
    <p:sldId id="274" r:id="rId56"/>
    <p:sldId id="319" r:id="rId57"/>
    <p:sldId id="290" r:id="rId58"/>
    <p:sldId id="276" r:id="rId59"/>
    <p:sldId id="277" r:id="rId60"/>
    <p:sldId id="273" r:id="rId61"/>
    <p:sldId id="304" r:id="rId62"/>
    <p:sldId id="300" r:id="rId63"/>
    <p:sldId id="265" r:id="rId64"/>
    <p:sldId id="302" r:id="rId65"/>
    <p:sldId id="312" r:id="rId66"/>
    <p:sldId id="288" r:id="rId67"/>
    <p:sldId id="289" r:id="rId68"/>
    <p:sldId id="261" r:id="rId69"/>
    <p:sldId id="292" r:id="rId70"/>
    <p:sldId id="283" r:id="rId71"/>
    <p:sldId id="281" r:id="rId72"/>
    <p:sldId id="832" r:id="rId73"/>
    <p:sldId id="318" r:id="rId74"/>
    <p:sldId id="315" r:id="rId75"/>
    <p:sldId id="317" r:id="rId76"/>
    <p:sldId id="291" r:id="rId77"/>
    <p:sldId id="262" r:id="rId78"/>
    <p:sldId id="314" r:id="rId79"/>
    <p:sldId id="294" r:id="rId80"/>
    <p:sldId id="263" r:id="rId81"/>
    <p:sldId id="321" r:id="rId82"/>
    <p:sldId id="322" r:id="rId83"/>
    <p:sldId id="323" r:id="rId84"/>
    <p:sldId id="699" r:id="rId85"/>
    <p:sldId id="693" r:id="rId86"/>
    <p:sldId id="724" r:id="rId87"/>
    <p:sldId id="258" r:id="rId88"/>
    <p:sldId id="703" r:id="rId89"/>
    <p:sldId id="704" r:id="rId90"/>
    <p:sldId id="691" r:id="rId91"/>
    <p:sldId id="739" r:id="rId92"/>
    <p:sldId id="709" r:id="rId93"/>
    <p:sldId id="697" r:id="rId94"/>
    <p:sldId id="729" r:id="rId95"/>
    <p:sldId id="711" r:id="rId96"/>
    <p:sldId id="730" r:id="rId97"/>
    <p:sldId id="726" r:id="rId98"/>
    <p:sldId id="719" r:id="rId99"/>
    <p:sldId id="712" r:id="rId100"/>
    <p:sldId id="728" r:id="rId101"/>
    <p:sldId id="713" r:id="rId102"/>
    <p:sldId id="700" r:id="rId103"/>
    <p:sldId id="702" r:id="rId104"/>
    <p:sldId id="701" r:id="rId105"/>
    <p:sldId id="737" r:id="rId106"/>
    <p:sldId id="698" r:id="rId107"/>
    <p:sldId id="364" r:id="rId108"/>
    <p:sldId id="690" r:id="rId109"/>
    <p:sldId id="689" r:id="rId110"/>
    <p:sldId id="358" r:id="rId111"/>
    <p:sldId id="740" r:id="rId112"/>
    <p:sldId id="688" r:id="rId113"/>
    <p:sldId id="725" r:id="rId114"/>
    <p:sldId id="720" r:id="rId115"/>
    <p:sldId id="742" r:id="rId116"/>
    <p:sldId id="733" r:id="rId117"/>
    <p:sldId id="736" r:id="rId118"/>
    <p:sldId id="732" r:id="rId119"/>
    <p:sldId id="741" r:id="rId120"/>
    <p:sldId id="731" r:id="rId121"/>
    <p:sldId id="721" r:id="rId122"/>
    <p:sldId id="743" r:id="rId123"/>
    <p:sldId id="744" r:id="rId124"/>
    <p:sldId id="745" r:id="rId125"/>
    <p:sldId id="707" r:id="rId126"/>
    <p:sldId id="747" r:id="rId127"/>
    <p:sldId id="748" r:id="rId128"/>
    <p:sldId id="749" r:id="rId129"/>
    <p:sldId id="718" r:id="rId130"/>
    <p:sldId id="750" r:id="rId131"/>
    <p:sldId id="756" r:id="rId132"/>
    <p:sldId id="722" r:id="rId133"/>
    <p:sldId id="715" r:id="rId134"/>
    <p:sldId id="738" r:id="rId135"/>
    <p:sldId id="758" r:id="rId136"/>
    <p:sldId id="759" r:id="rId137"/>
    <p:sldId id="760" r:id="rId138"/>
    <p:sldId id="710" r:id="rId139"/>
    <p:sldId id="761" r:id="rId140"/>
    <p:sldId id="762" r:id="rId141"/>
    <p:sldId id="763" r:id="rId142"/>
    <p:sldId id="764" r:id="rId143"/>
    <p:sldId id="765" r:id="rId144"/>
    <p:sldId id="716" r:id="rId145"/>
    <p:sldId id="766" r:id="rId146"/>
    <p:sldId id="767" r:id="rId147"/>
    <p:sldId id="768" r:id="rId148"/>
    <p:sldId id="723" r:id="rId149"/>
    <p:sldId id="769" r:id="rId150"/>
    <p:sldId id="770" r:id="rId151"/>
    <p:sldId id="735" r:id="rId152"/>
    <p:sldId id="830" r:id="rId153"/>
    <p:sldId id="772" r:id="rId154"/>
    <p:sldId id="773" r:id="rId155"/>
    <p:sldId id="774" r:id="rId156"/>
    <p:sldId id="775" r:id="rId157"/>
    <p:sldId id="755" r:id="rId158"/>
    <p:sldId id="752" r:id="rId159"/>
    <p:sldId id="727" r:id="rId160"/>
    <p:sldId id="754" r:id="rId161"/>
    <p:sldId id="776" r:id="rId162"/>
    <p:sldId id="777" r:id="rId163"/>
    <p:sldId id="778" r:id="rId164"/>
    <p:sldId id="779" r:id="rId165"/>
    <p:sldId id="780" r:id="rId166"/>
    <p:sldId id="781" r:id="rId167"/>
    <p:sldId id="782" r:id="rId168"/>
    <p:sldId id="783" r:id="rId169"/>
    <p:sldId id="784" r:id="rId170"/>
    <p:sldId id="785" r:id="rId171"/>
    <p:sldId id="786" r:id="rId172"/>
    <p:sldId id="787" r:id="rId173"/>
    <p:sldId id="789" r:id="rId174"/>
    <p:sldId id="790" r:id="rId175"/>
    <p:sldId id="792" r:id="rId176"/>
    <p:sldId id="308" r:id="rId177"/>
    <p:sldId id="793" r:id="rId178"/>
    <p:sldId id="794" r:id="rId179"/>
    <p:sldId id="795" r:id="rId180"/>
    <p:sldId id="796" r:id="rId181"/>
    <p:sldId id="797" r:id="rId182"/>
    <p:sldId id="798" r:id="rId183"/>
    <p:sldId id="799" r:id="rId184"/>
    <p:sldId id="800" r:id="rId185"/>
    <p:sldId id="801" r:id="rId186"/>
    <p:sldId id="802" r:id="rId187"/>
    <p:sldId id="751" r:id="rId188"/>
    <p:sldId id="803" r:id="rId189"/>
    <p:sldId id="753" r:id="rId190"/>
    <p:sldId id="804" r:id="rId191"/>
    <p:sldId id="805" r:id="rId192"/>
    <p:sldId id="806" r:id="rId193"/>
    <p:sldId id="807" r:id="rId1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E55F50DF-95BC-4BA2-BF8B-53444FCAADCC}">
          <p14:sldIdLst>
            <p14:sldId id="320"/>
            <p14:sldId id="746"/>
            <p14:sldId id="831"/>
            <p14:sldId id="836"/>
          </p14:sldIdLst>
        </p14:section>
        <p14:section name="Induction Training" id="{8BAB5F96-B093-498C-9A4D-E340ECF63599}">
          <p14:sldIdLst>
            <p14:sldId id="808"/>
            <p14:sldId id="809"/>
            <p14:sldId id="266"/>
            <p14:sldId id="810"/>
            <p14:sldId id="811"/>
            <p14:sldId id="268"/>
            <p14:sldId id="812"/>
            <p14:sldId id="813"/>
            <p14:sldId id="270"/>
            <p14:sldId id="833"/>
            <p14:sldId id="834"/>
            <p14:sldId id="814"/>
            <p14:sldId id="815"/>
            <p14:sldId id="835"/>
            <p14:sldId id="816"/>
            <p14:sldId id="818"/>
            <p14:sldId id="817"/>
            <p14:sldId id="820"/>
            <p14:sldId id="278"/>
            <p14:sldId id="821"/>
            <p14:sldId id="279"/>
            <p14:sldId id="824"/>
            <p14:sldId id="825"/>
            <p14:sldId id="826"/>
            <p14:sldId id="827"/>
            <p14:sldId id="828"/>
            <p14:sldId id="829"/>
          </p14:sldIdLst>
        </p14:section>
        <p14:section name="Session 1 - Research Integrity" id="{B278FAC6-A662-490E-8A9E-0CFE547C4312}">
          <p14:sldIdLst>
            <p14:sldId id="256"/>
            <p14:sldId id="257"/>
            <p14:sldId id="297"/>
            <p14:sldId id="305"/>
            <p14:sldId id="259"/>
            <p14:sldId id="295"/>
            <p14:sldId id="313"/>
            <p14:sldId id="286"/>
            <p14:sldId id="287"/>
            <p14:sldId id="260"/>
            <p14:sldId id="293"/>
            <p14:sldId id="285"/>
            <p14:sldId id="271"/>
            <p14:sldId id="267"/>
            <p14:sldId id="264"/>
            <p14:sldId id="309"/>
            <p14:sldId id="272"/>
            <p14:sldId id="298"/>
            <p14:sldId id="299"/>
            <p14:sldId id="311"/>
            <p14:sldId id="274"/>
            <p14:sldId id="319"/>
            <p14:sldId id="290"/>
            <p14:sldId id="276"/>
            <p14:sldId id="277"/>
            <p14:sldId id="273"/>
            <p14:sldId id="304"/>
            <p14:sldId id="300"/>
            <p14:sldId id="265"/>
            <p14:sldId id="302"/>
            <p14:sldId id="312"/>
            <p14:sldId id="288"/>
            <p14:sldId id="289"/>
            <p14:sldId id="261"/>
            <p14:sldId id="292"/>
            <p14:sldId id="283"/>
            <p14:sldId id="281"/>
            <p14:sldId id="832"/>
            <p14:sldId id="318"/>
            <p14:sldId id="315"/>
            <p14:sldId id="317"/>
            <p14:sldId id="291"/>
            <p14:sldId id="262"/>
            <p14:sldId id="314"/>
            <p14:sldId id="294"/>
            <p14:sldId id="263"/>
          </p14:sldIdLst>
        </p14:section>
        <p14:section name="Session 2 - Qualitative Research &amp; Public Involvement" id="{C91DCF87-C367-4722-98C5-34F75E347BA9}">
          <p14:sldIdLst>
            <p14:sldId id="321"/>
            <p14:sldId id="322"/>
            <p14:sldId id="323"/>
            <p14:sldId id="699"/>
            <p14:sldId id="693"/>
            <p14:sldId id="724"/>
            <p14:sldId id="258"/>
            <p14:sldId id="703"/>
            <p14:sldId id="704"/>
            <p14:sldId id="691"/>
            <p14:sldId id="739"/>
            <p14:sldId id="709"/>
            <p14:sldId id="697"/>
            <p14:sldId id="729"/>
            <p14:sldId id="711"/>
            <p14:sldId id="730"/>
            <p14:sldId id="726"/>
            <p14:sldId id="719"/>
            <p14:sldId id="712"/>
            <p14:sldId id="728"/>
            <p14:sldId id="713"/>
            <p14:sldId id="700"/>
            <p14:sldId id="702"/>
            <p14:sldId id="701"/>
            <p14:sldId id="737"/>
            <p14:sldId id="698"/>
            <p14:sldId id="364"/>
            <p14:sldId id="690"/>
            <p14:sldId id="689"/>
            <p14:sldId id="358"/>
            <p14:sldId id="740"/>
            <p14:sldId id="688"/>
            <p14:sldId id="725"/>
            <p14:sldId id="720"/>
            <p14:sldId id="742"/>
            <p14:sldId id="733"/>
            <p14:sldId id="736"/>
            <p14:sldId id="732"/>
            <p14:sldId id="741"/>
            <p14:sldId id="731"/>
            <p14:sldId id="721"/>
            <p14:sldId id="743"/>
            <p14:sldId id="744"/>
            <p14:sldId id="745"/>
            <p14:sldId id="707"/>
          </p14:sldIdLst>
        </p14:section>
        <p14:section name="Session 3 - Interviewing Skills &amp; Emotional Wellbeing" id="{5A4FBB9E-05DA-4C9F-9058-8F5F4FE5F6A7}">
          <p14:sldIdLst>
            <p14:sldId id="747"/>
            <p14:sldId id="748"/>
            <p14:sldId id="749"/>
            <p14:sldId id="718"/>
            <p14:sldId id="750"/>
            <p14:sldId id="756"/>
            <p14:sldId id="722"/>
            <p14:sldId id="715"/>
            <p14:sldId id="738"/>
            <p14:sldId id="758"/>
            <p14:sldId id="759"/>
            <p14:sldId id="760"/>
            <p14:sldId id="710"/>
            <p14:sldId id="761"/>
            <p14:sldId id="762"/>
            <p14:sldId id="763"/>
            <p14:sldId id="764"/>
            <p14:sldId id="765"/>
            <p14:sldId id="716"/>
            <p14:sldId id="766"/>
            <p14:sldId id="767"/>
            <p14:sldId id="768"/>
            <p14:sldId id="723"/>
            <p14:sldId id="769"/>
            <p14:sldId id="770"/>
            <p14:sldId id="735"/>
            <p14:sldId id="830"/>
            <p14:sldId id="772"/>
            <p14:sldId id="773"/>
            <p14:sldId id="774"/>
            <p14:sldId id="775"/>
            <p14:sldId id="755"/>
            <p14:sldId id="752"/>
            <p14:sldId id="727"/>
            <p14:sldId id="754"/>
            <p14:sldId id="776"/>
            <p14:sldId id="777"/>
            <p14:sldId id="778"/>
            <p14:sldId id="779"/>
          </p14:sldIdLst>
        </p14:section>
        <p14:section name="Session 4 - Analysing Interview Transcripts" id="{EFD8183F-9EFA-4F6E-9E17-F4D0E794475F}">
          <p14:sldIdLst>
            <p14:sldId id="780"/>
            <p14:sldId id="781"/>
            <p14:sldId id="782"/>
            <p14:sldId id="783"/>
            <p14:sldId id="784"/>
            <p14:sldId id="785"/>
            <p14:sldId id="786"/>
            <p14:sldId id="787"/>
            <p14:sldId id="789"/>
            <p14:sldId id="790"/>
            <p14:sldId id="792"/>
            <p14:sldId id="308"/>
            <p14:sldId id="793"/>
            <p14:sldId id="794"/>
            <p14:sldId id="795"/>
            <p14:sldId id="796"/>
            <p14:sldId id="797"/>
            <p14:sldId id="798"/>
            <p14:sldId id="799"/>
            <p14:sldId id="800"/>
            <p14:sldId id="801"/>
            <p14:sldId id="802"/>
            <p14:sldId id="751"/>
            <p14:sldId id="803"/>
            <p14:sldId id="753"/>
            <p14:sldId id="804"/>
            <p14:sldId id="805"/>
            <p14:sldId id="806"/>
            <p14:sldId id="80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son, Halle" initials="JH" lastIdx="15" clrIdx="0">
    <p:extLst>
      <p:ext uri="{19B8F6BF-5375-455C-9EA6-DF929625EA0E}">
        <p15:presenceInfo xmlns:p15="http://schemas.microsoft.com/office/powerpoint/2012/main" userId="S::hjohnso2@ic.ac.uk::fa517872-1c20-4f14-93ab-b4d1fb4ebe1e" providerId="AD"/>
      </p:ext>
    </p:extLst>
  </p:cmAuthor>
  <p:cmAuthor id="2" name="Bruton, Jane" initials="BJ" lastIdx="14" clrIdx="1">
    <p:extLst>
      <p:ext uri="{19B8F6BF-5375-455C-9EA6-DF929625EA0E}">
        <p15:presenceInfo xmlns:p15="http://schemas.microsoft.com/office/powerpoint/2012/main" userId="S::jbruton@ic.ac.uk::6d171f0d-29a8-409c-98b5-2429a52520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3ED89A-7EB5-1258-E881-41486A2ED63C}" v="48" dt="2022-02-21T16:34:24.620"/>
    <p1510:client id="{25698E92-F1DD-4D4B-9500-6B5C39957696}" v="586" dt="2022-02-21T11:32:05.946"/>
    <p1510:client id="{C8E1EB5E-400F-A4B4-1BFE-CEB703EA838F}" v="3" dt="2022-02-23T11:28:14.5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notesMaster" Target="notesMasters/notesMaster1.xml"/><Relationship Id="rId190" Type="http://schemas.openxmlformats.org/officeDocument/2006/relationships/slide" Target="slides/slide186.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commentAuthors" Target="commentAuthors.xml"/><Relationship Id="rId200" Type="http://schemas.openxmlformats.org/officeDocument/2006/relationships/tableStyles" Target="tableStyle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presProps" Target="presProps.xml"/><Relationship Id="rId201" Type="http://schemas.microsoft.com/office/2015/10/relationships/revisionInfo" Target="revisionInfo.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slideMaster" Target="slideMasters/slideMaster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viewProps" Target="viewProp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s>
</file>

<file path=ppt/diagrams/_rels/data1.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image" Target="../media/image25.png"/></Relationships>
</file>

<file path=ppt/diagrams/_rels/data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ata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hyperlink" Target="https://www.nihr.ac.uk/documents/briefing-notes-for-researchers-public-involvement-in-nhs-health-and-social-care-research/27371#Identifying_and_prioritising_research" TargetMode="External"/><Relationship Id="rId5" Type="http://schemas.openxmlformats.org/officeDocument/2006/relationships/image" Target="../media/image34.svg"/><Relationship Id="rId4" Type="http://schemas.openxmlformats.org/officeDocument/2006/relationships/image" Target="../media/image33.png"/></Relationships>
</file>

<file path=ppt/diagrams/_rels/data9.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23.png"/><Relationship Id="rId7" Type="http://schemas.openxmlformats.org/officeDocument/2006/relationships/image" Target="../media/image94.png"/><Relationship Id="rId2" Type="http://schemas.openxmlformats.org/officeDocument/2006/relationships/image" Target="../media/image91.svg"/><Relationship Id="rId1" Type="http://schemas.openxmlformats.org/officeDocument/2006/relationships/image" Target="../media/image90.png"/><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24.svg"/></Relationships>
</file>

<file path=ppt/diagrams/_rels/data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svg"/><Relationship Id="rId1" Type="http://schemas.openxmlformats.org/officeDocument/2006/relationships/image" Target="../media/image100.png"/><Relationship Id="rId6" Type="http://schemas.openxmlformats.org/officeDocument/2006/relationships/image" Target="../media/image105.svg"/><Relationship Id="rId5" Type="http://schemas.openxmlformats.org/officeDocument/2006/relationships/image" Target="../media/image104.png"/><Relationship Id="rId4" Type="http://schemas.openxmlformats.org/officeDocument/2006/relationships/image" Target="../media/image103.svg"/></Relationships>
</file>

<file path=ppt/diagrams/_rels/data11.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svg"/><Relationship Id="rId1" Type="http://schemas.openxmlformats.org/officeDocument/2006/relationships/image" Target="../media/image106.png"/><Relationship Id="rId6" Type="http://schemas.openxmlformats.org/officeDocument/2006/relationships/image" Target="../media/image111.svg"/><Relationship Id="rId5" Type="http://schemas.openxmlformats.org/officeDocument/2006/relationships/image" Target="../media/image11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s>
</file>

<file path=ppt/diagrams/_rels/data1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image" Target="../media/image140.jpeg"/><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jpeg"/></Relationships>
</file>

<file path=ppt/diagrams/_rels/data1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image" Target="../media/image164.jpeg"/><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67.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image" Target="../media/image2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 Id="rId4" Type="http://schemas.openxmlformats.org/officeDocument/2006/relationships/image" Target="../media/image2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5" Type="http://schemas.openxmlformats.org/officeDocument/2006/relationships/hyperlink" Target="https://www.nihr.ac.uk/documents/briefing-notes-for-researchers-public-involvement-in-nhs-health-and-social-care-research/27371#Identifying_and_prioritising_research" TargetMode="External"/><Relationship Id="rId4" Type="http://schemas.openxmlformats.org/officeDocument/2006/relationships/image" Target="../media/image34.svg"/></Relationships>
</file>

<file path=ppt/diagrams/_rels/drawing9.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23.png"/><Relationship Id="rId7" Type="http://schemas.openxmlformats.org/officeDocument/2006/relationships/image" Target="../media/image94.png"/><Relationship Id="rId2" Type="http://schemas.openxmlformats.org/officeDocument/2006/relationships/image" Target="../media/image91.svg"/><Relationship Id="rId1" Type="http://schemas.openxmlformats.org/officeDocument/2006/relationships/image" Target="../media/image90.png"/><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24.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svg"/><Relationship Id="rId1" Type="http://schemas.openxmlformats.org/officeDocument/2006/relationships/image" Target="../media/image100.png"/><Relationship Id="rId6" Type="http://schemas.openxmlformats.org/officeDocument/2006/relationships/image" Target="../media/image105.svg"/><Relationship Id="rId5" Type="http://schemas.openxmlformats.org/officeDocument/2006/relationships/image" Target="../media/image104.png"/><Relationship Id="rId4" Type="http://schemas.openxmlformats.org/officeDocument/2006/relationships/image" Target="../media/image103.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svg"/><Relationship Id="rId1" Type="http://schemas.openxmlformats.org/officeDocument/2006/relationships/image" Target="../media/image106.png"/><Relationship Id="rId6" Type="http://schemas.openxmlformats.org/officeDocument/2006/relationships/image" Target="../media/image111.svg"/><Relationship Id="rId5" Type="http://schemas.openxmlformats.org/officeDocument/2006/relationships/image" Target="../media/image11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image" Target="../media/image140.jpeg"/><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jpeg"/></Relationships>
</file>

<file path=ppt/diagrams/_rels/drawing17.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image" Target="../media/image164.jpeg"/><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67.jpe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8065B5-33DE-4471-8D43-57D81837D7E2}"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7D6F495-664C-4AAD-AFD2-5CF6076A0269}">
      <dgm:prSet/>
      <dgm:spPr/>
      <dgm:t>
        <a:bodyPr/>
        <a:lstStyle/>
        <a:p>
          <a:pPr>
            <a:lnSpc>
              <a:spcPct val="100000"/>
            </a:lnSpc>
            <a:defRPr b="1"/>
          </a:pPr>
          <a:r>
            <a:rPr lang="en-GB" b="1">
              <a:highlight>
                <a:srgbClr val="FFFF00"/>
              </a:highlight>
            </a:rPr>
            <a:t>Add role</a:t>
          </a:r>
          <a:endParaRPr lang="en-US">
            <a:highlight>
              <a:srgbClr val="FFFF00"/>
            </a:highlight>
          </a:endParaRPr>
        </a:p>
      </dgm:t>
    </dgm:pt>
    <dgm:pt modelId="{607A04C9-1FE3-48DF-AB2E-5A1347EC45B3}" type="parTrans" cxnId="{D82EABE5-6225-40D6-807F-EA1E5DAB8C83}">
      <dgm:prSet/>
      <dgm:spPr/>
      <dgm:t>
        <a:bodyPr/>
        <a:lstStyle/>
        <a:p>
          <a:pPr algn="ctr"/>
          <a:endParaRPr lang="en-US"/>
        </a:p>
      </dgm:t>
    </dgm:pt>
    <dgm:pt modelId="{7D97ED6D-58E5-4DDA-9C35-66BB2E04147F}" type="sibTrans" cxnId="{D82EABE5-6225-40D6-807F-EA1E5DAB8C83}">
      <dgm:prSet/>
      <dgm:spPr/>
      <dgm:t>
        <a:bodyPr/>
        <a:lstStyle/>
        <a:p>
          <a:endParaRPr lang="en-US"/>
        </a:p>
      </dgm:t>
    </dgm:pt>
    <dgm:pt modelId="{527C7F18-6BB1-4E99-B02D-8F0C919B7E95}">
      <dgm:prSet/>
      <dgm:spPr/>
      <dgm:t>
        <a:bodyPr/>
        <a:lstStyle/>
        <a:p>
          <a:pPr>
            <a:lnSpc>
              <a:spcPct val="100000"/>
            </a:lnSpc>
          </a:pPr>
          <a:r>
            <a:rPr lang="en-GB" sz="1700" b="1">
              <a:highlight>
                <a:srgbClr val="FFFF00"/>
              </a:highlight>
            </a:rPr>
            <a:t>Provide overview of role (e.g. peer researcher, advisory group member) </a:t>
          </a:r>
        </a:p>
        <a:p>
          <a:pPr algn="ctr">
            <a:lnSpc>
              <a:spcPct val="100000"/>
            </a:lnSpc>
          </a:pPr>
          <a:endParaRPr lang="en-GB" sz="1700" b="1"/>
        </a:p>
      </dgm:t>
    </dgm:pt>
    <dgm:pt modelId="{645AF829-3746-40A0-BF09-E88AFC936D22}" type="parTrans" cxnId="{AD514A31-A7DF-48F5-8B94-DA1742937C1E}">
      <dgm:prSet/>
      <dgm:spPr/>
      <dgm:t>
        <a:bodyPr/>
        <a:lstStyle/>
        <a:p>
          <a:pPr algn="ctr"/>
          <a:endParaRPr lang="en-US"/>
        </a:p>
      </dgm:t>
    </dgm:pt>
    <dgm:pt modelId="{336C8095-5131-4D19-8A2A-C820DF693E64}" type="sibTrans" cxnId="{AD514A31-A7DF-48F5-8B94-DA1742937C1E}">
      <dgm:prSet/>
      <dgm:spPr/>
      <dgm:t>
        <a:bodyPr/>
        <a:lstStyle/>
        <a:p>
          <a:endParaRPr lang="en-US"/>
        </a:p>
      </dgm:t>
    </dgm:pt>
    <dgm:pt modelId="{610E2B64-1FBB-4029-B809-6058E8571C37}">
      <dgm:prSet custT="1"/>
      <dgm:spPr/>
      <dgm:t>
        <a:bodyPr/>
        <a:lstStyle/>
        <a:p>
          <a:r>
            <a:rPr lang="en-GB" sz="1600">
              <a:highlight>
                <a:srgbClr val="FFFF00"/>
              </a:highlight>
            </a:rPr>
            <a:t>Add expected meetings</a:t>
          </a:r>
          <a:endParaRPr lang="en-US" sz="1600">
            <a:highlight>
              <a:srgbClr val="FFFF00"/>
            </a:highlight>
          </a:endParaRPr>
        </a:p>
      </dgm:t>
    </dgm:pt>
    <dgm:pt modelId="{4A5CB88B-ECC6-4E36-B92C-21F813630510}" type="sibTrans" cxnId="{FA8AA2CA-6927-4241-B862-AB50B5C4D80E}">
      <dgm:prSet/>
      <dgm:spPr/>
      <dgm:t>
        <a:bodyPr/>
        <a:lstStyle/>
        <a:p>
          <a:endParaRPr lang="en-GB"/>
        </a:p>
      </dgm:t>
    </dgm:pt>
    <dgm:pt modelId="{27B19729-623C-4D89-B08A-4D40BEDFC455}" type="parTrans" cxnId="{FA8AA2CA-6927-4241-B862-AB50B5C4D80E}">
      <dgm:prSet/>
      <dgm:spPr/>
      <dgm:t>
        <a:bodyPr/>
        <a:lstStyle/>
        <a:p>
          <a:endParaRPr lang="en-GB"/>
        </a:p>
      </dgm:t>
    </dgm:pt>
    <dgm:pt modelId="{554ED4C1-6894-48F7-BC2D-A17125D155AB}">
      <dgm:prSet custT="1"/>
      <dgm:spPr/>
      <dgm:t>
        <a:bodyPr/>
        <a:lstStyle/>
        <a:p>
          <a:r>
            <a:rPr lang="en-US" sz="1600">
              <a:highlight>
                <a:srgbClr val="FFFF00"/>
              </a:highlight>
            </a:rPr>
            <a:t>Add expected training</a:t>
          </a:r>
        </a:p>
      </dgm:t>
    </dgm:pt>
    <dgm:pt modelId="{7211CEE4-5F7B-43A6-890D-64E581740231}" type="parTrans" cxnId="{E265ED22-B49D-40CD-A052-EEEFC3A3BDFD}">
      <dgm:prSet/>
      <dgm:spPr/>
      <dgm:t>
        <a:bodyPr/>
        <a:lstStyle/>
        <a:p>
          <a:endParaRPr lang="en-GB"/>
        </a:p>
      </dgm:t>
    </dgm:pt>
    <dgm:pt modelId="{62172A22-02A7-431C-843D-69C720019D52}" type="sibTrans" cxnId="{E265ED22-B49D-40CD-A052-EEEFC3A3BDFD}">
      <dgm:prSet/>
      <dgm:spPr/>
      <dgm:t>
        <a:bodyPr/>
        <a:lstStyle/>
        <a:p>
          <a:endParaRPr lang="en-GB"/>
        </a:p>
      </dgm:t>
    </dgm:pt>
    <dgm:pt modelId="{2D1766ED-90D2-4154-A632-663BEEAA0A52}">
      <dgm:prSet custT="1"/>
      <dgm:spPr/>
      <dgm:t>
        <a:bodyPr/>
        <a:lstStyle/>
        <a:p>
          <a:r>
            <a:rPr lang="en-US" sz="1600">
              <a:highlight>
                <a:srgbClr val="FFFF00"/>
              </a:highlight>
            </a:rPr>
            <a:t>Add any other expectations outlined in role profile</a:t>
          </a:r>
        </a:p>
      </dgm:t>
    </dgm:pt>
    <dgm:pt modelId="{1CD1E2E6-6889-48A8-8C6E-C5B8FAFC1E71}" type="parTrans" cxnId="{7E2FA2E3-0767-4C64-AC7F-632D4CC39129}">
      <dgm:prSet/>
      <dgm:spPr/>
      <dgm:t>
        <a:bodyPr/>
        <a:lstStyle/>
        <a:p>
          <a:endParaRPr lang="en-GB"/>
        </a:p>
      </dgm:t>
    </dgm:pt>
    <dgm:pt modelId="{F8630E00-C56C-473E-9BB9-547EAE59BC42}" type="sibTrans" cxnId="{7E2FA2E3-0767-4C64-AC7F-632D4CC39129}">
      <dgm:prSet/>
      <dgm:spPr/>
      <dgm:t>
        <a:bodyPr/>
        <a:lstStyle/>
        <a:p>
          <a:endParaRPr lang="en-GB"/>
        </a:p>
      </dgm:t>
    </dgm:pt>
    <dgm:pt modelId="{155C7B36-4FC4-4527-A642-33D89D2B9A52}" type="pres">
      <dgm:prSet presAssocID="{D58065B5-33DE-4471-8D43-57D81837D7E2}" presName="root" presStyleCnt="0">
        <dgm:presLayoutVars>
          <dgm:dir/>
          <dgm:resizeHandles val="exact"/>
        </dgm:presLayoutVars>
      </dgm:prSet>
      <dgm:spPr/>
    </dgm:pt>
    <dgm:pt modelId="{6B210794-4AF6-41BD-AA7B-CBE6F267AA30}" type="pres">
      <dgm:prSet presAssocID="{D7D6F495-664C-4AAD-AFD2-5CF6076A0269}" presName="compNode" presStyleCnt="0"/>
      <dgm:spPr/>
    </dgm:pt>
    <dgm:pt modelId="{1F8CCCC3-6478-4889-B650-FD6F64CC3EB4}" type="pres">
      <dgm:prSet presAssocID="{D7D6F495-664C-4AAD-AFD2-5CF6076A0269}" presName="iconRect" presStyleLbl="node1" presStyleIdx="0" presStyleCnt="1" custLinFactNeighborX="-5576" custLinFactNeighborY="277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4236C6F6-F990-4BB0-8FBF-0CDFD75A0C75}" type="pres">
      <dgm:prSet presAssocID="{D7D6F495-664C-4AAD-AFD2-5CF6076A0269}" presName="iconSpace" presStyleCnt="0"/>
      <dgm:spPr/>
    </dgm:pt>
    <dgm:pt modelId="{33844F87-38B0-4596-A84F-14418B16E95D}" type="pres">
      <dgm:prSet presAssocID="{D7D6F495-664C-4AAD-AFD2-5CF6076A0269}" presName="parTx" presStyleLbl="revTx" presStyleIdx="0" presStyleCnt="2">
        <dgm:presLayoutVars>
          <dgm:chMax val="0"/>
          <dgm:chPref val="0"/>
        </dgm:presLayoutVars>
      </dgm:prSet>
      <dgm:spPr/>
    </dgm:pt>
    <dgm:pt modelId="{A292E862-1C6A-472E-BE02-03F72F5C0DE4}" type="pres">
      <dgm:prSet presAssocID="{D7D6F495-664C-4AAD-AFD2-5CF6076A0269}" presName="txSpace" presStyleCnt="0"/>
      <dgm:spPr/>
    </dgm:pt>
    <dgm:pt modelId="{D74F6A10-A187-42AF-930C-ACEB8221D29D}" type="pres">
      <dgm:prSet presAssocID="{D7D6F495-664C-4AAD-AFD2-5CF6076A0269}" presName="desTx" presStyleLbl="revTx" presStyleIdx="1" presStyleCnt="2">
        <dgm:presLayoutVars/>
      </dgm:prSet>
      <dgm:spPr/>
    </dgm:pt>
  </dgm:ptLst>
  <dgm:cxnLst>
    <dgm:cxn modelId="{E265ED22-B49D-40CD-A052-EEEFC3A3BDFD}" srcId="{527C7F18-6BB1-4E99-B02D-8F0C919B7E95}" destId="{554ED4C1-6894-48F7-BC2D-A17125D155AB}" srcOrd="1" destOrd="0" parTransId="{7211CEE4-5F7B-43A6-890D-64E581740231}" sibTransId="{62172A22-02A7-431C-843D-69C720019D52}"/>
    <dgm:cxn modelId="{A341FA2B-8163-4D57-B83D-D757B11CC3CB}" type="presOf" srcId="{554ED4C1-6894-48F7-BC2D-A17125D155AB}" destId="{D74F6A10-A187-42AF-930C-ACEB8221D29D}" srcOrd="0" destOrd="2" presId="urn:microsoft.com/office/officeart/2018/5/layout/CenteredIconLabelDescriptionList"/>
    <dgm:cxn modelId="{AD514A31-A7DF-48F5-8B94-DA1742937C1E}" srcId="{D7D6F495-664C-4AAD-AFD2-5CF6076A0269}" destId="{527C7F18-6BB1-4E99-B02D-8F0C919B7E95}" srcOrd="0" destOrd="0" parTransId="{645AF829-3746-40A0-BF09-E88AFC936D22}" sibTransId="{336C8095-5131-4D19-8A2A-C820DF693E64}"/>
    <dgm:cxn modelId="{1F02447C-FEC9-42DD-92FD-9AF55FC29FC5}" type="presOf" srcId="{610E2B64-1FBB-4029-B809-6058E8571C37}" destId="{D74F6A10-A187-42AF-930C-ACEB8221D29D}" srcOrd="0" destOrd="1" presId="urn:microsoft.com/office/officeart/2018/5/layout/CenteredIconLabelDescriptionList"/>
    <dgm:cxn modelId="{50468099-D363-4E8E-8336-E38E517DB08C}" type="presOf" srcId="{D58065B5-33DE-4471-8D43-57D81837D7E2}" destId="{155C7B36-4FC4-4527-A642-33D89D2B9A52}" srcOrd="0" destOrd="0" presId="urn:microsoft.com/office/officeart/2018/5/layout/CenteredIconLabelDescriptionList"/>
    <dgm:cxn modelId="{FA8AA2CA-6927-4241-B862-AB50B5C4D80E}" srcId="{527C7F18-6BB1-4E99-B02D-8F0C919B7E95}" destId="{610E2B64-1FBB-4029-B809-6058E8571C37}" srcOrd="0" destOrd="0" parTransId="{27B19729-623C-4D89-B08A-4D40BEDFC455}" sibTransId="{4A5CB88B-ECC6-4E36-B92C-21F813630510}"/>
    <dgm:cxn modelId="{EAA697D3-AB5B-40D6-B735-D12799711A05}" type="presOf" srcId="{D7D6F495-664C-4AAD-AFD2-5CF6076A0269}" destId="{33844F87-38B0-4596-A84F-14418B16E95D}" srcOrd="0" destOrd="0" presId="urn:microsoft.com/office/officeart/2018/5/layout/CenteredIconLabelDescriptionList"/>
    <dgm:cxn modelId="{7E2FA2E3-0767-4C64-AC7F-632D4CC39129}" srcId="{527C7F18-6BB1-4E99-B02D-8F0C919B7E95}" destId="{2D1766ED-90D2-4154-A632-663BEEAA0A52}" srcOrd="2" destOrd="0" parTransId="{1CD1E2E6-6889-48A8-8C6E-C5B8FAFC1E71}" sibTransId="{F8630E00-C56C-473E-9BB9-547EAE59BC42}"/>
    <dgm:cxn modelId="{939F61E5-5250-4E2A-BD0B-460DEC1FF8E8}" type="presOf" srcId="{527C7F18-6BB1-4E99-B02D-8F0C919B7E95}" destId="{D74F6A10-A187-42AF-930C-ACEB8221D29D}" srcOrd="0" destOrd="0" presId="urn:microsoft.com/office/officeart/2018/5/layout/CenteredIconLabelDescriptionList"/>
    <dgm:cxn modelId="{D82EABE5-6225-40D6-807F-EA1E5DAB8C83}" srcId="{D58065B5-33DE-4471-8D43-57D81837D7E2}" destId="{D7D6F495-664C-4AAD-AFD2-5CF6076A0269}" srcOrd="0" destOrd="0" parTransId="{607A04C9-1FE3-48DF-AB2E-5A1347EC45B3}" sibTransId="{7D97ED6D-58E5-4DDA-9C35-66BB2E04147F}"/>
    <dgm:cxn modelId="{097DB9E9-CAE2-4766-94C4-CCACD59E60B7}" type="presOf" srcId="{2D1766ED-90D2-4154-A632-663BEEAA0A52}" destId="{D74F6A10-A187-42AF-930C-ACEB8221D29D}" srcOrd="0" destOrd="3" presId="urn:microsoft.com/office/officeart/2018/5/layout/CenteredIconLabelDescriptionList"/>
    <dgm:cxn modelId="{B4D2BCDA-50D3-4523-AC60-74C503256357}" type="presParOf" srcId="{155C7B36-4FC4-4527-A642-33D89D2B9A52}" destId="{6B210794-4AF6-41BD-AA7B-CBE6F267AA30}" srcOrd="0" destOrd="0" presId="urn:microsoft.com/office/officeart/2018/5/layout/CenteredIconLabelDescriptionList"/>
    <dgm:cxn modelId="{ED0EEAC1-3BE2-415A-BD32-502A67229D08}" type="presParOf" srcId="{6B210794-4AF6-41BD-AA7B-CBE6F267AA30}" destId="{1F8CCCC3-6478-4889-B650-FD6F64CC3EB4}" srcOrd="0" destOrd="0" presId="urn:microsoft.com/office/officeart/2018/5/layout/CenteredIconLabelDescriptionList"/>
    <dgm:cxn modelId="{F454C8E4-E9C8-413D-A8B4-4012985D2475}" type="presParOf" srcId="{6B210794-4AF6-41BD-AA7B-CBE6F267AA30}" destId="{4236C6F6-F990-4BB0-8FBF-0CDFD75A0C75}" srcOrd="1" destOrd="0" presId="urn:microsoft.com/office/officeart/2018/5/layout/CenteredIconLabelDescriptionList"/>
    <dgm:cxn modelId="{486B9089-8CAD-4068-8EC9-F8D23B778FC4}" type="presParOf" srcId="{6B210794-4AF6-41BD-AA7B-CBE6F267AA30}" destId="{33844F87-38B0-4596-A84F-14418B16E95D}" srcOrd="2" destOrd="0" presId="urn:microsoft.com/office/officeart/2018/5/layout/CenteredIconLabelDescriptionList"/>
    <dgm:cxn modelId="{3DC0E22C-23B7-4FCF-8476-686B523B11A1}" type="presParOf" srcId="{6B210794-4AF6-41BD-AA7B-CBE6F267AA30}" destId="{A292E862-1C6A-472E-BE02-03F72F5C0DE4}" srcOrd="3" destOrd="0" presId="urn:microsoft.com/office/officeart/2018/5/layout/CenteredIconLabelDescriptionList"/>
    <dgm:cxn modelId="{019E7216-D5C5-4FE6-92FC-234CECF02BE1}" type="presParOf" srcId="{6B210794-4AF6-41BD-AA7B-CBE6F267AA30}" destId="{D74F6A10-A187-42AF-930C-ACEB8221D29D}"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C744A6-2254-4862-ACFA-FE2CE60E10D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4AF583E-FA64-4A30-AEB2-1522A52EE298}">
      <dgm:prSet/>
      <dgm:spPr/>
      <dgm:t>
        <a:bodyPr/>
        <a:lstStyle/>
        <a:p>
          <a:r>
            <a:rPr lang="en-GB"/>
            <a:t>Format of meetings could be one-to-one, all together, workshop activities – we will ask for what you prefer!</a:t>
          </a:r>
          <a:endParaRPr lang="en-US"/>
        </a:p>
      </dgm:t>
    </dgm:pt>
    <dgm:pt modelId="{D09BA7C6-9CE6-47F4-8378-93BE67ACC9F7}" type="parTrans" cxnId="{97C0B653-0F61-4B49-BB7C-91DFF43E3FAC}">
      <dgm:prSet/>
      <dgm:spPr/>
      <dgm:t>
        <a:bodyPr/>
        <a:lstStyle/>
        <a:p>
          <a:endParaRPr lang="en-US"/>
        </a:p>
      </dgm:t>
    </dgm:pt>
    <dgm:pt modelId="{77E0A77A-3112-4412-882A-8BB0FC695D8D}" type="sibTrans" cxnId="{97C0B653-0F61-4B49-BB7C-91DFF43E3FAC}">
      <dgm:prSet/>
      <dgm:spPr/>
      <dgm:t>
        <a:bodyPr/>
        <a:lstStyle/>
        <a:p>
          <a:endParaRPr lang="en-US"/>
        </a:p>
      </dgm:t>
    </dgm:pt>
    <dgm:pt modelId="{DF924F34-5337-4803-B159-FC477BDC315C}">
      <dgm:prSet/>
      <dgm:spPr/>
      <dgm:t>
        <a:bodyPr/>
        <a:lstStyle/>
        <a:p>
          <a:r>
            <a:rPr lang="en-GB"/>
            <a:t>Help us to evaluate your impact on the research (and to you personally) – we will send you reflection sheets to complete after each activity</a:t>
          </a:r>
          <a:endParaRPr lang="en-US"/>
        </a:p>
      </dgm:t>
    </dgm:pt>
    <dgm:pt modelId="{C52D3231-5A70-414E-851E-8DD77F39B51E}" type="parTrans" cxnId="{E97DB81A-1622-4758-BCC5-880653FB69F5}">
      <dgm:prSet/>
      <dgm:spPr/>
      <dgm:t>
        <a:bodyPr/>
        <a:lstStyle/>
        <a:p>
          <a:endParaRPr lang="en-US"/>
        </a:p>
      </dgm:t>
    </dgm:pt>
    <dgm:pt modelId="{428A0EBC-73F3-40FB-87B9-38DDD2052604}" type="sibTrans" cxnId="{E97DB81A-1622-4758-BCC5-880653FB69F5}">
      <dgm:prSet/>
      <dgm:spPr/>
      <dgm:t>
        <a:bodyPr/>
        <a:lstStyle/>
        <a:p>
          <a:endParaRPr lang="en-US"/>
        </a:p>
      </dgm:t>
    </dgm:pt>
    <dgm:pt modelId="{C58B5D77-490E-42F6-A194-A662612976DD}" type="pres">
      <dgm:prSet presAssocID="{3EC744A6-2254-4862-ACFA-FE2CE60E10DA}" presName="root" presStyleCnt="0">
        <dgm:presLayoutVars>
          <dgm:dir/>
          <dgm:resizeHandles val="exact"/>
        </dgm:presLayoutVars>
      </dgm:prSet>
      <dgm:spPr/>
    </dgm:pt>
    <dgm:pt modelId="{EF771ECE-038C-4F2E-8DDD-BEE92B564F45}" type="pres">
      <dgm:prSet presAssocID="{E4AF583E-FA64-4A30-AEB2-1522A52EE298}" presName="compNode" presStyleCnt="0"/>
      <dgm:spPr/>
    </dgm:pt>
    <dgm:pt modelId="{10146AEB-D848-496E-9B52-DDEEEAC72263}" type="pres">
      <dgm:prSet presAssocID="{E4AF583E-FA64-4A30-AEB2-1522A52EE298}" presName="bgRect" presStyleLbl="bgShp" presStyleIdx="0" presStyleCnt="2"/>
      <dgm:spPr/>
    </dgm:pt>
    <dgm:pt modelId="{7F46FCBE-8809-49DF-97CB-1A80655A13AE}" type="pres">
      <dgm:prSet presAssocID="{E4AF583E-FA64-4A30-AEB2-1522A52EE29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1E5B24B1-E4E5-4E76-9875-F342D2DC338D}" type="pres">
      <dgm:prSet presAssocID="{E4AF583E-FA64-4A30-AEB2-1522A52EE298}" presName="spaceRect" presStyleCnt="0"/>
      <dgm:spPr/>
    </dgm:pt>
    <dgm:pt modelId="{A9C8527B-8FCB-4430-8463-8832AB53C01C}" type="pres">
      <dgm:prSet presAssocID="{E4AF583E-FA64-4A30-AEB2-1522A52EE298}" presName="parTx" presStyleLbl="revTx" presStyleIdx="0" presStyleCnt="2">
        <dgm:presLayoutVars>
          <dgm:chMax val="0"/>
          <dgm:chPref val="0"/>
        </dgm:presLayoutVars>
      </dgm:prSet>
      <dgm:spPr/>
    </dgm:pt>
    <dgm:pt modelId="{CD076823-D4D5-4FB1-A31D-F4331EA1C2DA}" type="pres">
      <dgm:prSet presAssocID="{77E0A77A-3112-4412-882A-8BB0FC695D8D}" presName="sibTrans" presStyleCnt="0"/>
      <dgm:spPr/>
    </dgm:pt>
    <dgm:pt modelId="{CC2DBAEE-07C4-48B7-A6FB-ECC36B5068D9}" type="pres">
      <dgm:prSet presAssocID="{DF924F34-5337-4803-B159-FC477BDC315C}" presName="compNode" presStyleCnt="0"/>
      <dgm:spPr/>
    </dgm:pt>
    <dgm:pt modelId="{EB97BA1F-3072-4047-83FD-E2C291BCFB52}" type="pres">
      <dgm:prSet presAssocID="{DF924F34-5337-4803-B159-FC477BDC315C}" presName="bgRect" presStyleLbl="bgShp" presStyleIdx="1" presStyleCnt="2"/>
      <dgm:spPr/>
    </dgm:pt>
    <dgm:pt modelId="{A8AACE83-1327-4861-8330-FABFE75FBE5A}" type="pres">
      <dgm:prSet presAssocID="{DF924F34-5337-4803-B159-FC477BDC315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D0331A59-646A-4222-BB5C-8FD254CF4881}" type="pres">
      <dgm:prSet presAssocID="{DF924F34-5337-4803-B159-FC477BDC315C}" presName="spaceRect" presStyleCnt="0"/>
      <dgm:spPr/>
    </dgm:pt>
    <dgm:pt modelId="{C0BF15D1-823E-43B9-81B6-F7609EA29710}" type="pres">
      <dgm:prSet presAssocID="{DF924F34-5337-4803-B159-FC477BDC315C}" presName="parTx" presStyleLbl="revTx" presStyleIdx="1" presStyleCnt="2">
        <dgm:presLayoutVars>
          <dgm:chMax val="0"/>
          <dgm:chPref val="0"/>
        </dgm:presLayoutVars>
      </dgm:prSet>
      <dgm:spPr/>
    </dgm:pt>
  </dgm:ptLst>
  <dgm:cxnLst>
    <dgm:cxn modelId="{E97DB81A-1622-4758-BCC5-880653FB69F5}" srcId="{3EC744A6-2254-4862-ACFA-FE2CE60E10DA}" destId="{DF924F34-5337-4803-B159-FC477BDC315C}" srcOrd="1" destOrd="0" parTransId="{C52D3231-5A70-414E-851E-8DD77F39B51E}" sibTransId="{428A0EBC-73F3-40FB-87B9-38DDD2052604}"/>
    <dgm:cxn modelId="{11D3BF30-53AF-4662-B2CD-A5361955A42D}" type="presOf" srcId="{DF924F34-5337-4803-B159-FC477BDC315C}" destId="{C0BF15D1-823E-43B9-81B6-F7609EA29710}" srcOrd="0" destOrd="0" presId="urn:microsoft.com/office/officeart/2018/2/layout/IconVerticalSolidList"/>
    <dgm:cxn modelId="{4F955E33-FF43-4B64-84BD-884D8D519FC5}" type="presOf" srcId="{3EC744A6-2254-4862-ACFA-FE2CE60E10DA}" destId="{C58B5D77-490E-42F6-A194-A662612976DD}" srcOrd="0" destOrd="0" presId="urn:microsoft.com/office/officeart/2018/2/layout/IconVerticalSolidList"/>
    <dgm:cxn modelId="{ED681537-3683-4B77-B0C4-58B88B34A88F}" type="presOf" srcId="{E4AF583E-FA64-4A30-AEB2-1522A52EE298}" destId="{A9C8527B-8FCB-4430-8463-8832AB53C01C}" srcOrd="0" destOrd="0" presId="urn:microsoft.com/office/officeart/2018/2/layout/IconVerticalSolidList"/>
    <dgm:cxn modelId="{97C0B653-0F61-4B49-BB7C-91DFF43E3FAC}" srcId="{3EC744A6-2254-4862-ACFA-FE2CE60E10DA}" destId="{E4AF583E-FA64-4A30-AEB2-1522A52EE298}" srcOrd="0" destOrd="0" parTransId="{D09BA7C6-9CE6-47F4-8378-93BE67ACC9F7}" sibTransId="{77E0A77A-3112-4412-882A-8BB0FC695D8D}"/>
    <dgm:cxn modelId="{4EA93F76-9E51-4FC7-8B53-A65F1A258486}" type="presParOf" srcId="{C58B5D77-490E-42F6-A194-A662612976DD}" destId="{EF771ECE-038C-4F2E-8DDD-BEE92B564F45}" srcOrd="0" destOrd="0" presId="urn:microsoft.com/office/officeart/2018/2/layout/IconVerticalSolidList"/>
    <dgm:cxn modelId="{3F121A2B-B555-4355-8281-BC32259ED3C0}" type="presParOf" srcId="{EF771ECE-038C-4F2E-8DDD-BEE92B564F45}" destId="{10146AEB-D848-496E-9B52-DDEEEAC72263}" srcOrd="0" destOrd="0" presId="urn:microsoft.com/office/officeart/2018/2/layout/IconVerticalSolidList"/>
    <dgm:cxn modelId="{BC16D15C-B379-45A2-AC7C-EF5FAA3F7245}" type="presParOf" srcId="{EF771ECE-038C-4F2E-8DDD-BEE92B564F45}" destId="{7F46FCBE-8809-49DF-97CB-1A80655A13AE}" srcOrd="1" destOrd="0" presId="urn:microsoft.com/office/officeart/2018/2/layout/IconVerticalSolidList"/>
    <dgm:cxn modelId="{E8CF9EDD-39E1-48B1-8FA1-363756EC8B13}" type="presParOf" srcId="{EF771ECE-038C-4F2E-8DDD-BEE92B564F45}" destId="{1E5B24B1-E4E5-4E76-9875-F342D2DC338D}" srcOrd="2" destOrd="0" presId="urn:microsoft.com/office/officeart/2018/2/layout/IconVerticalSolidList"/>
    <dgm:cxn modelId="{861B8018-E123-4BDD-AEEC-0F94289E1D1F}" type="presParOf" srcId="{EF771ECE-038C-4F2E-8DDD-BEE92B564F45}" destId="{A9C8527B-8FCB-4430-8463-8832AB53C01C}" srcOrd="3" destOrd="0" presId="urn:microsoft.com/office/officeart/2018/2/layout/IconVerticalSolidList"/>
    <dgm:cxn modelId="{778CEFF7-D9E0-4769-9E9B-DCE25E084327}" type="presParOf" srcId="{C58B5D77-490E-42F6-A194-A662612976DD}" destId="{CD076823-D4D5-4FB1-A31D-F4331EA1C2DA}" srcOrd="1" destOrd="0" presId="urn:microsoft.com/office/officeart/2018/2/layout/IconVerticalSolidList"/>
    <dgm:cxn modelId="{5297223C-946C-43CB-80EF-EE1D0C90CB78}" type="presParOf" srcId="{C58B5D77-490E-42F6-A194-A662612976DD}" destId="{CC2DBAEE-07C4-48B7-A6FB-ECC36B5068D9}" srcOrd="2" destOrd="0" presId="urn:microsoft.com/office/officeart/2018/2/layout/IconVerticalSolidList"/>
    <dgm:cxn modelId="{637CFD6E-7C30-4920-8960-964BB1DF6DD4}" type="presParOf" srcId="{CC2DBAEE-07C4-48B7-A6FB-ECC36B5068D9}" destId="{EB97BA1F-3072-4047-83FD-E2C291BCFB52}" srcOrd="0" destOrd="0" presId="urn:microsoft.com/office/officeart/2018/2/layout/IconVerticalSolidList"/>
    <dgm:cxn modelId="{4F8799BF-55DE-4D17-9D09-7B5C10870C5C}" type="presParOf" srcId="{CC2DBAEE-07C4-48B7-A6FB-ECC36B5068D9}" destId="{A8AACE83-1327-4861-8330-FABFE75FBE5A}" srcOrd="1" destOrd="0" presId="urn:microsoft.com/office/officeart/2018/2/layout/IconVerticalSolidList"/>
    <dgm:cxn modelId="{1C030502-64A3-4F35-B401-91A8871E2303}" type="presParOf" srcId="{CC2DBAEE-07C4-48B7-A6FB-ECC36B5068D9}" destId="{D0331A59-646A-4222-BB5C-8FD254CF4881}" srcOrd="2" destOrd="0" presId="urn:microsoft.com/office/officeart/2018/2/layout/IconVerticalSolidList"/>
    <dgm:cxn modelId="{015A588A-F941-46F4-8E9D-CFA44DAC91F9}" type="presParOf" srcId="{CC2DBAEE-07C4-48B7-A6FB-ECC36B5068D9}" destId="{C0BF15D1-823E-43B9-81B6-F7609EA2971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5FDFD8-0C56-4AFA-9171-2A09B2C41CC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848A4BA-5CAE-4B72-ADAD-DF94F5AA3404}">
      <dgm:prSet/>
      <dgm:spPr/>
      <dgm:t>
        <a:bodyPr/>
        <a:lstStyle/>
        <a:p>
          <a:pPr>
            <a:lnSpc>
              <a:spcPct val="100000"/>
            </a:lnSpc>
            <a:defRPr cap="all"/>
          </a:pPr>
          <a:r>
            <a:rPr lang="en-GB" cap="none" baseline="0">
              <a:highlight>
                <a:srgbClr val="FFFF00"/>
              </a:highlight>
            </a:rPr>
            <a:t>Add list of involvement opportunities currently planned for in budgeting (e.g. coding transcripts, interpreting findings etc)</a:t>
          </a:r>
          <a:endParaRPr lang="en-US" cap="none" baseline="0">
            <a:highlight>
              <a:srgbClr val="FFFF00"/>
            </a:highlight>
          </a:endParaRPr>
        </a:p>
      </dgm:t>
    </dgm:pt>
    <dgm:pt modelId="{402232C1-1568-499B-9596-ADF83372D5A7}" type="parTrans" cxnId="{382D3255-E449-4B88-9D3E-46829FFD5C8B}">
      <dgm:prSet/>
      <dgm:spPr/>
      <dgm:t>
        <a:bodyPr/>
        <a:lstStyle/>
        <a:p>
          <a:endParaRPr lang="en-US"/>
        </a:p>
      </dgm:t>
    </dgm:pt>
    <dgm:pt modelId="{E14DB83E-48CF-420F-85AE-8022739F52FF}" type="sibTrans" cxnId="{382D3255-E449-4B88-9D3E-46829FFD5C8B}">
      <dgm:prSet/>
      <dgm:spPr/>
      <dgm:t>
        <a:bodyPr/>
        <a:lstStyle/>
        <a:p>
          <a:endParaRPr lang="en-US"/>
        </a:p>
      </dgm:t>
    </dgm:pt>
    <dgm:pt modelId="{E36BD3B9-ABBA-49C5-8F87-6FC87A490252}">
      <dgm:prSet/>
      <dgm:spPr/>
      <dgm:t>
        <a:bodyPr/>
        <a:lstStyle/>
        <a:p>
          <a:pPr>
            <a:lnSpc>
              <a:spcPct val="100000"/>
            </a:lnSpc>
            <a:defRPr cap="all"/>
          </a:pPr>
          <a:r>
            <a:rPr lang="en-US" cap="none" baseline="0">
              <a:highlight>
                <a:srgbClr val="FFFF00"/>
              </a:highlight>
            </a:rPr>
            <a:t>Try to include across research cycle (from applying for ethics to sharing findings). For further information see </a:t>
          </a:r>
          <a:r>
            <a:rPr lang="en-US" cap="none" baseline="0">
              <a:highlight>
                <a:srgbClr val="FFFF00"/>
              </a:highlight>
              <a:hlinkClick xmlns:r="http://schemas.openxmlformats.org/officeDocument/2006/relationships" r:id="rId1"/>
            </a:rPr>
            <a:t>NIHR Centre for Engagement and Dissemination, Briefing notes for Researchers: Public Involvement in NHS, Health and Social Care Research</a:t>
          </a:r>
          <a:endParaRPr lang="en-US" cap="none" baseline="0">
            <a:highlight>
              <a:srgbClr val="FFFF00"/>
            </a:highlight>
          </a:endParaRPr>
        </a:p>
      </dgm:t>
    </dgm:pt>
    <dgm:pt modelId="{D29F18D9-C921-44B1-AD2F-D991E11CDED9}" type="parTrans" cxnId="{98036A05-57DC-47F7-9746-4794C61784A8}">
      <dgm:prSet/>
      <dgm:spPr/>
      <dgm:t>
        <a:bodyPr/>
        <a:lstStyle/>
        <a:p>
          <a:endParaRPr lang="en-GB"/>
        </a:p>
      </dgm:t>
    </dgm:pt>
    <dgm:pt modelId="{6EEC4076-4FD8-4067-988D-825289F7395D}" type="sibTrans" cxnId="{98036A05-57DC-47F7-9746-4794C61784A8}">
      <dgm:prSet/>
      <dgm:spPr/>
      <dgm:t>
        <a:bodyPr/>
        <a:lstStyle/>
        <a:p>
          <a:endParaRPr lang="en-GB"/>
        </a:p>
      </dgm:t>
    </dgm:pt>
    <dgm:pt modelId="{7C62495F-244A-48D1-BCFF-20D124072EF4}" type="pres">
      <dgm:prSet presAssocID="{C45FDFD8-0C56-4AFA-9171-2A09B2C41CC6}" presName="root" presStyleCnt="0">
        <dgm:presLayoutVars>
          <dgm:dir/>
          <dgm:resizeHandles val="exact"/>
        </dgm:presLayoutVars>
      </dgm:prSet>
      <dgm:spPr/>
    </dgm:pt>
    <dgm:pt modelId="{35BDAC59-DB6D-41EF-9430-9026BEC7D43E}" type="pres">
      <dgm:prSet presAssocID="{B848A4BA-5CAE-4B72-ADAD-DF94F5AA3404}" presName="compNode" presStyleCnt="0"/>
      <dgm:spPr/>
    </dgm:pt>
    <dgm:pt modelId="{0CCA706F-B569-4896-89CD-42FEE49DD191}" type="pres">
      <dgm:prSet presAssocID="{B848A4BA-5CAE-4B72-ADAD-DF94F5AA3404}" presName="iconBgRect" presStyleLbl="bgShp" presStyleIdx="0" presStyleCnt="2"/>
      <dgm:spPr/>
    </dgm:pt>
    <dgm:pt modelId="{812DD911-947D-4624-AA8D-E456CF4361EF}" type="pres">
      <dgm:prSet presAssocID="{B848A4BA-5CAE-4B72-ADAD-DF94F5AA3404}"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Customer review with solid fill"/>
        </a:ext>
      </dgm:extLst>
    </dgm:pt>
    <dgm:pt modelId="{80894517-E5AF-444F-A647-7D23EAD8B32C}" type="pres">
      <dgm:prSet presAssocID="{B848A4BA-5CAE-4B72-ADAD-DF94F5AA3404}" presName="spaceRect" presStyleCnt="0"/>
      <dgm:spPr/>
    </dgm:pt>
    <dgm:pt modelId="{8D8D2BDD-9ACB-49D9-B0A5-882F75FAE71E}" type="pres">
      <dgm:prSet presAssocID="{B848A4BA-5CAE-4B72-ADAD-DF94F5AA3404}" presName="textRect" presStyleLbl="revTx" presStyleIdx="0" presStyleCnt="2">
        <dgm:presLayoutVars>
          <dgm:chMax val="1"/>
          <dgm:chPref val="1"/>
        </dgm:presLayoutVars>
      </dgm:prSet>
      <dgm:spPr/>
    </dgm:pt>
    <dgm:pt modelId="{B4058154-A2BA-4C33-9D5D-8E9DAE2EB403}" type="pres">
      <dgm:prSet presAssocID="{E14DB83E-48CF-420F-85AE-8022739F52FF}" presName="sibTrans" presStyleCnt="0"/>
      <dgm:spPr/>
    </dgm:pt>
    <dgm:pt modelId="{7BCD44D9-5AE5-4F43-B8F8-A787169CFD34}" type="pres">
      <dgm:prSet presAssocID="{E36BD3B9-ABBA-49C5-8F87-6FC87A490252}" presName="compNode" presStyleCnt="0"/>
      <dgm:spPr/>
    </dgm:pt>
    <dgm:pt modelId="{A65031C8-18E3-44B8-B515-E13547B035BF}" type="pres">
      <dgm:prSet presAssocID="{E36BD3B9-ABBA-49C5-8F87-6FC87A490252}" presName="iconBgRect" presStyleLbl="bgShp" presStyleIdx="1" presStyleCnt="2"/>
      <dgm:spPr/>
    </dgm:pt>
    <dgm:pt modelId="{AA6A0895-071B-4FFC-9A71-2CF37E996947}" type="pres">
      <dgm:prSet presAssocID="{E36BD3B9-ABBA-49C5-8F87-6FC87A490252}"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ircles with arrows outline"/>
        </a:ext>
      </dgm:extLst>
    </dgm:pt>
    <dgm:pt modelId="{0E402414-AC9B-4BED-81C1-636DC45EC4E6}" type="pres">
      <dgm:prSet presAssocID="{E36BD3B9-ABBA-49C5-8F87-6FC87A490252}" presName="spaceRect" presStyleCnt="0"/>
      <dgm:spPr/>
    </dgm:pt>
    <dgm:pt modelId="{31FA9D2A-2CA6-4C97-8F9E-612F0B62AC19}" type="pres">
      <dgm:prSet presAssocID="{E36BD3B9-ABBA-49C5-8F87-6FC87A490252}" presName="textRect" presStyleLbl="revTx" presStyleIdx="1" presStyleCnt="2">
        <dgm:presLayoutVars>
          <dgm:chMax val="1"/>
          <dgm:chPref val="1"/>
        </dgm:presLayoutVars>
      </dgm:prSet>
      <dgm:spPr/>
    </dgm:pt>
  </dgm:ptLst>
  <dgm:cxnLst>
    <dgm:cxn modelId="{98036A05-57DC-47F7-9746-4794C61784A8}" srcId="{C45FDFD8-0C56-4AFA-9171-2A09B2C41CC6}" destId="{E36BD3B9-ABBA-49C5-8F87-6FC87A490252}" srcOrd="1" destOrd="0" parTransId="{D29F18D9-C921-44B1-AD2F-D991E11CDED9}" sibTransId="{6EEC4076-4FD8-4067-988D-825289F7395D}"/>
    <dgm:cxn modelId="{53A87F24-8283-4519-A483-818191BFFF2C}" type="presOf" srcId="{C45FDFD8-0C56-4AFA-9171-2A09B2C41CC6}" destId="{7C62495F-244A-48D1-BCFF-20D124072EF4}" srcOrd="0" destOrd="0" presId="urn:microsoft.com/office/officeart/2018/5/layout/IconCircleLabelList"/>
    <dgm:cxn modelId="{382D3255-E449-4B88-9D3E-46829FFD5C8B}" srcId="{C45FDFD8-0C56-4AFA-9171-2A09B2C41CC6}" destId="{B848A4BA-5CAE-4B72-ADAD-DF94F5AA3404}" srcOrd="0" destOrd="0" parTransId="{402232C1-1568-499B-9596-ADF83372D5A7}" sibTransId="{E14DB83E-48CF-420F-85AE-8022739F52FF}"/>
    <dgm:cxn modelId="{60F052B2-545D-42F0-BA95-07730BC2D865}" type="presOf" srcId="{E36BD3B9-ABBA-49C5-8F87-6FC87A490252}" destId="{31FA9D2A-2CA6-4C97-8F9E-612F0B62AC19}" srcOrd="0" destOrd="0" presId="urn:microsoft.com/office/officeart/2018/5/layout/IconCircleLabelList"/>
    <dgm:cxn modelId="{718B52C3-F569-44C3-8C46-6C0E6FF790A7}" type="presOf" srcId="{B848A4BA-5CAE-4B72-ADAD-DF94F5AA3404}" destId="{8D8D2BDD-9ACB-49D9-B0A5-882F75FAE71E}" srcOrd="0" destOrd="0" presId="urn:microsoft.com/office/officeart/2018/5/layout/IconCircleLabelList"/>
    <dgm:cxn modelId="{D2E5D8D1-EA9B-44DF-92B1-EC24EC6CBE9F}" type="presParOf" srcId="{7C62495F-244A-48D1-BCFF-20D124072EF4}" destId="{35BDAC59-DB6D-41EF-9430-9026BEC7D43E}" srcOrd="0" destOrd="0" presId="urn:microsoft.com/office/officeart/2018/5/layout/IconCircleLabelList"/>
    <dgm:cxn modelId="{A6C5309D-18F3-4E7A-9430-7A6AB898AB62}" type="presParOf" srcId="{35BDAC59-DB6D-41EF-9430-9026BEC7D43E}" destId="{0CCA706F-B569-4896-89CD-42FEE49DD191}" srcOrd="0" destOrd="0" presId="urn:microsoft.com/office/officeart/2018/5/layout/IconCircleLabelList"/>
    <dgm:cxn modelId="{412F0C04-49B8-45F4-B520-9AC477995461}" type="presParOf" srcId="{35BDAC59-DB6D-41EF-9430-9026BEC7D43E}" destId="{812DD911-947D-4624-AA8D-E456CF4361EF}" srcOrd="1" destOrd="0" presId="urn:microsoft.com/office/officeart/2018/5/layout/IconCircleLabelList"/>
    <dgm:cxn modelId="{059C2A1D-6B67-4996-AC74-71BD728224EE}" type="presParOf" srcId="{35BDAC59-DB6D-41EF-9430-9026BEC7D43E}" destId="{80894517-E5AF-444F-A647-7D23EAD8B32C}" srcOrd="2" destOrd="0" presId="urn:microsoft.com/office/officeart/2018/5/layout/IconCircleLabelList"/>
    <dgm:cxn modelId="{EF158CDD-7F49-43DA-88F6-BC1B8BD4D0C1}" type="presParOf" srcId="{35BDAC59-DB6D-41EF-9430-9026BEC7D43E}" destId="{8D8D2BDD-9ACB-49D9-B0A5-882F75FAE71E}" srcOrd="3" destOrd="0" presId="urn:microsoft.com/office/officeart/2018/5/layout/IconCircleLabelList"/>
    <dgm:cxn modelId="{03A670AD-948B-4C8E-9696-F950C576F0F2}" type="presParOf" srcId="{7C62495F-244A-48D1-BCFF-20D124072EF4}" destId="{B4058154-A2BA-4C33-9D5D-8E9DAE2EB403}" srcOrd="1" destOrd="0" presId="urn:microsoft.com/office/officeart/2018/5/layout/IconCircleLabelList"/>
    <dgm:cxn modelId="{80E8F704-DBFF-4E0E-B715-72A58FDCB263}" type="presParOf" srcId="{7C62495F-244A-48D1-BCFF-20D124072EF4}" destId="{7BCD44D9-5AE5-4F43-B8F8-A787169CFD34}" srcOrd="2" destOrd="0" presId="urn:microsoft.com/office/officeart/2018/5/layout/IconCircleLabelList"/>
    <dgm:cxn modelId="{DB693514-38B4-428F-AA04-32659B96826D}" type="presParOf" srcId="{7BCD44D9-5AE5-4F43-B8F8-A787169CFD34}" destId="{A65031C8-18E3-44B8-B515-E13547B035BF}" srcOrd="0" destOrd="0" presId="urn:microsoft.com/office/officeart/2018/5/layout/IconCircleLabelList"/>
    <dgm:cxn modelId="{67C4D860-0456-4596-9B27-985C125BB737}" type="presParOf" srcId="{7BCD44D9-5AE5-4F43-B8F8-A787169CFD34}" destId="{AA6A0895-071B-4FFC-9A71-2CF37E996947}" srcOrd="1" destOrd="0" presId="urn:microsoft.com/office/officeart/2018/5/layout/IconCircleLabelList"/>
    <dgm:cxn modelId="{967B2946-76AB-4297-8751-FF4BB86B4E10}" type="presParOf" srcId="{7BCD44D9-5AE5-4F43-B8F8-A787169CFD34}" destId="{0E402414-AC9B-4BED-81C1-636DC45EC4E6}" srcOrd="2" destOrd="0" presId="urn:microsoft.com/office/officeart/2018/5/layout/IconCircleLabelList"/>
    <dgm:cxn modelId="{A82350D9-D56F-45CF-BCCF-D3ADC3D19D09}" type="presParOf" srcId="{7BCD44D9-5AE5-4F43-B8F8-A787169CFD34}" destId="{31FA9D2A-2CA6-4C97-8F9E-612F0B62AC19}" srcOrd="3" destOrd="0" presId="urn:microsoft.com/office/officeart/2018/5/layout/IconCircleLabel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3F364A-5F38-4FEA-9259-46E0100FDC18}" type="doc">
      <dgm:prSet loTypeId="urn:microsoft.com/office/officeart/2017/3/layout/HorizontalLabelsTimeline" loCatId="process" qsTypeId="urn:microsoft.com/office/officeart/2005/8/quickstyle/simple2" qsCatId="simple" csTypeId="urn:microsoft.com/office/officeart/2005/8/colors/colorful1" csCatId="colorful" phldr="1"/>
      <dgm:spPr/>
      <dgm:t>
        <a:bodyPr/>
        <a:lstStyle/>
        <a:p>
          <a:endParaRPr lang="en-US"/>
        </a:p>
      </dgm:t>
    </dgm:pt>
    <dgm:pt modelId="{18D5745B-A54D-45BF-B363-87166C010EFF}">
      <dgm:prSet/>
      <dgm:spPr/>
      <dgm:t>
        <a:bodyPr/>
        <a:lstStyle/>
        <a:p>
          <a:pPr>
            <a:defRPr b="1"/>
          </a:pPr>
          <a:r>
            <a:rPr lang="en-US">
              <a:solidFill>
                <a:schemeClr val="bg1"/>
              </a:solidFill>
              <a:highlight>
                <a:srgbClr val="FFFF00"/>
              </a:highlight>
            </a:rPr>
            <a:t>Add a rough timeline for project</a:t>
          </a:r>
        </a:p>
      </dgm:t>
    </dgm:pt>
    <dgm:pt modelId="{6F2C47C6-16B5-4649-A6E5-01AEA3054C8C}" type="parTrans" cxnId="{649809CD-3D3A-446A-8D1B-A910DCB171B9}">
      <dgm:prSet/>
      <dgm:spPr/>
      <dgm:t>
        <a:bodyPr/>
        <a:lstStyle/>
        <a:p>
          <a:endParaRPr lang="en-US"/>
        </a:p>
      </dgm:t>
    </dgm:pt>
    <dgm:pt modelId="{F04F610B-1B49-45C4-B219-876D307262FD}" type="sibTrans" cxnId="{649809CD-3D3A-446A-8D1B-A910DCB171B9}">
      <dgm:prSet/>
      <dgm:spPr/>
      <dgm:t>
        <a:bodyPr/>
        <a:lstStyle/>
        <a:p>
          <a:endParaRPr lang="en-US"/>
        </a:p>
      </dgm:t>
    </dgm:pt>
    <dgm:pt modelId="{8F6D0838-2BE3-4CCF-ABFD-79A0968906C8}">
      <dgm:prSet/>
      <dgm:spPr/>
      <dgm:t>
        <a:bodyPr/>
        <a:lstStyle/>
        <a:p>
          <a:r>
            <a:rPr lang="en-US">
              <a:highlight>
                <a:srgbClr val="FFFF00"/>
              </a:highlight>
            </a:rPr>
            <a:t>Include details of what is planned at each stage</a:t>
          </a:r>
        </a:p>
      </dgm:t>
    </dgm:pt>
    <dgm:pt modelId="{155228AE-D5F6-4BD7-B69D-3197944AD0EF}" type="parTrans" cxnId="{BB7614A0-52D2-4240-A6D9-6A463996CC70}">
      <dgm:prSet/>
      <dgm:spPr/>
      <dgm:t>
        <a:bodyPr/>
        <a:lstStyle/>
        <a:p>
          <a:endParaRPr lang="en-US"/>
        </a:p>
      </dgm:t>
    </dgm:pt>
    <dgm:pt modelId="{86E3A2D9-9BF5-458E-8664-CE3515FC40C0}" type="sibTrans" cxnId="{BB7614A0-52D2-4240-A6D9-6A463996CC70}">
      <dgm:prSet/>
      <dgm:spPr/>
      <dgm:t>
        <a:bodyPr/>
        <a:lstStyle/>
        <a:p>
          <a:endParaRPr lang="en-US"/>
        </a:p>
      </dgm:t>
    </dgm:pt>
    <dgm:pt modelId="{E65BF6AF-1E6A-4EEF-B211-B79C177F62B9}">
      <dgm:prSet/>
      <dgm:spPr/>
      <dgm:t>
        <a:bodyPr/>
        <a:lstStyle/>
        <a:p>
          <a:r>
            <a:rPr lang="en-US">
              <a:highlight>
                <a:srgbClr val="FFFF00"/>
              </a:highlight>
            </a:rPr>
            <a:t>Specify who will be involved in discussions – check if everyone agrees</a:t>
          </a:r>
        </a:p>
      </dgm:t>
    </dgm:pt>
    <dgm:pt modelId="{69EC76C3-3D1D-463E-B40B-D52288A1B37D}" type="parTrans" cxnId="{0BDA17F5-2743-4432-9B8E-65D638D021A7}">
      <dgm:prSet/>
      <dgm:spPr/>
      <dgm:t>
        <a:bodyPr/>
        <a:lstStyle/>
        <a:p>
          <a:endParaRPr lang="en-GB"/>
        </a:p>
      </dgm:t>
    </dgm:pt>
    <dgm:pt modelId="{90E493F7-04E1-42B1-A7F6-14F752F2FE28}" type="sibTrans" cxnId="{0BDA17F5-2743-4432-9B8E-65D638D021A7}">
      <dgm:prSet/>
      <dgm:spPr/>
      <dgm:t>
        <a:bodyPr/>
        <a:lstStyle/>
        <a:p>
          <a:endParaRPr lang="en-GB"/>
        </a:p>
      </dgm:t>
    </dgm:pt>
    <dgm:pt modelId="{2300148A-6B3E-481B-A1C0-C70D8D53FD91}" type="pres">
      <dgm:prSet presAssocID="{223F364A-5F38-4FEA-9259-46E0100FDC18}" presName="root" presStyleCnt="0">
        <dgm:presLayoutVars>
          <dgm:chMax/>
          <dgm:chPref/>
          <dgm:animLvl val="lvl"/>
        </dgm:presLayoutVars>
      </dgm:prSet>
      <dgm:spPr/>
    </dgm:pt>
    <dgm:pt modelId="{513DED33-A08D-46D7-BB15-A8730A5983A6}" type="pres">
      <dgm:prSet presAssocID="{223F364A-5F38-4FEA-9259-46E0100FDC18}" presName="divider" presStyleLbl="fgAcc1" presStyleIdx="0" presStyleCnt="1"/>
      <dgm:spPr/>
    </dgm:pt>
    <dgm:pt modelId="{9261C5CA-0BE0-4D4E-9FAE-EB8F8BAA66EA}" type="pres">
      <dgm:prSet presAssocID="{223F364A-5F38-4FEA-9259-46E0100FDC18}" presName="nodes" presStyleCnt="0">
        <dgm:presLayoutVars>
          <dgm:chMax/>
          <dgm:chPref/>
          <dgm:animLvl val="lvl"/>
        </dgm:presLayoutVars>
      </dgm:prSet>
      <dgm:spPr/>
    </dgm:pt>
    <dgm:pt modelId="{2B2589CD-8A9D-452D-A5EB-481CF7F0F5BF}" type="pres">
      <dgm:prSet presAssocID="{18D5745B-A54D-45BF-B363-87166C010EFF}" presName="composite" presStyleCnt="0"/>
      <dgm:spPr/>
    </dgm:pt>
    <dgm:pt modelId="{59C518DB-884E-4B66-8688-19E4B463D89B}" type="pres">
      <dgm:prSet presAssocID="{18D5745B-A54D-45BF-B363-87166C010EFF}" presName="L1TextContainer" presStyleLbl="alignNode1" presStyleIdx="0" presStyleCnt="1">
        <dgm:presLayoutVars>
          <dgm:chMax val="1"/>
          <dgm:chPref val="1"/>
          <dgm:bulletEnabled val="1"/>
        </dgm:presLayoutVars>
      </dgm:prSet>
      <dgm:spPr/>
    </dgm:pt>
    <dgm:pt modelId="{12422212-A3F1-4DDB-B0E0-87D9663A8EE6}" type="pres">
      <dgm:prSet presAssocID="{18D5745B-A54D-45BF-B363-87166C010EFF}" presName="L2TextContainerWrapper" presStyleCnt="0">
        <dgm:presLayoutVars>
          <dgm:bulletEnabled val="1"/>
        </dgm:presLayoutVars>
      </dgm:prSet>
      <dgm:spPr/>
    </dgm:pt>
    <dgm:pt modelId="{DA14E373-BFA2-465A-B8B2-415A3535AF34}" type="pres">
      <dgm:prSet presAssocID="{18D5745B-A54D-45BF-B363-87166C010EFF}" presName="L2TextContainer" presStyleLbl="bgAccFollowNode1" presStyleIdx="0" presStyleCnt="1"/>
      <dgm:spPr/>
    </dgm:pt>
    <dgm:pt modelId="{84EA99B9-CDC7-433F-838D-E773DD491569}" type="pres">
      <dgm:prSet presAssocID="{18D5745B-A54D-45BF-B363-87166C010EFF}" presName="FlexibleEmptyPlaceHolder" presStyleCnt="0"/>
      <dgm:spPr/>
    </dgm:pt>
    <dgm:pt modelId="{68C9A6F9-DD5D-4421-A25D-8F38A2601B8C}" type="pres">
      <dgm:prSet presAssocID="{18D5745B-A54D-45BF-B363-87166C010EFF}" presName="ConnectLine" presStyleLbl="sibTrans1D1" presStyleIdx="0" presStyleCnt="1"/>
      <dgm:spPr/>
    </dgm:pt>
    <dgm:pt modelId="{1CC8A8BE-EAFA-46A0-A8CA-68D9E351072F}" type="pres">
      <dgm:prSet presAssocID="{18D5745B-A54D-45BF-B363-87166C010EFF}" presName="ConnectorPoint" presStyleLbl="node1" presStyleIdx="0" presStyleCnt="1"/>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5AA884E-CEEB-4FF0-9C84-7D7AEA12C242}" type="pres">
      <dgm:prSet presAssocID="{18D5745B-A54D-45BF-B363-87166C010EFF}" presName="EmptyPlaceHolder" presStyleCnt="0"/>
      <dgm:spPr/>
    </dgm:pt>
  </dgm:ptLst>
  <dgm:cxnLst>
    <dgm:cxn modelId="{696CB443-AD69-4C7D-AE8E-96A389EFE0A2}" type="presOf" srcId="{18D5745B-A54D-45BF-B363-87166C010EFF}" destId="{59C518DB-884E-4B66-8688-19E4B463D89B}" srcOrd="0" destOrd="0" presId="urn:microsoft.com/office/officeart/2017/3/layout/HorizontalLabelsTimeline"/>
    <dgm:cxn modelId="{9788BD82-A23D-47E1-8518-D659CEE683D2}" type="presOf" srcId="{223F364A-5F38-4FEA-9259-46E0100FDC18}" destId="{2300148A-6B3E-481B-A1C0-C70D8D53FD91}" srcOrd="0" destOrd="0" presId="urn:microsoft.com/office/officeart/2017/3/layout/HorizontalLabelsTimeline"/>
    <dgm:cxn modelId="{BB7614A0-52D2-4240-A6D9-6A463996CC70}" srcId="{18D5745B-A54D-45BF-B363-87166C010EFF}" destId="{8F6D0838-2BE3-4CCF-ABFD-79A0968906C8}" srcOrd="0" destOrd="0" parTransId="{155228AE-D5F6-4BD7-B69D-3197944AD0EF}" sibTransId="{86E3A2D9-9BF5-458E-8664-CE3515FC40C0}"/>
    <dgm:cxn modelId="{6C756EA9-7EBF-45A6-B5D3-2442E8EA4D85}" type="presOf" srcId="{8F6D0838-2BE3-4CCF-ABFD-79A0968906C8}" destId="{DA14E373-BFA2-465A-B8B2-415A3535AF34}" srcOrd="0" destOrd="0" presId="urn:microsoft.com/office/officeart/2017/3/layout/HorizontalLabelsTimeline"/>
    <dgm:cxn modelId="{7A3277CA-D35C-48FE-B39E-1D6BEE3F9242}" type="presOf" srcId="{E65BF6AF-1E6A-4EEF-B211-B79C177F62B9}" destId="{DA14E373-BFA2-465A-B8B2-415A3535AF34}" srcOrd="0" destOrd="1" presId="urn:microsoft.com/office/officeart/2017/3/layout/HorizontalLabelsTimeline"/>
    <dgm:cxn modelId="{649809CD-3D3A-446A-8D1B-A910DCB171B9}" srcId="{223F364A-5F38-4FEA-9259-46E0100FDC18}" destId="{18D5745B-A54D-45BF-B363-87166C010EFF}" srcOrd="0" destOrd="0" parTransId="{6F2C47C6-16B5-4649-A6E5-01AEA3054C8C}" sibTransId="{F04F610B-1B49-45C4-B219-876D307262FD}"/>
    <dgm:cxn modelId="{0BDA17F5-2743-4432-9B8E-65D638D021A7}" srcId="{18D5745B-A54D-45BF-B363-87166C010EFF}" destId="{E65BF6AF-1E6A-4EEF-B211-B79C177F62B9}" srcOrd="1" destOrd="0" parTransId="{69EC76C3-3D1D-463E-B40B-D52288A1B37D}" sibTransId="{90E493F7-04E1-42B1-A7F6-14F752F2FE28}"/>
    <dgm:cxn modelId="{92F1A730-A5EB-4E35-ABDF-C715B5F3F809}" type="presParOf" srcId="{2300148A-6B3E-481B-A1C0-C70D8D53FD91}" destId="{513DED33-A08D-46D7-BB15-A8730A5983A6}" srcOrd="0" destOrd="0" presId="urn:microsoft.com/office/officeart/2017/3/layout/HorizontalLabelsTimeline"/>
    <dgm:cxn modelId="{2D2FF0AE-C5D3-44F5-9039-904BFC3AD8B8}" type="presParOf" srcId="{2300148A-6B3E-481B-A1C0-C70D8D53FD91}" destId="{9261C5CA-0BE0-4D4E-9FAE-EB8F8BAA66EA}" srcOrd="1" destOrd="0" presId="urn:microsoft.com/office/officeart/2017/3/layout/HorizontalLabelsTimeline"/>
    <dgm:cxn modelId="{1659F90A-0383-477B-84E6-8A36ADC76269}" type="presParOf" srcId="{9261C5CA-0BE0-4D4E-9FAE-EB8F8BAA66EA}" destId="{2B2589CD-8A9D-452D-A5EB-481CF7F0F5BF}" srcOrd="0" destOrd="0" presId="urn:microsoft.com/office/officeart/2017/3/layout/HorizontalLabelsTimeline"/>
    <dgm:cxn modelId="{63D632F0-9D86-4AD6-AEF2-39BF104C0868}" type="presParOf" srcId="{2B2589CD-8A9D-452D-A5EB-481CF7F0F5BF}" destId="{59C518DB-884E-4B66-8688-19E4B463D89B}" srcOrd="0" destOrd="0" presId="urn:microsoft.com/office/officeart/2017/3/layout/HorizontalLabelsTimeline"/>
    <dgm:cxn modelId="{98B97DA9-548B-42DD-B0A5-3364C6B8F6AD}" type="presParOf" srcId="{2B2589CD-8A9D-452D-A5EB-481CF7F0F5BF}" destId="{12422212-A3F1-4DDB-B0E0-87D9663A8EE6}" srcOrd="1" destOrd="0" presId="urn:microsoft.com/office/officeart/2017/3/layout/HorizontalLabelsTimeline"/>
    <dgm:cxn modelId="{997F3871-B0B8-4BF5-82CB-D490590C9C4D}" type="presParOf" srcId="{12422212-A3F1-4DDB-B0E0-87D9663A8EE6}" destId="{DA14E373-BFA2-465A-B8B2-415A3535AF34}" srcOrd="0" destOrd="0" presId="urn:microsoft.com/office/officeart/2017/3/layout/HorizontalLabelsTimeline"/>
    <dgm:cxn modelId="{5F31D592-6802-4F16-B067-1D53AF9175E2}" type="presParOf" srcId="{12422212-A3F1-4DDB-B0E0-87D9663A8EE6}" destId="{84EA99B9-CDC7-433F-838D-E773DD491569}" srcOrd="1" destOrd="0" presId="urn:microsoft.com/office/officeart/2017/3/layout/HorizontalLabelsTimeline"/>
    <dgm:cxn modelId="{478D2B6C-4C4D-4930-AAB7-64D87B047C83}" type="presParOf" srcId="{2B2589CD-8A9D-452D-A5EB-481CF7F0F5BF}" destId="{68C9A6F9-DD5D-4421-A25D-8F38A2601B8C}" srcOrd="2" destOrd="0" presId="urn:microsoft.com/office/officeart/2017/3/layout/HorizontalLabelsTimeline"/>
    <dgm:cxn modelId="{53739D89-D123-4470-A707-288B7E52DC63}" type="presParOf" srcId="{2B2589CD-8A9D-452D-A5EB-481CF7F0F5BF}" destId="{1CC8A8BE-EAFA-46A0-A8CA-68D9E351072F}" srcOrd="3" destOrd="0" presId="urn:microsoft.com/office/officeart/2017/3/layout/HorizontalLabelsTimeline"/>
    <dgm:cxn modelId="{E2A0C2B2-63FF-4DF3-8D23-4F7C33D5957F}" type="presParOf" srcId="{2B2589CD-8A9D-452D-A5EB-481CF7F0F5BF}" destId="{15AA884E-CEEB-4FF0-9C84-7D7AEA12C242}" srcOrd="4" destOrd="0" presId="urn:microsoft.com/office/officeart/2017/3/layout/HorizontalLabels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3AB5E0-3F4F-4797-A4FF-89F8F7444839}"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GB"/>
        </a:p>
      </dgm:t>
    </dgm:pt>
    <dgm:pt modelId="{F473358F-2006-49E8-889D-7BE58C9F877A}">
      <dgm:prSet phldrT="[Text]"/>
      <dgm:spPr/>
      <dgm:t>
        <a:bodyPr/>
        <a:lstStyle/>
        <a:p>
          <a:r>
            <a:rPr lang="en-GB"/>
            <a:t>Study Protocol</a:t>
          </a:r>
        </a:p>
      </dgm:t>
    </dgm:pt>
    <dgm:pt modelId="{9CA893A8-7B28-46AD-A786-4FA1BC87A290}" type="parTrans" cxnId="{96900B60-B6C8-4131-8C58-0814F8D447F2}">
      <dgm:prSet/>
      <dgm:spPr/>
      <dgm:t>
        <a:bodyPr/>
        <a:lstStyle/>
        <a:p>
          <a:endParaRPr lang="en-GB"/>
        </a:p>
      </dgm:t>
    </dgm:pt>
    <dgm:pt modelId="{84BE3897-0EEA-4AFB-A542-2D30299027DE}" type="sibTrans" cxnId="{96900B60-B6C8-4131-8C58-0814F8D447F2}">
      <dgm:prSet/>
      <dgm:spPr/>
      <dgm:t>
        <a:bodyPr/>
        <a:lstStyle/>
        <a:p>
          <a:endParaRPr lang="en-GB"/>
        </a:p>
      </dgm:t>
    </dgm:pt>
    <dgm:pt modelId="{BD980B41-8D5A-4A8D-B2F0-1757138369EA}">
      <dgm:prSet phldrT="[Text]"/>
      <dgm:spPr/>
      <dgm:t>
        <a:bodyPr/>
        <a:lstStyle/>
        <a:p>
          <a:r>
            <a:rPr lang="en-GB"/>
            <a:t>Consent forms</a:t>
          </a:r>
        </a:p>
      </dgm:t>
    </dgm:pt>
    <dgm:pt modelId="{E990BC2D-C1D4-4B5D-B216-5A9A953DE13F}" type="parTrans" cxnId="{C1E546CC-CF90-4DB5-ABA5-6091B2DD0359}">
      <dgm:prSet/>
      <dgm:spPr/>
      <dgm:t>
        <a:bodyPr/>
        <a:lstStyle/>
        <a:p>
          <a:endParaRPr lang="en-GB"/>
        </a:p>
      </dgm:t>
    </dgm:pt>
    <dgm:pt modelId="{D67448D6-96BB-4188-B810-DA7EBCAC2BBA}" type="sibTrans" cxnId="{C1E546CC-CF90-4DB5-ABA5-6091B2DD0359}">
      <dgm:prSet/>
      <dgm:spPr/>
      <dgm:t>
        <a:bodyPr/>
        <a:lstStyle/>
        <a:p>
          <a:endParaRPr lang="en-GB"/>
        </a:p>
      </dgm:t>
    </dgm:pt>
    <dgm:pt modelId="{313DDC88-2201-4E9C-B008-EF249CF21E18}">
      <dgm:prSet phldrT="[Text]"/>
      <dgm:spPr/>
      <dgm:t>
        <a:bodyPr/>
        <a:lstStyle/>
        <a:p>
          <a:r>
            <a:rPr lang="en-GB"/>
            <a:t>Interview topic guide</a:t>
          </a:r>
        </a:p>
      </dgm:t>
    </dgm:pt>
    <dgm:pt modelId="{400FA185-E2F1-4771-8FE9-EB7BBD6A4E62}" type="parTrans" cxnId="{EE03ED99-B2E2-461C-AC88-013C7FD8D957}">
      <dgm:prSet/>
      <dgm:spPr/>
      <dgm:t>
        <a:bodyPr/>
        <a:lstStyle/>
        <a:p>
          <a:endParaRPr lang="en-GB"/>
        </a:p>
      </dgm:t>
    </dgm:pt>
    <dgm:pt modelId="{C030B54B-10AA-4405-ABE7-5AD8CDE0C6BA}" type="sibTrans" cxnId="{EE03ED99-B2E2-461C-AC88-013C7FD8D957}">
      <dgm:prSet/>
      <dgm:spPr/>
      <dgm:t>
        <a:bodyPr/>
        <a:lstStyle/>
        <a:p>
          <a:endParaRPr lang="en-GB"/>
        </a:p>
      </dgm:t>
    </dgm:pt>
    <dgm:pt modelId="{FBE84A20-87D5-4309-85FE-8179E77B0B2B}">
      <dgm:prSet phldrT="[Text]"/>
      <dgm:spPr/>
      <dgm:t>
        <a:bodyPr/>
        <a:lstStyle/>
        <a:p>
          <a:r>
            <a:rPr lang="en-GB"/>
            <a:t>Email invite</a:t>
          </a:r>
        </a:p>
      </dgm:t>
    </dgm:pt>
    <dgm:pt modelId="{C6BB13FC-4CE1-4CD6-8780-CD2392889D5F}" type="parTrans" cxnId="{12CC1C52-460B-43C6-8F5E-81B69FBF901B}">
      <dgm:prSet/>
      <dgm:spPr/>
      <dgm:t>
        <a:bodyPr/>
        <a:lstStyle/>
        <a:p>
          <a:endParaRPr lang="en-GB"/>
        </a:p>
      </dgm:t>
    </dgm:pt>
    <dgm:pt modelId="{6938ABB8-DD12-44AF-A9A0-D55448958C17}" type="sibTrans" cxnId="{12CC1C52-460B-43C6-8F5E-81B69FBF901B}">
      <dgm:prSet/>
      <dgm:spPr/>
      <dgm:t>
        <a:bodyPr/>
        <a:lstStyle/>
        <a:p>
          <a:endParaRPr lang="en-GB"/>
        </a:p>
      </dgm:t>
    </dgm:pt>
    <dgm:pt modelId="{BCAB0C77-EB26-4B9B-8649-CB81F25AF4C8}">
      <dgm:prSet phldrT="[Text]"/>
      <dgm:spPr/>
      <dgm:t>
        <a:bodyPr/>
        <a:lstStyle/>
        <a:p>
          <a:r>
            <a:rPr lang="en-GB"/>
            <a:t>List of support resources</a:t>
          </a:r>
        </a:p>
      </dgm:t>
    </dgm:pt>
    <dgm:pt modelId="{19321893-5930-4C84-BCC6-A463D07CDDB6}" type="parTrans" cxnId="{AE4D7855-18F5-403A-A1FD-E460566E3718}">
      <dgm:prSet/>
      <dgm:spPr/>
      <dgm:t>
        <a:bodyPr/>
        <a:lstStyle/>
        <a:p>
          <a:endParaRPr lang="en-GB"/>
        </a:p>
      </dgm:t>
    </dgm:pt>
    <dgm:pt modelId="{94F80337-78F4-4356-A143-81D3DFF08DAD}" type="sibTrans" cxnId="{AE4D7855-18F5-403A-A1FD-E460566E3718}">
      <dgm:prSet/>
      <dgm:spPr/>
      <dgm:t>
        <a:bodyPr/>
        <a:lstStyle/>
        <a:p>
          <a:endParaRPr lang="en-GB"/>
        </a:p>
      </dgm:t>
    </dgm:pt>
    <dgm:pt modelId="{46DD584C-7270-4DDE-B84D-18E4DA1BDD24}">
      <dgm:prSet phldrT="[Text]"/>
      <dgm:spPr/>
      <dgm:t>
        <a:bodyPr/>
        <a:lstStyle/>
        <a:p>
          <a:r>
            <a:rPr lang="en-GB"/>
            <a:t>Anything new?</a:t>
          </a:r>
        </a:p>
      </dgm:t>
    </dgm:pt>
    <dgm:pt modelId="{3ED98B78-6B0A-43DA-BDEB-B4BA963C4F7C}" type="parTrans" cxnId="{81342A22-EDA4-4C26-891C-64FB1796BB48}">
      <dgm:prSet/>
      <dgm:spPr/>
      <dgm:t>
        <a:bodyPr/>
        <a:lstStyle/>
        <a:p>
          <a:endParaRPr lang="en-GB"/>
        </a:p>
      </dgm:t>
    </dgm:pt>
    <dgm:pt modelId="{D8ACE2CF-F8F5-49F8-A002-E7034955F1D8}" type="sibTrans" cxnId="{81342A22-EDA4-4C26-891C-64FB1796BB48}">
      <dgm:prSet/>
      <dgm:spPr/>
      <dgm:t>
        <a:bodyPr/>
        <a:lstStyle/>
        <a:p>
          <a:endParaRPr lang="en-GB"/>
        </a:p>
      </dgm:t>
    </dgm:pt>
    <dgm:pt modelId="{1099EDC7-9CF0-4790-90B0-DCEF826A58CD}">
      <dgm:prSet phldrT="[Text]"/>
      <dgm:spPr/>
      <dgm:t>
        <a:bodyPr/>
        <a:lstStyle/>
        <a:p>
          <a:r>
            <a:rPr lang="en-GB"/>
            <a:t>Demographics survey</a:t>
          </a:r>
        </a:p>
      </dgm:t>
    </dgm:pt>
    <dgm:pt modelId="{8C3BBF7A-1F33-43CF-9D3B-7F24E161BF0A}" type="parTrans" cxnId="{D72F2104-F013-44F4-87A5-1A6B4365CD16}">
      <dgm:prSet/>
      <dgm:spPr/>
      <dgm:t>
        <a:bodyPr/>
        <a:lstStyle/>
        <a:p>
          <a:endParaRPr lang="en-GB"/>
        </a:p>
      </dgm:t>
    </dgm:pt>
    <dgm:pt modelId="{65A8053E-CB84-4DCB-8EBF-68441D901584}" type="sibTrans" cxnId="{D72F2104-F013-44F4-87A5-1A6B4365CD16}">
      <dgm:prSet/>
      <dgm:spPr/>
      <dgm:t>
        <a:bodyPr/>
        <a:lstStyle/>
        <a:p>
          <a:endParaRPr lang="en-GB"/>
        </a:p>
      </dgm:t>
    </dgm:pt>
    <dgm:pt modelId="{65A95F0C-7907-45E4-9CF8-E2AA0E847C8F}">
      <dgm:prSet phldrT="[Text]"/>
      <dgm:spPr/>
      <dgm:t>
        <a:bodyPr/>
        <a:lstStyle/>
        <a:p>
          <a:r>
            <a:rPr lang="en-GB"/>
            <a:t>Participant Information Sheet</a:t>
          </a:r>
        </a:p>
      </dgm:t>
    </dgm:pt>
    <dgm:pt modelId="{0916572A-553F-45E2-BDD0-732DF42B1FE7}" type="parTrans" cxnId="{A1F5EB45-0CDC-46A9-92F5-EADADCFE3EC0}">
      <dgm:prSet/>
      <dgm:spPr/>
      <dgm:t>
        <a:bodyPr/>
        <a:lstStyle/>
        <a:p>
          <a:endParaRPr lang="en-GB"/>
        </a:p>
      </dgm:t>
    </dgm:pt>
    <dgm:pt modelId="{87F5F002-D73C-4B99-8000-2A5528918CBC}" type="sibTrans" cxnId="{A1F5EB45-0CDC-46A9-92F5-EADADCFE3EC0}">
      <dgm:prSet/>
      <dgm:spPr/>
      <dgm:t>
        <a:bodyPr/>
        <a:lstStyle/>
        <a:p>
          <a:endParaRPr lang="en-GB"/>
        </a:p>
      </dgm:t>
    </dgm:pt>
    <dgm:pt modelId="{963A1BBB-05C4-4D45-B6F3-54A9E4F0DC98}" type="pres">
      <dgm:prSet presAssocID="{313AB5E0-3F4F-4797-A4FF-89F8F7444839}" presName="diagram" presStyleCnt="0">
        <dgm:presLayoutVars>
          <dgm:dir/>
          <dgm:resizeHandles val="exact"/>
        </dgm:presLayoutVars>
      </dgm:prSet>
      <dgm:spPr/>
    </dgm:pt>
    <dgm:pt modelId="{9E90AB94-6124-4E4B-8B39-44F6EDE8D631}" type="pres">
      <dgm:prSet presAssocID="{F473358F-2006-49E8-889D-7BE58C9F877A}" presName="node" presStyleLbl="node1" presStyleIdx="0" presStyleCnt="8">
        <dgm:presLayoutVars>
          <dgm:bulletEnabled val="1"/>
        </dgm:presLayoutVars>
      </dgm:prSet>
      <dgm:spPr/>
    </dgm:pt>
    <dgm:pt modelId="{E4AA41EC-136C-4FAC-927C-B56A9BD72B20}" type="pres">
      <dgm:prSet presAssocID="{84BE3897-0EEA-4AFB-A542-2D30299027DE}" presName="sibTrans" presStyleCnt="0"/>
      <dgm:spPr/>
    </dgm:pt>
    <dgm:pt modelId="{682F8D50-0867-4157-8400-C2988230DD97}" type="pres">
      <dgm:prSet presAssocID="{65A95F0C-7907-45E4-9CF8-E2AA0E847C8F}" presName="node" presStyleLbl="node1" presStyleIdx="1" presStyleCnt="8">
        <dgm:presLayoutVars>
          <dgm:bulletEnabled val="1"/>
        </dgm:presLayoutVars>
      </dgm:prSet>
      <dgm:spPr/>
    </dgm:pt>
    <dgm:pt modelId="{3B513558-36AC-40C0-8757-D13A207761AC}" type="pres">
      <dgm:prSet presAssocID="{87F5F002-D73C-4B99-8000-2A5528918CBC}" presName="sibTrans" presStyleCnt="0"/>
      <dgm:spPr/>
    </dgm:pt>
    <dgm:pt modelId="{394614E9-BD34-4D02-B36F-011881C4EA4F}" type="pres">
      <dgm:prSet presAssocID="{BD980B41-8D5A-4A8D-B2F0-1757138369EA}" presName="node" presStyleLbl="node1" presStyleIdx="2" presStyleCnt="8">
        <dgm:presLayoutVars>
          <dgm:bulletEnabled val="1"/>
        </dgm:presLayoutVars>
      </dgm:prSet>
      <dgm:spPr/>
    </dgm:pt>
    <dgm:pt modelId="{7D482A45-705E-46BB-BAEC-940260CDE07E}" type="pres">
      <dgm:prSet presAssocID="{D67448D6-96BB-4188-B810-DA7EBCAC2BBA}" presName="sibTrans" presStyleCnt="0"/>
      <dgm:spPr/>
    </dgm:pt>
    <dgm:pt modelId="{DDCC162C-075C-4F4C-8ECE-052B8EA8CFF1}" type="pres">
      <dgm:prSet presAssocID="{313DDC88-2201-4E9C-B008-EF249CF21E18}" presName="node" presStyleLbl="node1" presStyleIdx="3" presStyleCnt="8">
        <dgm:presLayoutVars>
          <dgm:bulletEnabled val="1"/>
        </dgm:presLayoutVars>
      </dgm:prSet>
      <dgm:spPr/>
    </dgm:pt>
    <dgm:pt modelId="{A7C7DC9E-7FEE-49BB-87F9-AAD04A7BCBF2}" type="pres">
      <dgm:prSet presAssocID="{C030B54B-10AA-4405-ABE7-5AD8CDE0C6BA}" presName="sibTrans" presStyleCnt="0"/>
      <dgm:spPr/>
    </dgm:pt>
    <dgm:pt modelId="{BA971E7A-E903-4EA0-999E-C715370DC709}" type="pres">
      <dgm:prSet presAssocID="{FBE84A20-87D5-4309-85FE-8179E77B0B2B}" presName="node" presStyleLbl="node1" presStyleIdx="4" presStyleCnt="8">
        <dgm:presLayoutVars>
          <dgm:bulletEnabled val="1"/>
        </dgm:presLayoutVars>
      </dgm:prSet>
      <dgm:spPr/>
    </dgm:pt>
    <dgm:pt modelId="{DE59123F-2723-4D05-9A33-D2A9BE67F70C}" type="pres">
      <dgm:prSet presAssocID="{6938ABB8-DD12-44AF-A9A0-D55448958C17}" presName="sibTrans" presStyleCnt="0"/>
      <dgm:spPr/>
    </dgm:pt>
    <dgm:pt modelId="{E40E38CF-68FD-4A76-9B9D-CA1441699B4C}" type="pres">
      <dgm:prSet presAssocID="{1099EDC7-9CF0-4790-90B0-DCEF826A58CD}" presName="node" presStyleLbl="node1" presStyleIdx="5" presStyleCnt="8">
        <dgm:presLayoutVars>
          <dgm:bulletEnabled val="1"/>
        </dgm:presLayoutVars>
      </dgm:prSet>
      <dgm:spPr/>
    </dgm:pt>
    <dgm:pt modelId="{237BD591-D84C-4A59-B89F-0C3DF3A3640D}" type="pres">
      <dgm:prSet presAssocID="{65A8053E-CB84-4DCB-8EBF-68441D901584}" presName="sibTrans" presStyleCnt="0"/>
      <dgm:spPr/>
    </dgm:pt>
    <dgm:pt modelId="{CC14125C-4976-474C-A6FF-6871DADA1DDA}" type="pres">
      <dgm:prSet presAssocID="{BCAB0C77-EB26-4B9B-8649-CB81F25AF4C8}" presName="node" presStyleLbl="node1" presStyleIdx="6" presStyleCnt="8">
        <dgm:presLayoutVars>
          <dgm:bulletEnabled val="1"/>
        </dgm:presLayoutVars>
      </dgm:prSet>
      <dgm:spPr/>
    </dgm:pt>
    <dgm:pt modelId="{81FD62C9-4BDD-44CC-938D-855FEF5CB836}" type="pres">
      <dgm:prSet presAssocID="{94F80337-78F4-4356-A143-81D3DFF08DAD}" presName="sibTrans" presStyleCnt="0"/>
      <dgm:spPr/>
    </dgm:pt>
    <dgm:pt modelId="{8B1A18C3-0055-4E42-BBC4-DA923BABC2FA}" type="pres">
      <dgm:prSet presAssocID="{46DD584C-7270-4DDE-B84D-18E4DA1BDD24}" presName="node" presStyleLbl="node1" presStyleIdx="7" presStyleCnt="8">
        <dgm:presLayoutVars>
          <dgm:bulletEnabled val="1"/>
        </dgm:presLayoutVars>
      </dgm:prSet>
      <dgm:spPr/>
    </dgm:pt>
  </dgm:ptLst>
  <dgm:cxnLst>
    <dgm:cxn modelId="{D72F2104-F013-44F4-87A5-1A6B4365CD16}" srcId="{313AB5E0-3F4F-4797-A4FF-89F8F7444839}" destId="{1099EDC7-9CF0-4790-90B0-DCEF826A58CD}" srcOrd="5" destOrd="0" parTransId="{8C3BBF7A-1F33-43CF-9D3B-7F24E161BF0A}" sibTransId="{65A8053E-CB84-4DCB-8EBF-68441D901584}"/>
    <dgm:cxn modelId="{81342A22-EDA4-4C26-891C-64FB1796BB48}" srcId="{313AB5E0-3F4F-4797-A4FF-89F8F7444839}" destId="{46DD584C-7270-4DDE-B84D-18E4DA1BDD24}" srcOrd="7" destOrd="0" parTransId="{3ED98B78-6B0A-43DA-BDEB-B4BA963C4F7C}" sibTransId="{D8ACE2CF-F8F5-49F8-A002-E7034955F1D8}"/>
    <dgm:cxn modelId="{68652C2A-8AD8-4EC0-AAE4-F03788C045C3}" type="presOf" srcId="{313AB5E0-3F4F-4797-A4FF-89F8F7444839}" destId="{963A1BBB-05C4-4D45-B6F3-54A9E4F0DC98}" srcOrd="0" destOrd="0" presId="urn:microsoft.com/office/officeart/2005/8/layout/default"/>
    <dgm:cxn modelId="{96900B60-B6C8-4131-8C58-0814F8D447F2}" srcId="{313AB5E0-3F4F-4797-A4FF-89F8F7444839}" destId="{F473358F-2006-49E8-889D-7BE58C9F877A}" srcOrd="0" destOrd="0" parTransId="{9CA893A8-7B28-46AD-A786-4FA1BC87A290}" sibTransId="{84BE3897-0EEA-4AFB-A542-2D30299027DE}"/>
    <dgm:cxn modelId="{A1F5EB45-0CDC-46A9-92F5-EADADCFE3EC0}" srcId="{313AB5E0-3F4F-4797-A4FF-89F8F7444839}" destId="{65A95F0C-7907-45E4-9CF8-E2AA0E847C8F}" srcOrd="1" destOrd="0" parTransId="{0916572A-553F-45E2-BDD0-732DF42B1FE7}" sibTransId="{87F5F002-D73C-4B99-8000-2A5528918CBC}"/>
    <dgm:cxn modelId="{D7ABD748-EC58-46B4-BF32-CEE604BBCE32}" type="presOf" srcId="{BCAB0C77-EB26-4B9B-8649-CB81F25AF4C8}" destId="{CC14125C-4976-474C-A6FF-6871DADA1DDA}" srcOrd="0" destOrd="0" presId="urn:microsoft.com/office/officeart/2005/8/layout/default"/>
    <dgm:cxn modelId="{1E9DDF71-EB96-488A-9C6B-92D6644DC874}" type="presOf" srcId="{46DD584C-7270-4DDE-B84D-18E4DA1BDD24}" destId="{8B1A18C3-0055-4E42-BBC4-DA923BABC2FA}" srcOrd="0" destOrd="0" presId="urn:microsoft.com/office/officeart/2005/8/layout/default"/>
    <dgm:cxn modelId="{12CC1C52-460B-43C6-8F5E-81B69FBF901B}" srcId="{313AB5E0-3F4F-4797-A4FF-89F8F7444839}" destId="{FBE84A20-87D5-4309-85FE-8179E77B0B2B}" srcOrd="4" destOrd="0" parTransId="{C6BB13FC-4CE1-4CD6-8780-CD2392889D5F}" sibTransId="{6938ABB8-DD12-44AF-A9A0-D55448958C17}"/>
    <dgm:cxn modelId="{AE4D7855-18F5-403A-A1FD-E460566E3718}" srcId="{313AB5E0-3F4F-4797-A4FF-89F8F7444839}" destId="{BCAB0C77-EB26-4B9B-8649-CB81F25AF4C8}" srcOrd="6" destOrd="0" parTransId="{19321893-5930-4C84-BCC6-A463D07CDDB6}" sibTransId="{94F80337-78F4-4356-A143-81D3DFF08DAD}"/>
    <dgm:cxn modelId="{6977F27E-BEFB-4DB6-A3F9-791264EE17F8}" type="presOf" srcId="{F473358F-2006-49E8-889D-7BE58C9F877A}" destId="{9E90AB94-6124-4E4B-8B39-44F6EDE8D631}" srcOrd="0" destOrd="0" presId="urn:microsoft.com/office/officeart/2005/8/layout/default"/>
    <dgm:cxn modelId="{A7466292-C945-4598-AC34-00EADCF8BF34}" type="presOf" srcId="{1099EDC7-9CF0-4790-90B0-DCEF826A58CD}" destId="{E40E38CF-68FD-4A76-9B9D-CA1441699B4C}" srcOrd="0" destOrd="0" presId="urn:microsoft.com/office/officeart/2005/8/layout/default"/>
    <dgm:cxn modelId="{E86E4E96-934D-4879-8146-74F46FAAB0AE}" type="presOf" srcId="{BD980B41-8D5A-4A8D-B2F0-1757138369EA}" destId="{394614E9-BD34-4D02-B36F-011881C4EA4F}" srcOrd="0" destOrd="0" presId="urn:microsoft.com/office/officeart/2005/8/layout/default"/>
    <dgm:cxn modelId="{EE03ED99-B2E2-461C-AC88-013C7FD8D957}" srcId="{313AB5E0-3F4F-4797-A4FF-89F8F7444839}" destId="{313DDC88-2201-4E9C-B008-EF249CF21E18}" srcOrd="3" destOrd="0" parTransId="{400FA185-E2F1-4771-8FE9-EB7BBD6A4E62}" sibTransId="{C030B54B-10AA-4405-ABE7-5AD8CDE0C6BA}"/>
    <dgm:cxn modelId="{0637C8B5-B0B4-4A91-B6AD-F2B4A862991D}" type="presOf" srcId="{65A95F0C-7907-45E4-9CF8-E2AA0E847C8F}" destId="{682F8D50-0867-4157-8400-C2988230DD97}" srcOrd="0" destOrd="0" presId="urn:microsoft.com/office/officeart/2005/8/layout/default"/>
    <dgm:cxn modelId="{C52723B8-03D7-434C-B283-46381E818F9E}" type="presOf" srcId="{313DDC88-2201-4E9C-B008-EF249CF21E18}" destId="{DDCC162C-075C-4F4C-8ECE-052B8EA8CFF1}" srcOrd="0" destOrd="0" presId="urn:microsoft.com/office/officeart/2005/8/layout/default"/>
    <dgm:cxn modelId="{C1E546CC-CF90-4DB5-ABA5-6091B2DD0359}" srcId="{313AB5E0-3F4F-4797-A4FF-89F8F7444839}" destId="{BD980B41-8D5A-4A8D-B2F0-1757138369EA}" srcOrd="2" destOrd="0" parTransId="{E990BC2D-C1D4-4B5D-B216-5A9A953DE13F}" sibTransId="{D67448D6-96BB-4188-B810-DA7EBCAC2BBA}"/>
    <dgm:cxn modelId="{5B9CACF2-DB95-47AA-9DD9-E1E3488F44B5}" type="presOf" srcId="{FBE84A20-87D5-4309-85FE-8179E77B0B2B}" destId="{BA971E7A-E903-4EA0-999E-C715370DC709}" srcOrd="0" destOrd="0" presId="urn:microsoft.com/office/officeart/2005/8/layout/default"/>
    <dgm:cxn modelId="{AFDEF844-02F5-494D-AB27-BA9A2A2A7A67}" type="presParOf" srcId="{963A1BBB-05C4-4D45-B6F3-54A9E4F0DC98}" destId="{9E90AB94-6124-4E4B-8B39-44F6EDE8D631}" srcOrd="0" destOrd="0" presId="urn:microsoft.com/office/officeart/2005/8/layout/default"/>
    <dgm:cxn modelId="{7307C64B-D157-41F1-864A-AB3C1C19F5D8}" type="presParOf" srcId="{963A1BBB-05C4-4D45-B6F3-54A9E4F0DC98}" destId="{E4AA41EC-136C-4FAC-927C-B56A9BD72B20}" srcOrd="1" destOrd="0" presId="urn:microsoft.com/office/officeart/2005/8/layout/default"/>
    <dgm:cxn modelId="{247D8DCE-8D9E-4921-8A02-2249DA7040F2}" type="presParOf" srcId="{963A1BBB-05C4-4D45-B6F3-54A9E4F0DC98}" destId="{682F8D50-0867-4157-8400-C2988230DD97}" srcOrd="2" destOrd="0" presId="urn:microsoft.com/office/officeart/2005/8/layout/default"/>
    <dgm:cxn modelId="{7477E0FD-C6BB-48BA-8FEF-52D3FE7964E0}" type="presParOf" srcId="{963A1BBB-05C4-4D45-B6F3-54A9E4F0DC98}" destId="{3B513558-36AC-40C0-8757-D13A207761AC}" srcOrd="3" destOrd="0" presId="urn:microsoft.com/office/officeart/2005/8/layout/default"/>
    <dgm:cxn modelId="{7B58DE99-9AEC-4C24-BD66-1F2F15E8C6FE}" type="presParOf" srcId="{963A1BBB-05C4-4D45-B6F3-54A9E4F0DC98}" destId="{394614E9-BD34-4D02-B36F-011881C4EA4F}" srcOrd="4" destOrd="0" presId="urn:microsoft.com/office/officeart/2005/8/layout/default"/>
    <dgm:cxn modelId="{DF474B82-368B-4E9B-BA90-5458BCB5A47C}" type="presParOf" srcId="{963A1BBB-05C4-4D45-B6F3-54A9E4F0DC98}" destId="{7D482A45-705E-46BB-BAEC-940260CDE07E}" srcOrd="5" destOrd="0" presId="urn:microsoft.com/office/officeart/2005/8/layout/default"/>
    <dgm:cxn modelId="{DACEE7C0-F3F7-466F-B5FF-195A567A6D0D}" type="presParOf" srcId="{963A1BBB-05C4-4D45-B6F3-54A9E4F0DC98}" destId="{DDCC162C-075C-4F4C-8ECE-052B8EA8CFF1}" srcOrd="6" destOrd="0" presId="urn:microsoft.com/office/officeart/2005/8/layout/default"/>
    <dgm:cxn modelId="{040AAF27-A7D0-4733-A8AA-3F5DAD731EE8}" type="presParOf" srcId="{963A1BBB-05C4-4D45-B6F3-54A9E4F0DC98}" destId="{A7C7DC9E-7FEE-49BB-87F9-AAD04A7BCBF2}" srcOrd="7" destOrd="0" presId="urn:microsoft.com/office/officeart/2005/8/layout/default"/>
    <dgm:cxn modelId="{D8936B9A-DFF5-45D1-B553-59EE9FF4BC87}" type="presParOf" srcId="{963A1BBB-05C4-4D45-B6F3-54A9E4F0DC98}" destId="{BA971E7A-E903-4EA0-999E-C715370DC709}" srcOrd="8" destOrd="0" presId="urn:microsoft.com/office/officeart/2005/8/layout/default"/>
    <dgm:cxn modelId="{8780B667-D3E0-40DA-A5EB-91DE205C139A}" type="presParOf" srcId="{963A1BBB-05C4-4D45-B6F3-54A9E4F0DC98}" destId="{DE59123F-2723-4D05-9A33-D2A9BE67F70C}" srcOrd="9" destOrd="0" presId="urn:microsoft.com/office/officeart/2005/8/layout/default"/>
    <dgm:cxn modelId="{04B6F09E-DC1E-473D-ACCE-99409B92DE4A}" type="presParOf" srcId="{963A1BBB-05C4-4D45-B6F3-54A9E4F0DC98}" destId="{E40E38CF-68FD-4A76-9B9D-CA1441699B4C}" srcOrd="10" destOrd="0" presId="urn:microsoft.com/office/officeart/2005/8/layout/default"/>
    <dgm:cxn modelId="{410F4C5E-27E9-4FA2-91CF-5288C14FDEF2}" type="presParOf" srcId="{963A1BBB-05C4-4D45-B6F3-54A9E4F0DC98}" destId="{237BD591-D84C-4A59-B89F-0C3DF3A3640D}" srcOrd="11" destOrd="0" presId="urn:microsoft.com/office/officeart/2005/8/layout/default"/>
    <dgm:cxn modelId="{EEA85CA1-F3E8-4B02-B3B3-DD29303AFB0A}" type="presParOf" srcId="{963A1BBB-05C4-4D45-B6F3-54A9E4F0DC98}" destId="{CC14125C-4976-474C-A6FF-6871DADA1DDA}" srcOrd="12" destOrd="0" presId="urn:microsoft.com/office/officeart/2005/8/layout/default"/>
    <dgm:cxn modelId="{A2BC6188-C019-4B0E-9CE4-A978A0D1A5E4}" type="presParOf" srcId="{963A1BBB-05C4-4D45-B6F3-54A9E4F0DC98}" destId="{81FD62C9-4BDD-44CC-938D-855FEF5CB836}" srcOrd="13" destOrd="0" presId="urn:microsoft.com/office/officeart/2005/8/layout/default"/>
    <dgm:cxn modelId="{DE7A0FEB-E6A4-4E35-920A-EABEF4E71F6A}" type="presParOf" srcId="{963A1BBB-05C4-4D45-B6F3-54A9E4F0DC98}" destId="{8B1A18C3-0055-4E42-BBC4-DA923BABC2FA}"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BBEF0B-F8E3-4954-917D-FF3423DAB1B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282A5189-F612-4B93-BB5A-2DB2D9AD6138}">
      <dgm:prSet phldrT="[Text]"/>
      <dgm:spPr>
        <a:solidFill>
          <a:schemeClr val="accent4"/>
        </a:solidFill>
      </dgm:spPr>
      <dgm:t>
        <a:bodyPr/>
        <a:lstStyle/>
        <a:p>
          <a:r>
            <a:rPr lang="en-GB"/>
            <a:t>Ethics</a:t>
          </a:r>
        </a:p>
      </dgm:t>
    </dgm:pt>
    <dgm:pt modelId="{4ECFD758-743D-4D05-A1B7-46F3B9D75A90}" type="parTrans" cxnId="{3BC0CB10-3515-4B99-93E3-CA066016F06A}">
      <dgm:prSet/>
      <dgm:spPr/>
      <dgm:t>
        <a:bodyPr/>
        <a:lstStyle/>
        <a:p>
          <a:endParaRPr lang="en-GB"/>
        </a:p>
      </dgm:t>
    </dgm:pt>
    <dgm:pt modelId="{B4ABD8B1-0269-4E55-A569-D21801231192}" type="sibTrans" cxnId="{3BC0CB10-3515-4B99-93E3-CA066016F06A}">
      <dgm:prSet/>
      <dgm:spPr/>
      <dgm:t>
        <a:bodyPr/>
        <a:lstStyle/>
        <a:p>
          <a:endParaRPr lang="en-GB"/>
        </a:p>
      </dgm:t>
    </dgm:pt>
    <dgm:pt modelId="{B3FE90DF-A145-45DF-94D7-AECA1AF2564A}">
      <dgm:prSet phldrT="[Text]"/>
      <dgm:spPr>
        <a:solidFill>
          <a:schemeClr val="accent4"/>
        </a:solidFill>
      </dgm:spPr>
      <dgm:t>
        <a:bodyPr/>
        <a:lstStyle/>
        <a:p>
          <a:r>
            <a:rPr lang="en-GB"/>
            <a:t>Data collection and retention</a:t>
          </a:r>
        </a:p>
      </dgm:t>
    </dgm:pt>
    <dgm:pt modelId="{70798B94-AD47-4B13-9A49-934044996C62}" type="parTrans" cxnId="{6A3C8F02-BD9E-4EAA-9580-77D9C717C27F}">
      <dgm:prSet/>
      <dgm:spPr/>
      <dgm:t>
        <a:bodyPr/>
        <a:lstStyle/>
        <a:p>
          <a:endParaRPr lang="en-GB"/>
        </a:p>
      </dgm:t>
    </dgm:pt>
    <dgm:pt modelId="{C69A5EDE-01C4-44D3-BA21-2000F6A0D251}" type="sibTrans" cxnId="{6A3C8F02-BD9E-4EAA-9580-77D9C717C27F}">
      <dgm:prSet/>
      <dgm:spPr/>
      <dgm:t>
        <a:bodyPr/>
        <a:lstStyle/>
        <a:p>
          <a:endParaRPr lang="en-GB"/>
        </a:p>
      </dgm:t>
    </dgm:pt>
    <dgm:pt modelId="{6290F391-9B31-4674-B133-3A26A3EA0D57}">
      <dgm:prSet phldrT="[Text]"/>
      <dgm:spPr/>
      <dgm:t>
        <a:bodyPr/>
        <a:lstStyle/>
        <a:p>
          <a:r>
            <a:rPr lang="en-GB"/>
            <a:t>Research misconduct</a:t>
          </a:r>
        </a:p>
      </dgm:t>
    </dgm:pt>
    <dgm:pt modelId="{E24AB92D-DF3E-4F44-9E10-9B7413C3CC23}" type="parTrans" cxnId="{2D71AA4F-7DE5-4C4C-8A5A-5E277739EAB8}">
      <dgm:prSet/>
      <dgm:spPr/>
      <dgm:t>
        <a:bodyPr/>
        <a:lstStyle/>
        <a:p>
          <a:endParaRPr lang="en-GB"/>
        </a:p>
      </dgm:t>
    </dgm:pt>
    <dgm:pt modelId="{3C2998F5-660D-463A-A1CB-E35B4E33281A}" type="sibTrans" cxnId="{2D71AA4F-7DE5-4C4C-8A5A-5E277739EAB8}">
      <dgm:prSet/>
      <dgm:spPr/>
      <dgm:t>
        <a:bodyPr/>
        <a:lstStyle/>
        <a:p>
          <a:endParaRPr lang="en-GB"/>
        </a:p>
      </dgm:t>
    </dgm:pt>
    <dgm:pt modelId="{CDE5FEE7-6294-408C-97AD-AD5E4187CD4E}">
      <dgm:prSet phldrT="[Text]"/>
      <dgm:spPr/>
      <dgm:t>
        <a:bodyPr/>
        <a:lstStyle/>
        <a:p>
          <a:r>
            <a:rPr lang="en-GB"/>
            <a:t>Authorship and open access</a:t>
          </a:r>
        </a:p>
      </dgm:t>
    </dgm:pt>
    <dgm:pt modelId="{516C3803-CB7D-41F3-B8BF-DFC09B56A646}" type="parTrans" cxnId="{A90DBB87-95CE-4CCE-AB86-ADA4E2ECAF33}">
      <dgm:prSet/>
      <dgm:spPr/>
      <dgm:t>
        <a:bodyPr/>
        <a:lstStyle/>
        <a:p>
          <a:endParaRPr lang="en-GB"/>
        </a:p>
      </dgm:t>
    </dgm:pt>
    <dgm:pt modelId="{0C95CA94-580D-41CF-AAAF-F49164673507}" type="sibTrans" cxnId="{A90DBB87-95CE-4CCE-AB86-ADA4E2ECAF33}">
      <dgm:prSet/>
      <dgm:spPr/>
      <dgm:t>
        <a:bodyPr/>
        <a:lstStyle/>
        <a:p>
          <a:endParaRPr lang="en-GB"/>
        </a:p>
      </dgm:t>
    </dgm:pt>
    <dgm:pt modelId="{6F5521E3-498B-490B-8723-9AB0309045B9}">
      <dgm:prSet phldrT="[Text]"/>
      <dgm:spPr/>
      <dgm:t>
        <a:bodyPr/>
        <a:lstStyle/>
        <a:p>
          <a:r>
            <a:rPr lang="en-GB"/>
            <a:t>Public interest disclosure</a:t>
          </a:r>
        </a:p>
      </dgm:t>
    </dgm:pt>
    <dgm:pt modelId="{E9FE35A8-4E08-495E-A242-20718D469B90}" type="parTrans" cxnId="{55C19503-CDA7-448A-927E-5F119F6E50A4}">
      <dgm:prSet/>
      <dgm:spPr/>
      <dgm:t>
        <a:bodyPr/>
        <a:lstStyle/>
        <a:p>
          <a:endParaRPr lang="en-GB"/>
        </a:p>
      </dgm:t>
    </dgm:pt>
    <dgm:pt modelId="{F7B2A65A-F459-4DD2-A70D-C54E6321BBB8}" type="sibTrans" cxnId="{55C19503-CDA7-448A-927E-5F119F6E50A4}">
      <dgm:prSet/>
      <dgm:spPr/>
      <dgm:t>
        <a:bodyPr/>
        <a:lstStyle/>
        <a:p>
          <a:endParaRPr lang="en-GB"/>
        </a:p>
      </dgm:t>
    </dgm:pt>
    <dgm:pt modelId="{E64EA726-D304-4065-BC23-81581F560573}">
      <dgm:prSet phldrT="[Text]"/>
      <dgm:spPr/>
      <dgm:t>
        <a:bodyPr/>
        <a:lstStyle/>
        <a:p>
          <a:r>
            <a:rPr lang="en-GB"/>
            <a:t>Conflicts of interest</a:t>
          </a:r>
        </a:p>
      </dgm:t>
    </dgm:pt>
    <dgm:pt modelId="{AFFD7D22-E161-4A41-8A28-1AA691959B29}" type="parTrans" cxnId="{4FDB045A-830D-4EEB-AE14-5B2CE92CEE5D}">
      <dgm:prSet/>
      <dgm:spPr/>
      <dgm:t>
        <a:bodyPr/>
        <a:lstStyle/>
        <a:p>
          <a:endParaRPr lang="en-GB"/>
        </a:p>
      </dgm:t>
    </dgm:pt>
    <dgm:pt modelId="{5072DD6F-27F1-4E80-B9B0-C3506B733318}" type="sibTrans" cxnId="{4FDB045A-830D-4EEB-AE14-5B2CE92CEE5D}">
      <dgm:prSet/>
      <dgm:spPr/>
      <dgm:t>
        <a:bodyPr/>
        <a:lstStyle/>
        <a:p>
          <a:endParaRPr lang="en-GB"/>
        </a:p>
      </dgm:t>
    </dgm:pt>
    <dgm:pt modelId="{E79C649D-4433-43FD-B2B7-8AAE41ACEA9F}">
      <dgm:prSet phldrT="[Text]"/>
      <dgm:spPr/>
      <dgm:t>
        <a:bodyPr/>
        <a:lstStyle/>
        <a:p>
          <a:r>
            <a:rPr lang="en-GB"/>
            <a:t>Intellectual Property</a:t>
          </a:r>
        </a:p>
      </dgm:t>
    </dgm:pt>
    <dgm:pt modelId="{E9BD8095-0F8F-4A82-84DB-609451483436}" type="parTrans" cxnId="{B1426BE1-74A5-45B4-B7D5-5AE071CC651D}">
      <dgm:prSet/>
      <dgm:spPr/>
      <dgm:t>
        <a:bodyPr/>
        <a:lstStyle/>
        <a:p>
          <a:endParaRPr lang="en-GB"/>
        </a:p>
      </dgm:t>
    </dgm:pt>
    <dgm:pt modelId="{CFC90F98-805B-4E02-8137-84FE87FE8C30}" type="sibTrans" cxnId="{B1426BE1-74A5-45B4-B7D5-5AE071CC651D}">
      <dgm:prSet/>
      <dgm:spPr/>
      <dgm:t>
        <a:bodyPr/>
        <a:lstStyle/>
        <a:p>
          <a:endParaRPr lang="en-GB"/>
        </a:p>
      </dgm:t>
    </dgm:pt>
    <dgm:pt modelId="{F53A7713-2ABC-41B1-9000-7ACFF8B9A55D}">
      <dgm:prSet phldrT="[Text]"/>
      <dgm:spPr/>
      <dgm:t>
        <a:bodyPr/>
        <a:lstStyle/>
        <a:p>
          <a:r>
            <a:rPr lang="en-GB"/>
            <a:t>Peer review</a:t>
          </a:r>
        </a:p>
      </dgm:t>
    </dgm:pt>
    <dgm:pt modelId="{F1C5266D-251B-4558-BCDD-27EC444B7555}" type="parTrans" cxnId="{C4DD085C-F4D2-484F-AE14-2BA59127FAFA}">
      <dgm:prSet/>
      <dgm:spPr/>
      <dgm:t>
        <a:bodyPr/>
        <a:lstStyle/>
        <a:p>
          <a:endParaRPr lang="en-GB"/>
        </a:p>
      </dgm:t>
    </dgm:pt>
    <dgm:pt modelId="{A3F9FE08-FA40-4760-9E36-F9467505FB7C}" type="sibTrans" cxnId="{C4DD085C-F4D2-484F-AE14-2BA59127FAFA}">
      <dgm:prSet/>
      <dgm:spPr/>
      <dgm:t>
        <a:bodyPr/>
        <a:lstStyle/>
        <a:p>
          <a:endParaRPr lang="en-GB"/>
        </a:p>
      </dgm:t>
    </dgm:pt>
    <dgm:pt modelId="{10998234-E8DA-45C6-9A1E-BD9AAB61BB0A}" type="pres">
      <dgm:prSet presAssocID="{C8BBEF0B-F8E3-4954-917D-FF3423DAB1B4}" presName="diagram" presStyleCnt="0">
        <dgm:presLayoutVars>
          <dgm:dir/>
          <dgm:resizeHandles val="exact"/>
        </dgm:presLayoutVars>
      </dgm:prSet>
      <dgm:spPr/>
    </dgm:pt>
    <dgm:pt modelId="{C5926BAF-B627-4AA5-B3E3-9B91492802F6}" type="pres">
      <dgm:prSet presAssocID="{282A5189-F612-4B93-BB5A-2DB2D9AD6138}" presName="node" presStyleLbl="node1" presStyleIdx="0" presStyleCnt="8">
        <dgm:presLayoutVars>
          <dgm:bulletEnabled val="1"/>
        </dgm:presLayoutVars>
      </dgm:prSet>
      <dgm:spPr/>
    </dgm:pt>
    <dgm:pt modelId="{44B9E3F0-7EEC-4541-88B9-DB0C6BC66726}" type="pres">
      <dgm:prSet presAssocID="{B4ABD8B1-0269-4E55-A569-D21801231192}" presName="sibTrans" presStyleCnt="0"/>
      <dgm:spPr/>
    </dgm:pt>
    <dgm:pt modelId="{71FDA829-53CA-4527-847E-1CDADF02E882}" type="pres">
      <dgm:prSet presAssocID="{B3FE90DF-A145-45DF-94D7-AECA1AF2564A}" presName="node" presStyleLbl="node1" presStyleIdx="1" presStyleCnt="8">
        <dgm:presLayoutVars>
          <dgm:bulletEnabled val="1"/>
        </dgm:presLayoutVars>
      </dgm:prSet>
      <dgm:spPr/>
    </dgm:pt>
    <dgm:pt modelId="{A2728F88-B9C9-47B3-915F-2C29CEF626DD}" type="pres">
      <dgm:prSet presAssocID="{C69A5EDE-01C4-44D3-BA21-2000F6A0D251}" presName="sibTrans" presStyleCnt="0"/>
      <dgm:spPr/>
    </dgm:pt>
    <dgm:pt modelId="{8F0EAF90-1C0E-4883-A9F4-0ABC88809709}" type="pres">
      <dgm:prSet presAssocID="{6290F391-9B31-4674-B133-3A26A3EA0D57}" presName="node" presStyleLbl="node1" presStyleIdx="2" presStyleCnt="8">
        <dgm:presLayoutVars>
          <dgm:bulletEnabled val="1"/>
        </dgm:presLayoutVars>
      </dgm:prSet>
      <dgm:spPr/>
    </dgm:pt>
    <dgm:pt modelId="{53EE8D93-2A5E-4514-80FB-DF78024502D6}" type="pres">
      <dgm:prSet presAssocID="{3C2998F5-660D-463A-A1CB-E35B4E33281A}" presName="sibTrans" presStyleCnt="0"/>
      <dgm:spPr/>
    </dgm:pt>
    <dgm:pt modelId="{6885D907-A1B7-488A-94C2-8D954B18BDDF}" type="pres">
      <dgm:prSet presAssocID="{CDE5FEE7-6294-408C-97AD-AD5E4187CD4E}" presName="node" presStyleLbl="node1" presStyleIdx="3" presStyleCnt="8">
        <dgm:presLayoutVars>
          <dgm:bulletEnabled val="1"/>
        </dgm:presLayoutVars>
      </dgm:prSet>
      <dgm:spPr/>
    </dgm:pt>
    <dgm:pt modelId="{5D02E12D-AAD7-4C33-BF27-C89741C17893}" type="pres">
      <dgm:prSet presAssocID="{0C95CA94-580D-41CF-AAAF-F49164673507}" presName="sibTrans" presStyleCnt="0"/>
      <dgm:spPr/>
    </dgm:pt>
    <dgm:pt modelId="{8313321F-5179-498A-ADFE-81F7BB3954F2}" type="pres">
      <dgm:prSet presAssocID="{6F5521E3-498B-490B-8723-9AB0309045B9}" presName="node" presStyleLbl="node1" presStyleIdx="4" presStyleCnt="8">
        <dgm:presLayoutVars>
          <dgm:bulletEnabled val="1"/>
        </dgm:presLayoutVars>
      </dgm:prSet>
      <dgm:spPr/>
    </dgm:pt>
    <dgm:pt modelId="{012FAE19-C2C9-4E66-B85C-0F0F80453802}" type="pres">
      <dgm:prSet presAssocID="{F7B2A65A-F459-4DD2-A70D-C54E6321BBB8}" presName="sibTrans" presStyleCnt="0"/>
      <dgm:spPr/>
    </dgm:pt>
    <dgm:pt modelId="{77CA4CEC-2A14-4D7E-92D5-BEF8C5FB1A96}" type="pres">
      <dgm:prSet presAssocID="{E64EA726-D304-4065-BC23-81581F560573}" presName="node" presStyleLbl="node1" presStyleIdx="5" presStyleCnt="8">
        <dgm:presLayoutVars>
          <dgm:bulletEnabled val="1"/>
        </dgm:presLayoutVars>
      </dgm:prSet>
      <dgm:spPr/>
    </dgm:pt>
    <dgm:pt modelId="{42B3E1D6-FD7B-44C6-B5A2-55C61DEBB6B4}" type="pres">
      <dgm:prSet presAssocID="{5072DD6F-27F1-4E80-B9B0-C3506B733318}" presName="sibTrans" presStyleCnt="0"/>
      <dgm:spPr/>
    </dgm:pt>
    <dgm:pt modelId="{3A8FD4C1-AB9D-4FD8-AC78-E3628418AAB8}" type="pres">
      <dgm:prSet presAssocID="{E79C649D-4433-43FD-B2B7-8AAE41ACEA9F}" presName="node" presStyleLbl="node1" presStyleIdx="6" presStyleCnt="8">
        <dgm:presLayoutVars>
          <dgm:bulletEnabled val="1"/>
        </dgm:presLayoutVars>
      </dgm:prSet>
      <dgm:spPr/>
    </dgm:pt>
    <dgm:pt modelId="{942D04EE-7FEE-4D48-A93A-9A932AE716C8}" type="pres">
      <dgm:prSet presAssocID="{CFC90F98-805B-4E02-8137-84FE87FE8C30}" presName="sibTrans" presStyleCnt="0"/>
      <dgm:spPr/>
    </dgm:pt>
    <dgm:pt modelId="{7F6AEF2F-2726-4CAD-BB6C-2B3F2064C46B}" type="pres">
      <dgm:prSet presAssocID="{F53A7713-2ABC-41B1-9000-7ACFF8B9A55D}" presName="node" presStyleLbl="node1" presStyleIdx="7" presStyleCnt="8">
        <dgm:presLayoutVars>
          <dgm:bulletEnabled val="1"/>
        </dgm:presLayoutVars>
      </dgm:prSet>
      <dgm:spPr/>
    </dgm:pt>
  </dgm:ptLst>
  <dgm:cxnLst>
    <dgm:cxn modelId="{6A3C8F02-BD9E-4EAA-9580-77D9C717C27F}" srcId="{C8BBEF0B-F8E3-4954-917D-FF3423DAB1B4}" destId="{B3FE90DF-A145-45DF-94D7-AECA1AF2564A}" srcOrd="1" destOrd="0" parTransId="{70798B94-AD47-4B13-9A49-934044996C62}" sibTransId="{C69A5EDE-01C4-44D3-BA21-2000F6A0D251}"/>
    <dgm:cxn modelId="{55C19503-CDA7-448A-927E-5F119F6E50A4}" srcId="{C8BBEF0B-F8E3-4954-917D-FF3423DAB1B4}" destId="{6F5521E3-498B-490B-8723-9AB0309045B9}" srcOrd="4" destOrd="0" parTransId="{E9FE35A8-4E08-495E-A242-20718D469B90}" sibTransId="{F7B2A65A-F459-4DD2-A70D-C54E6321BBB8}"/>
    <dgm:cxn modelId="{3BC0CB10-3515-4B99-93E3-CA066016F06A}" srcId="{C8BBEF0B-F8E3-4954-917D-FF3423DAB1B4}" destId="{282A5189-F612-4B93-BB5A-2DB2D9AD6138}" srcOrd="0" destOrd="0" parTransId="{4ECFD758-743D-4D05-A1B7-46F3B9D75A90}" sibTransId="{B4ABD8B1-0269-4E55-A569-D21801231192}"/>
    <dgm:cxn modelId="{38B69B18-E037-4691-AA67-201D39844769}" type="presOf" srcId="{E64EA726-D304-4065-BC23-81581F560573}" destId="{77CA4CEC-2A14-4D7E-92D5-BEF8C5FB1A96}" srcOrd="0" destOrd="0" presId="urn:microsoft.com/office/officeart/2005/8/layout/default"/>
    <dgm:cxn modelId="{C4DD085C-F4D2-484F-AE14-2BA59127FAFA}" srcId="{C8BBEF0B-F8E3-4954-917D-FF3423DAB1B4}" destId="{F53A7713-2ABC-41B1-9000-7ACFF8B9A55D}" srcOrd="7" destOrd="0" parTransId="{F1C5266D-251B-4558-BCDD-27EC444B7555}" sibTransId="{A3F9FE08-FA40-4760-9E36-F9467505FB7C}"/>
    <dgm:cxn modelId="{894F4441-3DBA-475F-ABE6-A13868108726}" type="presOf" srcId="{6F5521E3-498B-490B-8723-9AB0309045B9}" destId="{8313321F-5179-498A-ADFE-81F7BB3954F2}" srcOrd="0" destOrd="0" presId="urn:microsoft.com/office/officeart/2005/8/layout/default"/>
    <dgm:cxn modelId="{4089ED4B-9734-432E-952A-BD5787AF72DA}" type="presOf" srcId="{CDE5FEE7-6294-408C-97AD-AD5E4187CD4E}" destId="{6885D907-A1B7-488A-94C2-8D954B18BDDF}" srcOrd="0" destOrd="0" presId="urn:microsoft.com/office/officeart/2005/8/layout/default"/>
    <dgm:cxn modelId="{2D71AA4F-7DE5-4C4C-8A5A-5E277739EAB8}" srcId="{C8BBEF0B-F8E3-4954-917D-FF3423DAB1B4}" destId="{6290F391-9B31-4674-B133-3A26A3EA0D57}" srcOrd="2" destOrd="0" parTransId="{E24AB92D-DF3E-4F44-9E10-9B7413C3CC23}" sibTransId="{3C2998F5-660D-463A-A1CB-E35B4E33281A}"/>
    <dgm:cxn modelId="{E3C82774-8127-4FD4-A7E5-4C27005A186B}" type="presOf" srcId="{E79C649D-4433-43FD-B2B7-8AAE41ACEA9F}" destId="{3A8FD4C1-AB9D-4FD8-AC78-E3628418AAB8}" srcOrd="0" destOrd="0" presId="urn:microsoft.com/office/officeart/2005/8/layout/default"/>
    <dgm:cxn modelId="{4FDB045A-830D-4EEB-AE14-5B2CE92CEE5D}" srcId="{C8BBEF0B-F8E3-4954-917D-FF3423DAB1B4}" destId="{E64EA726-D304-4065-BC23-81581F560573}" srcOrd="5" destOrd="0" parTransId="{AFFD7D22-E161-4A41-8A28-1AA691959B29}" sibTransId="{5072DD6F-27F1-4E80-B9B0-C3506B733318}"/>
    <dgm:cxn modelId="{A9DD747D-F67C-45F3-B3E3-A8A6AD356031}" type="presOf" srcId="{282A5189-F612-4B93-BB5A-2DB2D9AD6138}" destId="{C5926BAF-B627-4AA5-B3E3-9B91492802F6}" srcOrd="0" destOrd="0" presId="urn:microsoft.com/office/officeart/2005/8/layout/default"/>
    <dgm:cxn modelId="{A90DBB87-95CE-4CCE-AB86-ADA4E2ECAF33}" srcId="{C8BBEF0B-F8E3-4954-917D-FF3423DAB1B4}" destId="{CDE5FEE7-6294-408C-97AD-AD5E4187CD4E}" srcOrd="3" destOrd="0" parTransId="{516C3803-CB7D-41F3-B8BF-DFC09B56A646}" sibTransId="{0C95CA94-580D-41CF-AAAF-F49164673507}"/>
    <dgm:cxn modelId="{378E0E93-23BE-4797-AF79-F20BB0B453AF}" type="presOf" srcId="{6290F391-9B31-4674-B133-3A26A3EA0D57}" destId="{8F0EAF90-1C0E-4883-A9F4-0ABC88809709}" srcOrd="0" destOrd="0" presId="urn:microsoft.com/office/officeart/2005/8/layout/default"/>
    <dgm:cxn modelId="{30BE95A6-9765-4878-AD30-BEED0DBE0AFB}" type="presOf" srcId="{F53A7713-2ABC-41B1-9000-7ACFF8B9A55D}" destId="{7F6AEF2F-2726-4CAD-BB6C-2B3F2064C46B}" srcOrd="0" destOrd="0" presId="urn:microsoft.com/office/officeart/2005/8/layout/default"/>
    <dgm:cxn modelId="{38D637C0-5F41-4308-8866-918A94DC44FE}" type="presOf" srcId="{B3FE90DF-A145-45DF-94D7-AECA1AF2564A}" destId="{71FDA829-53CA-4527-847E-1CDADF02E882}" srcOrd="0" destOrd="0" presId="urn:microsoft.com/office/officeart/2005/8/layout/default"/>
    <dgm:cxn modelId="{B1426BE1-74A5-45B4-B7D5-5AE071CC651D}" srcId="{C8BBEF0B-F8E3-4954-917D-FF3423DAB1B4}" destId="{E79C649D-4433-43FD-B2B7-8AAE41ACEA9F}" srcOrd="6" destOrd="0" parTransId="{E9BD8095-0F8F-4A82-84DB-609451483436}" sibTransId="{CFC90F98-805B-4E02-8137-84FE87FE8C30}"/>
    <dgm:cxn modelId="{76D77BEA-2FC0-465B-B2B2-F5CF7595CC34}" type="presOf" srcId="{C8BBEF0B-F8E3-4954-917D-FF3423DAB1B4}" destId="{10998234-E8DA-45C6-9A1E-BD9AAB61BB0A}" srcOrd="0" destOrd="0" presId="urn:microsoft.com/office/officeart/2005/8/layout/default"/>
    <dgm:cxn modelId="{5996E593-FA96-4E68-B6D2-B6B4634E904E}" type="presParOf" srcId="{10998234-E8DA-45C6-9A1E-BD9AAB61BB0A}" destId="{C5926BAF-B627-4AA5-B3E3-9B91492802F6}" srcOrd="0" destOrd="0" presId="urn:microsoft.com/office/officeart/2005/8/layout/default"/>
    <dgm:cxn modelId="{AEDB061B-F1DA-4F12-99B9-B93540400D91}" type="presParOf" srcId="{10998234-E8DA-45C6-9A1E-BD9AAB61BB0A}" destId="{44B9E3F0-7EEC-4541-88B9-DB0C6BC66726}" srcOrd="1" destOrd="0" presId="urn:microsoft.com/office/officeart/2005/8/layout/default"/>
    <dgm:cxn modelId="{7C0B62B8-661A-4647-AA7C-718D22C035EC}" type="presParOf" srcId="{10998234-E8DA-45C6-9A1E-BD9AAB61BB0A}" destId="{71FDA829-53CA-4527-847E-1CDADF02E882}" srcOrd="2" destOrd="0" presId="urn:microsoft.com/office/officeart/2005/8/layout/default"/>
    <dgm:cxn modelId="{4FEB40C1-9AAE-4CCB-B858-B3792E37BB6C}" type="presParOf" srcId="{10998234-E8DA-45C6-9A1E-BD9AAB61BB0A}" destId="{A2728F88-B9C9-47B3-915F-2C29CEF626DD}" srcOrd="3" destOrd="0" presId="urn:microsoft.com/office/officeart/2005/8/layout/default"/>
    <dgm:cxn modelId="{94E18B2E-8354-4D02-AEB8-0275B9C8ED90}" type="presParOf" srcId="{10998234-E8DA-45C6-9A1E-BD9AAB61BB0A}" destId="{8F0EAF90-1C0E-4883-A9F4-0ABC88809709}" srcOrd="4" destOrd="0" presId="urn:microsoft.com/office/officeart/2005/8/layout/default"/>
    <dgm:cxn modelId="{03F6EFE2-007D-4E74-9BA3-0C493CB1BD22}" type="presParOf" srcId="{10998234-E8DA-45C6-9A1E-BD9AAB61BB0A}" destId="{53EE8D93-2A5E-4514-80FB-DF78024502D6}" srcOrd="5" destOrd="0" presId="urn:microsoft.com/office/officeart/2005/8/layout/default"/>
    <dgm:cxn modelId="{B4678DAF-2B08-4E49-9434-06F1DD59DC5B}" type="presParOf" srcId="{10998234-E8DA-45C6-9A1E-BD9AAB61BB0A}" destId="{6885D907-A1B7-488A-94C2-8D954B18BDDF}" srcOrd="6" destOrd="0" presId="urn:microsoft.com/office/officeart/2005/8/layout/default"/>
    <dgm:cxn modelId="{E43705D6-B68A-4CE8-BC73-1262EB1B5D32}" type="presParOf" srcId="{10998234-E8DA-45C6-9A1E-BD9AAB61BB0A}" destId="{5D02E12D-AAD7-4C33-BF27-C89741C17893}" srcOrd="7" destOrd="0" presId="urn:microsoft.com/office/officeart/2005/8/layout/default"/>
    <dgm:cxn modelId="{28D2BC0C-68BA-4431-8365-958B27CE7426}" type="presParOf" srcId="{10998234-E8DA-45C6-9A1E-BD9AAB61BB0A}" destId="{8313321F-5179-498A-ADFE-81F7BB3954F2}" srcOrd="8" destOrd="0" presId="urn:microsoft.com/office/officeart/2005/8/layout/default"/>
    <dgm:cxn modelId="{CDAF6B21-2888-4F7F-8686-B5FF0E4DDB7E}" type="presParOf" srcId="{10998234-E8DA-45C6-9A1E-BD9AAB61BB0A}" destId="{012FAE19-C2C9-4E66-B85C-0F0F80453802}" srcOrd="9" destOrd="0" presId="urn:microsoft.com/office/officeart/2005/8/layout/default"/>
    <dgm:cxn modelId="{00040AD9-FA57-482F-94C4-8A68D24DAF3C}" type="presParOf" srcId="{10998234-E8DA-45C6-9A1E-BD9AAB61BB0A}" destId="{77CA4CEC-2A14-4D7E-92D5-BEF8C5FB1A96}" srcOrd="10" destOrd="0" presId="urn:microsoft.com/office/officeart/2005/8/layout/default"/>
    <dgm:cxn modelId="{1B0761C3-D507-44F1-B8FD-F4B4C74192ED}" type="presParOf" srcId="{10998234-E8DA-45C6-9A1E-BD9AAB61BB0A}" destId="{42B3E1D6-FD7B-44C6-B5A2-55C61DEBB6B4}" srcOrd="11" destOrd="0" presId="urn:microsoft.com/office/officeart/2005/8/layout/default"/>
    <dgm:cxn modelId="{5901304E-00B8-4069-954F-B44F48D5CF29}" type="presParOf" srcId="{10998234-E8DA-45C6-9A1E-BD9AAB61BB0A}" destId="{3A8FD4C1-AB9D-4FD8-AC78-E3628418AAB8}" srcOrd="12" destOrd="0" presId="urn:microsoft.com/office/officeart/2005/8/layout/default"/>
    <dgm:cxn modelId="{0B2488F1-6F09-4AF3-9946-CE883DEDF58C}" type="presParOf" srcId="{10998234-E8DA-45C6-9A1E-BD9AAB61BB0A}" destId="{942D04EE-7FEE-4D48-A93A-9A932AE716C8}" srcOrd="13" destOrd="0" presId="urn:microsoft.com/office/officeart/2005/8/layout/default"/>
    <dgm:cxn modelId="{A03F0330-A425-44E8-A47F-074E80D34BA9}" type="presParOf" srcId="{10998234-E8DA-45C6-9A1E-BD9AAB61BB0A}" destId="{7F6AEF2F-2726-4CAD-BB6C-2B3F2064C46B}" srcOrd="1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EC1E5C-0429-4ACA-B60A-6542885DC31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ADC68EF9-E259-4127-815E-0FF9CC54B593}">
      <dgm:prSet phldrT="[Text]"/>
      <dgm:spPr/>
      <dgm:t>
        <a:bodyPr/>
        <a:lstStyle/>
        <a:p>
          <a:r>
            <a:rPr lang="en-GB"/>
            <a:t>Rights of victims/survivors &amp; whistle-blowers</a:t>
          </a:r>
        </a:p>
      </dgm:t>
    </dgm:pt>
    <dgm:pt modelId="{431142D8-25B5-4E3B-B62C-B0E697BBC001}" type="parTrans" cxnId="{E64B5193-9A2B-4928-A64F-959590DC9572}">
      <dgm:prSet/>
      <dgm:spPr/>
      <dgm:t>
        <a:bodyPr/>
        <a:lstStyle/>
        <a:p>
          <a:endParaRPr lang="en-GB"/>
        </a:p>
      </dgm:t>
    </dgm:pt>
    <dgm:pt modelId="{543EC0F1-1E71-4EAE-88A6-B462B45211F5}" type="sibTrans" cxnId="{E64B5193-9A2B-4928-A64F-959590DC9572}">
      <dgm:prSet/>
      <dgm:spPr/>
      <dgm:t>
        <a:bodyPr/>
        <a:lstStyle/>
        <a:p>
          <a:endParaRPr lang="en-GB"/>
        </a:p>
      </dgm:t>
    </dgm:pt>
    <dgm:pt modelId="{8026A02E-ABD3-4685-AC44-A40BE1C82601}">
      <dgm:prSet phldrT="[Text]"/>
      <dgm:spPr/>
      <dgm:t>
        <a:bodyPr/>
        <a:lstStyle/>
        <a:p>
          <a:r>
            <a:rPr lang="en-GB"/>
            <a:t>Equity and fairness</a:t>
          </a:r>
        </a:p>
      </dgm:t>
    </dgm:pt>
    <dgm:pt modelId="{08679176-AED7-49D8-A4C8-0AB826086282}" type="parTrans" cxnId="{1021D772-BB20-43A2-AAE0-BB0CBC41E6C0}">
      <dgm:prSet/>
      <dgm:spPr/>
      <dgm:t>
        <a:bodyPr/>
        <a:lstStyle/>
        <a:p>
          <a:endParaRPr lang="en-GB"/>
        </a:p>
      </dgm:t>
    </dgm:pt>
    <dgm:pt modelId="{C914143A-0E43-4EDC-9EE1-C0304C41FD6E}" type="sibTrans" cxnId="{1021D772-BB20-43A2-AAE0-BB0CBC41E6C0}">
      <dgm:prSet/>
      <dgm:spPr/>
      <dgm:t>
        <a:bodyPr/>
        <a:lstStyle/>
        <a:p>
          <a:endParaRPr lang="en-GB"/>
        </a:p>
      </dgm:t>
    </dgm:pt>
    <dgm:pt modelId="{B27620D4-76DB-41CD-85B4-4B443DD404D1}">
      <dgm:prSet phldrT="[Text]"/>
      <dgm:spPr/>
      <dgm:t>
        <a:bodyPr/>
        <a:lstStyle/>
        <a:p>
          <a:r>
            <a:rPr lang="en-GB"/>
            <a:t>Transparency </a:t>
          </a:r>
        </a:p>
      </dgm:t>
    </dgm:pt>
    <dgm:pt modelId="{83BD43C3-F75B-42D1-BA65-A21313233D09}" type="parTrans" cxnId="{0141CF68-857D-433C-8A74-ACB3D186C2F8}">
      <dgm:prSet/>
      <dgm:spPr/>
      <dgm:t>
        <a:bodyPr/>
        <a:lstStyle/>
        <a:p>
          <a:endParaRPr lang="en-GB"/>
        </a:p>
      </dgm:t>
    </dgm:pt>
    <dgm:pt modelId="{11C70E4E-F056-49A6-BDCB-558B5EDD5801}" type="sibTrans" cxnId="{0141CF68-857D-433C-8A74-ACB3D186C2F8}">
      <dgm:prSet/>
      <dgm:spPr/>
      <dgm:t>
        <a:bodyPr/>
        <a:lstStyle/>
        <a:p>
          <a:endParaRPr lang="en-GB"/>
        </a:p>
      </dgm:t>
    </dgm:pt>
    <dgm:pt modelId="{B451B0E4-A9EA-4ABA-BB50-4E3302CC9B7B}">
      <dgm:prSet phldrT="[Text]"/>
      <dgm:spPr/>
      <dgm:t>
        <a:bodyPr/>
        <a:lstStyle/>
        <a:p>
          <a:r>
            <a:rPr lang="en-GB"/>
            <a:t>Accountability and governance</a:t>
          </a:r>
        </a:p>
      </dgm:t>
    </dgm:pt>
    <dgm:pt modelId="{495C74FA-280C-4BA0-A908-B5F8F6EEB951}" type="parTrans" cxnId="{6656B3D2-C8EC-43A7-B9D9-AD0BE6EA18AD}">
      <dgm:prSet/>
      <dgm:spPr/>
      <dgm:t>
        <a:bodyPr/>
        <a:lstStyle/>
        <a:p>
          <a:endParaRPr lang="en-GB"/>
        </a:p>
      </dgm:t>
    </dgm:pt>
    <dgm:pt modelId="{68B9EC07-BAFA-49CF-9C33-5324412E33F7}" type="sibTrans" cxnId="{6656B3D2-C8EC-43A7-B9D9-AD0BE6EA18AD}">
      <dgm:prSet/>
      <dgm:spPr/>
      <dgm:t>
        <a:bodyPr/>
        <a:lstStyle/>
        <a:p>
          <a:endParaRPr lang="en-GB"/>
        </a:p>
      </dgm:t>
    </dgm:pt>
    <dgm:pt modelId="{60E802A8-5B51-4835-B4C3-E145A754A158}" type="pres">
      <dgm:prSet presAssocID="{19EC1E5C-0429-4ACA-B60A-6542885DC317}" presName="diagram" presStyleCnt="0">
        <dgm:presLayoutVars>
          <dgm:dir/>
          <dgm:resizeHandles val="exact"/>
        </dgm:presLayoutVars>
      </dgm:prSet>
      <dgm:spPr/>
    </dgm:pt>
    <dgm:pt modelId="{5B7012E9-AADA-4E5E-852B-F8C0D284441E}" type="pres">
      <dgm:prSet presAssocID="{ADC68EF9-E259-4127-815E-0FF9CC54B593}" presName="node" presStyleLbl="node1" presStyleIdx="0" presStyleCnt="4">
        <dgm:presLayoutVars>
          <dgm:bulletEnabled val="1"/>
        </dgm:presLayoutVars>
      </dgm:prSet>
      <dgm:spPr/>
    </dgm:pt>
    <dgm:pt modelId="{F92EB1C5-F88C-4936-87EB-0CB3D51EF31A}" type="pres">
      <dgm:prSet presAssocID="{543EC0F1-1E71-4EAE-88A6-B462B45211F5}" presName="sibTrans" presStyleCnt="0"/>
      <dgm:spPr/>
    </dgm:pt>
    <dgm:pt modelId="{81448F4C-6DF7-4E45-8DFA-404F8C3CE4E0}" type="pres">
      <dgm:prSet presAssocID="{8026A02E-ABD3-4685-AC44-A40BE1C82601}" presName="node" presStyleLbl="node1" presStyleIdx="1" presStyleCnt="4">
        <dgm:presLayoutVars>
          <dgm:bulletEnabled val="1"/>
        </dgm:presLayoutVars>
      </dgm:prSet>
      <dgm:spPr/>
    </dgm:pt>
    <dgm:pt modelId="{0695DF31-099B-45D5-82F7-6C711141F913}" type="pres">
      <dgm:prSet presAssocID="{C914143A-0E43-4EDC-9EE1-C0304C41FD6E}" presName="sibTrans" presStyleCnt="0"/>
      <dgm:spPr/>
    </dgm:pt>
    <dgm:pt modelId="{FF3DBC28-FFA2-4545-9AB8-EEC090BAB76F}" type="pres">
      <dgm:prSet presAssocID="{B27620D4-76DB-41CD-85B4-4B443DD404D1}" presName="node" presStyleLbl="node1" presStyleIdx="2" presStyleCnt="4">
        <dgm:presLayoutVars>
          <dgm:bulletEnabled val="1"/>
        </dgm:presLayoutVars>
      </dgm:prSet>
      <dgm:spPr/>
    </dgm:pt>
    <dgm:pt modelId="{1304E4C8-EC97-4E9E-9636-D63710EB1400}" type="pres">
      <dgm:prSet presAssocID="{11C70E4E-F056-49A6-BDCB-558B5EDD5801}" presName="sibTrans" presStyleCnt="0"/>
      <dgm:spPr/>
    </dgm:pt>
    <dgm:pt modelId="{125BC50D-71B7-4B9F-9FA0-1EDED0D1F6C2}" type="pres">
      <dgm:prSet presAssocID="{B451B0E4-A9EA-4ABA-BB50-4E3302CC9B7B}" presName="node" presStyleLbl="node1" presStyleIdx="3" presStyleCnt="4">
        <dgm:presLayoutVars>
          <dgm:bulletEnabled val="1"/>
        </dgm:presLayoutVars>
      </dgm:prSet>
      <dgm:spPr/>
    </dgm:pt>
  </dgm:ptLst>
  <dgm:cxnLst>
    <dgm:cxn modelId="{6CF75F0D-771A-489A-8468-58C83AE267EB}" type="presOf" srcId="{8026A02E-ABD3-4685-AC44-A40BE1C82601}" destId="{81448F4C-6DF7-4E45-8DFA-404F8C3CE4E0}" srcOrd="0" destOrd="0" presId="urn:microsoft.com/office/officeart/2005/8/layout/default"/>
    <dgm:cxn modelId="{0141CF68-857D-433C-8A74-ACB3D186C2F8}" srcId="{19EC1E5C-0429-4ACA-B60A-6542885DC317}" destId="{B27620D4-76DB-41CD-85B4-4B443DD404D1}" srcOrd="2" destOrd="0" parTransId="{83BD43C3-F75B-42D1-BA65-A21313233D09}" sibTransId="{11C70E4E-F056-49A6-BDCB-558B5EDD5801}"/>
    <dgm:cxn modelId="{1021D772-BB20-43A2-AAE0-BB0CBC41E6C0}" srcId="{19EC1E5C-0429-4ACA-B60A-6542885DC317}" destId="{8026A02E-ABD3-4685-AC44-A40BE1C82601}" srcOrd="1" destOrd="0" parTransId="{08679176-AED7-49D8-A4C8-0AB826086282}" sibTransId="{C914143A-0E43-4EDC-9EE1-C0304C41FD6E}"/>
    <dgm:cxn modelId="{31997A88-4A7A-4322-B221-7BFF96DEA631}" type="presOf" srcId="{B27620D4-76DB-41CD-85B4-4B443DD404D1}" destId="{FF3DBC28-FFA2-4545-9AB8-EEC090BAB76F}" srcOrd="0" destOrd="0" presId="urn:microsoft.com/office/officeart/2005/8/layout/default"/>
    <dgm:cxn modelId="{E64B5193-9A2B-4928-A64F-959590DC9572}" srcId="{19EC1E5C-0429-4ACA-B60A-6542885DC317}" destId="{ADC68EF9-E259-4127-815E-0FF9CC54B593}" srcOrd="0" destOrd="0" parTransId="{431142D8-25B5-4E3B-B62C-B0E697BBC001}" sibTransId="{543EC0F1-1E71-4EAE-88A6-B462B45211F5}"/>
    <dgm:cxn modelId="{1417F1A9-B38F-4217-8668-5F33FB45EB6A}" type="presOf" srcId="{B451B0E4-A9EA-4ABA-BB50-4E3302CC9B7B}" destId="{125BC50D-71B7-4B9F-9FA0-1EDED0D1F6C2}" srcOrd="0" destOrd="0" presId="urn:microsoft.com/office/officeart/2005/8/layout/default"/>
    <dgm:cxn modelId="{6656B3D2-C8EC-43A7-B9D9-AD0BE6EA18AD}" srcId="{19EC1E5C-0429-4ACA-B60A-6542885DC317}" destId="{B451B0E4-A9EA-4ABA-BB50-4E3302CC9B7B}" srcOrd="3" destOrd="0" parTransId="{495C74FA-280C-4BA0-A908-B5F8F6EEB951}" sibTransId="{68B9EC07-BAFA-49CF-9C33-5324412E33F7}"/>
    <dgm:cxn modelId="{345FBAE1-0FBA-4E0B-BF62-5420D93A16C1}" type="presOf" srcId="{19EC1E5C-0429-4ACA-B60A-6542885DC317}" destId="{60E802A8-5B51-4835-B4C3-E145A754A158}" srcOrd="0" destOrd="0" presId="urn:microsoft.com/office/officeart/2005/8/layout/default"/>
    <dgm:cxn modelId="{10042EEC-ED2E-4C85-9C58-F5111C485BAC}" type="presOf" srcId="{ADC68EF9-E259-4127-815E-0FF9CC54B593}" destId="{5B7012E9-AADA-4E5E-852B-F8C0D284441E}" srcOrd="0" destOrd="0" presId="urn:microsoft.com/office/officeart/2005/8/layout/default"/>
    <dgm:cxn modelId="{1DEC2A87-FAE2-41AE-8C56-818A6920B999}" type="presParOf" srcId="{60E802A8-5B51-4835-B4C3-E145A754A158}" destId="{5B7012E9-AADA-4E5E-852B-F8C0D284441E}" srcOrd="0" destOrd="0" presId="urn:microsoft.com/office/officeart/2005/8/layout/default"/>
    <dgm:cxn modelId="{95785126-4C7E-46EF-BAC5-4ED3D3EC0698}" type="presParOf" srcId="{60E802A8-5B51-4835-B4C3-E145A754A158}" destId="{F92EB1C5-F88C-4936-87EB-0CB3D51EF31A}" srcOrd="1" destOrd="0" presId="urn:microsoft.com/office/officeart/2005/8/layout/default"/>
    <dgm:cxn modelId="{1554748E-2121-4368-809F-F9B3EDE6E420}" type="presParOf" srcId="{60E802A8-5B51-4835-B4C3-E145A754A158}" destId="{81448F4C-6DF7-4E45-8DFA-404F8C3CE4E0}" srcOrd="2" destOrd="0" presId="urn:microsoft.com/office/officeart/2005/8/layout/default"/>
    <dgm:cxn modelId="{6A31ED9B-A770-4FF7-A7BD-06B0F9462BC5}" type="presParOf" srcId="{60E802A8-5B51-4835-B4C3-E145A754A158}" destId="{0695DF31-099B-45D5-82F7-6C711141F913}" srcOrd="3" destOrd="0" presId="urn:microsoft.com/office/officeart/2005/8/layout/default"/>
    <dgm:cxn modelId="{97BE1B37-C856-42F0-B5ED-F9F2DFACF946}" type="presParOf" srcId="{60E802A8-5B51-4835-B4C3-E145A754A158}" destId="{FF3DBC28-FFA2-4545-9AB8-EEC090BAB76F}" srcOrd="4" destOrd="0" presId="urn:microsoft.com/office/officeart/2005/8/layout/default"/>
    <dgm:cxn modelId="{75397C00-3F4E-4E34-958E-9A8716EAE8FE}" type="presParOf" srcId="{60E802A8-5B51-4835-B4C3-E145A754A158}" destId="{1304E4C8-EC97-4E9E-9636-D63710EB1400}" srcOrd="5" destOrd="0" presId="urn:microsoft.com/office/officeart/2005/8/layout/default"/>
    <dgm:cxn modelId="{47DE78F8-A523-4290-8B3C-CF50801E2C3E}" type="presParOf" srcId="{60E802A8-5B51-4835-B4C3-E145A754A158}" destId="{125BC50D-71B7-4B9F-9FA0-1EDED0D1F6C2}"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BF4CAF-0298-4CE7-9147-BE93AF0A7C06}" type="doc">
      <dgm:prSet loTypeId="urn:microsoft.com/office/officeart/2016/7/layout/VerticalSolidActionList" loCatId="List" qsTypeId="urn:microsoft.com/office/officeart/2005/8/quickstyle/simple1" qsCatId="simple" csTypeId="urn:microsoft.com/office/officeart/2005/8/colors/colorful1" csCatId="colorful" phldr="1"/>
      <dgm:spPr/>
      <dgm:t>
        <a:bodyPr/>
        <a:lstStyle/>
        <a:p>
          <a:endParaRPr lang="en-US"/>
        </a:p>
      </dgm:t>
    </dgm:pt>
    <dgm:pt modelId="{4921F82F-FF71-4748-80BF-FD37AC138269}">
      <dgm:prSet/>
      <dgm:spPr/>
      <dgm:t>
        <a:bodyPr/>
        <a:lstStyle/>
        <a:p>
          <a:r>
            <a:rPr lang="en-US"/>
            <a:t>Storage</a:t>
          </a:r>
        </a:p>
      </dgm:t>
    </dgm:pt>
    <dgm:pt modelId="{4EFD8D7A-ACE6-4349-BBA7-A4D0F5C98266}" type="parTrans" cxnId="{8D5DE590-BF8A-4E57-9078-1235266B8E60}">
      <dgm:prSet/>
      <dgm:spPr/>
      <dgm:t>
        <a:bodyPr/>
        <a:lstStyle/>
        <a:p>
          <a:endParaRPr lang="en-US"/>
        </a:p>
      </dgm:t>
    </dgm:pt>
    <dgm:pt modelId="{B3FE02BA-3B43-4F47-B079-379D27809584}" type="sibTrans" cxnId="{8D5DE590-BF8A-4E57-9078-1235266B8E60}">
      <dgm:prSet/>
      <dgm:spPr/>
      <dgm:t>
        <a:bodyPr/>
        <a:lstStyle/>
        <a:p>
          <a:endParaRPr lang="en-US"/>
        </a:p>
      </dgm:t>
    </dgm:pt>
    <dgm:pt modelId="{99704EF8-C349-4283-93F5-67AA9E7431A4}">
      <dgm:prSet/>
      <dgm:spPr/>
      <dgm:t>
        <a:bodyPr/>
        <a:lstStyle/>
        <a:p>
          <a:r>
            <a:rPr lang="en-US"/>
            <a:t>Do NOT keep any physical or electronic notes which contain any personal or sensitive data – especially as you do not have College approved device etc.</a:t>
          </a:r>
        </a:p>
      </dgm:t>
    </dgm:pt>
    <dgm:pt modelId="{421D84DE-B0A2-44E9-8D6A-8A5A6A44066B}" type="parTrans" cxnId="{0A60866C-066A-45F7-ADF1-F0F323006DF5}">
      <dgm:prSet/>
      <dgm:spPr/>
      <dgm:t>
        <a:bodyPr/>
        <a:lstStyle/>
        <a:p>
          <a:endParaRPr lang="en-US"/>
        </a:p>
      </dgm:t>
    </dgm:pt>
    <dgm:pt modelId="{024E44BE-1E12-464E-A741-0920ED078CFA}" type="sibTrans" cxnId="{0A60866C-066A-45F7-ADF1-F0F323006DF5}">
      <dgm:prSet/>
      <dgm:spPr/>
      <dgm:t>
        <a:bodyPr/>
        <a:lstStyle/>
        <a:p>
          <a:endParaRPr lang="en-US"/>
        </a:p>
      </dgm:t>
    </dgm:pt>
    <dgm:pt modelId="{B8E9267A-DA6A-4402-9BB6-A88F60FFF178}">
      <dgm:prSet/>
      <dgm:spPr/>
      <dgm:t>
        <a:bodyPr/>
        <a:lstStyle/>
        <a:p>
          <a:r>
            <a:rPr lang="en-US"/>
            <a:t>Sharing</a:t>
          </a:r>
        </a:p>
      </dgm:t>
    </dgm:pt>
    <dgm:pt modelId="{EF85EE1F-B034-4890-AA65-0AFF1D4D3E24}" type="parTrans" cxnId="{4507E1CF-36BD-4FCA-A426-87621CF7FC68}">
      <dgm:prSet/>
      <dgm:spPr/>
      <dgm:t>
        <a:bodyPr/>
        <a:lstStyle/>
        <a:p>
          <a:endParaRPr lang="en-US"/>
        </a:p>
      </dgm:t>
    </dgm:pt>
    <dgm:pt modelId="{623E362D-BCD3-44F5-A777-8A9558D8DA88}" type="sibTrans" cxnId="{4507E1CF-36BD-4FCA-A426-87621CF7FC68}">
      <dgm:prSet/>
      <dgm:spPr/>
      <dgm:t>
        <a:bodyPr/>
        <a:lstStyle/>
        <a:p>
          <a:endParaRPr lang="en-US"/>
        </a:p>
      </dgm:t>
    </dgm:pt>
    <dgm:pt modelId="{8F6D7517-99AE-4D0F-ADC3-6182091AD0B6}">
      <dgm:prSet/>
      <dgm:spPr/>
      <dgm:t>
        <a:bodyPr/>
        <a:lstStyle/>
        <a:p>
          <a:r>
            <a:rPr lang="en-US"/>
            <a:t>Do NOT share any personal information about participants with anyone outside of the project. We will have team meetings to discuss any worries or concerns.</a:t>
          </a:r>
        </a:p>
      </dgm:t>
    </dgm:pt>
    <dgm:pt modelId="{FC8F270D-A13D-41B3-9F38-B4A1F5196A2B}" type="parTrans" cxnId="{14E6693E-B0FA-460E-B62D-E485A0A09D45}">
      <dgm:prSet/>
      <dgm:spPr/>
      <dgm:t>
        <a:bodyPr/>
        <a:lstStyle/>
        <a:p>
          <a:endParaRPr lang="en-US"/>
        </a:p>
      </dgm:t>
    </dgm:pt>
    <dgm:pt modelId="{FF6B926A-7F36-4496-9A37-33E2509085AE}" type="sibTrans" cxnId="{14E6693E-B0FA-460E-B62D-E485A0A09D45}">
      <dgm:prSet/>
      <dgm:spPr/>
      <dgm:t>
        <a:bodyPr/>
        <a:lstStyle/>
        <a:p>
          <a:endParaRPr lang="en-US"/>
        </a:p>
      </dgm:t>
    </dgm:pt>
    <dgm:pt modelId="{006B06C2-CA87-4DF8-A5B7-9E112AA7E6B1}">
      <dgm:prSet/>
      <dgm:spPr>
        <a:solidFill>
          <a:schemeClr val="accent1"/>
        </a:solidFill>
      </dgm:spPr>
      <dgm:t>
        <a:bodyPr/>
        <a:lstStyle/>
        <a:p>
          <a:r>
            <a:rPr lang="en-US"/>
            <a:t>Unsure?</a:t>
          </a:r>
        </a:p>
      </dgm:t>
    </dgm:pt>
    <dgm:pt modelId="{87621393-48CD-44CE-ABB4-C7CC76CC4B15}" type="parTrans" cxnId="{85C3BAEA-2AE1-47DA-B898-4B1D1BDD74D2}">
      <dgm:prSet/>
      <dgm:spPr/>
      <dgm:t>
        <a:bodyPr/>
        <a:lstStyle/>
        <a:p>
          <a:endParaRPr lang="en-US"/>
        </a:p>
      </dgm:t>
    </dgm:pt>
    <dgm:pt modelId="{5908407C-0C29-4150-AFA9-2B80CED2834B}" type="sibTrans" cxnId="{85C3BAEA-2AE1-47DA-B898-4B1D1BDD74D2}">
      <dgm:prSet/>
      <dgm:spPr/>
      <dgm:t>
        <a:bodyPr/>
        <a:lstStyle/>
        <a:p>
          <a:endParaRPr lang="en-US"/>
        </a:p>
      </dgm:t>
    </dgm:pt>
    <dgm:pt modelId="{B85BC568-E45A-4E21-8BE8-6EEAFB466E94}">
      <dgm:prSet/>
      <dgm:spPr/>
      <dgm:t>
        <a:bodyPr/>
        <a:lstStyle/>
        <a:p>
          <a:r>
            <a:rPr lang="en-US"/>
            <a:t>If in doubt, contact project coordinator who will advise </a:t>
          </a:r>
        </a:p>
      </dgm:t>
    </dgm:pt>
    <dgm:pt modelId="{2E328DE0-6E7B-499E-8D23-E931B309908A}" type="parTrans" cxnId="{6CFE9336-0193-4031-8A1A-CEAE0FDDDB46}">
      <dgm:prSet/>
      <dgm:spPr/>
      <dgm:t>
        <a:bodyPr/>
        <a:lstStyle/>
        <a:p>
          <a:endParaRPr lang="en-US"/>
        </a:p>
      </dgm:t>
    </dgm:pt>
    <dgm:pt modelId="{5DB14DA4-4591-43D2-A422-06BA6AA95283}" type="sibTrans" cxnId="{6CFE9336-0193-4031-8A1A-CEAE0FDDDB46}">
      <dgm:prSet/>
      <dgm:spPr/>
      <dgm:t>
        <a:bodyPr/>
        <a:lstStyle/>
        <a:p>
          <a:endParaRPr lang="en-US"/>
        </a:p>
      </dgm:t>
    </dgm:pt>
    <dgm:pt modelId="{4AF697EC-F5F0-4EE9-8D8E-61D4542BA3A5}">
      <dgm:prSet/>
      <dgm:spPr/>
      <dgm:t>
        <a:bodyPr/>
        <a:lstStyle/>
        <a:p>
          <a:r>
            <a:rPr lang="en-US"/>
            <a:t>Safety</a:t>
          </a:r>
        </a:p>
      </dgm:t>
    </dgm:pt>
    <dgm:pt modelId="{B05DA6DD-FE9F-475D-B073-0A4372C542A3}" type="parTrans" cxnId="{4B359325-BE33-4932-9B9C-4136B5C0DB22}">
      <dgm:prSet/>
      <dgm:spPr/>
      <dgm:t>
        <a:bodyPr/>
        <a:lstStyle/>
        <a:p>
          <a:endParaRPr lang="en-GB"/>
        </a:p>
      </dgm:t>
    </dgm:pt>
    <dgm:pt modelId="{757F2ABC-31E9-41C9-A1B2-F8272E259597}" type="sibTrans" cxnId="{4B359325-BE33-4932-9B9C-4136B5C0DB22}">
      <dgm:prSet/>
      <dgm:spPr/>
      <dgm:t>
        <a:bodyPr/>
        <a:lstStyle/>
        <a:p>
          <a:endParaRPr lang="en-GB"/>
        </a:p>
      </dgm:t>
    </dgm:pt>
    <dgm:pt modelId="{C2456E3A-707B-4BF1-B961-0A80F95F7CF6}">
      <dgm:prSet/>
      <dgm:spPr/>
      <dgm:t>
        <a:bodyPr/>
        <a:lstStyle/>
        <a:p>
          <a:r>
            <a:rPr lang="en-US"/>
            <a:t>Always consider your own safety as a peer researcher. Do NOT share any personal information with participants including personal contact details. If you think someone needs some additional support, raise with project coordinator in the first instance.</a:t>
          </a:r>
        </a:p>
      </dgm:t>
    </dgm:pt>
    <dgm:pt modelId="{EF4E1A14-757E-4001-894A-6822AB286A27}" type="parTrans" cxnId="{B33A1258-DF4D-4D7F-93C9-076A248CA9DC}">
      <dgm:prSet/>
      <dgm:spPr/>
      <dgm:t>
        <a:bodyPr/>
        <a:lstStyle/>
        <a:p>
          <a:endParaRPr lang="en-GB"/>
        </a:p>
      </dgm:t>
    </dgm:pt>
    <dgm:pt modelId="{5DDB30F4-218C-4AD2-B38D-32AFCFBCB88D}" type="sibTrans" cxnId="{B33A1258-DF4D-4D7F-93C9-076A248CA9DC}">
      <dgm:prSet/>
      <dgm:spPr/>
      <dgm:t>
        <a:bodyPr/>
        <a:lstStyle/>
        <a:p>
          <a:endParaRPr lang="en-GB"/>
        </a:p>
      </dgm:t>
    </dgm:pt>
    <dgm:pt modelId="{B3BAE546-6842-414A-B532-AD064F61CEA0}" type="pres">
      <dgm:prSet presAssocID="{65BF4CAF-0298-4CE7-9147-BE93AF0A7C06}" presName="Name0" presStyleCnt="0">
        <dgm:presLayoutVars>
          <dgm:dir/>
          <dgm:animLvl val="lvl"/>
          <dgm:resizeHandles val="exact"/>
        </dgm:presLayoutVars>
      </dgm:prSet>
      <dgm:spPr/>
    </dgm:pt>
    <dgm:pt modelId="{7ED938C6-B223-47A7-BE4A-3D46D0D5DA9C}" type="pres">
      <dgm:prSet presAssocID="{4921F82F-FF71-4748-80BF-FD37AC138269}" presName="linNode" presStyleCnt="0"/>
      <dgm:spPr/>
    </dgm:pt>
    <dgm:pt modelId="{76848FF2-E851-4542-BF38-3B4FBD47C625}" type="pres">
      <dgm:prSet presAssocID="{4921F82F-FF71-4748-80BF-FD37AC138269}" presName="parentText" presStyleLbl="alignNode1" presStyleIdx="0" presStyleCnt="4">
        <dgm:presLayoutVars>
          <dgm:chMax val="1"/>
          <dgm:bulletEnabled/>
        </dgm:presLayoutVars>
      </dgm:prSet>
      <dgm:spPr/>
    </dgm:pt>
    <dgm:pt modelId="{EE8F00D6-10DC-4DF5-B088-AE08B0E494CF}" type="pres">
      <dgm:prSet presAssocID="{4921F82F-FF71-4748-80BF-FD37AC138269}" presName="descendantText" presStyleLbl="alignAccFollowNode1" presStyleIdx="0" presStyleCnt="4">
        <dgm:presLayoutVars>
          <dgm:bulletEnabled/>
        </dgm:presLayoutVars>
      </dgm:prSet>
      <dgm:spPr/>
    </dgm:pt>
    <dgm:pt modelId="{2E2D15DD-A00C-4FC8-8C4B-B47FC734ECD6}" type="pres">
      <dgm:prSet presAssocID="{B3FE02BA-3B43-4F47-B079-379D27809584}" presName="sp" presStyleCnt="0"/>
      <dgm:spPr/>
    </dgm:pt>
    <dgm:pt modelId="{7D935D5F-42E0-4786-8104-44DCD5C48CDA}" type="pres">
      <dgm:prSet presAssocID="{B8E9267A-DA6A-4402-9BB6-A88F60FFF178}" presName="linNode" presStyleCnt="0"/>
      <dgm:spPr/>
    </dgm:pt>
    <dgm:pt modelId="{5642E9DD-9C7C-4445-BDAA-6BA7073195A3}" type="pres">
      <dgm:prSet presAssocID="{B8E9267A-DA6A-4402-9BB6-A88F60FFF178}" presName="parentText" presStyleLbl="alignNode1" presStyleIdx="1" presStyleCnt="4">
        <dgm:presLayoutVars>
          <dgm:chMax val="1"/>
          <dgm:bulletEnabled/>
        </dgm:presLayoutVars>
      </dgm:prSet>
      <dgm:spPr/>
    </dgm:pt>
    <dgm:pt modelId="{E237C6DB-DEC4-4D79-A4D3-D84AE63F241D}" type="pres">
      <dgm:prSet presAssocID="{B8E9267A-DA6A-4402-9BB6-A88F60FFF178}" presName="descendantText" presStyleLbl="alignAccFollowNode1" presStyleIdx="1" presStyleCnt="4">
        <dgm:presLayoutVars>
          <dgm:bulletEnabled/>
        </dgm:presLayoutVars>
      </dgm:prSet>
      <dgm:spPr/>
    </dgm:pt>
    <dgm:pt modelId="{70BC2EC7-C8B5-4927-86E9-8B9C017C3CD8}" type="pres">
      <dgm:prSet presAssocID="{623E362D-BCD3-44F5-A777-8A9558D8DA88}" presName="sp" presStyleCnt="0"/>
      <dgm:spPr/>
    </dgm:pt>
    <dgm:pt modelId="{DBDDCFF1-45C5-4AF1-8435-24A68B0C88AE}" type="pres">
      <dgm:prSet presAssocID="{4AF697EC-F5F0-4EE9-8D8E-61D4542BA3A5}" presName="linNode" presStyleCnt="0"/>
      <dgm:spPr/>
    </dgm:pt>
    <dgm:pt modelId="{83A4763C-2F83-4062-BB2E-7C19ADB7FC3B}" type="pres">
      <dgm:prSet presAssocID="{4AF697EC-F5F0-4EE9-8D8E-61D4542BA3A5}" presName="parentText" presStyleLbl="alignNode1" presStyleIdx="2" presStyleCnt="4">
        <dgm:presLayoutVars>
          <dgm:chMax val="1"/>
          <dgm:bulletEnabled/>
        </dgm:presLayoutVars>
      </dgm:prSet>
      <dgm:spPr/>
    </dgm:pt>
    <dgm:pt modelId="{52CFBE42-F0D1-4C53-BB13-D7D77E238F89}" type="pres">
      <dgm:prSet presAssocID="{4AF697EC-F5F0-4EE9-8D8E-61D4542BA3A5}" presName="descendantText" presStyleLbl="alignAccFollowNode1" presStyleIdx="2" presStyleCnt="4">
        <dgm:presLayoutVars>
          <dgm:bulletEnabled/>
        </dgm:presLayoutVars>
      </dgm:prSet>
      <dgm:spPr/>
    </dgm:pt>
    <dgm:pt modelId="{60B5D5BE-A382-4E6A-8446-FE722E4DF151}" type="pres">
      <dgm:prSet presAssocID="{757F2ABC-31E9-41C9-A1B2-F8272E259597}" presName="sp" presStyleCnt="0"/>
      <dgm:spPr/>
    </dgm:pt>
    <dgm:pt modelId="{D499EF35-5366-40E4-8F03-637DF34CCA5A}" type="pres">
      <dgm:prSet presAssocID="{006B06C2-CA87-4DF8-A5B7-9E112AA7E6B1}" presName="linNode" presStyleCnt="0"/>
      <dgm:spPr/>
    </dgm:pt>
    <dgm:pt modelId="{72CD366C-18A7-4920-9E34-F52B42213FED}" type="pres">
      <dgm:prSet presAssocID="{006B06C2-CA87-4DF8-A5B7-9E112AA7E6B1}" presName="parentText" presStyleLbl="alignNode1" presStyleIdx="3" presStyleCnt="4">
        <dgm:presLayoutVars>
          <dgm:chMax val="1"/>
          <dgm:bulletEnabled/>
        </dgm:presLayoutVars>
      </dgm:prSet>
      <dgm:spPr/>
    </dgm:pt>
    <dgm:pt modelId="{F2832908-3152-4F9A-94A3-EB18882161E5}" type="pres">
      <dgm:prSet presAssocID="{006B06C2-CA87-4DF8-A5B7-9E112AA7E6B1}" presName="descendantText" presStyleLbl="alignAccFollowNode1" presStyleIdx="3" presStyleCnt="4">
        <dgm:presLayoutVars>
          <dgm:bulletEnabled/>
        </dgm:presLayoutVars>
      </dgm:prSet>
      <dgm:spPr/>
    </dgm:pt>
  </dgm:ptLst>
  <dgm:cxnLst>
    <dgm:cxn modelId="{F3E06324-B8A1-4411-BFA5-4EF7F6297254}" type="presOf" srcId="{99704EF8-C349-4283-93F5-67AA9E7431A4}" destId="{EE8F00D6-10DC-4DF5-B088-AE08B0E494CF}" srcOrd="0" destOrd="0" presId="urn:microsoft.com/office/officeart/2016/7/layout/VerticalSolidActionList"/>
    <dgm:cxn modelId="{4B359325-BE33-4932-9B9C-4136B5C0DB22}" srcId="{65BF4CAF-0298-4CE7-9147-BE93AF0A7C06}" destId="{4AF697EC-F5F0-4EE9-8D8E-61D4542BA3A5}" srcOrd="2" destOrd="0" parTransId="{B05DA6DD-FE9F-475D-B073-0A4372C542A3}" sibTransId="{757F2ABC-31E9-41C9-A1B2-F8272E259597}"/>
    <dgm:cxn modelId="{3E42BB26-141E-4703-BBFC-50184E8740AD}" type="presOf" srcId="{B85BC568-E45A-4E21-8BE8-6EEAFB466E94}" destId="{F2832908-3152-4F9A-94A3-EB18882161E5}" srcOrd="0" destOrd="0" presId="urn:microsoft.com/office/officeart/2016/7/layout/VerticalSolidActionList"/>
    <dgm:cxn modelId="{62D9E835-1871-4602-A663-82D547C71C8E}" type="presOf" srcId="{006B06C2-CA87-4DF8-A5B7-9E112AA7E6B1}" destId="{72CD366C-18A7-4920-9E34-F52B42213FED}" srcOrd="0" destOrd="0" presId="urn:microsoft.com/office/officeart/2016/7/layout/VerticalSolidActionList"/>
    <dgm:cxn modelId="{6CFE9336-0193-4031-8A1A-CEAE0FDDDB46}" srcId="{006B06C2-CA87-4DF8-A5B7-9E112AA7E6B1}" destId="{B85BC568-E45A-4E21-8BE8-6EEAFB466E94}" srcOrd="0" destOrd="0" parTransId="{2E328DE0-6E7B-499E-8D23-E931B309908A}" sibTransId="{5DB14DA4-4591-43D2-A422-06BA6AA95283}"/>
    <dgm:cxn modelId="{14E6693E-B0FA-460E-B62D-E485A0A09D45}" srcId="{B8E9267A-DA6A-4402-9BB6-A88F60FFF178}" destId="{8F6D7517-99AE-4D0F-ADC3-6182091AD0B6}" srcOrd="0" destOrd="0" parTransId="{FC8F270D-A13D-41B3-9F38-B4A1F5196A2B}" sibTransId="{FF6B926A-7F36-4496-9A37-33E2509085AE}"/>
    <dgm:cxn modelId="{A0E7AA49-B756-4986-A582-4FFE2DE5C3FD}" type="presOf" srcId="{4AF697EC-F5F0-4EE9-8D8E-61D4542BA3A5}" destId="{83A4763C-2F83-4062-BB2E-7C19ADB7FC3B}" srcOrd="0" destOrd="0" presId="urn:microsoft.com/office/officeart/2016/7/layout/VerticalSolidActionList"/>
    <dgm:cxn modelId="{0A60866C-066A-45F7-ADF1-F0F323006DF5}" srcId="{4921F82F-FF71-4748-80BF-FD37AC138269}" destId="{99704EF8-C349-4283-93F5-67AA9E7431A4}" srcOrd="0" destOrd="0" parTransId="{421D84DE-B0A2-44E9-8D6A-8A5A6A44066B}" sibTransId="{024E44BE-1E12-464E-A741-0920ED078CFA}"/>
    <dgm:cxn modelId="{B33A1258-DF4D-4D7F-93C9-076A248CA9DC}" srcId="{4AF697EC-F5F0-4EE9-8D8E-61D4542BA3A5}" destId="{C2456E3A-707B-4BF1-B961-0A80F95F7CF6}" srcOrd="0" destOrd="0" parTransId="{EF4E1A14-757E-4001-894A-6822AB286A27}" sibTransId="{5DDB30F4-218C-4AD2-B38D-32AFCFBCB88D}"/>
    <dgm:cxn modelId="{8D5DE590-BF8A-4E57-9078-1235266B8E60}" srcId="{65BF4CAF-0298-4CE7-9147-BE93AF0A7C06}" destId="{4921F82F-FF71-4748-80BF-FD37AC138269}" srcOrd="0" destOrd="0" parTransId="{4EFD8D7A-ACE6-4349-BBA7-A4D0F5C98266}" sibTransId="{B3FE02BA-3B43-4F47-B079-379D27809584}"/>
    <dgm:cxn modelId="{471CE5C7-B680-4157-9F6E-3222A0A4BB8D}" type="presOf" srcId="{65BF4CAF-0298-4CE7-9147-BE93AF0A7C06}" destId="{B3BAE546-6842-414A-B532-AD064F61CEA0}" srcOrd="0" destOrd="0" presId="urn:microsoft.com/office/officeart/2016/7/layout/VerticalSolidActionList"/>
    <dgm:cxn modelId="{4507E1CF-36BD-4FCA-A426-87621CF7FC68}" srcId="{65BF4CAF-0298-4CE7-9147-BE93AF0A7C06}" destId="{B8E9267A-DA6A-4402-9BB6-A88F60FFF178}" srcOrd="1" destOrd="0" parTransId="{EF85EE1F-B034-4890-AA65-0AFF1D4D3E24}" sibTransId="{623E362D-BCD3-44F5-A777-8A9558D8DA88}"/>
    <dgm:cxn modelId="{E885E2DF-0635-411B-A73F-4DBE01083FDA}" type="presOf" srcId="{8F6D7517-99AE-4D0F-ADC3-6182091AD0B6}" destId="{E237C6DB-DEC4-4D79-A4D3-D84AE63F241D}" srcOrd="0" destOrd="0" presId="urn:microsoft.com/office/officeart/2016/7/layout/VerticalSolidActionList"/>
    <dgm:cxn modelId="{E053D2E7-CDD6-420B-BD65-04AECDF8103C}" type="presOf" srcId="{4921F82F-FF71-4748-80BF-FD37AC138269}" destId="{76848FF2-E851-4542-BF38-3B4FBD47C625}" srcOrd="0" destOrd="0" presId="urn:microsoft.com/office/officeart/2016/7/layout/VerticalSolidActionList"/>
    <dgm:cxn modelId="{73D349E8-6DF9-43E8-B12C-921A714F49A1}" type="presOf" srcId="{C2456E3A-707B-4BF1-B961-0A80F95F7CF6}" destId="{52CFBE42-F0D1-4C53-BB13-D7D77E238F89}" srcOrd="0" destOrd="0" presId="urn:microsoft.com/office/officeart/2016/7/layout/VerticalSolidActionList"/>
    <dgm:cxn modelId="{85C3BAEA-2AE1-47DA-B898-4B1D1BDD74D2}" srcId="{65BF4CAF-0298-4CE7-9147-BE93AF0A7C06}" destId="{006B06C2-CA87-4DF8-A5B7-9E112AA7E6B1}" srcOrd="3" destOrd="0" parTransId="{87621393-48CD-44CE-ABB4-C7CC76CC4B15}" sibTransId="{5908407C-0C29-4150-AFA9-2B80CED2834B}"/>
    <dgm:cxn modelId="{AB817FFA-A6E1-4C86-A49B-F0D3437E353D}" type="presOf" srcId="{B8E9267A-DA6A-4402-9BB6-A88F60FFF178}" destId="{5642E9DD-9C7C-4445-BDAA-6BA7073195A3}" srcOrd="0" destOrd="0" presId="urn:microsoft.com/office/officeart/2016/7/layout/VerticalSolidActionList"/>
    <dgm:cxn modelId="{76A6E4F8-8D00-4763-8C7B-8F8F44E0AB7B}" type="presParOf" srcId="{B3BAE546-6842-414A-B532-AD064F61CEA0}" destId="{7ED938C6-B223-47A7-BE4A-3D46D0D5DA9C}" srcOrd="0" destOrd="0" presId="urn:microsoft.com/office/officeart/2016/7/layout/VerticalSolidActionList"/>
    <dgm:cxn modelId="{25F35B35-30D7-4103-8FA3-E3FA5AAD1BA8}" type="presParOf" srcId="{7ED938C6-B223-47A7-BE4A-3D46D0D5DA9C}" destId="{76848FF2-E851-4542-BF38-3B4FBD47C625}" srcOrd="0" destOrd="0" presId="urn:microsoft.com/office/officeart/2016/7/layout/VerticalSolidActionList"/>
    <dgm:cxn modelId="{6E388107-8778-4C68-A9B1-4B408EC2FF14}" type="presParOf" srcId="{7ED938C6-B223-47A7-BE4A-3D46D0D5DA9C}" destId="{EE8F00D6-10DC-4DF5-B088-AE08B0E494CF}" srcOrd="1" destOrd="0" presId="urn:microsoft.com/office/officeart/2016/7/layout/VerticalSolidActionList"/>
    <dgm:cxn modelId="{8FB3690F-CE3D-4FDC-94C4-02C2F5C83606}" type="presParOf" srcId="{B3BAE546-6842-414A-B532-AD064F61CEA0}" destId="{2E2D15DD-A00C-4FC8-8C4B-B47FC734ECD6}" srcOrd="1" destOrd="0" presId="urn:microsoft.com/office/officeart/2016/7/layout/VerticalSolidActionList"/>
    <dgm:cxn modelId="{0F7B65BF-D2AE-44DC-83FC-074E39A334A6}" type="presParOf" srcId="{B3BAE546-6842-414A-B532-AD064F61CEA0}" destId="{7D935D5F-42E0-4786-8104-44DCD5C48CDA}" srcOrd="2" destOrd="0" presId="urn:microsoft.com/office/officeart/2016/7/layout/VerticalSolidActionList"/>
    <dgm:cxn modelId="{B33AE1A6-E0D0-48DA-86CA-E9149EB075E5}" type="presParOf" srcId="{7D935D5F-42E0-4786-8104-44DCD5C48CDA}" destId="{5642E9DD-9C7C-4445-BDAA-6BA7073195A3}" srcOrd="0" destOrd="0" presId="urn:microsoft.com/office/officeart/2016/7/layout/VerticalSolidActionList"/>
    <dgm:cxn modelId="{3E5931FC-5C52-4C48-A693-A5565613CE93}" type="presParOf" srcId="{7D935D5F-42E0-4786-8104-44DCD5C48CDA}" destId="{E237C6DB-DEC4-4D79-A4D3-D84AE63F241D}" srcOrd="1" destOrd="0" presId="urn:microsoft.com/office/officeart/2016/7/layout/VerticalSolidActionList"/>
    <dgm:cxn modelId="{77032F93-4418-4046-8FEE-D13735C8913C}" type="presParOf" srcId="{B3BAE546-6842-414A-B532-AD064F61CEA0}" destId="{70BC2EC7-C8B5-4927-86E9-8B9C017C3CD8}" srcOrd="3" destOrd="0" presId="urn:microsoft.com/office/officeart/2016/7/layout/VerticalSolidActionList"/>
    <dgm:cxn modelId="{217995EB-82EE-481E-9230-FCEA52E8D214}" type="presParOf" srcId="{B3BAE546-6842-414A-B532-AD064F61CEA0}" destId="{DBDDCFF1-45C5-4AF1-8435-24A68B0C88AE}" srcOrd="4" destOrd="0" presId="urn:microsoft.com/office/officeart/2016/7/layout/VerticalSolidActionList"/>
    <dgm:cxn modelId="{7B3B34D3-714E-41DF-8FAC-F098F09CC3F6}" type="presParOf" srcId="{DBDDCFF1-45C5-4AF1-8435-24A68B0C88AE}" destId="{83A4763C-2F83-4062-BB2E-7C19ADB7FC3B}" srcOrd="0" destOrd="0" presId="urn:microsoft.com/office/officeart/2016/7/layout/VerticalSolidActionList"/>
    <dgm:cxn modelId="{AE008CC5-DCC9-4A9B-807A-D44E75282D25}" type="presParOf" srcId="{DBDDCFF1-45C5-4AF1-8435-24A68B0C88AE}" destId="{52CFBE42-F0D1-4C53-BB13-D7D77E238F89}" srcOrd="1" destOrd="0" presId="urn:microsoft.com/office/officeart/2016/7/layout/VerticalSolidActionList"/>
    <dgm:cxn modelId="{913EA33E-D52C-4B20-BB28-7114F93F8A22}" type="presParOf" srcId="{B3BAE546-6842-414A-B532-AD064F61CEA0}" destId="{60B5D5BE-A382-4E6A-8446-FE722E4DF151}" srcOrd="5" destOrd="0" presId="urn:microsoft.com/office/officeart/2016/7/layout/VerticalSolidActionList"/>
    <dgm:cxn modelId="{D3D552EC-E8FC-4FB3-A9F2-55647335376D}" type="presParOf" srcId="{B3BAE546-6842-414A-B532-AD064F61CEA0}" destId="{D499EF35-5366-40E4-8F03-637DF34CCA5A}" srcOrd="6" destOrd="0" presId="urn:microsoft.com/office/officeart/2016/7/layout/VerticalSolidActionList"/>
    <dgm:cxn modelId="{B99A0366-816A-4C89-8E33-08CF7BD27C83}" type="presParOf" srcId="{D499EF35-5366-40E4-8F03-637DF34CCA5A}" destId="{72CD366C-18A7-4920-9E34-F52B42213FED}" srcOrd="0" destOrd="0" presId="urn:microsoft.com/office/officeart/2016/7/layout/VerticalSolidActionList"/>
    <dgm:cxn modelId="{9EE296AD-FC0F-4988-8695-0DA261A45BC4}" type="presParOf" srcId="{D499EF35-5366-40E4-8F03-637DF34CCA5A}" destId="{F2832908-3152-4F9A-94A3-EB18882161E5}"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B29DE1-05CE-4D08-A3AF-6198562DA3AE}" type="doc">
      <dgm:prSet loTypeId="urn:microsoft.com/office/officeart/2008/layout/BendingPictureCaptionList" loCatId="picture" qsTypeId="urn:microsoft.com/office/officeart/2005/8/quickstyle/simple1" qsCatId="simple" csTypeId="urn:microsoft.com/office/officeart/2005/8/colors/accent1_2" csCatId="accent1" phldr="1"/>
      <dgm:spPr/>
      <dgm:t>
        <a:bodyPr/>
        <a:lstStyle/>
        <a:p>
          <a:endParaRPr lang="en-GB"/>
        </a:p>
      </dgm:t>
    </dgm:pt>
    <dgm:pt modelId="{EC88CC20-5A82-4ADF-BBF7-DCEFF27C8066}">
      <dgm:prSet phldrT="[Text]"/>
      <dgm:spPr/>
      <dgm:t>
        <a:bodyPr/>
        <a:lstStyle/>
        <a:p>
          <a:r>
            <a:rPr lang="en-GB"/>
            <a:t>Interviews</a:t>
          </a:r>
        </a:p>
      </dgm:t>
    </dgm:pt>
    <dgm:pt modelId="{95593F78-FB0B-4218-9BD3-BF5F0345CA53}" type="parTrans" cxnId="{1C356217-7A3B-4F26-90C8-D40576E8FD40}">
      <dgm:prSet/>
      <dgm:spPr/>
      <dgm:t>
        <a:bodyPr/>
        <a:lstStyle/>
        <a:p>
          <a:endParaRPr lang="en-GB"/>
        </a:p>
      </dgm:t>
    </dgm:pt>
    <dgm:pt modelId="{8845DFAB-D847-4A76-A6A4-D4CA57EB722E}" type="sibTrans" cxnId="{1C356217-7A3B-4F26-90C8-D40576E8FD40}">
      <dgm:prSet/>
      <dgm:spPr/>
      <dgm:t>
        <a:bodyPr/>
        <a:lstStyle/>
        <a:p>
          <a:endParaRPr lang="en-GB"/>
        </a:p>
      </dgm:t>
    </dgm:pt>
    <dgm:pt modelId="{FFCA18A3-5F28-4AED-AA47-0EEF64CA6C52}">
      <dgm:prSet phldrT="[Text]"/>
      <dgm:spPr/>
      <dgm:t>
        <a:bodyPr/>
        <a:lstStyle/>
        <a:p>
          <a:r>
            <a:rPr lang="en-GB"/>
            <a:t>Focus Groups</a:t>
          </a:r>
        </a:p>
      </dgm:t>
    </dgm:pt>
    <dgm:pt modelId="{75C567A8-131E-4D1D-B319-ED9278548507}" type="parTrans" cxnId="{2591EBCF-71E4-4D7E-BF01-89EE8535EE15}">
      <dgm:prSet/>
      <dgm:spPr/>
      <dgm:t>
        <a:bodyPr/>
        <a:lstStyle/>
        <a:p>
          <a:endParaRPr lang="en-GB"/>
        </a:p>
      </dgm:t>
    </dgm:pt>
    <dgm:pt modelId="{33E4D8F1-7082-47E7-873C-760FA997C45B}" type="sibTrans" cxnId="{2591EBCF-71E4-4D7E-BF01-89EE8535EE15}">
      <dgm:prSet/>
      <dgm:spPr/>
      <dgm:t>
        <a:bodyPr/>
        <a:lstStyle/>
        <a:p>
          <a:endParaRPr lang="en-GB"/>
        </a:p>
      </dgm:t>
    </dgm:pt>
    <dgm:pt modelId="{D47CC7EB-3B82-4F2F-B2E2-FC1CA6949AF5}">
      <dgm:prSet phldrT="[Text]"/>
      <dgm:spPr/>
      <dgm:t>
        <a:bodyPr/>
        <a:lstStyle/>
        <a:p>
          <a:r>
            <a:rPr lang="en-GB"/>
            <a:t>Observations</a:t>
          </a:r>
        </a:p>
      </dgm:t>
    </dgm:pt>
    <dgm:pt modelId="{CBB6F52C-7BD9-4C42-826C-AA86CBCBA1A8}" type="parTrans" cxnId="{B9305252-AD19-41B7-A308-FF135665A84E}">
      <dgm:prSet/>
      <dgm:spPr/>
      <dgm:t>
        <a:bodyPr/>
        <a:lstStyle/>
        <a:p>
          <a:endParaRPr lang="en-GB"/>
        </a:p>
      </dgm:t>
    </dgm:pt>
    <dgm:pt modelId="{493FEC0C-423F-43AC-8F52-1164A5EFE594}" type="sibTrans" cxnId="{B9305252-AD19-41B7-A308-FF135665A84E}">
      <dgm:prSet/>
      <dgm:spPr/>
      <dgm:t>
        <a:bodyPr/>
        <a:lstStyle/>
        <a:p>
          <a:endParaRPr lang="en-GB"/>
        </a:p>
      </dgm:t>
    </dgm:pt>
    <dgm:pt modelId="{5652977C-0F7A-4849-9FA0-3585946B183B}">
      <dgm:prSet phldrT="[Text]"/>
      <dgm:spPr/>
      <dgm:t>
        <a:bodyPr/>
        <a:lstStyle/>
        <a:p>
          <a:r>
            <a:rPr lang="en-GB"/>
            <a:t>Document analysis (e.g. diaries, policies)</a:t>
          </a:r>
        </a:p>
      </dgm:t>
    </dgm:pt>
    <dgm:pt modelId="{96611B3F-D00C-4888-9158-D0707C175843}" type="parTrans" cxnId="{9502A643-DE9F-4A92-9AAC-C6AD92C3CBD3}">
      <dgm:prSet/>
      <dgm:spPr/>
      <dgm:t>
        <a:bodyPr/>
        <a:lstStyle/>
        <a:p>
          <a:endParaRPr lang="en-GB"/>
        </a:p>
      </dgm:t>
    </dgm:pt>
    <dgm:pt modelId="{D2C7E0E0-A450-4712-9F96-43ACF70A5A8D}" type="sibTrans" cxnId="{9502A643-DE9F-4A92-9AAC-C6AD92C3CBD3}">
      <dgm:prSet/>
      <dgm:spPr/>
      <dgm:t>
        <a:bodyPr/>
        <a:lstStyle/>
        <a:p>
          <a:endParaRPr lang="en-GB"/>
        </a:p>
      </dgm:t>
    </dgm:pt>
    <dgm:pt modelId="{B6BE3079-43A4-44EB-8795-963E232A9259}" type="pres">
      <dgm:prSet presAssocID="{2FB29DE1-05CE-4D08-A3AF-6198562DA3AE}" presName="Name0" presStyleCnt="0">
        <dgm:presLayoutVars>
          <dgm:dir/>
          <dgm:resizeHandles val="exact"/>
        </dgm:presLayoutVars>
      </dgm:prSet>
      <dgm:spPr/>
    </dgm:pt>
    <dgm:pt modelId="{2121ABEC-5DCF-48FB-B8B6-C7783EEEA399}" type="pres">
      <dgm:prSet presAssocID="{EC88CC20-5A82-4ADF-BBF7-DCEFF27C8066}" presName="composite" presStyleCnt="0"/>
      <dgm:spPr/>
    </dgm:pt>
    <dgm:pt modelId="{6D78C680-3506-43D7-90E9-7FBA9BF65139}" type="pres">
      <dgm:prSet presAssocID="{EC88CC20-5A82-4ADF-BBF7-DCEFF27C8066}" presName="rect1" presStyleLbl="b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3000" b="-13000"/>
          </a:stretch>
        </a:blipFill>
      </dgm:spPr>
      <dgm:extLst>
        <a:ext uri="{E40237B7-FDA0-4F09-8148-C483321AD2D9}">
          <dgm14:cNvPr xmlns:dgm14="http://schemas.microsoft.com/office/drawing/2010/diagram" id="0" name="" descr="Boardroom with solid fill"/>
        </a:ext>
      </dgm:extLst>
    </dgm:pt>
    <dgm:pt modelId="{CDE1E0AE-D2B2-46C6-AE4B-AA439C0592D0}" type="pres">
      <dgm:prSet presAssocID="{EC88CC20-5A82-4ADF-BBF7-DCEFF27C8066}" presName="wedgeRectCallout1" presStyleLbl="node1" presStyleIdx="0" presStyleCnt="4">
        <dgm:presLayoutVars>
          <dgm:bulletEnabled val="1"/>
        </dgm:presLayoutVars>
      </dgm:prSet>
      <dgm:spPr/>
    </dgm:pt>
    <dgm:pt modelId="{0F886441-5C3D-4B46-911D-E4393DF951EC}" type="pres">
      <dgm:prSet presAssocID="{8845DFAB-D847-4A76-A6A4-D4CA57EB722E}" presName="sibTrans" presStyleCnt="0"/>
      <dgm:spPr/>
    </dgm:pt>
    <dgm:pt modelId="{67A8CCD8-53B4-409C-A9CB-7928578D9B13}" type="pres">
      <dgm:prSet presAssocID="{FFCA18A3-5F28-4AED-AA47-0EEF64CA6C52}" presName="composite" presStyleCnt="0"/>
      <dgm:spPr/>
    </dgm:pt>
    <dgm:pt modelId="{3FAF6A75-3252-4BE1-98F7-5D251A1B1C28}" type="pres">
      <dgm:prSet presAssocID="{FFCA18A3-5F28-4AED-AA47-0EEF64CA6C52}" presName="rect1" presStyleLbl="b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3000" b="-13000"/>
          </a:stretch>
        </a:blipFill>
      </dgm:spPr>
      <dgm:extLst>
        <a:ext uri="{E40237B7-FDA0-4F09-8148-C483321AD2D9}">
          <dgm14:cNvPr xmlns:dgm14="http://schemas.microsoft.com/office/drawing/2010/diagram" id="0" name="" descr="Meeting with solid fill"/>
        </a:ext>
      </dgm:extLst>
    </dgm:pt>
    <dgm:pt modelId="{BB574204-2D6A-401A-94D1-88BAEF435CD9}" type="pres">
      <dgm:prSet presAssocID="{FFCA18A3-5F28-4AED-AA47-0EEF64CA6C52}" presName="wedgeRectCallout1" presStyleLbl="node1" presStyleIdx="1" presStyleCnt="4">
        <dgm:presLayoutVars>
          <dgm:bulletEnabled val="1"/>
        </dgm:presLayoutVars>
      </dgm:prSet>
      <dgm:spPr/>
    </dgm:pt>
    <dgm:pt modelId="{E8F07333-E411-4524-B918-65FA7558DBE8}" type="pres">
      <dgm:prSet presAssocID="{33E4D8F1-7082-47E7-873C-760FA997C45B}" presName="sibTrans" presStyleCnt="0"/>
      <dgm:spPr/>
    </dgm:pt>
    <dgm:pt modelId="{D31A27D9-C69A-43F9-AB87-C8AAC2797B11}" type="pres">
      <dgm:prSet presAssocID="{D47CC7EB-3B82-4F2F-B2E2-FC1CA6949AF5}" presName="composite" presStyleCnt="0"/>
      <dgm:spPr/>
    </dgm:pt>
    <dgm:pt modelId="{C3450623-3490-4812-A8E7-10C39554D6EB}" type="pres">
      <dgm:prSet presAssocID="{D47CC7EB-3B82-4F2F-B2E2-FC1CA6949AF5}" presName="rect1" presStyleLbl="b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3000" b="-13000"/>
          </a:stretch>
        </a:blipFill>
      </dgm:spPr>
      <dgm:extLst>
        <a:ext uri="{E40237B7-FDA0-4F09-8148-C483321AD2D9}">
          <dgm14:cNvPr xmlns:dgm14="http://schemas.microsoft.com/office/drawing/2010/diagram" id="0" name="" descr="Clipboard with solid fill"/>
        </a:ext>
      </dgm:extLst>
    </dgm:pt>
    <dgm:pt modelId="{8AB61FFC-DDF3-48B6-A9EC-927417CF107C}" type="pres">
      <dgm:prSet presAssocID="{D47CC7EB-3B82-4F2F-B2E2-FC1CA6949AF5}" presName="wedgeRectCallout1" presStyleLbl="node1" presStyleIdx="2" presStyleCnt="4">
        <dgm:presLayoutVars>
          <dgm:bulletEnabled val="1"/>
        </dgm:presLayoutVars>
      </dgm:prSet>
      <dgm:spPr/>
    </dgm:pt>
    <dgm:pt modelId="{8AECDD75-45CC-47F3-925E-DD4514F1CDDD}" type="pres">
      <dgm:prSet presAssocID="{493FEC0C-423F-43AC-8F52-1164A5EFE594}" presName="sibTrans" presStyleCnt="0"/>
      <dgm:spPr/>
    </dgm:pt>
    <dgm:pt modelId="{8B0486E8-FE32-492B-927B-25BEE3E37E9F}" type="pres">
      <dgm:prSet presAssocID="{5652977C-0F7A-4849-9FA0-3585946B183B}" presName="composite" presStyleCnt="0"/>
      <dgm:spPr/>
    </dgm:pt>
    <dgm:pt modelId="{83170C86-0218-490C-BC4A-C48864DAC6E5}" type="pres">
      <dgm:prSet presAssocID="{5652977C-0F7A-4849-9FA0-3585946B183B}" presName="rect1" presStyleLbl="b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3000" b="-13000"/>
          </a:stretch>
        </a:blipFill>
      </dgm:spPr>
      <dgm:extLst>
        <a:ext uri="{E40237B7-FDA0-4F09-8148-C483321AD2D9}">
          <dgm14:cNvPr xmlns:dgm14="http://schemas.microsoft.com/office/drawing/2010/diagram" id="0" name="" descr="Folder Search with solid fill"/>
        </a:ext>
      </dgm:extLst>
    </dgm:pt>
    <dgm:pt modelId="{FA30F6A2-86D6-4E2B-BB99-7D2CB1CAAC8A}" type="pres">
      <dgm:prSet presAssocID="{5652977C-0F7A-4849-9FA0-3585946B183B}" presName="wedgeRectCallout1" presStyleLbl="node1" presStyleIdx="3" presStyleCnt="4">
        <dgm:presLayoutVars>
          <dgm:bulletEnabled val="1"/>
        </dgm:presLayoutVars>
      </dgm:prSet>
      <dgm:spPr/>
    </dgm:pt>
  </dgm:ptLst>
  <dgm:cxnLst>
    <dgm:cxn modelId="{1C356217-7A3B-4F26-90C8-D40576E8FD40}" srcId="{2FB29DE1-05CE-4D08-A3AF-6198562DA3AE}" destId="{EC88CC20-5A82-4ADF-BBF7-DCEFF27C8066}" srcOrd="0" destOrd="0" parTransId="{95593F78-FB0B-4218-9BD3-BF5F0345CA53}" sibTransId="{8845DFAB-D847-4A76-A6A4-D4CA57EB722E}"/>
    <dgm:cxn modelId="{83CDEA31-F74F-4771-867F-E9F68A1004EA}" type="presOf" srcId="{EC88CC20-5A82-4ADF-BBF7-DCEFF27C8066}" destId="{CDE1E0AE-D2B2-46C6-AE4B-AA439C0592D0}" srcOrd="0" destOrd="0" presId="urn:microsoft.com/office/officeart/2008/layout/BendingPictureCaptionList"/>
    <dgm:cxn modelId="{9502A643-DE9F-4A92-9AAC-C6AD92C3CBD3}" srcId="{2FB29DE1-05CE-4D08-A3AF-6198562DA3AE}" destId="{5652977C-0F7A-4849-9FA0-3585946B183B}" srcOrd="3" destOrd="0" parTransId="{96611B3F-D00C-4888-9158-D0707C175843}" sibTransId="{D2C7E0E0-A450-4712-9F96-43ACF70A5A8D}"/>
    <dgm:cxn modelId="{B9305252-AD19-41B7-A308-FF135665A84E}" srcId="{2FB29DE1-05CE-4D08-A3AF-6198562DA3AE}" destId="{D47CC7EB-3B82-4F2F-B2E2-FC1CA6949AF5}" srcOrd="2" destOrd="0" parTransId="{CBB6F52C-7BD9-4C42-826C-AA86CBCBA1A8}" sibTransId="{493FEC0C-423F-43AC-8F52-1164A5EFE594}"/>
    <dgm:cxn modelId="{8C488376-F352-44FA-B602-5B4BC7DAC154}" type="presOf" srcId="{FFCA18A3-5F28-4AED-AA47-0EEF64CA6C52}" destId="{BB574204-2D6A-401A-94D1-88BAEF435CD9}" srcOrd="0" destOrd="0" presId="urn:microsoft.com/office/officeart/2008/layout/BendingPictureCaptionList"/>
    <dgm:cxn modelId="{1B0DC8AB-E5CA-49E6-A16E-CB845ABE2BA3}" type="presOf" srcId="{D47CC7EB-3B82-4F2F-B2E2-FC1CA6949AF5}" destId="{8AB61FFC-DDF3-48B6-A9EC-927417CF107C}" srcOrd="0" destOrd="0" presId="urn:microsoft.com/office/officeart/2008/layout/BendingPictureCaptionList"/>
    <dgm:cxn modelId="{2591EBCF-71E4-4D7E-BF01-89EE8535EE15}" srcId="{2FB29DE1-05CE-4D08-A3AF-6198562DA3AE}" destId="{FFCA18A3-5F28-4AED-AA47-0EEF64CA6C52}" srcOrd="1" destOrd="0" parTransId="{75C567A8-131E-4D1D-B319-ED9278548507}" sibTransId="{33E4D8F1-7082-47E7-873C-760FA997C45B}"/>
    <dgm:cxn modelId="{C9949DE3-0903-4C31-9AF7-3685754A5D55}" type="presOf" srcId="{2FB29DE1-05CE-4D08-A3AF-6198562DA3AE}" destId="{B6BE3079-43A4-44EB-8795-963E232A9259}" srcOrd="0" destOrd="0" presId="urn:microsoft.com/office/officeart/2008/layout/BendingPictureCaptionList"/>
    <dgm:cxn modelId="{CF7170F8-9367-4DBB-ABDE-7E1E90062E47}" type="presOf" srcId="{5652977C-0F7A-4849-9FA0-3585946B183B}" destId="{FA30F6A2-86D6-4E2B-BB99-7D2CB1CAAC8A}" srcOrd="0" destOrd="0" presId="urn:microsoft.com/office/officeart/2008/layout/BendingPictureCaptionList"/>
    <dgm:cxn modelId="{24AB50EA-1910-45DF-B2DE-5C5F2147B1B3}" type="presParOf" srcId="{B6BE3079-43A4-44EB-8795-963E232A9259}" destId="{2121ABEC-5DCF-48FB-B8B6-C7783EEEA399}" srcOrd="0" destOrd="0" presId="urn:microsoft.com/office/officeart/2008/layout/BendingPictureCaptionList"/>
    <dgm:cxn modelId="{93590025-7493-4006-A6AC-F91D65A80ED3}" type="presParOf" srcId="{2121ABEC-5DCF-48FB-B8B6-C7783EEEA399}" destId="{6D78C680-3506-43D7-90E9-7FBA9BF65139}" srcOrd="0" destOrd="0" presId="urn:microsoft.com/office/officeart/2008/layout/BendingPictureCaptionList"/>
    <dgm:cxn modelId="{DEF9E867-A0BE-4B9E-BAD1-64934682542D}" type="presParOf" srcId="{2121ABEC-5DCF-48FB-B8B6-C7783EEEA399}" destId="{CDE1E0AE-D2B2-46C6-AE4B-AA439C0592D0}" srcOrd="1" destOrd="0" presId="urn:microsoft.com/office/officeart/2008/layout/BendingPictureCaptionList"/>
    <dgm:cxn modelId="{DC63AF50-1477-434B-8A18-510F0D82619A}" type="presParOf" srcId="{B6BE3079-43A4-44EB-8795-963E232A9259}" destId="{0F886441-5C3D-4B46-911D-E4393DF951EC}" srcOrd="1" destOrd="0" presId="urn:microsoft.com/office/officeart/2008/layout/BendingPictureCaptionList"/>
    <dgm:cxn modelId="{58FCCBF9-3B5B-422E-8489-31543E3E0FF3}" type="presParOf" srcId="{B6BE3079-43A4-44EB-8795-963E232A9259}" destId="{67A8CCD8-53B4-409C-A9CB-7928578D9B13}" srcOrd="2" destOrd="0" presId="urn:microsoft.com/office/officeart/2008/layout/BendingPictureCaptionList"/>
    <dgm:cxn modelId="{DE65397D-43D1-4E5B-9A0D-0AFF2BFE176A}" type="presParOf" srcId="{67A8CCD8-53B4-409C-A9CB-7928578D9B13}" destId="{3FAF6A75-3252-4BE1-98F7-5D251A1B1C28}" srcOrd="0" destOrd="0" presId="urn:microsoft.com/office/officeart/2008/layout/BendingPictureCaptionList"/>
    <dgm:cxn modelId="{12E56DBA-9C00-4241-BD99-64C2111CF628}" type="presParOf" srcId="{67A8CCD8-53B4-409C-A9CB-7928578D9B13}" destId="{BB574204-2D6A-401A-94D1-88BAEF435CD9}" srcOrd="1" destOrd="0" presId="urn:microsoft.com/office/officeart/2008/layout/BendingPictureCaptionList"/>
    <dgm:cxn modelId="{BB3F757B-5659-49A0-83E5-060BA1E4EECF}" type="presParOf" srcId="{B6BE3079-43A4-44EB-8795-963E232A9259}" destId="{E8F07333-E411-4524-B918-65FA7558DBE8}" srcOrd="3" destOrd="0" presId="urn:microsoft.com/office/officeart/2008/layout/BendingPictureCaptionList"/>
    <dgm:cxn modelId="{6B0BEA4B-C703-4435-80F9-2B07DB5F2FF3}" type="presParOf" srcId="{B6BE3079-43A4-44EB-8795-963E232A9259}" destId="{D31A27D9-C69A-43F9-AB87-C8AAC2797B11}" srcOrd="4" destOrd="0" presId="urn:microsoft.com/office/officeart/2008/layout/BendingPictureCaptionList"/>
    <dgm:cxn modelId="{993E63C3-A50C-4C26-8DFD-2D8E90497992}" type="presParOf" srcId="{D31A27D9-C69A-43F9-AB87-C8AAC2797B11}" destId="{C3450623-3490-4812-A8E7-10C39554D6EB}" srcOrd="0" destOrd="0" presId="urn:microsoft.com/office/officeart/2008/layout/BendingPictureCaptionList"/>
    <dgm:cxn modelId="{0B23C4F1-277E-468F-A6A4-777531FC3979}" type="presParOf" srcId="{D31A27D9-C69A-43F9-AB87-C8AAC2797B11}" destId="{8AB61FFC-DDF3-48B6-A9EC-927417CF107C}" srcOrd="1" destOrd="0" presId="urn:microsoft.com/office/officeart/2008/layout/BendingPictureCaptionList"/>
    <dgm:cxn modelId="{5A207E40-A9BB-4FAD-838B-D0B3D4524E0F}" type="presParOf" srcId="{B6BE3079-43A4-44EB-8795-963E232A9259}" destId="{8AECDD75-45CC-47F3-925E-DD4514F1CDDD}" srcOrd="5" destOrd="0" presId="urn:microsoft.com/office/officeart/2008/layout/BendingPictureCaptionList"/>
    <dgm:cxn modelId="{2B1335DB-F356-4157-B97A-2058350158C7}" type="presParOf" srcId="{B6BE3079-43A4-44EB-8795-963E232A9259}" destId="{8B0486E8-FE32-492B-927B-25BEE3E37E9F}" srcOrd="6" destOrd="0" presId="urn:microsoft.com/office/officeart/2008/layout/BendingPictureCaptionList"/>
    <dgm:cxn modelId="{C3CEC23A-8F2B-42C6-BECA-007E1439D5DB}" type="presParOf" srcId="{8B0486E8-FE32-492B-927B-25BEE3E37E9F}" destId="{83170C86-0218-490C-BC4A-C48864DAC6E5}" srcOrd="0" destOrd="0" presId="urn:microsoft.com/office/officeart/2008/layout/BendingPictureCaptionList"/>
    <dgm:cxn modelId="{05366220-2380-4020-9D11-E9728F7FDD29}" type="presParOf" srcId="{8B0486E8-FE32-492B-927B-25BEE3E37E9F}" destId="{FA30F6A2-86D6-4E2B-BB99-7D2CB1CAAC8A}" srcOrd="1" destOrd="0" presId="urn:microsoft.com/office/officeart/2008/layout/BendingPictureCa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B4DCE05-99FF-4342-B354-2DFFBB0171DB}" type="doc">
      <dgm:prSet loTypeId="urn:microsoft.com/office/officeart/2005/8/layout/vList4" loCatId="picture" qsTypeId="urn:microsoft.com/office/officeart/2005/8/quickstyle/simple1" qsCatId="simple" csTypeId="urn:microsoft.com/office/officeart/2005/8/colors/colorful1" csCatId="colorful" phldr="1"/>
      <dgm:spPr/>
      <dgm:t>
        <a:bodyPr/>
        <a:lstStyle/>
        <a:p>
          <a:endParaRPr lang="en-GB"/>
        </a:p>
      </dgm:t>
    </dgm:pt>
    <dgm:pt modelId="{36112896-D712-45F0-8DE8-B288C545A873}">
      <dgm:prSet phldrT="[Text]"/>
      <dgm:spPr/>
      <dgm:t>
        <a:bodyPr/>
        <a:lstStyle/>
        <a:p>
          <a:r>
            <a:rPr lang="en-GB" b="1"/>
            <a:t>Purposive sampling</a:t>
          </a:r>
        </a:p>
      </dgm:t>
    </dgm:pt>
    <dgm:pt modelId="{E5D7C7CD-3BBE-4132-8288-BEAE84EB56E8}" type="parTrans" cxnId="{9FC62A56-E8BA-46DD-AFDB-113BEE514623}">
      <dgm:prSet/>
      <dgm:spPr/>
      <dgm:t>
        <a:bodyPr/>
        <a:lstStyle/>
        <a:p>
          <a:endParaRPr lang="en-GB"/>
        </a:p>
      </dgm:t>
    </dgm:pt>
    <dgm:pt modelId="{2152E4DD-A493-410E-A5D7-8B52118C5AC3}" type="sibTrans" cxnId="{9FC62A56-E8BA-46DD-AFDB-113BEE514623}">
      <dgm:prSet/>
      <dgm:spPr/>
      <dgm:t>
        <a:bodyPr/>
        <a:lstStyle/>
        <a:p>
          <a:endParaRPr lang="en-GB"/>
        </a:p>
      </dgm:t>
    </dgm:pt>
    <dgm:pt modelId="{A05149F7-5368-472E-B8AA-E1A8BA41A3BF}">
      <dgm:prSet phldrT="[Text]"/>
      <dgm:spPr/>
      <dgm:t>
        <a:bodyPr/>
        <a:lstStyle/>
        <a:p>
          <a:r>
            <a:rPr lang="en-GB"/>
            <a:t>Most common approach</a:t>
          </a:r>
        </a:p>
      </dgm:t>
    </dgm:pt>
    <dgm:pt modelId="{3BC9DB2E-B2F2-450A-8194-3DB57FD5E1D4}" type="parTrans" cxnId="{816D6EAE-E772-4C06-AD97-23541FD60ECC}">
      <dgm:prSet/>
      <dgm:spPr/>
      <dgm:t>
        <a:bodyPr/>
        <a:lstStyle/>
        <a:p>
          <a:endParaRPr lang="en-GB"/>
        </a:p>
      </dgm:t>
    </dgm:pt>
    <dgm:pt modelId="{8636F5E5-E221-4C9A-B3B6-C4FA716AF338}" type="sibTrans" cxnId="{816D6EAE-E772-4C06-AD97-23541FD60ECC}">
      <dgm:prSet/>
      <dgm:spPr/>
      <dgm:t>
        <a:bodyPr/>
        <a:lstStyle/>
        <a:p>
          <a:endParaRPr lang="en-GB"/>
        </a:p>
      </dgm:t>
    </dgm:pt>
    <dgm:pt modelId="{71F842AB-5116-48B7-8455-9DE801A39DD9}">
      <dgm:prSet phldrT="[Text]"/>
      <dgm:spPr/>
      <dgm:t>
        <a:bodyPr/>
        <a:lstStyle/>
        <a:p>
          <a:r>
            <a:rPr lang="en-GB" b="1"/>
            <a:t>Quota sampling</a:t>
          </a:r>
        </a:p>
      </dgm:t>
    </dgm:pt>
    <dgm:pt modelId="{8AA420A4-A7FF-4180-87D0-FF2C43236172}" type="parTrans" cxnId="{95E3B11D-C566-456E-ADA3-5CAB29EF9520}">
      <dgm:prSet/>
      <dgm:spPr/>
      <dgm:t>
        <a:bodyPr/>
        <a:lstStyle/>
        <a:p>
          <a:endParaRPr lang="en-GB"/>
        </a:p>
      </dgm:t>
    </dgm:pt>
    <dgm:pt modelId="{7FE7D4FF-E8CD-45C1-AD07-0FEE7FA32F71}" type="sibTrans" cxnId="{95E3B11D-C566-456E-ADA3-5CAB29EF9520}">
      <dgm:prSet/>
      <dgm:spPr/>
      <dgm:t>
        <a:bodyPr/>
        <a:lstStyle/>
        <a:p>
          <a:endParaRPr lang="en-GB"/>
        </a:p>
      </dgm:t>
    </dgm:pt>
    <dgm:pt modelId="{155E98E5-7BD9-4800-B02D-B7ED8575F8F1}">
      <dgm:prSet phldrT="[Text]"/>
      <dgm:spPr/>
      <dgm:t>
        <a:bodyPr/>
        <a:lstStyle/>
        <a:p>
          <a:r>
            <a:rPr lang="en-GB"/>
            <a:t>Decided in advance (number of people)</a:t>
          </a:r>
        </a:p>
      </dgm:t>
    </dgm:pt>
    <dgm:pt modelId="{B30AD730-6BA4-48D3-B668-02A1187C8F3C}" type="parTrans" cxnId="{23A8F3A3-FEBC-4CCB-85ED-F9A8D435437C}">
      <dgm:prSet/>
      <dgm:spPr/>
      <dgm:t>
        <a:bodyPr/>
        <a:lstStyle/>
        <a:p>
          <a:endParaRPr lang="en-GB"/>
        </a:p>
      </dgm:t>
    </dgm:pt>
    <dgm:pt modelId="{60ABCF05-0F16-40B1-98D7-78182028098A}" type="sibTrans" cxnId="{23A8F3A3-FEBC-4CCB-85ED-F9A8D435437C}">
      <dgm:prSet/>
      <dgm:spPr/>
      <dgm:t>
        <a:bodyPr/>
        <a:lstStyle/>
        <a:p>
          <a:endParaRPr lang="en-GB"/>
        </a:p>
      </dgm:t>
    </dgm:pt>
    <dgm:pt modelId="{687474D6-8922-4E66-A6AB-ED359FFB47E0}">
      <dgm:prSet phldrT="[Text]"/>
      <dgm:spPr/>
      <dgm:t>
        <a:bodyPr/>
        <a:lstStyle/>
        <a:p>
          <a:r>
            <a:rPr lang="en-GB"/>
            <a:t>Continue until quota is reached</a:t>
          </a:r>
        </a:p>
      </dgm:t>
    </dgm:pt>
    <dgm:pt modelId="{B9E528C0-C1EE-4E63-92DE-63D3DAC8F7A6}" type="parTrans" cxnId="{C0557B1C-AD88-4106-8221-400A21BA8AF4}">
      <dgm:prSet/>
      <dgm:spPr/>
      <dgm:t>
        <a:bodyPr/>
        <a:lstStyle/>
        <a:p>
          <a:endParaRPr lang="en-GB"/>
        </a:p>
      </dgm:t>
    </dgm:pt>
    <dgm:pt modelId="{7279234A-2AB3-4780-8A2A-4B3459CFFDF4}" type="sibTrans" cxnId="{C0557B1C-AD88-4106-8221-400A21BA8AF4}">
      <dgm:prSet/>
      <dgm:spPr/>
      <dgm:t>
        <a:bodyPr/>
        <a:lstStyle/>
        <a:p>
          <a:endParaRPr lang="en-GB"/>
        </a:p>
      </dgm:t>
    </dgm:pt>
    <dgm:pt modelId="{6ED4C3C0-C535-4921-8266-3695D5FB154D}">
      <dgm:prSet phldrT="[Text]"/>
      <dgm:spPr/>
      <dgm:t>
        <a:bodyPr/>
        <a:lstStyle/>
        <a:p>
          <a:r>
            <a:rPr lang="en-GB" b="1"/>
            <a:t>Snowball sampling</a:t>
          </a:r>
        </a:p>
      </dgm:t>
    </dgm:pt>
    <dgm:pt modelId="{6CDA9F79-78F6-4ED3-B2FF-7389C5435C56}" type="parTrans" cxnId="{1A014BD7-7F92-4E09-92B4-EB925BEBC72E}">
      <dgm:prSet/>
      <dgm:spPr/>
      <dgm:t>
        <a:bodyPr/>
        <a:lstStyle/>
        <a:p>
          <a:endParaRPr lang="en-GB"/>
        </a:p>
      </dgm:t>
    </dgm:pt>
    <dgm:pt modelId="{53171C28-7459-4470-AC69-95523C924FB8}" type="sibTrans" cxnId="{1A014BD7-7F92-4E09-92B4-EB925BEBC72E}">
      <dgm:prSet/>
      <dgm:spPr/>
      <dgm:t>
        <a:bodyPr/>
        <a:lstStyle/>
        <a:p>
          <a:endParaRPr lang="en-GB"/>
        </a:p>
      </dgm:t>
    </dgm:pt>
    <dgm:pt modelId="{2593CE3E-5F68-4AFD-8ACB-D765BF59B976}">
      <dgm:prSet phldrT="[Text]"/>
      <dgm:spPr/>
      <dgm:t>
        <a:bodyPr/>
        <a:lstStyle/>
        <a:p>
          <a:r>
            <a:rPr lang="en-GB"/>
            <a:t>Form of purposive sampling</a:t>
          </a:r>
        </a:p>
      </dgm:t>
    </dgm:pt>
    <dgm:pt modelId="{F8AB53A6-F4FC-4BD3-B651-653078F332E8}" type="parTrans" cxnId="{4DFC318D-4EFF-4EDB-9C51-5DF6CEB6ECFC}">
      <dgm:prSet/>
      <dgm:spPr/>
      <dgm:t>
        <a:bodyPr/>
        <a:lstStyle/>
        <a:p>
          <a:endParaRPr lang="en-GB"/>
        </a:p>
      </dgm:t>
    </dgm:pt>
    <dgm:pt modelId="{A534CB5F-ED07-4E7D-A2B4-6FB1A14F1FC4}" type="sibTrans" cxnId="{4DFC318D-4EFF-4EDB-9C51-5DF6CEB6ECFC}">
      <dgm:prSet/>
      <dgm:spPr/>
      <dgm:t>
        <a:bodyPr/>
        <a:lstStyle/>
        <a:p>
          <a:endParaRPr lang="en-GB"/>
        </a:p>
      </dgm:t>
    </dgm:pt>
    <dgm:pt modelId="{A6983B3A-2446-4FD8-B9D5-99595FC6F344}">
      <dgm:prSet phldrT="[Text]"/>
      <dgm:spPr/>
      <dgm:t>
        <a:bodyPr/>
        <a:lstStyle/>
        <a:p>
          <a:r>
            <a:rPr lang="en-GB"/>
            <a:t>Existing contacts / participants identity other potential participants</a:t>
          </a:r>
        </a:p>
      </dgm:t>
    </dgm:pt>
    <dgm:pt modelId="{59DBE7F6-EA42-4462-887A-3512C30C4251}" type="parTrans" cxnId="{19866472-8B5F-485E-B992-BD666C181EBA}">
      <dgm:prSet/>
      <dgm:spPr/>
      <dgm:t>
        <a:bodyPr/>
        <a:lstStyle/>
        <a:p>
          <a:endParaRPr lang="en-GB"/>
        </a:p>
      </dgm:t>
    </dgm:pt>
    <dgm:pt modelId="{5051E5BC-E5A3-41D4-BF2C-10934C6A87DC}" type="sibTrans" cxnId="{19866472-8B5F-485E-B992-BD666C181EBA}">
      <dgm:prSet/>
      <dgm:spPr/>
      <dgm:t>
        <a:bodyPr/>
        <a:lstStyle/>
        <a:p>
          <a:endParaRPr lang="en-GB"/>
        </a:p>
      </dgm:t>
    </dgm:pt>
    <dgm:pt modelId="{D6139524-40E7-4ED8-83A9-689C0DB3A1CE}">
      <dgm:prSet phldrT="[Text]"/>
      <dgm:spPr/>
      <dgm:t>
        <a:bodyPr/>
        <a:lstStyle/>
        <a:p>
          <a:r>
            <a:rPr lang="en-GB"/>
            <a:t>Group participants based on predefined criteria relevant to question (e.g. job title, age, gender)</a:t>
          </a:r>
        </a:p>
      </dgm:t>
    </dgm:pt>
    <dgm:pt modelId="{AF07FF02-9069-4BF3-B3B4-238E4C53E461}" type="parTrans" cxnId="{4D0C5F44-49B5-483C-BF76-51C9A3F138D3}">
      <dgm:prSet/>
      <dgm:spPr/>
      <dgm:t>
        <a:bodyPr/>
        <a:lstStyle/>
        <a:p>
          <a:endParaRPr lang="en-GB"/>
        </a:p>
      </dgm:t>
    </dgm:pt>
    <dgm:pt modelId="{60FA8D9C-8FF6-4BC7-BFC2-8758C010E215}" type="sibTrans" cxnId="{4D0C5F44-49B5-483C-BF76-51C9A3F138D3}">
      <dgm:prSet/>
      <dgm:spPr/>
      <dgm:t>
        <a:bodyPr/>
        <a:lstStyle/>
        <a:p>
          <a:endParaRPr lang="en-GB"/>
        </a:p>
      </dgm:t>
    </dgm:pt>
    <dgm:pt modelId="{9C6AD7A3-FAC1-4B6E-BB13-5523C22B33BE}">
      <dgm:prSet phldrT="[Text]"/>
      <dgm:spPr/>
      <dgm:t>
        <a:bodyPr/>
        <a:lstStyle/>
        <a:p>
          <a:r>
            <a:rPr lang="en-GB"/>
            <a:t>Useful for identifying hard-to-reach</a:t>
          </a:r>
        </a:p>
      </dgm:t>
    </dgm:pt>
    <dgm:pt modelId="{E0E27C57-E6BB-4BB8-8731-830D41F28EA5}" type="parTrans" cxnId="{F86C5A61-0AFF-4485-9E58-4CB8FF9F37D0}">
      <dgm:prSet/>
      <dgm:spPr/>
      <dgm:t>
        <a:bodyPr/>
        <a:lstStyle/>
        <a:p>
          <a:endParaRPr lang="en-GB"/>
        </a:p>
      </dgm:t>
    </dgm:pt>
    <dgm:pt modelId="{6DE7BC32-590D-4090-8501-78BCBB155DD8}" type="sibTrans" cxnId="{F86C5A61-0AFF-4485-9E58-4CB8FF9F37D0}">
      <dgm:prSet/>
      <dgm:spPr/>
      <dgm:t>
        <a:bodyPr/>
        <a:lstStyle/>
        <a:p>
          <a:endParaRPr lang="en-GB"/>
        </a:p>
      </dgm:t>
    </dgm:pt>
    <dgm:pt modelId="{38A96ACD-9211-48A9-A7BC-23764B7DD5A3}" type="pres">
      <dgm:prSet presAssocID="{EB4DCE05-99FF-4342-B354-2DFFBB0171DB}" presName="linear" presStyleCnt="0">
        <dgm:presLayoutVars>
          <dgm:dir/>
          <dgm:resizeHandles val="exact"/>
        </dgm:presLayoutVars>
      </dgm:prSet>
      <dgm:spPr/>
    </dgm:pt>
    <dgm:pt modelId="{FD60340E-4A53-46AD-AD92-2ACABB3B91DE}" type="pres">
      <dgm:prSet presAssocID="{36112896-D712-45F0-8DE8-B288C545A873}" presName="comp" presStyleCnt="0"/>
      <dgm:spPr/>
    </dgm:pt>
    <dgm:pt modelId="{817AAC8E-762F-4376-B0B7-A6D22FA99644}" type="pres">
      <dgm:prSet presAssocID="{36112896-D712-45F0-8DE8-B288C545A873}" presName="box" presStyleLbl="node1" presStyleIdx="0" presStyleCnt="3"/>
      <dgm:spPr/>
    </dgm:pt>
    <dgm:pt modelId="{BB8F16ED-1C79-44BA-A867-5F9C4CA05C74}" type="pres">
      <dgm:prSet presAssocID="{36112896-D712-45F0-8DE8-B288C545A873}"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2000" b="-12000"/>
          </a:stretch>
        </a:blipFill>
      </dgm:spPr>
      <dgm:extLst>
        <a:ext uri="{E40237B7-FDA0-4F09-8148-C483321AD2D9}">
          <dgm14:cNvPr xmlns:dgm14="http://schemas.microsoft.com/office/drawing/2010/diagram" id="0" name="" descr="Group of people with solid fill"/>
        </a:ext>
      </dgm:extLst>
    </dgm:pt>
    <dgm:pt modelId="{B467B7B0-5642-409C-94CE-6AD6DAA1028A}" type="pres">
      <dgm:prSet presAssocID="{36112896-D712-45F0-8DE8-B288C545A873}" presName="text" presStyleLbl="node1" presStyleIdx="0" presStyleCnt="3">
        <dgm:presLayoutVars>
          <dgm:bulletEnabled val="1"/>
        </dgm:presLayoutVars>
      </dgm:prSet>
      <dgm:spPr/>
    </dgm:pt>
    <dgm:pt modelId="{46C14FBD-744B-4624-84C1-1129FF09BEDD}" type="pres">
      <dgm:prSet presAssocID="{2152E4DD-A493-410E-A5D7-8B52118C5AC3}" presName="spacer" presStyleCnt="0"/>
      <dgm:spPr/>
    </dgm:pt>
    <dgm:pt modelId="{B3FC1386-D132-4FEA-89A8-B5828A8815EB}" type="pres">
      <dgm:prSet presAssocID="{71F842AB-5116-48B7-8455-9DE801A39DD9}" presName="comp" presStyleCnt="0"/>
      <dgm:spPr/>
    </dgm:pt>
    <dgm:pt modelId="{48D9C582-C7F6-4CC3-9B59-8CF8D472B6CC}" type="pres">
      <dgm:prSet presAssocID="{71F842AB-5116-48B7-8455-9DE801A39DD9}" presName="box" presStyleLbl="node1" presStyleIdx="1" presStyleCnt="3"/>
      <dgm:spPr/>
    </dgm:pt>
    <dgm:pt modelId="{119BD953-C789-4ED6-A8F0-36ADBF802B93}" type="pres">
      <dgm:prSet presAssocID="{71F842AB-5116-48B7-8455-9DE801A39DD9}" presName="img"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2000" b="-12000"/>
          </a:stretch>
        </a:blipFill>
      </dgm:spPr>
      <dgm:extLst>
        <a:ext uri="{E40237B7-FDA0-4F09-8148-C483321AD2D9}">
          <dgm14:cNvPr xmlns:dgm14="http://schemas.microsoft.com/office/drawing/2010/diagram" id="0" name="" descr="Closed book with solid fill"/>
        </a:ext>
      </dgm:extLst>
    </dgm:pt>
    <dgm:pt modelId="{54EEA6F0-211F-4C7B-8664-715E0958F7DA}" type="pres">
      <dgm:prSet presAssocID="{71F842AB-5116-48B7-8455-9DE801A39DD9}" presName="text" presStyleLbl="node1" presStyleIdx="1" presStyleCnt="3">
        <dgm:presLayoutVars>
          <dgm:bulletEnabled val="1"/>
        </dgm:presLayoutVars>
      </dgm:prSet>
      <dgm:spPr/>
    </dgm:pt>
    <dgm:pt modelId="{61DEF386-3ADD-41FF-88A8-A531C6F502D8}" type="pres">
      <dgm:prSet presAssocID="{7FE7D4FF-E8CD-45C1-AD07-0FEE7FA32F71}" presName="spacer" presStyleCnt="0"/>
      <dgm:spPr/>
    </dgm:pt>
    <dgm:pt modelId="{E5746FD4-1FAD-4544-80B4-0D89E7E9EBFB}" type="pres">
      <dgm:prSet presAssocID="{6ED4C3C0-C535-4921-8266-3695D5FB154D}" presName="comp" presStyleCnt="0"/>
      <dgm:spPr/>
    </dgm:pt>
    <dgm:pt modelId="{166D7F63-24E8-46C7-A6D6-316D2C777842}" type="pres">
      <dgm:prSet presAssocID="{6ED4C3C0-C535-4921-8266-3695D5FB154D}" presName="box" presStyleLbl="node1" presStyleIdx="2" presStyleCnt="3"/>
      <dgm:spPr/>
    </dgm:pt>
    <dgm:pt modelId="{471C2398-C0B1-499E-86BE-6A2E6935C85B}" type="pres">
      <dgm:prSet presAssocID="{6ED4C3C0-C535-4921-8266-3695D5FB154D}" presName="img"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2000" b="-12000"/>
          </a:stretch>
        </a:blipFill>
      </dgm:spPr>
      <dgm:extLst>
        <a:ext uri="{E40237B7-FDA0-4F09-8148-C483321AD2D9}">
          <dgm14:cNvPr xmlns:dgm14="http://schemas.microsoft.com/office/drawing/2010/diagram" id="0" name="" descr="Cycle with people with solid fill"/>
        </a:ext>
      </dgm:extLst>
    </dgm:pt>
    <dgm:pt modelId="{46846EC3-E9F6-4D9B-8150-A7580DA805CE}" type="pres">
      <dgm:prSet presAssocID="{6ED4C3C0-C535-4921-8266-3695D5FB154D}" presName="text" presStyleLbl="node1" presStyleIdx="2" presStyleCnt="3">
        <dgm:presLayoutVars>
          <dgm:bulletEnabled val="1"/>
        </dgm:presLayoutVars>
      </dgm:prSet>
      <dgm:spPr/>
    </dgm:pt>
  </dgm:ptLst>
  <dgm:cxnLst>
    <dgm:cxn modelId="{5003E217-5A77-4F48-9AF7-86DB97351D6A}" type="presOf" srcId="{6ED4C3C0-C535-4921-8266-3695D5FB154D}" destId="{46846EC3-E9F6-4D9B-8150-A7580DA805CE}" srcOrd="1" destOrd="0" presId="urn:microsoft.com/office/officeart/2005/8/layout/vList4"/>
    <dgm:cxn modelId="{C0557B1C-AD88-4106-8221-400A21BA8AF4}" srcId="{71F842AB-5116-48B7-8455-9DE801A39DD9}" destId="{687474D6-8922-4E66-A6AB-ED359FFB47E0}" srcOrd="1" destOrd="0" parTransId="{B9E528C0-C1EE-4E63-92DE-63D3DAC8F7A6}" sibTransId="{7279234A-2AB3-4780-8A2A-4B3459CFFDF4}"/>
    <dgm:cxn modelId="{621BD01C-2399-4252-B361-924C0CFC5808}" type="presOf" srcId="{36112896-D712-45F0-8DE8-B288C545A873}" destId="{817AAC8E-762F-4376-B0B7-A6D22FA99644}" srcOrd="0" destOrd="0" presId="urn:microsoft.com/office/officeart/2005/8/layout/vList4"/>
    <dgm:cxn modelId="{95E3B11D-C566-456E-ADA3-5CAB29EF9520}" srcId="{EB4DCE05-99FF-4342-B354-2DFFBB0171DB}" destId="{71F842AB-5116-48B7-8455-9DE801A39DD9}" srcOrd="1" destOrd="0" parTransId="{8AA420A4-A7FF-4180-87D0-FF2C43236172}" sibTransId="{7FE7D4FF-E8CD-45C1-AD07-0FEE7FA32F71}"/>
    <dgm:cxn modelId="{91805E20-C020-4A1D-9C2B-DD8BFDE5095C}" type="presOf" srcId="{A05149F7-5368-472E-B8AA-E1A8BA41A3BF}" destId="{817AAC8E-762F-4376-B0B7-A6D22FA99644}" srcOrd="0" destOrd="1" presId="urn:microsoft.com/office/officeart/2005/8/layout/vList4"/>
    <dgm:cxn modelId="{D71CF534-ACD7-48D5-B13A-E1C40E043413}" type="presOf" srcId="{36112896-D712-45F0-8DE8-B288C545A873}" destId="{B467B7B0-5642-409C-94CE-6AD6DAA1028A}" srcOrd="1" destOrd="0" presId="urn:microsoft.com/office/officeart/2005/8/layout/vList4"/>
    <dgm:cxn modelId="{0CEA433D-1F33-4089-AF87-77D81774F827}" type="presOf" srcId="{A6983B3A-2446-4FD8-B9D5-99595FC6F344}" destId="{46846EC3-E9F6-4D9B-8150-A7580DA805CE}" srcOrd="1" destOrd="2" presId="urn:microsoft.com/office/officeart/2005/8/layout/vList4"/>
    <dgm:cxn modelId="{F86C5A61-0AFF-4485-9E58-4CB8FF9F37D0}" srcId="{6ED4C3C0-C535-4921-8266-3695D5FB154D}" destId="{9C6AD7A3-FAC1-4B6E-BB13-5523C22B33BE}" srcOrd="2" destOrd="0" parTransId="{E0E27C57-E6BB-4BB8-8731-830D41F28EA5}" sibTransId="{6DE7BC32-590D-4090-8501-78BCBB155DD8}"/>
    <dgm:cxn modelId="{4D0C5F44-49B5-483C-BF76-51C9A3F138D3}" srcId="{36112896-D712-45F0-8DE8-B288C545A873}" destId="{D6139524-40E7-4ED8-83A9-689C0DB3A1CE}" srcOrd="1" destOrd="0" parTransId="{AF07FF02-9069-4BF3-B3B4-238E4C53E461}" sibTransId="{60FA8D9C-8FF6-4BC7-BFC2-8758C010E215}"/>
    <dgm:cxn modelId="{0089D767-7BE8-4B5A-BCC4-A1E40717A1B8}" type="presOf" srcId="{D6139524-40E7-4ED8-83A9-689C0DB3A1CE}" destId="{817AAC8E-762F-4376-B0B7-A6D22FA99644}" srcOrd="0" destOrd="2" presId="urn:microsoft.com/office/officeart/2005/8/layout/vList4"/>
    <dgm:cxn modelId="{F993AF49-8A25-42A8-AA65-A3E75AEF89CE}" type="presOf" srcId="{71F842AB-5116-48B7-8455-9DE801A39DD9}" destId="{54EEA6F0-211F-4C7B-8664-715E0958F7DA}" srcOrd="1" destOrd="0" presId="urn:microsoft.com/office/officeart/2005/8/layout/vList4"/>
    <dgm:cxn modelId="{DF503E6B-DA27-4DD4-B8EE-189D0DE99FEE}" type="presOf" srcId="{687474D6-8922-4E66-A6AB-ED359FFB47E0}" destId="{48D9C582-C7F6-4CC3-9B59-8CF8D472B6CC}" srcOrd="0" destOrd="2" presId="urn:microsoft.com/office/officeart/2005/8/layout/vList4"/>
    <dgm:cxn modelId="{13833D71-00CF-420A-97A3-F47F381F743D}" type="presOf" srcId="{EB4DCE05-99FF-4342-B354-2DFFBB0171DB}" destId="{38A96ACD-9211-48A9-A7BC-23764B7DD5A3}" srcOrd="0" destOrd="0" presId="urn:microsoft.com/office/officeart/2005/8/layout/vList4"/>
    <dgm:cxn modelId="{19866472-8B5F-485E-B992-BD666C181EBA}" srcId="{6ED4C3C0-C535-4921-8266-3695D5FB154D}" destId="{A6983B3A-2446-4FD8-B9D5-99595FC6F344}" srcOrd="1" destOrd="0" parTransId="{59DBE7F6-EA42-4462-887A-3512C30C4251}" sibTransId="{5051E5BC-E5A3-41D4-BF2C-10934C6A87DC}"/>
    <dgm:cxn modelId="{9FC62A56-E8BA-46DD-AFDB-113BEE514623}" srcId="{EB4DCE05-99FF-4342-B354-2DFFBB0171DB}" destId="{36112896-D712-45F0-8DE8-B288C545A873}" srcOrd="0" destOrd="0" parTransId="{E5D7C7CD-3BBE-4132-8288-BEAE84EB56E8}" sibTransId="{2152E4DD-A493-410E-A5D7-8B52118C5AC3}"/>
    <dgm:cxn modelId="{6FA2857F-392D-49ED-9363-795C933F3FFF}" type="presOf" srcId="{155E98E5-7BD9-4800-B02D-B7ED8575F8F1}" destId="{48D9C582-C7F6-4CC3-9B59-8CF8D472B6CC}" srcOrd="0" destOrd="1" presId="urn:microsoft.com/office/officeart/2005/8/layout/vList4"/>
    <dgm:cxn modelId="{B562ED87-164F-4DB5-91CD-473E2D4DB92A}" type="presOf" srcId="{2593CE3E-5F68-4AFD-8ACB-D765BF59B976}" destId="{46846EC3-E9F6-4D9B-8150-A7580DA805CE}" srcOrd="1" destOrd="1" presId="urn:microsoft.com/office/officeart/2005/8/layout/vList4"/>
    <dgm:cxn modelId="{4DFC318D-4EFF-4EDB-9C51-5DF6CEB6ECFC}" srcId="{6ED4C3C0-C535-4921-8266-3695D5FB154D}" destId="{2593CE3E-5F68-4AFD-8ACB-D765BF59B976}" srcOrd="0" destOrd="0" parTransId="{F8AB53A6-F4FC-4BD3-B651-653078F332E8}" sibTransId="{A534CB5F-ED07-4E7D-A2B4-6FB1A14F1FC4}"/>
    <dgm:cxn modelId="{23A8F3A3-FEBC-4CCB-85ED-F9A8D435437C}" srcId="{71F842AB-5116-48B7-8455-9DE801A39DD9}" destId="{155E98E5-7BD9-4800-B02D-B7ED8575F8F1}" srcOrd="0" destOrd="0" parTransId="{B30AD730-6BA4-48D3-B668-02A1187C8F3C}" sibTransId="{60ABCF05-0F16-40B1-98D7-78182028098A}"/>
    <dgm:cxn modelId="{DCCB85AD-414D-4BA3-B94E-D99916DC8749}" type="presOf" srcId="{687474D6-8922-4E66-A6AB-ED359FFB47E0}" destId="{54EEA6F0-211F-4C7B-8664-715E0958F7DA}" srcOrd="1" destOrd="2" presId="urn:microsoft.com/office/officeart/2005/8/layout/vList4"/>
    <dgm:cxn modelId="{816D6EAE-E772-4C06-AD97-23541FD60ECC}" srcId="{36112896-D712-45F0-8DE8-B288C545A873}" destId="{A05149F7-5368-472E-B8AA-E1A8BA41A3BF}" srcOrd="0" destOrd="0" parTransId="{3BC9DB2E-B2F2-450A-8194-3DB57FD5E1D4}" sibTransId="{8636F5E5-E221-4C9A-B3B6-C4FA716AF338}"/>
    <dgm:cxn modelId="{B3613DC7-B973-4647-AAA6-B7E2612A42A8}" type="presOf" srcId="{A05149F7-5368-472E-B8AA-E1A8BA41A3BF}" destId="{B467B7B0-5642-409C-94CE-6AD6DAA1028A}" srcOrd="1" destOrd="1" presId="urn:microsoft.com/office/officeart/2005/8/layout/vList4"/>
    <dgm:cxn modelId="{8705A1CC-91F3-4EFE-B10B-80B1B5964C34}" type="presOf" srcId="{6ED4C3C0-C535-4921-8266-3695D5FB154D}" destId="{166D7F63-24E8-46C7-A6D6-316D2C777842}" srcOrd="0" destOrd="0" presId="urn:microsoft.com/office/officeart/2005/8/layout/vList4"/>
    <dgm:cxn modelId="{3D70E5D3-E639-4CCC-B419-38E69637DE58}" type="presOf" srcId="{D6139524-40E7-4ED8-83A9-689C0DB3A1CE}" destId="{B467B7B0-5642-409C-94CE-6AD6DAA1028A}" srcOrd="1" destOrd="2" presId="urn:microsoft.com/office/officeart/2005/8/layout/vList4"/>
    <dgm:cxn modelId="{1A014BD7-7F92-4E09-92B4-EB925BEBC72E}" srcId="{EB4DCE05-99FF-4342-B354-2DFFBB0171DB}" destId="{6ED4C3C0-C535-4921-8266-3695D5FB154D}" srcOrd="2" destOrd="0" parTransId="{6CDA9F79-78F6-4ED3-B2FF-7389C5435C56}" sibTransId="{53171C28-7459-4470-AC69-95523C924FB8}"/>
    <dgm:cxn modelId="{08B354D7-B61E-45BC-8F39-80A5693C2460}" type="presOf" srcId="{A6983B3A-2446-4FD8-B9D5-99595FC6F344}" destId="{166D7F63-24E8-46C7-A6D6-316D2C777842}" srcOrd="0" destOrd="2" presId="urn:microsoft.com/office/officeart/2005/8/layout/vList4"/>
    <dgm:cxn modelId="{F57F25E6-15C2-4833-9D5C-3824478ED4B1}" type="presOf" srcId="{9C6AD7A3-FAC1-4B6E-BB13-5523C22B33BE}" destId="{166D7F63-24E8-46C7-A6D6-316D2C777842}" srcOrd="0" destOrd="3" presId="urn:microsoft.com/office/officeart/2005/8/layout/vList4"/>
    <dgm:cxn modelId="{AF1427EA-ED72-422C-B2A6-D9E69256F2EA}" type="presOf" srcId="{9C6AD7A3-FAC1-4B6E-BB13-5523C22B33BE}" destId="{46846EC3-E9F6-4D9B-8150-A7580DA805CE}" srcOrd="1" destOrd="3" presId="urn:microsoft.com/office/officeart/2005/8/layout/vList4"/>
    <dgm:cxn modelId="{1BF47DF0-1857-4180-957A-D0DB273840A4}" type="presOf" srcId="{71F842AB-5116-48B7-8455-9DE801A39DD9}" destId="{48D9C582-C7F6-4CC3-9B59-8CF8D472B6CC}" srcOrd="0" destOrd="0" presId="urn:microsoft.com/office/officeart/2005/8/layout/vList4"/>
    <dgm:cxn modelId="{E46BCBF3-08D7-4D04-B943-AE1520DACE29}" type="presOf" srcId="{2593CE3E-5F68-4AFD-8ACB-D765BF59B976}" destId="{166D7F63-24E8-46C7-A6D6-316D2C777842}" srcOrd="0" destOrd="1" presId="urn:microsoft.com/office/officeart/2005/8/layout/vList4"/>
    <dgm:cxn modelId="{6ADA72FD-565D-4FD5-B12B-28F06FBB9728}" type="presOf" srcId="{155E98E5-7BD9-4800-B02D-B7ED8575F8F1}" destId="{54EEA6F0-211F-4C7B-8664-715E0958F7DA}" srcOrd="1" destOrd="1" presId="urn:microsoft.com/office/officeart/2005/8/layout/vList4"/>
    <dgm:cxn modelId="{00E59BA6-72EB-4F4D-9A6C-911BB446E2CB}" type="presParOf" srcId="{38A96ACD-9211-48A9-A7BC-23764B7DD5A3}" destId="{FD60340E-4A53-46AD-AD92-2ACABB3B91DE}" srcOrd="0" destOrd="0" presId="urn:microsoft.com/office/officeart/2005/8/layout/vList4"/>
    <dgm:cxn modelId="{A831C872-E5FC-41A9-8557-2CE345922A27}" type="presParOf" srcId="{FD60340E-4A53-46AD-AD92-2ACABB3B91DE}" destId="{817AAC8E-762F-4376-B0B7-A6D22FA99644}" srcOrd="0" destOrd="0" presId="urn:microsoft.com/office/officeart/2005/8/layout/vList4"/>
    <dgm:cxn modelId="{87A5B409-321A-48DE-BCF3-84865C817205}" type="presParOf" srcId="{FD60340E-4A53-46AD-AD92-2ACABB3B91DE}" destId="{BB8F16ED-1C79-44BA-A867-5F9C4CA05C74}" srcOrd="1" destOrd="0" presId="urn:microsoft.com/office/officeart/2005/8/layout/vList4"/>
    <dgm:cxn modelId="{8AB29E3A-31CF-457E-BDE3-280FE5A177B0}" type="presParOf" srcId="{FD60340E-4A53-46AD-AD92-2ACABB3B91DE}" destId="{B467B7B0-5642-409C-94CE-6AD6DAA1028A}" srcOrd="2" destOrd="0" presId="urn:microsoft.com/office/officeart/2005/8/layout/vList4"/>
    <dgm:cxn modelId="{57FD7A2D-5C42-4B6A-8D6F-5BBE5132611A}" type="presParOf" srcId="{38A96ACD-9211-48A9-A7BC-23764B7DD5A3}" destId="{46C14FBD-744B-4624-84C1-1129FF09BEDD}" srcOrd="1" destOrd="0" presId="urn:microsoft.com/office/officeart/2005/8/layout/vList4"/>
    <dgm:cxn modelId="{166D87CC-43C2-45D4-B810-8EE2988CE9ED}" type="presParOf" srcId="{38A96ACD-9211-48A9-A7BC-23764B7DD5A3}" destId="{B3FC1386-D132-4FEA-89A8-B5828A8815EB}" srcOrd="2" destOrd="0" presId="urn:microsoft.com/office/officeart/2005/8/layout/vList4"/>
    <dgm:cxn modelId="{345D3698-9194-4B22-9107-0C291172D87A}" type="presParOf" srcId="{B3FC1386-D132-4FEA-89A8-B5828A8815EB}" destId="{48D9C582-C7F6-4CC3-9B59-8CF8D472B6CC}" srcOrd="0" destOrd="0" presId="urn:microsoft.com/office/officeart/2005/8/layout/vList4"/>
    <dgm:cxn modelId="{67FFE813-8448-43CB-92CE-4574DEE622F9}" type="presParOf" srcId="{B3FC1386-D132-4FEA-89A8-B5828A8815EB}" destId="{119BD953-C789-4ED6-A8F0-36ADBF802B93}" srcOrd="1" destOrd="0" presId="urn:microsoft.com/office/officeart/2005/8/layout/vList4"/>
    <dgm:cxn modelId="{AAB63A8D-F22C-4EE6-91F4-ECED26964997}" type="presParOf" srcId="{B3FC1386-D132-4FEA-89A8-B5828A8815EB}" destId="{54EEA6F0-211F-4C7B-8664-715E0958F7DA}" srcOrd="2" destOrd="0" presId="urn:microsoft.com/office/officeart/2005/8/layout/vList4"/>
    <dgm:cxn modelId="{8EDCD380-62C9-4C99-9E61-9F90B6221D82}" type="presParOf" srcId="{38A96ACD-9211-48A9-A7BC-23764B7DD5A3}" destId="{61DEF386-3ADD-41FF-88A8-A531C6F502D8}" srcOrd="3" destOrd="0" presId="urn:microsoft.com/office/officeart/2005/8/layout/vList4"/>
    <dgm:cxn modelId="{09C633FF-408D-4FAB-B492-DA26FB2694DE}" type="presParOf" srcId="{38A96ACD-9211-48A9-A7BC-23764B7DD5A3}" destId="{E5746FD4-1FAD-4544-80B4-0D89E7E9EBFB}" srcOrd="4" destOrd="0" presId="urn:microsoft.com/office/officeart/2005/8/layout/vList4"/>
    <dgm:cxn modelId="{C32A998B-6A2D-4951-9D51-81F186D1B83A}" type="presParOf" srcId="{E5746FD4-1FAD-4544-80B4-0D89E7E9EBFB}" destId="{166D7F63-24E8-46C7-A6D6-316D2C777842}" srcOrd="0" destOrd="0" presId="urn:microsoft.com/office/officeart/2005/8/layout/vList4"/>
    <dgm:cxn modelId="{F838D2E1-6721-4848-BF63-33A9B67C0F08}" type="presParOf" srcId="{E5746FD4-1FAD-4544-80B4-0D89E7E9EBFB}" destId="{471C2398-C0B1-499E-86BE-6A2E6935C85B}" srcOrd="1" destOrd="0" presId="urn:microsoft.com/office/officeart/2005/8/layout/vList4"/>
    <dgm:cxn modelId="{436CA25F-39DC-4D6C-8656-DD32BBB515CC}" type="presParOf" srcId="{E5746FD4-1FAD-4544-80B4-0D89E7E9EBFB}" destId="{46846EC3-E9F6-4D9B-8150-A7580DA805CE}"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6EA9BAD-845F-477D-9850-9D16270639E4}" type="doc">
      <dgm:prSet loTypeId="urn:microsoft.com/office/officeart/2005/8/layout/pList1" loCatId="picture" qsTypeId="urn:microsoft.com/office/officeart/2005/8/quickstyle/simple1" qsCatId="simple" csTypeId="urn:microsoft.com/office/officeart/2005/8/colors/colorful1" csCatId="colorful" phldr="1"/>
      <dgm:spPr/>
      <dgm:t>
        <a:bodyPr/>
        <a:lstStyle/>
        <a:p>
          <a:endParaRPr lang="en-GB"/>
        </a:p>
      </dgm:t>
    </dgm:pt>
    <dgm:pt modelId="{5C64145A-D773-4A0E-96AB-DEE53A7BED4C}">
      <dgm:prSet phldrT="[Text]"/>
      <dgm:spPr/>
      <dgm:t>
        <a:bodyPr/>
        <a:lstStyle/>
        <a:p>
          <a:r>
            <a:rPr lang="en-GB"/>
            <a:t>Triangulation</a:t>
          </a:r>
        </a:p>
      </dgm:t>
    </dgm:pt>
    <dgm:pt modelId="{2E0EA8E0-32F7-4364-A321-4E894C8854CE}" type="parTrans" cxnId="{BCA2BF6D-43FA-4CD5-B740-D18B1C883022}">
      <dgm:prSet/>
      <dgm:spPr/>
      <dgm:t>
        <a:bodyPr/>
        <a:lstStyle/>
        <a:p>
          <a:endParaRPr lang="en-GB"/>
        </a:p>
      </dgm:t>
    </dgm:pt>
    <dgm:pt modelId="{5130436F-C429-448E-9FAC-75128A9A329B}" type="sibTrans" cxnId="{BCA2BF6D-43FA-4CD5-B740-D18B1C883022}">
      <dgm:prSet/>
      <dgm:spPr/>
      <dgm:t>
        <a:bodyPr/>
        <a:lstStyle/>
        <a:p>
          <a:endParaRPr lang="en-GB"/>
        </a:p>
      </dgm:t>
    </dgm:pt>
    <dgm:pt modelId="{D0BCD6B4-9F14-4EB6-A9EC-D66C200B1F27}">
      <dgm:prSet phldrT="[Text]"/>
      <dgm:spPr/>
      <dgm:t>
        <a:bodyPr/>
        <a:lstStyle/>
        <a:p>
          <a:r>
            <a:rPr lang="en-GB"/>
            <a:t>“Member checking”</a:t>
          </a:r>
        </a:p>
      </dgm:t>
    </dgm:pt>
    <dgm:pt modelId="{944DFC02-F863-4C49-850D-2E3B7C9349DE}" type="parTrans" cxnId="{51134F0B-ADC3-4266-B0EF-940A94F1A4EC}">
      <dgm:prSet/>
      <dgm:spPr/>
      <dgm:t>
        <a:bodyPr/>
        <a:lstStyle/>
        <a:p>
          <a:endParaRPr lang="en-GB"/>
        </a:p>
      </dgm:t>
    </dgm:pt>
    <dgm:pt modelId="{CC592612-71EC-4528-81EE-3F473463895C}" type="sibTrans" cxnId="{51134F0B-ADC3-4266-B0EF-940A94F1A4EC}">
      <dgm:prSet/>
      <dgm:spPr/>
      <dgm:t>
        <a:bodyPr/>
        <a:lstStyle/>
        <a:p>
          <a:endParaRPr lang="en-GB"/>
        </a:p>
      </dgm:t>
    </dgm:pt>
    <dgm:pt modelId="{A7B37A0D-31A1-4848-AAFA-33E07E8835B6}">
      <dgm:prSet phldrT="[Text]"/>
      <dgm:spPr/>
      <dgm:t>
        <a:bodyPr/>
        <a:lstStyle/>
        <a:p>
          <a:r>
            <a:rPr lang="en-GB"/>
            <a:t>Reflexivity</a:t>
          </a:r>
        </a:p>
      </dgm:t>
    </dgm:pt>
    <dgm:pt modelId="{C8B7362E-D48B-4342-B17F-B34E611DE186}" type="parTrans" cxnId="{5355CD04-2C76-4975-9DAC-A407CB564B69}">
      <dgm:prSet/>
      <dgm:spPr/>
      <dgm:t>
        <a:bodyPr/>
        <a:lstStyle/>
        <a:p>
          <a:endParaRPr lang="en-GB"/>
        </a:p>
      </dgm:t>
    </dgm:pt>
    <dgm:pt modelId="{F89E8502-433D-4084-B135-F55EA1B3D771}" type="sibTrans" cxnId="{5355CD04-2C76-4975-9DAC-A407CB564B69}">
      <dgm:prSet/>
      <dgm:spPr/>
      <dgm:t>
        <a:bodyPr/>
        <a:lstStyle/>
        <a:p>
          <a:endParaRPr lang="en-GB"/>
        </a:p>
      </dgm:t>
    </dgm:pt>
    <dgm:pt modelId="{EB108552-0254-429B-AD07-561F6D2D9305}">
      <dgm:prSet phldrT="[Text]"/>
      <dgm:spPr/>
      <dgm:t>
        <a:bodyPr/>
        <a:lstStyle/>
        <a:p>
          <a:r>
            <a:rPr lang="en-GB"/>
            <a:t>Attention to ‘alternate’ cases</a:t>
          </a:r>
        </a:p>
      </dgm:t>
    </dgm:pt>
    <dgm:pt modelId="{739E80F2-894F-46FE-ACAD-140B66D4F22B}" type="parTrans" cxnId="{A3A7AF3B-9449-479D-99BA-414888640427}">
      <dgm:prSet/>
      <dgm:spPr/>
      <dgm:t>
        <a:bodyPr/>
        <a:lstStyle/>
        <a:p>
          <a:endParaRPr lang="en-GB"/>
        </a:p>
      </dgm:t>
    </dgm:pt>
    <dgm:pt modelId="{C3ECBB52-05A3-494E-81D4-7085D15CFEE1}" type="sibTrans" cxnId="{A3A7AF3B-9449-479D-99BA-414888640427}">
      <dgm:prSet/>
      <dgm:spPr/>
      <dgm:t>
        <a:bodyPr/>
        <a:lstStyle/>
        <a:p>
          <a:endParaRPr lang="en-GB"/>
        </a:p>
      </dgm:t>
    </dgm:pt>
    <dgm:pt modelId="{FCACEFB2-4156-4034-8265-2BB78AD4118F}">
      <dgm:prSet phldrT="[Text]"/>
      <dgm:spPr/>
      <dgm:t>
        <a:bodyPr/>
        <a:lstStyle/>
        <a:p>
          <a:r>
            <a:rPr lang="en-GB"/>
            <a:t>Repeatability</a:t>
          </a:r>
        </a:p>
      </dgm:t>
    </dgm:pt>
    <dgm:pt modelId="{7BDC1ECF-A682-45A2-9663-4C6F304961D4}" type="parTrans" cxnId="{6FF70270-E8A6-460A-A8AF-38C6231EE0E9}">
      <dgm:prSet/>
      <dgm:spPr/>
      <dgm:t>
        <a:bodyPr/>
        <a:lstStyle/>
        <a:p>
          <a:endParaRPr lang="en-GB"/>
        </a:p>
      </dgm:t>
    </dgm:pt>
    <dgm:pt modelId="{B3E66B9C-5850-4207-AA53-608901AA67A8}" type="sibTrans" cxnId="{6FF70270-E8A6-460A-A8AF-38C6231EE0E9}">
      <dgm:prSet/>
      <dgm:spPr/>
      <dgm:t>
        <a:bodyPr/>
        <a:lstStyle/>
        <a:p>
          <a:endParaRPr lang="en-GB"/>
        </a:p>
      </dgm:t>
    </dgm:pt>
    <dgm:pt modelId="{B53AC720-0848-466E-87D6-E3C1AE206619}" type="pres">
      <dgm:prSet presAssocID="{96EA9BAD-845F-477D-9850-9D16270639E4}" presName="Name0" presStyleCnt="0">
        <dgm:presLayoutVars>
          <dgm:dir/>
          <dgm:resizeHandles val="exact"/>
        </dgm:presLayoutVars>
      </dgm:prSet>
      <dgm:spPr/>
    </dgm:pt>
    <dgm:pt modelId="{8B56F1C2-339C-4B3A-AB8E-64AEDF1958F6}" type="pres">
      <dgm:prSet presAssocID="{5C64145A-D773-4A0E-96AB-DEE53A7BED4C}" presName="compNode" presStyleCnt="0"/>
      <dgm:spPr/>
    </dgm:pt>
    <dgm:pt modelId="{4409C7E1-E4D3-4B92-B560-5554FD69C8DD}" type="pres">
      <dgm:prSet presAssocID="{5C64145A-D773-4A0E-96AB-DEE53A7BED4C}" presName="pict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dgm:spPr>
      <dgm:extLst>
        <a:ext uri="{E40237B7-FDA0-4F09-8148-C483321AD2D9}">
          <dgm14:cNvPr xmlns:dgm14="http://schemas.microsoft.com/office/drawing/2010/diagram" id="0" name="" descr="Folder Search with solid fill"/>
        </a:ext>
      </dgm:extLst>
    </dgm:pt>
    <dgm:pt modelId="{F2270F80-B127-4124-9E25-E515438BAF8B}" type="pres">
      <dgm:prSet presAssocID="{5C64145A-D773-4A0E-96AB-DEE53A7BED4C}" presName="textRect" presStyleLbl="revTx" presStyleIdx="0" presStyleCnt="5">
        <dgm:presLayoutVars>
          <dgm:bulletEnabled val="1"/>
        </dgm:presLayoutVars>
      </dgm:prSet>
      <dgm:spPr/>
    </dgm:pt>
    <dgm:pt modelId="{F9089A89-C159-4543-9A94-023C8EFFF66C}" type="pres">
      <dgm:prSet presAssocID="{5130436F-C429-448E-9FAC-75128A9A329B}" presName="sibTrans" presStyleLbl="sibTrans2D1" presStyleIdx="0" presStyleCnt="0"/>
      <dgm:spPr/>
    </dgm:pt>
    <dgm:pt modelId="{1F9EC08E-02D1-41F7-A42D-AB8BFCD26AF3}" type="pres">
      <dgm:prSet presAssocID="{D0BCD6B4-9F14-4EB6-A9EC-D66C200B1F27}" presName="compNode" presStyleCnt="0"/>
      <dgm:spPr/>
    </dgm:pt>
    <dgm:pt modelId="{573FDD91-8BD3-44A5-8D0F-3D49E75C83B8}" type="pres">
      <dgm:prSet presAssocID="{D0BCD6B4-9F14-4EB6-A9EC-D66C200B1F27}" presName="pict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dgm:spPr>
      <dgm:extLst>
        <a:ext uri="{E40237B7-FDA0-4F09-8148-C483321AD2D9}">
          <dgm14:cNvPr xmlns:dgm14="http://schemas.microsoft.com/office/drawing/2010/diagram" id="0" name="" descr="Users with solid fill"/>
        </a:ext>
      </dgm:extLst>
    </dgm:pt>
    <dgm:pt modelId="{2E1B7A49-C261-4232-9801-916AE2B351AC}" type="pres">
      <dgm:prSet presAssocID="{D0BCD6B4-9F14-4EB6-A9EC-D66C200B1F27}" presName="textRect" presStyleLbl="revTx" presStyleIdx="1" presStyleCnt="5">
        <dgm:presLayoutVars>
          <dgm:bulletEnabled val="1"/>
        </dgm:presLayoutVars>
      </dgm:prSet>
      <dgm:spPr/>
    </dgm:pt>
    <dgm:pt modelId="{577C0D42-F2D3-4828-B2AB-DDF405C713D6}" type="pres">
      <dgm:prSet presAssocID="{CC592612-71EC-4528-81EE-3F473463895C}" presName="sibTrans" presStyleLbl="sibTrans2D1" presStyleIdx="0" presStyleCnt="0"/>
      <dgm:spPr/>
    </dgm:pt>
    <dgm:pt modelId="{9C3BA3F7-74D6-40C6-949C-75A5A85F0EC5}" type="pres">
      <dgm:prSet presAssocID="{A7B37A0D-31A1-4848-AAFA-33E07E8835B6}" presName="compNode" presStyleCnt="0"/>
      <dgm:spPr/>
    </dgm:pt>
    <dgm:pt modelId="{33935F0C-921A-4D33-9848-D7739587479A}" type="pres">
      <dgm:prSet presAssocID="{A7B37A0D-31A1-4848-AAFA-33E07E8835B6}" presName="pict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dgm:spPr>
      <dgm:extLst>
        <a:ext uri="{E40237B7-FDA0-4F09-8148-C483321AD2D9}">
          <dgm14:cNvPr xmlns:dgm14="http://schemas.microsoft.com/office/drawing/2010/diagram" id="0" name="" descr="Reflection with solid fill"/>
        </a:ext>
      </dgm:extLst>
    </dgm:pt>
    <dgm:pt modelId="{D8B9C0B1-CBE2-4E78-A6FF-75513F379278}" type="pres">
      <dgm:prSet presAssocID="{A7B37A0D-31A1-4848-AAFA-33E07E8835B6}" presName="textRect" presStyleLbl="revTx" presStyleIdx="2" presStyleCnt="5">
        <dgm:presLayoutVars>
          <dgm:bulletEnabled val="1"/>
        </dgm:presLayoutVars>
      </dgm:prSet>
      <dgm:spPr/>
    </dgm:pt>
    <dgm:pt modelId="{89941F72-8C31-4355-A3F9-D8FE80A0A1D0}" type="pres">
      <dgm:prSet presAssocID="{F89E8502-433D-4084-B135-F55EA1B3D771}" presName="sibTrans" presStyleLbl="sibTrans2D1" presStyleIdx="0" presStyleCnt="0"/>
      <dgm:spPr/>
    </dgm:pt>
    <dgm:pt modelId="{C7F230CA-4BD0-419E-852A-72BAE030AB1E}" type="pres">
      <dgm:prSet presAssocID="{FCACEFB2-4156-4034-8265-2BB78AD4118F}" presName="compNode" presStyleCnt="0"/>
      <dgm:spPr/>
    </dgm:pt>
    <dgm:pt modelId="{5C10789E-4B12-46A6-B773-9113F466BF83}" type="pres">
      <dgm:prSet presAssocID="{FCACEFB2-4156-4034-8265-2BB78AD4118F}" presName="pict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dgm:spPr>
      <dgm:extLst>
        <a:ext uri="{E40237B7-FDA0-4F09-8148-C483321AD2D9}">
          <dgm14:cNvPr xmlns:dgm14="http://schemas.microsoft.com/office/drawing/2010/diagram" id="0" name="" descr="Filing Box Archive with solid fill"/>
        </a:ext>
      </dgm:extLst>
    </dgm:pt>
    <dgm:pt modelId="{0F99B15A-2946-4954-97B9-756581DF3F8D}" type="pres">
      <dgm:prSet presAssocID="{FCACEFB2-4156-4034-8265-2BB78AD4118F}" presName="textRect" presStyleLbl="revTx" presStyleIdx="3" presStyleCnt="5">
        <dgm:presLayoutVars>
          <dgm:bulletEnabled val="1"/>
        </dgm:presLayoutVars>
      </dgm:prSet>
      <dgm:spPr/>
    </dgm:pt>
    <dgm:pt modelId="{37121D82-2F62-45D7-B3F9-E71B7EB2A942}" type="pres">
      <dgm:prSet presAssocID="{B3E66B9C-5850-4207-AA53-608901AA67A8}" presName="sibTrans" presStyleLbl="sibTrans2D1" presStyleIdx="0" presStyleCnt="0"/>
      <dgm:spPr/>
    </dgm:pt>
    <dgm:pt modelId="{614B13E4-B9F4-4AAD-BA9F-3126B3C691CB}" type="pres">
      <dgm:prSet presAssocID="{EB108552-0254-429B-AD07-561F6D2D9305}" presName="compNode" presStyleCnt="0"/>
      <dgm:spPr/>
    </dgm:pt>
    <dgm:pt modelId="{8DB26EA3-27F4-465E-BF2C-509F65AE6C4F}" type="pres">
      <dgm:prSet presAssocID="{EB108552-0254-429B-AD07-561F6D2D9305}" presName="pict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23000" b="-23000"/>
          </a:stretch>
        </a:blipFill>
      </dgm:spPr>
      <dgm:extLst>
        <a:ext uri="{E40237B7-FDA0-4F09-8148-C483321AD2D9}">
          <dgm14:cNvPr xmlns:dgm14="http://schemas.microsoft.com/office/drawing/2010/diagram" id="0" name="" descr="Venn diagram with solid fill"/>
        </a:ext>
      </dgm:extLst>
    </dgm:pt>
    <dgm:pt modelId="{19E6501F-6C8B-461C-A07F-84989F3AE67E}" type="pres">
      <dgm:prSet presAssocID="{EB108552-0254-429B-AD07-561F6D2D9305}" presName="textRect" presStyleLbl="revTx" presStyleIdx="4" presStyleCnt="5">
        <dgm:presLayoutVars>
          <dgm:bulletEnabled val="1"/>
        </dgm:presLayoutVars>
      </dgm:prSet>
      <dgm:spPr/>
    </dgm:pt>
  </dgm:ptLst>
  <dgm:cxnLst>
    <dgm:cxn modelId="{5355CD04-2C76-4975-9DAC-A407CB564B69}" srcId="{96EA9BAD-845F-477D-9850-9D16270639E4}" destId="{A7B37A0D-31A1-4848-AAFA-33E07E8835B6}" srcOrd="2" destOrd="0" parTransId="{C8B7362E-D48B-4342-B17F-B34E611DE186}" sibTransId="{F89E8502-433D-4084-B135-F55EA1B3D771}"/>
    <dgm:cxn modelId="{51134F0B-ADC3-4266-B0EF-940A94F1A4EC}" srcId="{96EA9BAD-845F-477D-9850-9D16270639E4}" destId="{D0BCD6B4-9F14-4EB6-A9EC-D66C200B1F27}" srcOrd="1" destOrd="0" parTransId="{944DFC02-F863-4C49-850D-2E3B7C9349DE}" sibTransId="{CC592612-71EC-4528-81EE-3F473463895C}"/>
    <dgm:cxn modelId="{F2A79628-5DB3-49B7-B3FA-2F5AC279D161}" type="presOf" srcId="{5130436F-C429-448E-9FAC-75128A9A329B}" destId="{F9089A89-C159-4543-9A94-023C8EFFF66C}" srcOrd="0" destOrd="0" presId="urn:microsoft.com/office/officeart/2005/8/layout/pList1"/>
    <dgm:cxn modelId="{4635692F-92A1-4A6F-A6D0-A12374C27853}" type="presOf" srcId="{B3E66B9C-5850-4207-AA53-608901AA67A8}" destId="{37121D82-2F62-45D7-B3F9-E71B7EB2A942}" srcOrd="0" destOrd="0" presId="urn:microsoft.com/office/officeart/2005/8/layout/pList1"/>
    <dgm:cxn modelId="{ADFB0D32-6244-4112-BAD8-DA4CB9C6190B}" type="presOf" srcId="{D0BCD6B4-9F14-4EB6-A9EC-D66C200B1F27}" destId="{2E1B7A49-C261-4232-9801-916AE2B351AC}" srcOrd="0" destOrd="0" presId="urn:microsoft.com/office/officeart/2005/8/layout/pList1"/>
    <dgm:cxn modelId="{A3A7AF3B-9449-479D-99BA-414888640427}" srcId="{96EA9BAD-845F-477D-9850-9D16270639E4}" destId="{EB108552-0254-429B-AD07-561F6D2D9305}" srcOrd="4" destOrd="0" parTransId="{739E80F2-894F-46FE-ACAD-140B66D4F22B}" sibTransId="{C3ECBB52-05A3-494E-81D4-7085D15CFEE1}"/>
    <dgm:cxn modelId="{C288833F-46D7-4130-89C1-9E9B18CF005E}" type="presOf" srcId="{FCACEFB2-4156-4034-8265-2BB78AD4118F}" destId="{0F99B15A-2946-4954-97B9-756581DF3F8D}" srcOrd="0" destOrd="0" presId="urn:microsoft.com/office/officeart/2005/8/layout/pList1"/>
    <dgm:cxn modelId="{F4F96561-F196-46B3-B2B2-312F36FFBE27}" type="presOf" srcId="{F89E8502-433D-4084-B135-F55EA1B3D771}" destId="{89941F72-8C31-4355-A3F9-D8FE80A0A1D0}" srcOrd="0" destOrd="0" presId="urn:microsoft.com/office/officeart/2005/8/layout/pList1"/>
    <dgm:cxn modelId="{3FDE2647-223A-4E2D-A4D7-E03A8C7EE358}" type="presOf" srcId="{EB108552-0254-429B-AD07-561F6D2D9305}" destId="{19E6501F-6C8B-461C-A07F-84989F3AE67E}" srcOrd="0" destOrd="0" presId="urn:microsoft.com/office/officeart/2005/8/layout/pList1"/>
    <dgm:cxn modelId="{BCA2BF6D-43FA-4CD5-B740-D18B1C883022}" srcId="{96EA9BAD-845F-477D-9850-9D16270639E4}" destId="{5C64145A-D773-4A0E-96AB-DEE53A7BED4C}" srcOrd="0" destOrd="0" parTransId="{2E0EA8E0-32F7-4364-A321-4E894C8854CE}" sibTransId="{5130436F-C429-448E-9FAC-75128A9A329B}"/>
    <dgm:cxn modelId="{6FF70270-E8A6-460A-A8AF-38C6231EE0E9}" srcId="{96EA9BAD-845F-477D-9850-9D16270639E4}" destId="{FCACEFB2-4156-4034-8265-2BB78AD4118F}" srcOrd="3" destOrd="0" parTransId="{7BDC1ECF-A682-45A2-9663-4C6F304961D4}" sibTransId="{B3E66B9C-5850-4207-AA53-608901AA67A8}"/>
    <dgm:cxn modelId="{BF2E5E5A-856A-4604-97D7-CE0E99CF9A92}" type="presOf" srcId="{CC592612-71EC-4528-81EE-3F473463895C}" destId="{577C0D42-F2D3-4828-B2AB-DDF405C713D6}" srcOrd="0" destOrd="0" presId="urn:microsoft.com/office/officeart/2005/8/layout/pList1"/>
    <dgm:cxn modelId="{9E96588D-BEF3-4714-B4E5-FBBC2F1AC20F}" type="presOf" srcId="{96EA9BAD-845F-477D-9850-9D16270639E4}" destId="{B53AC720-0848-466E-87D6-E3C1AE206619}" srcOrd="0" destOrd="0" presId="urn:microsoft.com/office/officeart/2005/8/layout/pList1"/>
    <dgm:cxn modelId="{9D25F89C-2399-44E9-A94D-3E69D4BCFF14}" type="presOf" srcId="{A7B37A0D-31A1-4848-AAFA-33E07E8835B6}" destId="{D8B9C0B1-CBE2-4E78-A6FF-75513F379278}" srcOrd="0" destOrd="0" presId="urn:microsoft.com/office/officeart/2005/8/layout/pList1"/>
    <dgm:cxn modelId="{BC14399D-8951-4685-95AD-95A1E948C6BD}" type="presOf" srcId="{5C64145A-D773-4A0E-96AB-DEE53A7BED4C}" destId="{F2270F80-B127-4124-9E25-E515438BAF8B}" srcOrd="0" destOrd="0" presId="urn:microsoft.com/office/officeart/2005/8/layout/pList1"/>
    <dgm:cxn modelId="{324BA5FE-CC58-4024-9C12-CACAC6B7315D}" type="presParOf" srcId="{B53AC720-0848-466E-87D6-E3C1AE206619}" destId="{8B56F1C2-339C-4B3A-AB8E-64AEDF1958F6}" srcOrd="0" destOrd="0" presId="urn:microsoft.com/office/officeart/2005/8/layout/pList1"/>
    <dgm:cxn modelId="{29E1DA01-333D-460F-833F-BAF825CD4963}" type="presParOf" srcId="{8B56F1C2-339C-4B3A-AB8E-64AEDF1958F6}" destId="{4409C7E1-E4D3-4B92-B560-5554FD69C8DD}" srcOrd="0" destOrd="0" presId="urn:microsoft.com/office/officeart/2005/8/layout/pList1"/>
    <dgm:cxn modelId="{CAFAECBE-5D52-4EB5-B935-D97E86CC7C7A}" type="presParOf" srcId="{8B56F1C2-339C-4B3A-AB8E-64AEDF1958F6}" destId="{F2270F80-B127-4124-9E25-E515438BAF8B}" srcOrd="1" destOrd="0" presId="urn:microsoft.com/office/officeart/2005/8/layout/pList1"/>
    <dgm:cxn modelId="{87B6D298-6907-4ABE-8B2F-3CE99B6767AC}" type="presParOf" srcId="{B53AC720-0848-466E-87D6-E3C1AE206619}" destId="{F9089A89-C159-4543-9A94-023C8EFFF66C}" srcOrd="1" destOrd="0" presId="urn:microsoft.com/office/officeart/2005/8/layout/pList1"/>
    <dgm:cxn modelId="{92487FB6-6EED-4564-AA65-986EF34CD92F}" type="presParOf" srcId="{B53AC720-0848-466E-87D6-E3C1AE206619}" destId="{1F9EC08E-02D1-41F7-A42D-AB8BFCD26AF3}" srcOrd="2" destOrd="0" presId="urn:microsoft.com/office/officeart/2005/8/layout/pList1"/>
    <dgm:cxn modelId="{29A8EDC1-C849-4E3C-99BF-C4D70248C366}" type="presParOf" srcId="{1F9EC08E-02D1-41F7-A42D-AB8BFCD26AF3}" destId="{573FDD91-8BD3-44A5-8D0F-3D49E75C83B8}" srcOrd="0" destOrd="0" presId="urn:microsoft.com/office/officeart/2005/8/layout/pList1"/>
    <dgm:cxn modelId="{440D57CF-3992-4106-8264-17530DF2D746}" type="presParOf" srcId="{1F9EC08E-02D1-41F7-A42D-AB8BFCD26AF3}" destId="{2E1B7A49-C261-4232-9801-916AE2B351AC}" srcOrd="1" destOrd="0" presId="urn:microsoft.com/office/officeart/2005/8/layout/pList1"/>
    <dgm:cxn modelId="{F5FF8B50-7F66-4D74-A3C8-4A755350EF69}" type="presParOf" srcId="{B53AC720-0848-466E-87D6-E3C1AE206619}" destId="{577C0D42-F2D3-4828-B2AB-DDF405C713D6}" srcOrd="3" destOrd="0" presId="urn:microsoft.com/office/officeart/2005/8/layout/pList1"/>
    <dgm:cxn modelId="{39A3B4E0-40EF-4BEA-9E80-2F36E43C4C15}" type="presParOf" srcId="{B53AC720-0848-466E-87D6-E3C1AE206619}" destId="{9C3BA3F7-74D6-40C6-949C-75A5A85F0EC5}" srcOrd="4" destOrd="0" presId="urn:microsoft.com/office/officeart/2005/8/layout/pList1"/>
    <dgm:cxn modelId="{FD9A62F2-B7C8-445D-A1EF-8E8B0ABA581D}" type="presParOf" srcId="{9C3BA3F7-74D6-40C6-949C-75A5A85F0EC5}" destId="{33935F0C-921A-4D33-9848-D7739587479A}" srcOrd="0" destOrd="0" presId="urn:microsoft.com/office/officeart/2005/8/layout/pList1"/>
    <dgm:cxn modelId="{D008D665-1675-411C-8218-4A503573EF3D}" type="presParOf" srcId="{9C3BA3F7-74D6-40C6-949C-75A5A85F0EC5}" destId="{D8B9C0B1-CBE2-4E78-A6FF-75513F379278}" srcOrd="1" destOrd="0" presId="urn:microsoft.com/office/officeart/2005/8/layout/pList1"/>
    <dgm:cxn modelId="{71079C48-54BA-46F2-B7D5-79627866F002}" type="presParOf" srcId="{B53AC720-0848-466E-87D6-E3C1AE206619}" destId="{89941F72-8C31-4355-A3F9-D8FE80A0A1D0}" srcOrd="5" destOrd="0" presId="urn:microsoft.com/office/officeart/2005/8/layout/pList1"/>
    <dgm:cxn modelId="{D6DE861A-FF40-4503-A443-8FE843A41C03}" type="presParOf" srcId="{B53AC720-0848-466E-87D6-E3C1AE206619}" destId="{C7F230CA-4BD0-419E-852A-72BAE030AB1E}" srcOrd="6" destOrd="0" presId="urn:microsoft.com/office/officeart/2005/8/layout/pList1"/>
    <dgm:cxn modelId="{1DCF0C12-6932-4C40-8E2D-19F458D3DFB2}" type="presParOf" srcId="{C7F230CA-4BD0-419E-852A-72BAE030AB1E}" destId="{5C10789E-4B12-46A6-B773-9113F466BF83}" srcOrd="0" destOrd="0" presId="urn:microsoft.com/office/officeart/2005/8/layout/pList1"/>
    <dgm:cxn modelId="{FD2B403C-3B91-40E8-BC84-73E6CE212260}" type="presParOf" srcId="{C7F230CA-4BD0-419E-852A-72BAE030AB1E}" destId="{0F99B15A-2946-4954-97B9-756581DF3F8D}" srcOrd="1" destOrd="0" presId="urn:microsoft.com/office/officeart/2005/8/layout/pList1"/>
    <dgm:cxn modelId="{79EA5A12-D09E-4027-8BB9-75F509422B49}" type="presParOf" srcId="{B53AC720-0848-466E-87D6-E3C1AE206619}" destId="{37121D82-2F62-45D7-B3F9-E71B7EB2A942}" srcOrd="7" destOrd="0" presId="urn:microsoft.com/office/officeart/2005/8/layout/pList1"/>
    <dgm:cxn modelId="{5A30D74C-8B46-44AA-AC73-BAA97D644A6C}" type="presParOf" srcId="{B53AC720-0848-466E-87D6-E3C1AE206619}" destId="{614B13E4-B9F4-4AAD-BA9F-3126B3C691CB}" srcOrd="8" destOrd="0" presId="urn:microsoft.com/office/officeart/2005/8/layout/pList1"/>
    <dgm:cxn modelId="{755DA365-380B-4D4B-A76B-F77D1492BF4D}" type="presParOf" srcId="{614B13E4-B9F4-4AAD-BA9F-3126B3C691CB}" destId="{8DB26EA3-27F4-465E-BF2C-509F65AE6C4F}" srcOrd="0" destOrd="0" presId="urn:microsoft.com/office/officeart/2005/8/layout/pList1"/>
    <dgm:cxn modelId="{CCF6EC4F-A23A-4578-B75F-CE2290A1B892}" type="presParOf" srcId="{614B13E4-B9F4-4AAD-BA9F-3126B3C691CB}" destId="{19E6501F-6C8B-461C-A07F-84989F3AE67E}"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374F1EF-71C9-4CF8-BC99-BAA4B86C3D3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GB"/>
        </a:p>
      </dgm:t>
    </dgm:pt>
    <dgm:pt modelId="{1895404C-5B24-49D3-98CE-8BED7E2B9A2B}">
      <dgm:prSet phldrT="[Text]"/>
      <dgm:spPr/>
      <dgm:t>
        <a:bodyPr/>
        <a:lstStyle/>
        <a:p>
          <a:r>
            <a:rPr lang="en-GB" b="1"/>
            <a:t>Introductory</a:t>
          </a:r>
        </a:p>
      </dgm:t>
    </dgm:pt>
    <dgm:pt modelId="{D03E8859-701F-40E7-8021-2E2EA8C51E55}" type="parTrans" cxnId="{CE5AF519-64C9-481E-A782-1952FEE339A9}">
      <dgm:prSet/>
      <dgm:spPr/>
      <dgm:t>
        <a:bodyPr/>
        <a:lstStyle/>
        <a:p>
          <a:endParaRPr lang="en-GB"/>
        </a:p>
      </dgm:t>
    </dgm:pt>
    <dgm:pt modelId="{DA6A7330-0528-49A8-8644-E58EABF9A8CB}" type="sibTrans" cxnId="{CE5AF519-64C9-481E-A782-1952FEE339A9}">
      <dgm:prSet/>
      <dgm:spPr/>
      <dgm:t>
        <a:bodyPr/>
        <a:lstStyle/>
        <a:p>
          <a:endParaRPr lang="en-GB"/>
        </a:p>
      </dgm:t>
    </dgm:pt>
    <dgm:pt modelId="{3232051B-FA9A-45CF-BA46-65F2F8A61005}">
      <dgm:prSet phldrT="[Text]"/>
      <dgm:spPr/>
      <dgm:t>
        <a:bodyPr/>
        <a:lstStyle/>
        <a:p>
          <a:r>
            <a:rPr lang="en-GB"/>
            <a:t>“Can you tell me about…?”</a:t>
          </a:r>
        </a:p>
      </dgm:t>
    </dgm:pt>
    <dgm:pt modelId="{AAD1ED4D-3C78-4D3D-8DA7-1046EF37C773}" type="parTrans" cxnId="{F3017CFB-B89F-4AB5-9A2A-368E6A1795C6}">
      <dgm:prSet/>
      <dgm:spPr/>
      <dgm:t>
        <a:bodyPr/>
        <a:lstStyle/>
        <a:p>
          <a:endParaRPr lang="en-GB"/>
        </a:p>
      </dgm:t>
    </dgm:pt>
    <dgm:pt modelId="{687BE1F8-0406-4921-8021-9B1556AE7E56}" type="sibTrans" cxnId="{F3017CFB-B89F-4AB5-9A2A-368E6A1795C6}">
      <dgm:prSet/>
      <dgm:spPr/>
      <dgm:t>
        <a:bodyPr/>
        <a:lstStyle/>
        <a:p>
          <a:endParaRPr lang="en-GB"/>
        </a:p>
      </dgm:t>
    </dgm:pt>
    <dgm:pt modelId="{557A1577-8CEE-40B9-A228-048A7765C849}">
      <dgm:prSet phldrT="[Text]"/>
      <dgm:spPr/>
      <dgm:t>
        <a:bodyPr/>
        <a:lstStyle/>
        <a:p>
          <a:r>
            <a:rPr lang="en-GB" b="1"/>
            <a:t>Follow-up</a:t>
          </a:r>
        </a:p>
      </dgm:t>
    </dgm:pt>
    <dgm:pt modelId="{6241D1E1-9671-44F5-B2F0-388E61FEDD7F}" type="parTrans" cxnId="{55F347FE-C894-4276-9532-50D1A2E58C76}">
      <dgm:prSet/>
      <dgm:spPr/>
      <dgm:t>
        <a:bodyPr/>
        <a:lstStyle/>
        <a:p>
          <a:endParaRPr lang="en-GB"/>
        </a:p>
      </dgm:t>
    </dgm:pt>
    <dgm:pt modelId="{51A446CB-32B9-414F-B8DF-7FA907170D47}" type="sibTrans" cxnId="{55F347FE-C894-4276-9532-50D1A2E58C76}">
      <dgm:prSet/>
      <dgm:spPr/>
      <dgm:t>
        <a:bodyPr/>
        <a:lstStyle/>
        <a:p>
          <a:endParaRPr lang="en-GB"/>
        </a:p>
      </dgm:t>
    </dgm:pt>
    <dgm:pt modelId="{5B5D407A-12BD-435C-8831-67A7835DE9D9}">
      <dgm:prSet phldrT="[Text]"/>
      <dgm:spPr/>
      <dgm:t>
        <a:bodyPr/>
        <a:lstStyle/>
        <a:p>
          <a:r>
            <a:rPr lang="en-GB"/>
            <a:t>(e.g. direct question of what was just said)</a:t>
          </a:r>
        </a:p>
      </dgm:t>
    </dgm:pt>
    <dgm:pt modelId="{36D8437D-362C-4B8F-9305-5DD321124140}" type="parTrans" cxnId="{057022D9-E2A1-4EC1-8D1F-67CA5FEED6DB}">
      <dgm:prSet/>
      <dgm:spPr/>
      <dgm:t>
        <a:bodyPr/>
        <a:lstStyle/>
        <a:p>
          <a:endParaRPr lang="en-GB"/>
        </a:p>
      </dgm:t>
    </dgm:pt>
    <dgm:pt modelId="{814A8EBA-5152-42D9-87A4-14CCF9B54974}" type="sibTrans" cxnId="{057022D9-E2A1-4EC1-8D1F-67CA5FEED6DB}">
      <dgm:prSet/>
      <dgm:spPr/>
      <dgm:t>
        <a:bodyPr/>
        <a:lstStyle/>
        <a:p>
          <a:endParaRPr lang="en-GB"/>
        </a:p>
      </dgm:t>
    </dgm:pt>
    <dgm:pt modelId="{9BFE3AC1-4668-458D-AD71-EF27A72A6581}">
      <dgm:prSet phldrT="[Text]"/>
      <dgm:spPr/>
      <dgm:t>
        <a:bodyPr/>
        <a:lstStyle/>
        <a:p>
          <a:r>
            <a:rPr lang="en-GB" b="1"/>
            <a:t>Probing</a:t>
          </a:r>
        </a:p>
      </dgm:t>
    </dgm:pt>
    <dgm:pt modelId="{FC15CD9C-DB07-4194-BB21-DE5C89D3012B}" type="parTrans" cxnId="{F01F1FB2-D5A0-4147-9A3A-DF53D490F9EF}">
      <dgm:prSet/>
      <dgm:spPr/>
      <dgm:t>
        <a:bodyPr/>
        <a:lstStyle/>
        <a:p>
          <a:endParaRPr lang="en-GB"/>
        </a:p>
      </dgm:t>
    </dgm:pt>
    <dgm:pt modelId="{9DA8FB9B-730D-47C9-ACC4-1864BE427915}" type="sibTrans" cxnId="{F01F1FB2-D5A0-4147-9A3A-DF53D490F9EF}">
      <dgm:prSet/>
      <dgm:spPr/>
      <dgm:t>
        <a:bodyPr/>
        <a:lstStyle/>
        <a:p>
          <a:endParaRPr lang="en-GB"/>
        </a:p>
      </dgm:t>
    </dgm:pt>
    <dgm:pt modelId="{162145F3-AED2-4F4A-AE31-17839BE19F1F}">
      <dgm:prSet phldrT="[Text]"/>
      <dgm:spPr/>
      <dgm:t>
        <a:bodyPr/>
        <a:lstStyle/>
        <a:p>
          <a:r>
            <a:rPr lang="en-GB"/>
            <a:t>“Could you say something more about that?”</a:t>
          </a:r>
        </a:p>
      </dgm:t>
    </dgm:pt>
    <dgm:pt modelId="{597A3577-16D1-47DD-B201-400F26D0D388}" type="parTrans" cxnId="{73AC2F38-40FD-4E02-9703-EA9AE2AB46E0}">
      <dgm:prSet/>
      <dgm:spPr/>
      <dgm:t>
        <a:bodyPr/>
        <a:lstStyle/>
        <a:p>
          <a:endParaRPr lang="en-GB"/>
        </a:p>
      </dgm:t>
    </dgm:pt>
    <dgm:pt modelId="{929C70E1-220F-4431-86E8-6D10F67E2B8D}" type="sibTrans" cxnId="{73AC2F38-40FD-4E02-9703-EA9AE2AB46E0}">
      <dgm:prSet/>
      <dgm:spPr/>
      <dgm:t>
        <a:bodyPr/>
        <a:lstStyle/>
        <a:p>
          <a:endParaRPr lang="en-GB"/>
        </a:p>
      </dgm:t>
    </dgm:pt>
    <dgm:pt modelId="{C1390519-624D-43BA-944A-CB6A316F6978}">
      <dgm:prSet phldrT="[Text]"/>
      <dgm:spPr/>
      <dgm:t>
        <a:bodyPr/>
        <a:lstStyle/>
        <a:p>
          <a:r>
            <a:rPr lang="en-GB" b="1"/>
            <a:t>Specifying</a:t>
          </a:r>
        </a:p>
      </dgm:t>
    </dgm:pt>
    <dgm:pt modelId="{A15EE003-CADB-4F62-A6F4-23E3BCFD8889}" type="parTrans" cxnId="{DD07CB06-75B5-4A26-B012-DE5115C28CCE}">
      <dgm:prSet/>
      <dgm:spPr/>
      <dgm:t>
        <a:bodyPr/>
        <a:lstStyle/>
        <a:p>
          <a:endParaRPr lang="en-GB"/>
        </a:p>
      </dgm:t>
    </dgm:pt>
    <dgm:pt modelId="{797997F5-6F5F-4312-A4E4-DE4545362856}" type="sibTrans" cxnId="{DD07CB06-75B5-4A26-B012-DE5115C28CCE}">
      <dgm:prSet/>
      <dgm:spPr/>
      <dgm:t>
        <a:bodyPr/>
        <a:lstStyle/>
        <a:p>
          <a:endParaRPr lang="en-GB"/>
        </a:p>
      </dgm:t>
    </dgm:pt>
    <dgm:pt modelId="{672B2F21-FE71-4536-AC05-587CDA3D83A5}">
      <dgm:prSet phldrT="[Text]"/>
      <dgm:spPr/>
      <dgm:t>
        <a:bodyPr/>
        <a:lstStyle/>
        <a:p>
          <a:r>
            <a:rPr lang="en-GB"/>
            <a:t>“What did you actually do…?”</a:t>
          </a:r>
        </a:p>
      </dgm:t>
    </dgm:pt>
    <dgm:pt modelId="{558177DC-21A5-40B1-8F45-0DB0DB04EC95}" type="parTrans" cxnId="{53C0A6EF-8709-42B5-A798-15D3F1B051D4}">
      <dgm:prSet/>
      <dgm:spPr/>
      <dgm:t>
        <a:bodyPr/>
        <a:lstStyle/>
        <a:p>
          <a:endParaRPr lang="en-GB"/>
        </a:p>
      </dgm:t>
    </dgm:pt>
    <dgm:pt modelId="{30605EAF-1E61-4194-9D9C-F091DD029153}" type="sibTrans" cxnId="{53C0A6EF-8709-42B5-A798-15D3F1B051D4}">
      <dgm:prSet/>
      <dgm:spPr/>
      <dgm:t>
        <a:bodyPr/>
        <a:lstStyle/>
        <a:p>
          <a:endParaRPr lang="en-GB"/>
        </a:p>
      </dgm:t>
    </dgm:pt>
    <dgm:pt modelId="{15C6BE3D-CCD0-42F9-911C-F835635385BD}">
      <dgm:prSet phldrT="[Text]"/>
      <dgm:spPr/>
      <dgm:t>
        <a:bodyPr/>
        <a:lstStyle/>
        <a:p>
          <a:r>
            <a:rPr lang="en-GB" b="1"/>
            <a:t>Direct</a:t>
          </a:r>
        </a:p>
      </dgm:t>
    </dgm:pt>
    <dgm:pt modelId="{82DF6EEE-4DE2-4158-B0B0-2A1B801BE5CF}" type="parTrans" cxnId="{440CD4F7-17B8-4820-AEAF-5FBD52173B90}">
      <dgm:prSet/>
      <dgm:spPr/>
      <dgm:t>
        <a:bodyPr/>
        <a:lstStyle/>
        <a:p>
          <a:endParaRPr lang="en-GB"/>
        </a:p>
      </dgm:t>
    </dgm:pt>
    <dgm:pt modelId="{C2D8ED77-AAE5-43C1-85E2-ABB9CAFFB577}" type="sibTrans" cxnId="{440CD4F7-17B8-4820-AEAF-5FBD52173B90}">
      <dgm:prSet/>
      <dgm:spPr/>
      <dgm:t>
        <a:bodyPr/>
        <a:lstStyle/>
        <a:p>
          <a:endParaRPr lang="en-GB"/>
        </a:p>
      </dgm:t>
    </dgm:pt>
    <dgm:pt modelId="{4EA1DB7C-22A6-4D58-BD97-E201284438CC}">
      <dgm:prSet phldrT="[Text]"/>
      <dgm:spPr/>
      <dgm:t>
        <a:bodyPr/>
        <a:lstStyle/>
        <a:p>
          <a:r>
            <a:rPr lang="en-GB"/>
            <a:t>“Have you ever…?”</a:t>
          </a:r>
        </a:p>
      </dgm:t>
    </dgm:pt>
    <dgm:pt modelId="{EC77A4F3-8883-471F-AA48-5AB11B00D200}" type="parTrans" cxnId="{460B3807-F528-41E4-9CD3-EE04B8C8838C}">
      <dgm:prSet/>
      <dgm:spPr/>
      <dgm:t>
        <a:bodyPr/>
        <a:lstStyle/>
        <a:p>
          <a:endParaRPr lang="en-GB"/>
        </a:p>
      </dgm:t>
    </dgm:pt>
    <dgm:pt modelId="{200B5D65-1BC6-4DD1-B2B4-1B5B6F148288}" type="sibTrans" cxnId="{460B3807-F528-41E4-9CD3-EE04B8C8838C}">
      <dgm:prSet/>
      <dgm:spPr/>
      <dgm:t>
        <a:bodyPr/>
        <a:lstStyle/>
        <a:p>
          <a:endParaRPr lang="en-GB"/>
        </a:p>
      </dgm:t>
    </dgm:pt>
    <dgm:pt modelId="{174ED3D0-1EE7-409B-8913-F7CBA081A76B}">
      <dgm:prSet phldrT="[Text]"/>
      <dgm:spPr/>
      <dgm:t>
        <a:bodyPr/>
        <a:lstStyle/>
        <a:p>
          <a:r>
            <a:rPr lang="en-GB" b="1"/>
            <a:t>Indirect</a:t>
          </a:r>
        </a:p>
      </dgm:t>
    </dgm:pt>
    <dgm:pt modelId="{001D3CAD-A54A-4DA5-9C76-80314DAAB48D}" type="parTrans" cxnId="{4A6F0BF1-1C36-4E9A-ACFC-C907E4ED1F15}">
      <dgm:prSet/>
      <dgm:spPr/>
      <dgm:t>
        <a:bodyPr/>
        <a:lstStyle/>
        <a:p>
          <a:endParaRPr lang="en-GB"/>
        </a:p>
      </dgm:t>
    </dgm:pt>
    <dgm:pt modelId="{C2CF960E-F9ED-493F-BC33-32F07673BC69}" type="sibTrans" cxnId="{4A6F0BF1-1C36-4E9A-ACFC-C907E4ED1F15}">
      <dgm:prSet/>
      <dgm:spPr/>
      <dgm:t>
        <a:bodyPr/>
        <a:lstStyle/>
        <a:p>
          <a:endParaRPr lang="en-GB"/>
        </a:p>
      </dgm:t>
    </dgm:pt>
    <dgm:pt modelId="{9C656019-3865-47D7-990B-353963D9E9B4}">
      <dgm:prSet phldrT="[Text]"/>
      <dgm:spPr/>
      <dgm:t>
        <a:bodyPr/>
        <a:lstStyle/>
        <a:p>
          <a:r>
            <a:rPr lang="en-GB"/>
            <a:t>“How do you believe other people…”</a:t>
          </a:r>
        </a:p>
      </dgm:t>
    </dgm:pt>
    <dgm:pt modelId="{F63F7773-4001-4C9C-B417-C345B3E1B6A8}" type="parTrans" cxnId="{6263ED01-2DE7-426C-8A89-28103B45DCF7}">
      <dgm:prSet/>
      <dgm:spPr/>
      <dgm:t>
        <a:bodyPr/>
        <a:lstStyle/>
        <a:p>
          <a:endParaRPr lang="en-GB"/>
        </a:p>
      </dgm:t>
    </dgm:pt>
    <dgm:pt modelId="{6518FA22-59F7-4CA8-98C3-C86B825B798E}" type="sibTrans" cxnId="{6263ED01-2DE7-426C-8A89-28103B45DCF7}">
      <dgm:prSet/>
      <dgm:spPr/>
      <dgm:t>
        <a:bodyPr/>
        <a:lstStyle/>
        <a:p>
          <a:endParaRPr lang="en-GB"/>
        </a:p>
      </dgm:t>
    </dgm:pt>
    <dgm:pt modelId="{E48F53B8-0919-4BF6-92BD-69C0E9B383B4}">
      <dgm:prSet phldrT="[Text]"/>
      <dgm:spPr/>
      <dgm:t>
        <a:bodyPr/>
        <a:lstStyle/>
        <a:p>
          <a:r>
            <a:rPr lang="en-GB" b="1"/>
            <a:t>Structuring</a:t>
          </a:r>
        </a:p>
      </dgm:t>
    </dgm:pt>
    <dgm:pt modelId="{29EB2B33-5567-4D68-B9C2-AE2D4860B6FC}" type="parTrans" cxnId="{45295C85-F091-4491-BCE3-52D3569639A4}">
      <dgm:prSet/>
      <dgm:spPr/>
      <dgm:t>
        <a:bodyPr/>
        <a:lstStyle/>
        <a:p>
          <a:endParaRPr lang="en-GB"/>
        </a:p>
      </dgm:t>
    </dgm:pt>
    <dgm:pt modelId="{E6701979-4B6F-4382-AE2A-C88F26E72D1B}" type="sibTrans" cxnId="{45295C85-F091-4491-BCE3-52D3569639A4}">
      <dgm:prSet/>
      <dgm:spPr/>
      <dgm:t>
        <a:bodyPr/>
        <a:lstStyle/>
        <a:p>
          <a:endParaRPr lang="en-GB"/>
        </a:p>
      </dgm:t>
    </dgm:pt>
    <dgm:pt modelId="{6DEA7DDB-C424-4F7A-9D38-43C42756DAF5}">
      <dgm:prSet phldrT="[Text]"/>
      <dgm:spPr/>
      <dgm:t>
        <a:bodyPr/>
        <a:lstStyle/>
        <a:p>
          <a:r>
            <a:rPr lang="en-GB"/>
            <a:t>“I would now like to introduce another topic…”</a:t>
          </a:r>
        </a:p>
      </dgm:t>
    </dgm:pt>
    <dgm:pt modelId="{F9B101BE-566D-4606-AD3E-C4BC028ABB17}" type="parTrans" cxnId="{C1B78D9B-5B46-401D-80F6-D32C20EA5D46}">
      <dgm:prSet/>
      <dgm:spPr/>
      <dgm:t>
        <a:bodyPr/>
        <a:lstStyle/>
        <a:p>
          <a:endParaRPr lang="en-GB"/>
        </a:p>
      </dgm:t>
    </dgm:pt>
    <dgm:pt modelId="{C4C7B325-B745-4C15-B91B-F628914E68B2}" type="sibTrans" cxnId="{C1B78D9B-5B46-401D-80F6-D32C20EA5D46}">
      <dgm:prSet/>
      <dgm:spPr/>
      <dgm:t>
        <a:bodyPr/>
        <a:lstStyle/>
        <a:p>
          <a:endParaRPr lang="en-GB"/>
        </a:p>
      </dgm:t>
    </dgm:pt>
    <dgm:pt modelId="{DE666449-9EB7-4DDD-ACD2-DFD7BFE30277}">
      <dgm:prSet phldrT="[Text]"/>
      <dgm:spPr/>
      <dgm:t>
        <a:bodyPr/>
        <a:lstStyle/>
        <a:p>
          <a:r>
            <a:rPr lang="en-GB" b="1"/>
            <a:t>Silence</a:t>
          </a:r>
        </a:p>
      </dgm:t>
    </dgm:pt>
    <dgm:pt modelId="{0AEB7F03-22AF-4193-AE9F-E5C5D7D8006E}" type="parTrans" cxnId="{1E44C4FE-2E41-471E-B8D3-7B12B20A0270}">
      <dgm:prSet/>
      <dgm:spPr/>
      <dgm:t>
        <a:bodyPr/>
        <a:lstStyle/>
        <a:p>
          <a:endParaRPr lang="en-GB"/>
        </a:p>
      </dgm:t>
    </dgm:pt>
    <dgm:pt modelId="{DE159751-1257-46A8-9DEF-3C69439FE167}" type="sibTrans" cxnId="{1E44C4FE-2E41-471E-B8D3-7B12B20A0270}">
      <dgm:prSet/>
      <dgm:spPr/>
      <dgm:t>
        <a:bodyPr/>
        <a:lstStyle/>
        <a:p>
          <a:endParaRPr lang="en-GB"/>
        </a:p>
      </dgm:t>
    </dgm:pt>
    <dgm:pt modelId="{DDE028C2-9C93-4790-AF5D-5498761E1FE6}">
      <dgm:prSet phldrT="[Text]"/>
      <dgm:spPr/>
      <dgm:t>
        <a:bodyPr/>
        <a:lstStyle/>
        <a:p>
          <a:r>
            <a:rPr lang="en-GB" b="1"/>
            <a:t>Interpreting</a:t>
          </a:r>
        </a:p>
      </dgm:t>
    </dgm:pt>
    <dgm:pt modelId="{E3AB173D-55F2-4E7D-A677-FA8BCBCD50D6}" type="parTrans" cxnId="{67AA3ECE-5F53-4E82-85C8-035E2D9CF151}">
      <dgm:prSet/>
      <dgm:spPr/>
      <dgm:t>
        <a:bodyPr/>
        <a:lstStyle/>
        <a:p>
          <a:endParaRPr lang="en-GB"/>
        </a:p>
      </dgm:t>
    </dgm:pt>
    <dgm:pt modelId="{3EAEEC5E-511D-4E53-B5C5-0CC237CF84A2}" type="sibTrans" cxnId="{67AA3ECE-5F53-4E82-85C8-035E2D9CF151}">
      <dgm:prSet/>
      <dgm:spPr/>
      <dgm:t>
        <a:bodyPr/>
        <a:lstStyle/>
        <a:p>
          <a:endParaRPr lang="en-GB"/>
        </a:p>
      </dgm:t>
    </dgm:pt>
    <dgm:pt modelId="{F8CB4C3B-4612-4E85-89AA-30BFB9B394E3}">
      <dgm:prSet phldrT="[Text]"/>
      <dgm:spPr/>
      <dgm:t>
        <a:bodyPr/>
        <a:lstStyle/>
        <a:p>
          <a:r>
            <a:rPr lang="en-GB"/>
            <a:t>“Is it correct that you feel that…?”</a:t>
          </a:r>
        </a:p>
      </dgm:t>
    </dgm:pt>
    <dgm:pt modelId="{E1DE7614-38C7-445A-94E8-18EB1B4C9385}" type="parTrans" cxnId="{5B9FF4D8-F68A-44A2-86FF-30A689F0EC66}">
      <dgm:prSet/>
      <dgm:spPr/>
      <dgm:t>
        <a:bodyPr/>
        <a:lstStyle/>
        <a:p>
          <a:endParaRPr lang="en-GB"/>
        </a:p>
      </dgm:t>
    </dgm:pt>
    <dgm:pt modelId="{4FB0CCBD-11C8-4BCE-8B26-BAD76D6CBE13}" type="sibTrans" cxnId="{5B9FF4D8-F68A-44A2-86FF-30A689F0EC66}">
      <dgm:prSet/>
      <dgm:spPr/>
      <dgm:t>
        <a:bodyPr/>
        <a:lstStyle/>
        <a:p>
          <a:endParaRPr lang="en-GB"/>
        </a:p>
      </dgm:t>
    </dgm:pt>
    <dgm:pt modelId="{F4BDDDE4-53CC-4F1C-984F-2025D26A9AB0}" type="pres">
      <dgm:prSet presAssocID="{A374F1EF-71C9-4CF8-BC99-BAA4B86C3D3D}" presName="vert0" presStyleCnt="0">
        <dgm:presLayoutVars>
          <dgm:dir/>
          <dgm:animOne val="branch"/>
          <dgm:animLvl val="lvl"/>
        </dgm:presLayoutVars>
      </dgm:prSet>
      <dgm:spPr/>
    </dgm:pt>
    <dgm:pt modelId="{FFDFE81D-CEF2-48DA-998F-905ED97989B5}" type="pres">
      <dgm:prSet presAssocID="{1895404C-5B24-49D3-98CE-8BED7E2B9A2B}" presName="thickLine" presStyleLbl="alignNode1" presStyleIdx="0" presStyleCnt="9"/>
      <dgm:spPr/>
    </dgm:pt>
    <dgm:pt modelId="{309EC319-1BFC-4643-80FB-4637385292DF}" type="pres">
      <dgm:prSet presAssocID="{1895404C-5B24-49D3-98CE-8BED7E2B9A2B}" presName="horz1" presStyleCnt="0"/>
      <dgm:spPr/>
    </dgm:pt>
    <dgm:pt modelId="{B5B0F323-1D51-4169-B226-B53C00BC1BB8}" type="pres">
      <dgm:prSet presAssocID="{1895404C-5B24-49D3-98CE-8BED7E2B9A2B}" presName="tx1" presStyleLbl="revTx" presStyleIdx="0" presStyleCnt="17"/>
      <dgm:spPr/>
    </dgm:pt>
    <dgm:pt modelId="{7BD4B0C2-AB03-4245-A404-C3C149718B42}" type="pres">
      <dgm:prSet presAssocID="{1895404C-5B24-49D3-98CE-8BED7E2B9A2B}" presName="vert1" presStyleCnt="0"/>
      <dgm:spPr/>
    </dgm:pt>
    <dgm:pt modelId="{B8207606-CCD6-4EA5-AE4C-44D7F293BEED}" type="pres">
      <dgm:prSet presAssocID="{3232051B-FA9A-45CF-BA46-65F2F8A61005}" presName="vertSpace2a" presStyleCnt="0"/>
      <dgm:spPr/>
    </dgm:pt>
    <dgm:pt modelId="{072560D6-64BF-475E-AAEC-C73383C415AB}" type="pres">
      <dgm:prSet presAssocID="{3232051B-FA9A-45CF-BA46-65F2F8A61005}" presName="horz2" presStyleCnt="0"/>
      <dgm:spPr/>
    </dgm:pt>
    <dgm:pt modelId="{707D20DC-E40C-4FCB-A12F-4C91B7C13D4D}" type="pres">
      <dgm:prSet presAssocID="{3232051B-FA9A-45CF-BA46-65F2F8A61005}" presName="horzSpace2" presStyleCnt="0"/>
      <dgm:spPr/>
    </dgm:pt>
    <dgm:pt modelId="{C2E5A39E-88F5-4FF8-A938-2147FC7BE0CB}" type="pres">
      <dgm:prSet presAssocID="{3232051B-FA9A-45CF-BA46-65F2F8A61005}" presName="tx2" presStyleLbl="revTx" presStyleIdx="1" presStyleCnt="17"/>
      <dgm:spPr/>
    </dgm:pt>
    <dgm:pt modelId="{B1CC4F69-8232-4401-8C67-FE646E8C6894}" type="pres">
      <dgm:prSet presAssocID="{3232051B-FA9A-45CF-BA46-65F2F8A61005}" presName="vert2" presStyleCnt="0"/>
      <dgm:spPr/>
    </dgm:pt>
    <dgm:pt modelId="{E3FD89D0-F790-43D3-B7B1-E8B14326BACF}" type="pres">
      <dgm:prSet presAssocID="{3232051B-FA9A-45CF-BA46-65F2F8A61005}" presName="thinLine2b" presStyleLbl="callout" presStyleIdx="0" presStyleCnt="8"/>
      <dgm:spPr/>
    </dgm:pt>
    <dgm:pt modelId="{FCBB3A4C-88A8-47F6-9464-8FEFD983448C}" type="pres">
      <dgm:prSet presAssocID="{3232051B-FA9A-45CF-BA46-65F2F8A61005}" presName="vertSpace2b" presStyleCnt="0"/>
      <dgm:spPr/>
    </dgm:pt>
    <dgm:pt modelId="{2633626A-3D32-4113-80CC-B54454B5A166}" type="pres">
      <dgm:prSet presAssocID="{557A1577-8CEE-40B9-A228-048A7765C849}" presName="thickLine" presStyleLbl="alignNode1" presStyleIdx="1" presStyleCnt="9"/>
      <dgm:spPr/>
    </dgm:pt>
    <dgm:pt modelId="{4486B955-EACF-4055-B7DB-9A6233FC370E}" type="pres">
      <dgm:prSet presAssocID="{557A1577-8CEE-40B9-A228-048A7765C849}" presName="horz1" presStyleCnt="0"/>
      <dgm:spPr/>
    </dgm:pt>
    <dgm:pt modelId="{5FBFBD27-6BE1-4518-A3F7-A67B2E2E5DE5}" type="pres">
      <dgm:prSet presAssocID="{557A1577-8CEE-40B9-A228-048A7765C849}" presName="tx1" presStyleLbl="revTx" presStyleIdx="2" presStyleCnt="17"/>
      <dgm:spPr/>
    </dgm:pt>
    <dgm:pt modelId="{EF4C89C9-DD93-47A4-875E-AC07753A063E}" type="pres">
      <dgm:prSet presAssocID="{557A1577-8CEE-40B9-A228-048A7765C849}" presName="vert1" presStyleCnt="0"/>
      <dgm:spPr/>
    </dgm:pt>
    <dgm:pt modelId="{CFF6A5D6-4CAD-4771-BCB4-29B22F5CCB8D}" type="pres">
      <dgm:prSet presAssocID="{5B5D407A-12BD-435C-8831-67A7835DE9D9}" presName="vertSpace2a" presStyleCnt="0"/>
      <dgm:spPr/>
    </dgm:pt>
    <dgm:pt modelId="{94D2D47D-1F0C-495B-A43A-CE9CC9AFA213}" type="pres">
      <dgm:prSet presAssocID="{5B5D407A-12BD-435C-8831-67A7835DE9D9}" presName="horz2" presStyleCnt="0"/>
      <dgm:spPr/>
    </dgm:pt>
    <dgm:pt modelId="{4DEA59EA-D714-4AD6-8548-D93238BF6991}" type="pres">
      <dgm:prSet presAssocID="{5B5D407A-12BD-435C-8831-67A7835DE9D9}" presName="horzSpace2" presStyleCnt="0"/>
      <dgm:spPr/>
    </dgm:pt>
    <dgm:pt modelId="{88B36419-1049-4A47-B06B-090F3984A2D4}" type="pres">
      <dgm:prSet presAssocID="{5B5D407A-12BD-435C-8831-67A7835DE9D9}" presName="tx2" presStyleLbl="revTx" presStyleIdx="3" presStyleCnt="17"/>
      <dgm:spPr/>
    </dgm:pt>
    <dgm:pt modelId="{EB351792-2FD4-49B8-A773-C3C498A8530B}" type="pres">
      <dgm:prSet presAssocID="{5B5D407A-12BD-435C-8831-67A7835DE9D9}" presName="vert2" presStyleCnt="0"/>
      <dgm:spPr/>
    </dgm:pt>
    <dgm:pt modelId="{37A71C88-CC82-4DE2-BE3E-BDE6A3AF329F}" type="pres">
      <dgm:prSet presAssocID="{5B5D407A-12BD-435C-8831-67A7835DE9D9}" presName="thinLine2b" presStyleLbl="callout" presStyleIdx="1" presStyleCnt="8"/>
      <dgm:spPr/>
    </dgm:pt>
    <dgm:pt modelId="{618DB002-5BD8-44E0-97B3-DDAD4B420727}" type="pres">
      <dgm:prSet presAssocID="{5B5D407A-12BD-435C-8831-67A7835DE9D9}" presName="vertSpace2b" presStyleCnt="0"/>
      <dgm:spPr/>
    </dgm:pt>
    <dgm:pt modelId="{8B281E56-57FE-4891-B0F5-0DD486E6C401}" type="pres">
      <dgm:prSet presAssocID="{9BFE3AC1-4668-458D-AD71-EF27A72A6581}" presName="thickLine" presStyleLbl="alignNode1" presStyleIdx="2" presStyleCnt="9"/>
      <dgm:spPr/>
    </dgm:pt>
    <dgm:pt modelId="{C3B91F22-C2E8-4C21-A0DD-5FE36DD36A64}" type="pres">
      <dgm:prSet presAssocID="{9BFE3AC1-4668-458D-AD71-EF27A72A6581}" presName="horz1" presStyleCnt="0"/>
      <dgm:spPr/>
    </dgm:pt>
    <dgm:pt modelId="{9499F452-302D-46BF-85A5-5D4FAB5F5CD9}" type="pres">
      <dgm:prSet presAssocID="{9BFE3AC1-4668-458D-AD71-EF27A72A6581}" presName="tx1" presStyleLbl="revTx" presStyleIdx="4" presStyleCnt="17"/>
      <dgm:spPr/>
    </dgm:pt>
    <dgm:pt modelId="{401D70CB-02B7-45A2-9C67-4DA54E31DB2D}" type="pres">
      <dgm:prSet presAssocID="{9BFE3AC1-4668-458D-AD71-EF27A72A6581}" presName="vert1" presStyleCnt="0"/>
      <dgm:spPr/>
    </dgm:pt>
    <dgm:pt modelId="{D1DF6015-A132-4F92-A3C1-86F8035A91E0}" type="pres">
      <dgm:prSet presAssocID="{162145F3-AED2-4F4A-AE31-17839BE19F1F}" presName="vertSpace2a" presStyleCnt="0"/>
      <dgm:spPr/>
    </dgm:pt>
    <dgm:pt modelId="{0B9ADDE7-17C7-4748-B854-4C28EBEB1B76}" type="pres">
      <dgm:prSet presAssocID="{162145F3-AED2-4F4A-AE31-17839BE19F1F}" presName="horz2" presStyleCnt="0"/>
      <dgm:spPr/>
    </dgm:pt>
    <dgm:pt modelId="{06D6CA72-9BE3-4AFD-A742-8C5B66ECE484}" type="pres">
      <dgm:prSet presAssocID="{162145F3-AED2-4F4A-AE31-17839BE19F1F}" presName="horzSpace2" presStyleCnt="0"/>
      <dgm:spPr/>
    </dgm:pt>
    <dgm:pt modelId="{FCC7755D-C0EB-42C4-B9A6-82D9591E595B}" type="pres">
      <dgm:prSet presAssocID="{162145F3-AED2-4F4A-AE31-17839BE19F1F}" presName="tx2" presStyleLbl="revTx" presStyleIdx="5" presStyleCnt="17"/>
      <dgm:spPr/>
    </dgm:pt>
    <dgm:pt modelId="{49E727A3-8E85-40EB-9538-141ED62A18C9}" type="pres">
      <dgm:prSet presAssocID="{162145F3-AED2-4F4A-AE31-17839BE19F1F}" presName="vert2" presStyleCnt="0"/>
      <dgm:spPr/>
    </dgm:pt>
    <dgm:pt modelId="{C6A35CCC-FC71-4BB8-B489-4A9FCE992457}" type="pres">
      <dgm:prSet presAssocID="{162145F3-AED2-4F4A-AE31-17839BE19F1F}" presName="thinLine2b" presStyleLbl="callout" presStyleIdx="2" presStyleCnt="8"/>
      <dgm:spPr/>
    </dgm:pt>
    <dgm:pt modelId="{E01B81B5-788F-4760-9A9A-25D78C409BE0}" type="pres">
      <dgm:prSet presAssocID="{162145F3-AED2-4F4A-AE31-17839BE19F1F}" presName="vertSpace2b" presStyleCnt="0"/>
      <dgm:spPr/>
    </dgm:pt>
    <dgm:pt modelId="{B26A8572-ACAD-44BC-987E-C8839DA65BEF}" type="pres">
      <dgm:prSet presAssocID="{C1390519-624D-43BA-944A-CB6A316F6978}" presName="thickLine" presStyleLbl="alignNode1" presStyleIdx="3" presStyleCnt="9"/>
      <dgm:spPr/>
    </dgm:pt>
    <dgm:pt modelId="{06B0A2F8-E933-4344-B21D-07D4EE9048D8}" type="pres">
      <dgm:prSet presAssocID="{C1390519-624D-43BA-944A-CB6A316F6978}" presName="horz1" presStyleCnt="0"/>
      <dgm:spPr/>
    </dgm:pt>
    <dgm:pt modelId="{CBA9A165-543A-4AF0-AEA7-9BD59C428C85}" type="pres">
      <dgm:prSet presAssocID="{C1390519-624D-43BA-944A-CB6A316F6978}" presName="tx1" presStyleLbl="revTx" presStyleIdx="6" presStyleCnt="17"/>
      <dgm:spPr/>
    </dgm:pt>
    <dgm:pt modelId="{FB38477D-C0F7-49AA-93D7-58308333F1D0}" type="pres">
      <dgm:prSet presAssocID="{C1390519-624D-43BA-944A-CB6A316F6978}" presName="vert1" presStyleCnt="0"/>
      <dgm:spPr/>
    </dgm:pt>
    <dgm:pt modelId="{7BBB6AE1-57BF-4836-8F0C-DF4B1E1F29EF}" type="pres">
      <dgm:prSet presAssocID="{672B2F21-FE71-4536-AC05-587CDA3D83A5}" presName="vertSpace2a" presStyleCnt="0"/>
      <dgm:spPr/>
    </dgm:pt>
    <dgm:pt modelId="{C7CB55D1-9DE5-4EDF-9B8D-17CC7B797EEE}" type="pres">
      <dgm:prSet presAssocID="{672B2F21-FE71-4536-AC05-587CDA3D83A5}" presName="horz2" presStyleCnt="0"/>
      <dgm:spPr/>
    </dgm:pt>
    <dgm:pt modelId="{197348AB-70D9-40DE-A83B-33CDE8B6A0E4}" type="pres">
      <dgm:prSet presAssocID="{672B2F21-FE71-4536-AC05-587CDA3D83A5}" presName="horzSpace2" presStyleCnt="0"/>
      <dgm:spPr/>
    </dgm:pt>
    <dgm:pt modelId="{A62A6D1E-3CD6-4AEA-AFF6-789E8AEE4908}" type="pres">
      <dgm:prSet presAssocID="{672B2F21-FE71-4536-AC05-587CDA3D83A5}" presName="tx2" presStyleLbl="revTx" presStyleIdx="7" presStyleCnt="17"/>
      <dgm:spPr/>
    </dgm:pt>
    <dgm:pt modelId="{D7F3F9C3-234B-4F54-AF87-86AFB553DC8B}" type="pres">
      <dgm:prSet presAssocID="{672B2F21-FE71-4536-AC05-587CDA3D83A5}" presName="vert2" presStyleCnt="0"/>
      <dgm:spPr/>
    </dgm:pt>
    <dgm:pt modelId="{08C45F12-A2DE-44A7-B2A0-0123D269864D}" type="pres">
      <dgm:prSet presAssocID="{672B2F21-FE71-4536-AC05-587CDA3D83A5}" presName="thinLine2b" presStyleLbl="callout" presStyleIdx="3" presStyleCnt="8"/>
      <dgm:spPr/>
    </dgm:pt>
    <dgm:pt modelId="{122B433E-02AB-4855-9F85-AE2778232B05}" type="pres">
      <dgm:prSet presAssocID="{672B2F21-FE71-4536-AC05-587CDA3D83A5}" presName="vertSpace2b" presStyleCnt="0"/>
      <dgm:spPr/>
    </dgm:pt>
    <dgm:pt modelId="{DD711B20-0209-4030-9369-B1E469E64FA3}" type="pres">
      <dgm:prSet presAssocID="{15C6BE3D-CCD0-42F9-911C-F835635385BD}" presName="thickLine" presStyleLbl="alignNode1" presStyleIdx="4" presStyleCnt="9"/>
      <dgm:spPr/>
    </dgm:pt>
    <dgm:pt modelId="{62264F16-1559-4C53-B0AF-43665805AE12}" type="pres">
      <dgm:prSet presAssocID="{15C6BE3D-CCD0-42F9-911C-F835635385BD}" presName="horz1" presStyleCnt="0"/>
      <dgm:spPr/>
    </dgm:pt>
    <dgm:pt modelId="{CCD065DB-4C2E-4E91-8930-F8BDA9E34109}" type="pres">
      <dgm:prSet presAssocID="{15C6BE3D-CCD0-42F9-911C-F835635385BD}" presName="tx1" presStyleLbl="revTx" presStyleIdx="8" presStyleCnt="17"/>
      <dgm:spPr/>
    </dgm:pt>
    <dgm:pt modelId="{04C6DDFE-2A96-46B5-90C9-B115A8D30CDE}" type="pres">
      <dgm:prSet presAssocID="{15C6BE3D-CCD0-42F9-911C-F835635385BD}" presName="vert1" presStyleCnt="0"/>
      <dgm:spPr/>
    </dgm:pt>
    <dgm:pt modelId="{9A1B1063-9943-486E-9E97-2249AA5B56A0}" type="pres">
      <dgm:prSet presAssocID="{4EA1DB7C-22A6-4D58-BD97-E201284438CC}" presName="vertSpace2a" presStyleCnt="0"/>
      <dgm:spPr/>
    </dgm:pt>
    <dgm:pt modelId="{9AD55AE3-8EED-48DE-8A67-C5250A25D0A2}" type="pres">
      <dgm:prSet presAssocID="{4EA1DB7C-22A6-4D58-BD97-E201284438CC}" presName="horz2" presStyleCnt="0"/>
      <dgm:spPr/>
    </dgm:pt>
    <dgm:pt modelId="{978080EC-D02B-403A-8187-65ACB2C1361D}" type="pres">
      <dgm:prSet presAssocID="{4EA1DB7C-22A6-4D58-BD97-E201284438CC}" presName="horzSpace2" presStyleCnt="0"/>
      <dgm:spPr/>
    </dgm:pt>
    <dgm:pt modelId="{25AA587B-F859-4AC8-A44F-796CB8D64709}" type="pres">
      <dgm:prSet presAssocID="{4EA1DB7C-22A6-4D58-BD97-E201284438CC}" presName="tx2" presStyleLbl="revTx" presStyleIdx="9" presStyleCnt="17"/>
      <dgm:spPr/>
    </dgm:pt>
    <dgm:pt modelId="{05351B35-C18B-4480-8D76-EAFED317CA73}" type="pres">
      <dgm:prSet presAssocID="{4EA1DB7C-22A6-4D58-BD97-E201284438CC}" presName="vert2" presStyleCnt="0"/>
      <dgm:spPr/>
    </dgm:pt>
    <dgm:pt modelId="{36E8493F-E9DE-4E1F-8803-2B3B8C9D2A85}" type="pres">
      <dgm:prSet presAssocID="{4EA1DB7C-22A6-4D58-BD97-E201284438CC}" presName="thinLine2b" presStyleLbl="callout" presStyleIdx="4" presStyleCnt="8"/>
      <dgm:spPr/>
    </dgm:pt>
    <dgm:pt modelId="{C54D65AE-B2A3-4875-B8FF-C47772F4E970}" type="pres">
      <dgm:prSet presAssocID="{4EA1DB7C-22A6-4D58-BD97-E201284438CC}" presName="vertSpace2b" presStyleCnt="0"/>
      <dgm:spPr/>
    </dgm:pt>
    <dgm:pt modelId="{AD21F4A9-87E8-42C6-8AF1-2C46B4E70312}" type="pres">
      <dgm:prSet presAssocID="{174ED3D0-1EE7-409B-8913-F7CBA081A76B}" presName="thickLine" presStyleLbl="alignNode1" presStyleIdx="5" presStyleCnt="9"/>
      <dgm:spPr/>
    </dgm:pt>
    <dgm:pt modelId="{3CCD57AD-F3C4-41F4-AD54-8719ACB9E766}" type="pres">
      <dgm:prSet presAssocID="{174ED3D0-1EE7-409B-8913-F7CBA081A76B}" presName="horz1" presStyleCnt="0"/>
      <dgm:spPr/>
    </dgm:pt>
    <dgm:pt modelId="{ACB27A2B-9ECD-4746-ACBA-5CAD0BABB016}" type="pres">
      <dgm:prSet presAssocID="{174ED3D0-1EE7-409B-8913-F7CBA081A76B}" presName="tx1" presStyleLbl="revTx" presStyleIdx="10" presStyleCnt="17"/>
      <dgm:spPr/>
    </dgm:pt>
    <dgm:pt modelId="{F90719B8-FE11-447B-93F6-87AA1FA7B652}" type="pres">
      <dgm:prSet presAssocID="{174ED3D0-1EE7-409B-8913-F7CBA081A76B}" presName="vert1" presStyleCnt="0"/>
      <dgm:spPr/>
    </dgm:pt>
    <dgm:pt modelId="{475E022E-0F1B-4CFE-8472-AB9269C45040}" type="pres">
      <dgm:prSet presAssocID="{9C656019-3865-47D7-990B-353963D9E9B4}" presName="vertSpace2a" presStyleCnt="0"/>
      <dgm:spPr/>
    </dgm:pt>
    <dgm:pt modelId="{19B94913-BD83-4E46-8E19-473DDAE749ED}" type="pres">
      <dgm:prSet presAssocID="{9C656019-3865-47D7-990B-353963D9E9B4}" presName="horz2" presStyleCnt="0"/>
      <dgm:spPr/>
    </dgm:pt>
    <dgm:pt modelId="{D888F706-21D8-4A5A-AD10-A1ABF7B54B58}" type="pres">
      <dgm:prSet presAssocID="{9C656019-3865-47D7-990B-353963D9E9B4}" presName="horzSpace2" presStyleCnt="0"/>
      <dgm:spPr/>
    </dgm:pt>
    <dgm:pt modelId="{B4C71D29-1900-4FB9-A975-3DC0820BC259}" type="pres">
      <dgm:prSet presAssocID="{9C656019-3865-47D7-990B-353963D9E9B4}" presName="tx2" presStyleLbl="revTx" presStyleIdx="11" presStyleCnt="17"/>
      <dgm:spPr/>
    </dgm:pt>
    <dgm:pt modelId="{742B5016-3C25-4BDF-8950-C2464B423665}" type="pres">
      <dgm:prSet presAssocID="{9C656019-3865-47D7-990B-353963D9E9B4}" presName="vert2" presStyleCnt="0"/>
      <dgm:spPr/>
    </dgm:pt>
    <dgm:pt modelId="{7A216AD0-FED1-4578-B7FF-81C999D92C78}" type="pres">
      <dgm:prSet presAssocID="{9C656019-3865-47D7-990B-353963D9E9B4}" presName="thinLine2b" presStyleLbl="callout" presStyleIdx="5" presStyleCnt="8"/>
      <dgm:spPr/>
    </dgm:pt>
    <dgm:pt modelId="{8204DCA7-C886-42B5-8FC2-E6E348A6E490}" type="pres">
      <dgm:prSet presAssocID="{9C656019-3865-47D7-990B-353963D9E9B4}" presName="vertSpace2b" presStyleCnt="0"/>
      <dgm:spPr/>
    </dgm:pt>
    <dgm:pt modelId="{36AF5543-C0F4-42D8-8A82-46E5A5652E6B}" type="pres">
      <dgm:prSet presAssocID="{E48F53B8-0919-4BF6-92BD-69C0E9B383B4}" presName="thickLine" presStyleLbl="alignNode1" presStyleIdx="6" presStyleCnt="9"/>
      <dgm:spPr/>
    </dgm:pt>
    <dgm:pt modelId="{E682E68A-BE87-47E7-9F87-413C23EB32AC}" type="pres">
      <dgm:prSet presAssocID="{E48F53B8-0919-4BF6-92BD-69C0E9B383B4}" presName="horz1" presStyleCnt="0"/>
      <dgm:spPr/>
    </dgm:pt>
    <dgm:pt modelId="{D67398B7-1184-4C93-8FFF-00DF6A927685}" type="pres">
      <dgm:prSet presAssocID="{E48F53B8-0919-4BF6-92BD-69C0E9B383B4}" presName="tx1" presStyleLbl="revTx" presStyleIdx="12" presStyleCnt="17"/>
      <dgm:spPr/>
    </dgm:pt>
    <dgm:pt modelId="{FCB02B80-2806-4E3B-B384-3743345A9582}" type="pres">
      <dgm:prSet presAssocID="{E48F53B8-0919-4BF6-92BD-69C0E9B383B4}" presName="vert1" presStyleCnt="0"/>
      <dgm:spPr/>
    </dgm:pt>
    <dgm:pt modelId="{17C41B4D-4EFC-47C0-95AE-84E477A24572}" type="pres">
      <dgm:prSet presAssocID="{6DEA7DDB-C424-4F7A-9D38-43C42756DAF5}" presName="vertSpace2a" presStyleCnt="0"/>
      <dgm:spPr/>
    </dgm:pt>
    <dgm:pt modelId="{7188098E-1068-4D1C-91AD-75D9BF3235C7}" type="pres">
      <dgm:prSet presAssocID="{6DEA7DDB-C424-4F7A-9D38-43C42756DAF5}" presName="horz2" presStyleCnt="0"/>
      <dgm:spPr/>
    </dgm:pt>
    <dgm:pt modelId="{A0CEA416-D6B8-4EC7-BF4E-28B8EE379E3B}" type="pres">
      <dgm:prSet presAssocID="{6DEA7DDB-C424-4F7A-9D38-43C42756DAF5}" presName="horzSpace2" presStyleCnt="0"/>
      <dgm:spPr/>
    </dgm:pt>
    <dgm:pt modelId="{BAA21BFB-6FF2-4501-8DE6-E7791EBF726F}" type="pres">
      <dgm:prSet presAssocID="{6DEA7DDB-C424-4F7A-9D38-43C42756DAF5}" presName="tx2" presStyleLbl="revTx" presStyleIdx="13" presStyleCnt="17"/>
      <dgm:spPr/>
    </dgm:pt>
    <dgm:pt modelId="{A9F09380-EDF6-4AC5-ACD8-12AE4C601EF4}" type="pres">
      <dgm:prSet presAssocID="{6DEA7DDB-C424-4F7A-9D38-43C42756DAF5}" presName="vert2" presStyleCnt="0"/>
      <dgm:spPr/>
    </dgm:pt>
    <dgm:pt modelId="{A2F6EE04-9FC3-413B-9F02-195B4CDBA7FA}" type="pres">
      <dgm:prSet presAssocID="{6DEA7DDB-C424-4F7A-9D38-43C42756DAF5}" presName="thinLine2b" presStyleLbl="callout" presStyleIdx="6" presStyleCnt="8"/>
      <dgm:spPr/>
    </dgm:pt>
    <dgm:pt modelId="{9C720512-605F-478D-93E2-FBEA35E65F5A}" type="pres">
      <dgm:prSet presAssocID="{6DEA7DDB-C424-4F7A-9D38-43C42756DAF5}" presName="vertSpace2b" presStyleCnt="0"/>
      <dgm:spPr/>
    </dgm:pt>
    <dgm:pt modelId="{94627471-646E-4B35-B601-58740E5F5071}" type="pres">
      <dgm:prSet presAssocID="{DE666449-9EB7-4DDD-ACD2-DFD7BFE30277}" presName="thickLine" presStyleLbl="alignNode1" presStyleIdx="7" presStyleCnt="9"/>
      <dgm:spPr/>
    </dgm:pt>
    <dgm:pt modelId="{BD62DDBD-7FD4-4C78-9EA2-C928A4811642}" type="pres">
      <dgm:prSet presAssocID="{DE666449-9EB7-4DDD-ACD2-DFD7BFE30277}" presName="horz1" presStyleCnt="0"/>
      <dgm:spPr/>
    </dgm:pt>
    <dgm:pt modelId="{04E5A8D9-2597-490F-91A5-F96352B4B0F8}" type="pres">
      <dgm:prSet presAssocID="{DE666449-9EB7-4DDD-ACD2-DFD7BFE30277}" presName="tx1" presStyleLbl="revTx" presStyleIdx="14" presStyleCnt="17"/>
      <dgm:spPr/>
    </dgm:pt>
    <dgm:pt modelId="{C04897A7-4F56-42FD-B4EF-F929206D144C}" type="pres">
      <dgm:prSet presAssocID="{DE666449-9EB7-4DDD-ACD2-DFD7BFE30277}" presName="vert1" presStyleCnt="0"/>
      <dgm:spPr/>
    </dgm:pt>
    <dgm:pt modelId="{DF6B417A-9691-4A3E-AEE9-BA8C413C2237}" type="pres">
      <dgm:prSet presAssocID="{DDE028C2-9C93-4790-AF5D-5498761E1FE6}" presName="thickLine" presStyleLbl="alignNode1" presStyleIdx="8" presStyleCnt="9"/>
      <dgm:spPr/>
    </dgm:pt>
    <dgm:pt modelId="{5F85C50E-879B-482E-B40C-5422F11CC6CB}" type="pres">
      <dgm:prSet presAssocID="{DDE028C2-9C93-4790-AF5D-5498761E1FE6}" presName="horz1" presStyleCnt="0"/>
      <dgm:spPr/>
    </dgm:pt>
    <dgm:pt modelId="{496CA59A-7F30-4F7D-9E0B-BEC63660A15C}" type="pres">
      <dgm:prSet presAssocID="{DDE028C2-9C93-4790-AF5D-5498761E1FE6}" presName="tx1" presStyleLbl="revTx" presStyleIdx="15" presStyleCnt="17"/>
      <dgm:spPr/>
    </dgm:pt>
    <dgm:pt modelId="{0F59D6FB-2883-4837-B960-33D691EB2094}" type="pres">
      <dgm:prSet presAssocID="{DDE028C2-9C93-4790-AF5D-5498761E1FE6}" presName="vert1" presStyleCnt="0"/>
      <dgm:spPr/>
    </dgm:pt>
    <dgm:pt modelId="{E5A5D594-D783-440E-9C1A-61408E9BB4BD}" type="pres">
      <dgm:prSet presAssocID="{F8CB4C3B-4612-4E85-89AA-30BFB9B394E3}" presName="vertSpace2a" presStyleCnt="0"/>
      <dgm:spPr/>
    </dgm:pt>
    <dgm:pt modelId="{7DD8DA82-0D3A-4F23-A652-ACFB17CEC159}" type="pres">
      <dgm:prSet presAssocID="{F8CB4C3B-4612-4E85-89AA-30BFB9B394E3}" presName="horz2" presStyleCnt="0"/>
      <dgm:spPr/>
    </dgm:pt>
    <dgm:pt modelId="{B9034062-1048-41AC-A958-8DD2E614C70E}" type="pres">
      <dgm:prSet presAssocID="{F8CB4C3B-4612-4E85-89AA-30BFB9B394E3}" presName="horzSpace2" presStyleCnt="0"/>
      <dgm:spPr/>
    </dgm:pt>
    <dgm:pt modelId="{4250AD49-C971-4F6D-A5CA-54E9B4213E8C}" type="pres">
      <dgm:prSet presAssocID="{F8CB4C3B-4612-4E85-89AA-30BFB9B394E3}" presName="tx2" presStyleLbl="revTx" presStyleIdx="16" presStyleCnt="17"/>
      <dgm:spPr/>
    </dgm:pt>
    <dgm:pt modelId="{3B4FB27A-2CD8-4578-A53E-90C96B7F29C5}" type="pres">
      <dgm:prSet presAssocID="{F8CB4C3B-4612-4E85-89AA-30BFB9B394E3}" presName="vert2" presStyleCnt="0"/>
      <dgm:spPr/>
    </dgm:pt>
    <dgm:pt modelId="{CBAB571A-F110-4839-9ED7-6B643D56FE16}" type="pres">
      <dgm:prSet presAssocID="{F8CB4C3B-4612-4E85-89AA-30BFB9B394E3}" presName="thinLine2b" presStyleLbl="callout" presStyleIdx="7" presStyleCnt="8"/>
      <dgm:spPr/>
    </dgm:pt>
    <dgm:pt modelId="{7AB9DF2D-05F2-4695-B924-E5E2F23D5466}" type="pres">
      <dgm:prSet presAssocID="{F8CB4C3B-4612-4E85-89AA-30BFB9B394E3}" presName="vertSpace2b" presStyleCnt="0"/>
      <dgm:spPr/>
    </dgm:pt>
  </dgm:ptLst>
  <dgm:cxnLst>
    <dgm:cxn modelId="{16106A00-EFB9-486A-8BCA-A6912CE7053A}" type="presOf" srcId="{C1390519-624D-43BA-944A-CB6A316F6978}" destId="{CBA9A165-543A-4AF0-AEA7-9BD59C428C85}" srcOrd="0" destOrd="0" presId="urn:microsoft.com/office/officeart/2008/layout/LinedList"/>
    <dgm:cxn modelId="{6263ED01-2DE7-426C-8A89-28103B45DCF7}" srcId="{174ED3D0-1EE7-409B-8913-F7CBA081A76B}" destId="{9C656019-3865-47D7-990B-353963D9E9B4}" srcOrd="0" destOrd="0" parTransId="{F63F7773-4001-4C9C-B417-C345B3E1B6A8}" sibTransId="{6518FA22-59F7-4CA8-98C3-C86B825B798E}"/>
    <dgm:cxn modelId="{984AA702-68D3-4976-AAE6-A3313CBCE4EC}" type="presOf" srcId="{15C6BE3D-CCD0-42F9-911C-F835635385BD}" destId="{CCD065DB-4C2E-4E91-8930-F8BDA9E34109}" srcOrd="0" destOrd="0" presId="urn:microsoft.com/office/officeart/2008/layout/LinedList"/>
    <dgm:cxn modelId="{05AB2D06-9016-4283-90D2-A7F7E2483B96}" type="presOf" srcId="{A374F1EF-71C9-4CF8-BC99-BAA4B86C3D3D}" destId="{F4BDDDE4-53CC-4F1C-984F-2025D26A9AB0}" srcOrd="0" destOrd="0" presId="urn:microsoft.com/office/officeart/2008/layout/LinedList"/>
    <dgm:cxn modelId="{DD07CB06-75B5-4A26-B012-DE5115C28CCE}" srcId="{A374F1EF-71C9-4CF8-BC99-BAA4B86C3D3D}" destId="{C1390519-624D-43BA-944A-CB6A316F6978}" srcOrd="3" destOrd="0" parTransId="{A15EE003-CADB-4F62-A6F4-23E3BCFD8889}" sibTransId="{797997F5-6F5F-4312-A4E4-DE4545362856}"/>
    <dgm:cxn modelId="{460B3807-F528-41E4-9CD3-EE04B8C8838C}" srcId="{15C6BE3D-CCD0-42F9-911C-F835635385BD}" destId="{4EA1DB7C-22A6-4D58-BD97-E201284438CC}" srcOrd="0" destOrd="0" parTransId="{EC77A4F3-8883-471F-AA48-5AB11B00D200}" sibTransId="{200B5D65-1BC6-4DD1-B2B4-1B5B6F148288}"/>
    <dgm:cxn modelId="{09330F0F-3A7A-426A-9058-3924A1FE71CE}" type="presOf" srcId="{174ED3D0-1EE7-409B-8913-F7CBA081A76B}" destId="{ACB27A2B-9ECD-4746-ACBA-5CAD0BABB016}" srcOrd="0" destOrd="0" presId="urn:microsoft.com/office/officeart/2008/layout/LinedList"/>
    <dgm:cxn modelId="{CE5AF519-64C9-481E-A782-1952FEE339A9}" srcId="{A374F1EF-71C9-4CF8-BC99-BAA4B86C3D3D}" destId="{1895404C-5B24-49D3-98CE-8BED7E2B9A2B}" srcOrd="0" destOrd="0" parTransId="{D03E8859-701F-40E7-8021-2E2EA8C51E55}" sibTransId="{DA6A7330-0528-49A8-8644-E58EABF9A8CB}"/>
    <dgm:cxn modelId="{C01DFB2F-6A8B-4B2D-804F-45900955024D}" type="presOf" srcId="{F8CB4C3B-4612-4E85-89AA-30BFB9B394E3}" destId="{4250AD49-C971-4F6D-A5CA-54E9B4213E8C}" srcOrd="0" destOrd="0" presId="urn:microsoft.com/office/officeart/2008/layout/LinedList"/>
    <dgm:cxn modelId="{48960635-BD4C-4C54-8663-F175A6EF5A63}" type="presOf" srcId="{4EA1DB7C-22A6-4D58-BD97-E201284438CC}" destId="{25AA587B-F859-4AC8-A44F-796CB8D64709}" srcOrd="0" destOrd="0" presId="urn:microsoft.com/office/officeart/2008/layout/LinedList"/>
    <dgm:cxn modelId="{73AC2F38-40FD-4E02-9703-EA9AE2AB46E0}" srcId="{9BFE3AC1-4668-458D-AD71-EF27A72A6581}" destId="{162145F3-AED2-4F4A-AE31-17839BE19F1F}" srcOrd="0" destOrd="0" parTransId="{597A3577-16D1-47DD-B201-400F26D0D388}" sibTransId="{929C70E1-220F-4431-86E8-6D10F67E2B8D}"/>
    <dgm:cxn modelId="{93573843-79C3-444C-9938-1B8468B48487}" type="presOf" srcId="{1895404C-5B24-49D3-98CE-8BED7E2B9A2B}" destId="{B5B0F323-1D51-4169-B226-B53C00BC1BB8}" srcOrd="0" destOrd="0" presId="urn:microsoft.com/office/officeart/2008/layout/LinedList"/>
    <dgm:cxn modelId="{9E28116A-1A93-408E-B7BA-3DFB45720EFC}" type="presOf" srcId="{672B2F21-FE71-4536-AC05-587CDA3D83A5}" destId="{A62A6D1E-3CD6-4AEA-AFF6-789E8AEE4908}" srcOrd="0" destOrd="0" presId="urn:microsoft.com/office/officeart/2008/layout/LinedList"/>
    <dgm:cxn modelId="{83E7C14A-EED8-446A-A468-BC4544A8E229}" type="presOf" srcId="{DDE028C2-9C93-4790-AF5D-5498761E1FE6}" destId="{496CA59A-7F30-4F7D-9E0B-BEC63660A15C}" srcOrd="0" destOrd="0" presId="urn:microsoft.com/office/officeart/2008/layout/LinedList"/>
    <dgm:cxn modelId="{36217C7B-857C-489B-96DC-50FDC5CB730A}" type="presOf" srcId="{E48F53B8-0919-4BF6-92BD-69C0E9B383B4}" destId="{D67398B7-1184-4C93-8FFF-00DF6A927685}" srcOrd="0" destOrd="0" presId="urn:microsoft.com/office/officeart/2008/layout/LinedList"/>
    <dgm:cxn modelId="{45295C85-F091-4491-BCE3-52D3569639A4}" srcId="{A374F1EF-71C9-4CF8-BC99-BAA4B86C3D3D}" destId="{E48F53B8-0919-4BF6-92BD-69C0E9B383B4}" srcOrd="6" destOrd="0" parTransId="{29EB2B33-5567-4D68-B9C2-AE2D4860B6FC}" sibTransId="{E6701979-4B6F-4382-AE2A-C88F26E72D1B}"/>
    <dgm:cxn modelId="{107D1B8B-12AE-421F-9E62-BC6138ED1566}" type="presOf" srcId="{162145F3-AED2-4F4A-AE31-17839BE19F1F}" destId="{FCC7755D-C0EB-42C4-B9A6-82D9591E595B}" srcOrd="0" destOrd="0" presId="urn:microsoft.com/office/officeart/2008/layout/LinedList"/>
    <dgm:cxn modelId="{E6326A97-1605-4522-AE18-2FF8F0B1ECE3}" type="presOf" srcId="{5B5D407A-12BD-435C-8831-67A7835DE9D9}" destId="{88B36419-1049-4A47-B06B-090F3984A2D4}" srcOrd="0" destOrd="0" presId="urn:microsoft.com/office/officeart/2008/layout/LinedList"/>
    <dgm:cxn modelId="{C1B78D9B-5B46-401D-80F6-D32C20EA5D46}" srcId="{E48F53B8-0919-4BF6-92BD-69C0E9B383B4}" destId="{6DEA7DDB-C424-4F7A-9D38-43C42756DAF5}" srcOrd="0" destOrd="0" parTransId="{F9B101BE-566D-4606-AD3E-C4BC028ABB17}" sibTransId="{C4C7B325-B745-4C15-B91B-F628914E68B2}"/>
    <dgm:cxn modelId="{ED7807A7-9464-47B2-AAD2-BAEC5B70E3FA}" type="presOf" srcId="{9BFE3AC1-4668-458D-AD71-EF27A72A6581}" destId="{9499F452-302D-46BF-85A5-5D4FAB5F5CD9}" srcOrd="0" destOrd="0" presId="urn:microsoft.com/office/officeart/2008/layout/LinedList"/>
    <dgm:cxn modelId="{F01F1FB2-D5A0-4147-9A3A-DF53D490F9EF}" srcId="{A374F1EF-71C9-4CF8-BC99-BAA4B86C3D3D}" destId="{9BFE3AC1-4668-458D-AD71-EF27A72A6581}" srcOrd="2" destOrd="0" parTransId="{FC15CD9C-DB07-4194-BB21-DE5C89D3012B}" sibTransId="{9DA8FB9B-730D-47C9-ACC4-1864BE427915}"/>
    <dgm:cxn modelId="{64679BBD-94B4-4339-B5D0-0D09B82A9E79}" type="presOf" srcId="{DE666449-9EB7-4DDD-ACD2-DFD7BFE30277}" destId="{04E5A8D9-2597-490F-91A5-F96352B4B0F8}" srcOrd="0" destOrd="0" presId="urn:microsoft.com/office/officeart/2008/layout/LinedList"/>
    <dgm:cxn modelId="{F819CFC1-E244-43AF-A6D1-A976C5D3ADFF}" type="presOf" srcId="{557A1577-8CEE-40B9-A228-048A7765C849}" destId="{5FBFBD27-6BE1-4518-A3F7-A67B2E2E5DE5}" srcOrd="0" destOrd="0" presId="urn:microsoft.com/office/officeart/2008/layout/LinedList"/>
    <dgm:cxn modelId="{0EB326CD-D90D-49AD-8247-20DB17940F93}" type="presOf" srcId="{6DEA7DDB-C424-4F7A-9D38-43C42756DAF5}" destId="{BAA21BFB-6FF2-4501-8DE6-E7791EBF726F}" srcOrd="0" destOrd="0" presId="urn:microsoft.com/office/officeart/2008/layout/LinedList"/>
    <dgm:cxn modelId="{67AA3ECE-5F53-4E82-85C8-035E2D9CF151}" srcId="{A374F1EF-71C9-4CF8-BC99-BAA4B86C3D3D}" destId="{DDE028C2-9C93-4790-AF5D-5498761E1FE6}" srcOrd="8" destOrd="0" parTransId="{E3AB173D-55F2-4E7D-A677-FA8BCBCD50D6}" sibTransId="{3EAEEC5E-511D-4E53-B5C5-0CC237CF84A2}"/>
    <dgm:cxn modelId="{5B9FF4D8-F68A-44A2-86FF-30A689F0EC66}" srcId="{DDE028C2-9C93-4790-AF5D-5498761E1FE6}" destId="{F8CB4C3B-4612-4E85-89AA-30BFB9B394E3}" srcOrd="0" destOrd="0" parTransId="{E1DE7614-38C7-445A-94E8-18EB1B4C9385}" sibTransId="{4FB0CCBD-11C8-4BCE-8B26-BAD76D6CBE13}"/>
    <dgm:cxn modelId="{057022D9-E2A1-4EC1-8D1F-67CA5FEED6DB}" srcId="{557A1577-8CEE-40B9-A228-048A7765C849}" destId="{5B5D407A-12BD-435C-8831-67A7835DE9D9}" srcOrd="0" destOrd="0" parTransId="{36D8437D-362C-4B8F-9305-5DD321124140}" sibTransId="{814A8EBA-5152-42D9-87A4-14CCF9B54974}"/>
    <dgm:cxn modelId="{53C0A6EF-8709-42B5-A798-15D3F1B051D4}" srcId="{C1390519-624D-43BA-944A-CB6A316F6978}" destId="{672B2F21-FE71-4536-AC05-587CDA3D83A5}" srcOrd="0" destOrd="0" parTransId="{558177DC-21A5-40B1-8F45-0DB0DB04EC95}" sibTransId="{30605EAF-1E61-4194-9D9C-F091DD029153}"/>
    <dgm:cxn modelId="{4A6F0BF1-1C36-4E9A-ACFC-C907E4ED1F15}" srcId="{A374F1EF-71C9-4CF8-BC99-BAA4B86C3D3D}" destId="{174ED3D0-1EE7-409B-8913-F7CBA081A76B}" srcOrd="5" destOrd="0" parTransId="{001D3CAD-A54A-4DA5-9C76-80314DAAB48D}" sibTransId="{C2CF960E-F9ED-493F-BC33-32F07673BC69}"/>
    <dgm:cxn modelId="{2B66E1F2-380F-4959-963E-FEC649C788DC}" type="presOf" srcId="{3232051B-FA9A-45CF-BA46-65F2F8A61005}" destId="{C2E5A39E-88F5-4FF8-A938-2147FC7BE0CB}" srcOrd="0" destOrd="0" presId="urn:microsoft.com/office/officeart/2008/layout/LinedList"/>
    <dgm:cxn modelId="{D3EA80F3-2766-42ED-B2F2-B9A39EC0B8DA}" type="presOf" srcId="{9C656019-3865-47D7-990B-353963D9E9B4}" destId="{B4C71D29-1900-4FB9-A975-3DC0820BC259}" srcOrd="0" destOrd="0" presId="urn:microsoft.com/office/officeart/2008/layout/LinedList"/>
    <dgm:cxn modelId="{440CD4F7-17B8-4820-AEAF-5FBD52173B90}" srcId="{A374F1EF-71C9-4CF8-BC99-BAA4B86C3D3D}" destId="{15C6BE3D-CCD0-42F9-911C-F835635385BD}" srcOrd="4" destOrd="0" parTransId="{82DF6EEE-4DE2-4158-B0B0-2A1B801BE5CF}" sibTransId="{C2D8ED77-AAE5-43C1-85E2-ABB9CAFFB577}"/>
    <dgm:cxn modelId="{F3017CFB-B89F-4AB5-9A2A-368E6A1795C6}" srcId="{1895404C-5B24-49D3-98CE-8BED7E2B9A2B}" destId="{3232051B-FA9A-45CF-BA46-65F2F8A61005}" srcOrd="0" destOrd="0" parTransId="{AAD1ED4D-3C78-4D3D-8DA7-1046EF37C773}" sibTransId="{687BE1F8-0406-4921-8021-9B1556AE7E56}"/>
    <dgm:cxn modelId="{55F347FE-C894-4276-9532-50D1A2E58C76}" srcId="{A374F1EF-71C9-4CF8-BC99-BAA4B86C3D3D}" destId="{557A1577-8CEE-40B9-A228-048A7765C849}" srcOrd="1" destOrd="0" parTransId="{6241D1E1-9671-44F5-B2F0-388E61FEDD7F}" sibTransId="{51A446CB-32B9-414F-B8DF-7FA907170D47}"/>
    <dgm:cxn modelId="{1E44C4FE-2E41-471E-B8D3-7B12B20A0270}" srcId="{A374F1EF-71C9-4CF8-BC99-BAA4B86C3D3D}" destId="{DE666449-9EB7-4DDD-ACD2-DFD7BFE30277}" srcOrd="7" destOrd="0" parTransId="{0AEB7F03-22AF-4193-AE9F-E5C5D7D8006E}" sibTransId="{DE159751-1257-46A8-9DEF-3C69439FE167}"/>
    <dgm:cxn modelId="{2EB8C49C-CD4F-4D79-8933-22D50E810C08}" type="presParOf" srcId="{F4BDDDE4-53CC-4F1C-984F-2025D26A9AB0}" destId="{FFDFE81D-CEF2-48DA-998F-905ED97989B5}" srcOrd="0" destOrd="0" presId="urn:microsoft.com/office/officeart/2008/layout/LinedList"/>
    <dgm:cxn modelId="{B36E7FB7-FFA4-452F-AD53-1782903EAD2C}" type="presParOf" srcId="{F4BDDDE4-53CC-4F1C-984F-2025D26A9AB0}" destId="{309EC319-1BFC-4643-80FB-4637385292DF}" srcOrd="1" destOrd="0" presId="urn:microsoft.com/office/officeart/2008/layout/LinedList"/>
    <dgm:cxn modelId="{35EF4F06-AD4F-45F0-82F6-5E6375E0012B}" type="presParOf" srcId="{309EC319-1BFC-4643-80FB-4637385292DF}" destId="{B5B0F323-1D51-4169-B226-B53C00BC1BB8}" srcOrd="0" destOrd="0" presId="urn:microsoft.com/office/officeart/2008/layout/LinedList"/>
    <dgm:cxn modelId="{C9F86BC8-DE97-4721-865E-63242F597E81}" type="presParOf" srcId="{309EC319-1BFC-4643-80FB-4637385292DF}" destId="{7BD4B0C2-AB03-4245-A404-C3C149718B42}" srcOrd="1" destOrd="0" presId="urn:microsoft.com/office/officeart/2008/layout/LinedList"/>
    <dgm:cxn modelId="{00E650F4-9317-4304-945C-32B918B7AE5C}" type="presParOf" srcId="{7BD4B0C2-AB03-4245-A404-C3C149718B42}" destId="{B8207606-CCD6-4EA5-AE4C-44D7F293BEED}" srcOrd="0" destOrd="0" presId="urn:microsoft.com/office/officeart/2008/layout/LinedList"/>
    <dgm:cxn modelId="{0146088B-F655-47B5-96E5-D8D3BB6DE8F1}" type="presParOf" srcId="{7BD4B0C2-AB03-4245-A404-C3C149718B42}" destId="{072560D6-64BF-475E-AAEC-C73383C415AB}" srcOrd="1" destOrd="0" presId="urn:microsoft.com/office/officeart/2008/layout/LinedList"/>
    <dgm:cxn modelId="{962775DD-27C5-47CE-B2A9-A94B6934F0C3}" type="presParOf" srcId="{072560D6-64BF-475E-AAEC-C73383C415AB}" destId="{707D20DC-E40C-4FCB-A12F-4C91B7C13D4D}" srcOrd="0" destOrd="0" presId="urn:microsoft.com/office/officeart/2008/layout/LinedList"/>
    <dgm:cxn modelId="{E5ABAA7A-7D38-4120-B04B-F4CB663578F8}" type="presParOf" srcId="{072560D6-64BF-475E-AAEC-C73383C415AB}" destId="{C2E5A39E-88F5-4FF8-A938-2147FC7BE0CB}" srcOrd="1" destOrd="0" presId="urn:microsoft.com/office/officeart/2008/layout/LinedList"/>
    <dgm:cxn modelId="{523F54E1-DC2A-4EE4-BF14-38677C272566}" type="presParOf" srcId="{072560D6-64BF-475E-AAEC-C73383C415AB}" destId="{B1CC4F69-8232-4401-8C67-FE646E8C6894}" srcOrd="2" destOrd="0" presId="urn:microsoft.com/office/officeart/2008/layout/LinedList"/>
    <dgm:cxn modelId="{26050983-E9B5-49B3-9E06-E35B408E2CA3}" type="presParOf" srcId="{7BD4B0C2-AB03-4245-A404-C3C149718B42}" destId="{E3FD89D0-F790-43D3-B7B1-E8B14326BACF}" srcOrd="2" destOrd="0" presId="urn:microsoft.com/office/officeart/2008/layout/LinedList"/>
    <dgm:cxn modelId="{54732CE6-C90A-4559-831C-09162DF19A1E}" type="presParOf" srcId="{7BD4B0C2-AB03-4245-A404-C3C149718B42}" destId="{FCBB3A4C-88A8-47F6-9464-8FEFD983448C}" srcOrd="3" destOrd="0" presId="urn:microsoft.com/office/officeart/2008/layout/LinedList"/>
    <dgm:cxn modelId="{2EA8198C-622C-4280-8358-B7C76CC65984}" type="presParOf" srcId="{F4BDDDE4-53CC-4F1C-984F-2025D26A9AB0}" destId="{2633626A-3D32-4113-80CC-B54454B5A166}" srcOrd="2" destOrd="0" presId="urn:microsoft.com/office/officeart/2008/layout/LinedList"/>
    <dgm:cxn modelId="{82B14AF5-FA38-4ED5-959D-F35743A5AD93}" type="presParOf" srcId="{F4BDDDE4-53CC-4F1C-984F-2025D26A9AB0}" destId="{4486B955-EACF-4055-B7DB-9A6233FC370E}" srcOrd="3" destOrd="0" presId="urn:microsoft.com/office/officeart/2008/layout/LinedList"/>
    <dgm:cxn modelId="{23C18C88-A22F-4A79-88FA-02B758CF6ECC}" type="presParOf" srcId="{4486B955-EACF-4055-B7DB-9A6233FC370E}" destId="{5FBFBD27-6BE1-4518-A3F7-A67B2E2E5DE5}" srcOrd="0" destOrd="0" presId="urn:microsoft.com/office/officeart/2008/layout/LinedList"/>
    <dgm:cxn modelId="{6D378598-6E2E-4C4E-B5C0-BA3FEF64F27C}" type="presParOf" srcId="{4486B955-EACF-4055-B7DB-9A6233FC370E}" destId="{EF4C89C9-DD93-47A4-875E-AC07753A063E}" srcOrd="1" destOrd="0" presId="urn:microsoft.com/office/officeart/2008/layout/LinedList"/>
    <dgm:cxn modelId="{9B72C6EE-8715-49A6-AB90-F9DC7ECBAE8E}" type="presParOf" srcId="{EF4C89C9-DD93-47A4-875E-AC07753A063E}" destId="{CFF6A5D6-4CAD-4771-BCB4-29B22F5CCB8D}" srcOrd="0" destOrd="0" presId="urn:microsoft.com/office/officeart/2008/layout/LinedList"/>
    <dgm:cxn modelId="{D5C4D562-7071-4800-A26D-3ECCA4218443}" type="presParOf" srcId="{EF4C89C9-DD93-47A4-875E-AC07753A063E}" destId="{94D2D47D-1F0C-495B-A43A-CE9CC9AFA213}" srcOrd="1" destOrd="0" presId="urn:microsoft.com/office/officeart/2008/layout/LinedList"/>
    <dgm:cxn modelId="{39A60FAC-21C2-4F9D-A086-1068F818154C}" type="presParOf" srcId="{94D2D47D-1F0C-495B-A43A-CE9CC9AFA213}" destId="{4DEA59EA-D714-4AD6-8548-D93238BF6991}" srcOrd="0" destOrd="0" presId="urn:microsoft.com/office/officeart/2008/layout/LinedList"/>
    <dgm:cxn modelId="{B9F87E7C-F5AF-482C-91BB-D7D9DA89AA18}" type="presParOf" srcId="{94D2D47D-1F0C-495B-A43A-CE9CC9AFA213}" destId="{88B36419-1049-4A47-B06B-090F3984A2D4}" srcOrd="1" destOrd="0" presId="urn:microsoft.com/office/officeart/2008/layout/LinedList"/>
    <dgm:cxn modelId="{FFD2E01B-1914-47F7-9391-86578E89C61C}" type="presParOf" srcId="{94D2D47D-1F0C-495B-A43A-CE9CC9AFA213}" destId="{EB351792-2FD4-49B8-A773-C3C498A8530B}" srcOrd="2" destOrd="0" presId="urn:microsoft.com/office/officeart/2008/layout/LinedList"/>
    <dgm:cxn modelId="{D633EA8B-996C-45C6-ACB8-76CE1ED6BD83}" type="presParOf" srcId="{EF4C89C9-DD93-47A4-875E-AC07753A063E}" destId="{37A71C88-CC82-4DE2-BE3E-BDE6A3AF329F}" srcOrd="2" destOrd="0" presId="urn:microsoft.com/office/officeart/2008/layout/LinedList"/>
    <dgm:cxn modelId="{DEDC61B4-FFF9-4085-A944-B5255AE5F81A}" type="presParOf" srcId="{EF4C89C9-DD93-47A4-875E-AC07753A063E}" destId="{618DB002-5BD8-44E0-97B3-DDAD4B420727}" srcOrd="3" destOrd="0" presId="urn:microsoft.com/office/officeart/2008/layout/LinedList"/>
    <dgm:cxn modelId="{C59ED166-AD0B-45CC-BCF8-11264B0F6611}" type="presParOf" srcId="{F4BDDDE4-53CC-4F1C-984F-2025D26A9AB0}" destId="{8B281E56-57FE-4891-B0F5-0DD486E6C401}" srcOrd="4" destOrd="0" presId="urn:microsoft.com/office/officeart/2008/layout/LinedList"/>
    <dgm:cxn modelId="{9AFC6B7C-4064-4F50-B763-E4C940D2CF0E}" type="presParOf" srcId="{F4BDDDE4-53CC-4F1C-984F-2025D26A9AB0}" destId="{C3B91F22-C2E8-4C21-A0DD-5FE36DD36A64}" srcOrd="5" destOrd="0" presId="urn:microsoft.com/office/officeart/2008/layout/LinedList"/>
    <dgm:cxn modelId="{BE6EC807-04E4-4DD4-B61B-15093BB3D1BA}" type="presParOf" srcId="{C3B91F22-C2E8-4C21-A0DD-5FE36DD36A64}" destId="{9499F452-302D-46BF-85A5-5D4FAB5F5CD9}" srcOrd="0" destOrd="0" presId="urn:microsoft.com/office/officeart/2008/layout/LinedList"/>
    <dgm:cxn modelId="{33AF65CD-2E3F-4B40-AB59-26F04E5C27D8}" type="presParOf" srcId="{C3B91F22-C2E8-4C21-A0DD-5FE36DD36A64}" destId="{401D70CB-02B7-45A2-9C67-4DA54E31DB2D}" srcOrd="1" destOrd="0" presId="urn:microsoft.com/office/officeart/2008/layout/LinedList"/>
    <dgm:cxn modelId="{76D5802B-B5C7-4106-A140-5FC322F4CDC4}" type="presParOf" srcId="{401D70CB-02B7-45A2-9C67-4DA54E31DB2D}" destId="{D1DF6015-A132-4F92-A3C1-86F8035A91E0}" srcOrd="0" destOrd="0" presId="urn:microsoft.com/office/officeart/2008/layout/LinedList"/>
    <dgm:cxn modelId="{A276CED4-4154-4B98-B143-F755A8CB592D}" type="presParOf" srcId="{401D70CB-02B7-45A2-9C67-4DA54E31DB2D}" destId="{0B9ADDE7-17C7-4748-B854-4C28EBEB1B76}" srcOrd="1" destOrd="0" presId="urn:microsoft.com/office/officeart/2008/layout/LinedList"/>
    <dgm:cxn modelId="{B0318150-4B0A-4FFC-8FB9-8D938BF5A209}" type="presParOf" srcId="{0B9ADDE7-17C7-4748-B854-4C28EBEB1B76}" destId="{06D6CA72-9BE3-4AFD-A742-8C5B66ECE484}" srcOrd="0" destOrd="0" presId="urn:microsoft.com/office/officeart/2008/layout/LinedList"/>
    <dgm:cxn modelId="{5BD5B5F5-9720-408C-8ECB-FBE6C5882AE4}" type="presParOf" srcId="{0B9ADDE7-17C7-4748-B854-4C28EBEB1B76}" destId="{FCC7755D-C0EB-42C4-B9A6-82D9591E595B}" srcOrd="1" destOrd="0" presId="urn:microsoft.com/office/officeart/2008/layout/LinedList"/>
    <dgm:cxn modelId="{DDB0303C-20A6-4586-B977-BD69AC9CCFB4}" type="presParOf" srcId="{0B9ADDE7-17C7-4748-B854-4C28EBEB1B76}" destId="{49E727A3-8E85-40EB-9538-141ED62A18C9}" srcOrd="2" destOrd="0" presId="urn:microsoft.com/office/officeart/2008/layout/LinedList"/>
    <dgm:cxn modelId="{4F80AD9B-BC61-44E1-9187-1DC8197FDD58}" type="presParOf" srcId="{401D70CB-02B7-45A2-9C67-4DA54E31DB2D}" destId="{C6A35CCC-FC71-4BB8-B489-4A9FCE992457}" srcOrd="2" destOrd="0" presId="urn:microsoft.com/office/officeart/2008/layout/LinedList"/>
    <dgm:cxn modelId="{266E97B5-1A7C-41FF-A156-324EAA6A5C1F}" type="presParOf" srcId="{401D70CB-02B7-45A2-9C67-4DA54E31DB2D}" destId="{E01B81B5-788F-4760-9A9A-25D78C409BE0}" srcOrd="3" destOrd="0" presId="urn:microsoft.com/office/officeart/2008/layout/LinedList"/>
    <dgm:cxn modelId="{549BDFCE-8664-4C6B-B869-CC220E3C58B4}" type="presParOf" srcId="{F4BDDDE4-53CC-4F1C-984F-2025D26A9AB0}" destId="{B26A8572-ACAD-44BC-987E-C8839DA65BEF}" srcOrd="6" destOrd="0" presId="urn:microsoft.com/office/officeart/2008/layout/LinedList"/>
    <dgm:cxn modelId="{14C1A618-65B6-4E9B-A5BD-FE6ABC6C2CDA}" type="presParOf" srcId="{F4BDDDE4-53CC-4F1C-984F-2025D26A9AB0}" destId="{06B0A2F8-E933-4344-B21D-07D4EE9048D8}" srcOrd="7" destOrd="0" presId="urn:microsoft.com/office/officeart/2008/layout/LinedList"/>
    <dgm:cxn modelId="{E5660B7E-C02C-4E4B-A11E-540F5E20BC7D}" type="presParOf" srcId="{06B0A2F8-E933-4344-B21D-07D4EE9048D8}" destId="{CBA9A165-543A-4AF0-AEA7-9BD59C428C85}" srcOrd="0" destOrd="0" presId="urn:microsoft.com/office/officeart/2008/layout/LinedList"/>
    <dgm:cxn modelId="{6C21E350-8F68-48B6-B466-751DB3C5B5F6}" type="presParOf" srcId="{06B0A2F8-E933-4344-B21D-07D4EE9048D8}" destId="{FB38477D-C0F7-49AA-93D7-58308333F1D0}" srcOrd="1" destOrd="0" presId="urn:microsoft.com/office/officeart/2008/layout/LinedList"/>
    <dgm:cxn modelId="{AE037A0B-1ABA-430D-8F36-07F941020E5E}" type="presParOf" srcId="{FB38477D-C0F7-49AA-93D7-58308333F1D0}" destId="{7BBB6AE1-57BF-4836-8F0C-DF4B1E1F29EF}" srcOrd="0" destOrd="0" presId="urn:microsoft.com/office/officeart/2008/layout/LinedList"/>
    <dgm:cxn modelId="{7D72C964-92B6-47D9-A6B5-A5D1965B6F7F}" type="presParOf" srcId="{FB38477D-C0F7-49AA-93D7-58308333F1D0}" destId="{C7CB55D1-9DE5-4EDF-9B8D-17CC7B797EEE}" srcOrd="1" destOrd="0" presId="urn:microsoft.com/office/officeart/2008/layout/LinedList"/>
    <dgm:cxn modelId="{205A8800-A553-4C77-BBA2-B8C51497E7B8}" type="presParOf" srcId="{C7CB55D1-9DE5-4EDF-9B8D-17CC7B797EEE}" destId="{197348AB-70D9-40DE-A83B-33CDE8B6A0E4}" srcOrd="0" destOrd="0" presId="urn:microsoft.com/office/officeart/2008/layout/LinedList"/>
    <dgm:cxn modelId="{E7C945CD-F469-496E-A5DA-1A3763315F6D}" type="presParOf" srcId="{C7CB55D1-9DE5-4EDF-9B8D-17CC7B797EEE}" destId="{A62A6D1E-3CD6-4AEA-AFF6-789E8AEE4908}" srcOrd="1" destOrd="0" presId="urn:microsoft.com/office/officeart/2008/layout/LinedList"/>
    <dgm:cxn modelId="{D3A94293-0C18-4A40-83BC-45E3D3F51EE6}" type="presParOf" srcId="{C7CB55D1-9DE5-4EDF-9B8D-17CC7B797EEE}" destId="{D7F3F9C3-234B-4F54-AF87-86AFB553DC8B}" srcOrd="2" destOrd="0" presId="urn:microsoft.com/office/officeart/2008/layout/LinedList"/>
    <dgm:cxn modelId="{0529F83F-19FB-4B50-A169-44AC9AE16AE4}" type="presParOf" srcId="{FB38477D-C0F7-49AA-93D7-58308333F1D0}" destId="{08C45F12-A2DE-44A7-B2A0-0123D269864D}" srcOrd="2" destOrd="0" presId="urn:microsoft.com/office/officeart/2008/layout/LinedList"/>
    <dgm:cxn modelId="{F974DBDD-E32C-43C3-8A5D-6054DF82D04E}" type="presParOf" srcId="{FB38477D-C0F7-49AA-93D7-58308333F1D0}" destId="{122B433E-02AB-4855-9F85-AE2778232B05}" srcOrd="3" destOrd="0" presId="urn:microsoft.com/office/officeart/2008/layout/LinedList"/>
    <dgm:cxn modelId="{9309696D-83A9-4B9C-81F9-E2DE1C342113}" type="presParOf" srcId="{F4BDDDE4-53CC-4F1C-984F-2025D26A9AB0}" destId="{DD711B20-0209-4030-9369-B1E469E64FA3}" srcOrd="8" destOrd="0" presId="urn:microsoft.com/office/officeart/2008/layout/LinedList"/>
    <dgm:cxn modelId="{AB9FAC90-92AA-413D-862C-50452B184E0C}" type="presParOf" srcId="{F4BDDDE4-53CC-4F1C-984F-2025D26A9AB0}" destId="{62264F16-1559-4C53-B0AF-43665805AE12}" srcOrd="9" destOrd="0" presId="urn:microsoft.com/office/officeart/2008/layout/LinedList"/>
    <dgm:cxn modelId="{703C0357-D7E1-42C8-90E7-CF063C52E3A0}" type="presParOf" srcId="{62264F16-1559-4C53-B0AF-43665805AE12}" destId="{CCD065DB-4C2E-4E91-8930-F8BDA9E34109}" srcOrd="0" destOrd="0" presId="urn:microsoft.com/office/officeart/2008/layout/LinedList"/>
    <dgm:cxn modelId="{4B3E07FC-CB3B-4279-9301-B283DC3131FF}" type="presParOf" srcId="{62264F16-1559-4C53-B0AF-43665805AE12}" destId="{04C6DDFE-2A96-46B5-90C9-B115A8D30CDE}" srcOrd="1" destOrd="0" presId="urn:microsoft.com/office/officeart/2008/layout/LinedList"/>
    <dgm:cxn modelId="{EFF02821-5DBB-4A5B-BA09-36F256AEC3CC}" type="presParOf" srcId="{04C6DDFE-2A96-46B5-90C9-B115A8D30CDE}" destId="{9A1B1063-9943-486E-9E97-2249AA5B56A0}" srcOrd="0" destOrd="0" presId="urn:microsoft.com/office/officeart/2008/layout/LinedList"/>
    <dgm:cxn modelId="{2E11306A-09F3-4D45-814F-E7EE0F48B25E}" type="presParOf" srcId="{04C6DDFE-2A96-46B5-90C9-B115A8D30CDE}" destId="{9AD55AE3-8EED-48DE-8A67-C5250A25D0A2}" srcOrd="1" destOrd="0" presId="urn:microsoft.com/office/officeart/2008/layout/LinedList"/>
    <dgm:cxn modelId="{8BA69E8B-9A7B-4AA2-AE5E-D9596E89D933}" type="presParOf" srcId="{9AD55AE3-8EED-48DE-8A67-C5250A25D0A2}" destId="{978080EC-D02B-403A-8187-65ACB2C1361D}" srcOrd="0" destOrd="0" presId="urn:microsoft.com/office/officeart/2008/layout/LinedList"/>
    <dgm:cxn modelId="{9504216D-C83A-4C9E-93B6-D14CF83ED611}" type="presParOf" srcId="{9AD55AE3-8EED-48DE-8A67-C5250A25D0A2}" destId="{25AA587B-F859-4AC8-A44F-796CB8D64709}" srcOrd="1" destOrd="0" presId="urn:microsoft.com/office/officeart/2008/layout/LinedList"/>
    <dgm:cxn modelId="{2D278F1A-0D40-4D59-AC21-B95A2B160E4A}" type="presParOf" srcId="{9AD55AE3-8EED-48DE-8A67-C5250A25D0A2}" destId="{05351B35-C18B-4480-8D76-EAFED317CA73}" srcOrd="2" destOrd="0" presId="urn:microsoft.com/office/officeart/2008/layout/LinedList"/>
    <dgm:cxn modelId="{49F9E813-264B-413F-A743-B0D5552C7B2B}" type="presParOf" srcId="{04C6DDFE-2A96-46B5-90C9-B115A8D30CDE}" destId="{36E8493F-E9DE-4E1F-8803-2B3B8C9D2A85}" srcOrd="2" destOrd="0" presId="urn:microsoft.com/office/officeart/2008/layout/LinedList"/>
    <dgm:cxn modelId="{D48E31F1-E4A6-459A-8CB1-9686385E30A6}" type="presParOf" srcId="{04C6DDFE-2A96-46B5-90C9-B115A8D30CDE}" destId="{C54D65AE-B2A3-4875-B8FF-C47772F4E970}" srcOrd="3" destOrd="0" presId="urn:microsoft.com/office/officeart/2008/layout/LinedList"/>
    <dgm:cxn modelId="{28C3B512-D045-4D4F-84AA-02717F7A6B16}" type="presParOf" srcId="{F4BDDDE4-53CC-4F1C-984F-2025D26A9AB0}" destId="{AD21F4A9-87E8-42C6-8AF1-2C46B4E70312}" srcOrd="10" destOrd="0" presId="urn:microsoft.com/office/officeart/2008/layout/LinedList"/>
    <dgm:cxn modelId="{B0F93BAF-51BF-4F95-B4C9-A60B09A08732}" type="presParOf" srcId="{F4BDDDE4-53CC-4F1C-984F-2025D26A9AB0}" destId="{3CCD57AD-F3C4-41F4-AD54-8719ACB9E766}" srcOrd="11" destOrd="0" presId="urn:microsoft.com/office/officeart/2008/layout/LinedList"/>
    <dgm:cxn modelId="{669160D3-BF83-4EA2-9725-D8843A37F17C}" type="presParOf" srcId="{3CCD57AD-F3C4-41F4-AD54-8719ACB9E766}" destId="{ACB27A2B-9ECD-4746-ACBA-5CAD0BABB016}" srcOrd="0" destOrd="0" presId="urn:microsoft.com/office/officeart/2008/layout/LinedList"/>
    <dgm:cxn modelId="{1616866B-ED43-4DF1-8399-0F63F8ACDE89}" type="presParOf" srcId="{3CCD57AD-F3C4-41F4-AD54-8719ACB9E766}" destId="{F90719B8-FE11-447B-93F6-87AA1FA7B652}" srcOrd="1" destOrd="0" presId="urn:microsoft.com/office/officeart/2008/layout/LinedList"/>
    <dgm:cxn modelId="{96013F9C-A07D-4C59-A922-AEC20AE73D66}" type="presParOf" srcId="{F90719B8-FE11-447B-93F6-87AA1FA7B652}" destId="{475E022E-0F1B-4CFE-8472-AB9269C45040}" srcOrd="0" destOrd="0" presId="urn:microsoft.com/office/officeart/2008/layout/LinedList"/>
    <dgm:cxn modelId="{11073E26-4406-48F9-93C6-108EBB7ED3B2}" type="presParOf" srcId="{F90719B8-FE11-447B-93F6-87AA1FA7B652}" destId="{19B94913-BD83-4E46-8E19-473DDAE749ED}" srcOrd="1" destOrd="0" presId="urn:microsoft.com/office/officeart/2008/layout/LinedList"/>
    <dgm:cxn modelId="{6679F413-6DB7-497A-9689-91B07B602DC1}" type="presParOf" srcId="{19B94913-BD83-4E46-8E19-473DDAE749ED}" destId="{D888F706-21D8-4A5A-AD10-A1ABF7B54B58}" srcOrd="0" destOrd="0" presId="urn:microsoft.com/office/officeart/2008/layout/LinedList"/>
    <dgm:cxn modelId="{1970F66B-3CE1-44B1-9832-621B6454ACDA}" type="presParOf" srcId="{19B94913-BD83-4E46-8E19-473DDAE749ED}" destId="{B4C71D29-1900-4FB9-A975-3DC0820BC259}" srcOrd="1" destOrd="0" presId="urn:microsoft.com/office/officeart/2008/layout/LinedList"/>
    <dgm:cxn modelId="{B48B36B9-C0F9-4D50-BF1A-3E5BA86DEC7D}" type="presParOf" srcId="{19B94913-BD83-4E46-8E19-473DDAE749ED}" destId="{742B5016-3C25-4BDF-8950-C2464B423665}" srcOrd="2" destOrd="0" presId="urn:microsoft.com/office/officeart/2008/layout/LinedList"/>
    <dgm:cxn modelId="{2DA46E83-768A-4AB0-ABB2-6F8DF150785F}" type="presParOf" srcId="{F90719B8-FE11-447B-93F6-87AA1FA7B652}" destId="{7A216AD0-FED1-4578-B7FF-81C999D92C78}" srcOrd="2" destOrd="0" presId="urn:microsoft.com/office/officeart/2008/layout/LinedList"/>
    <dgm:cxn modelId="{B951C9F2-AB15-44E8-9D0A-C63FA2C94EE8}" type="presParOf" srcId="{F90719B8-FE11-447B-93F6-87AA1FA7B652}" destId="{8204DCA7-C886-42B5-8FC2-E6E348A6E490}" srcOrd="3" destOrd="0" presId="urn:microsoft.com/office/officeart/2008/layout/LinedList"/>
    <dgm:cxn modelId="{784C98AA-301C-42FC-9578-66A0FB33C801}" type="presParOf" srcId="{F4BDDDE4-53CC-4F1C-984F-2025D26A9AB0}" destId="{36AF5543-C0F4-42D8-8A82-46E5A5652E6B}" srcOrd="12" destOrd="0" presId="urn:microsoft.com/office/officeart/2008/layout/LinedList"/>
    <dgm:cxn modelId="{9CCF31C2-E455-4252-96A4-93F8F60E1064}" type="presParOf" srcId="{F4BDDDE4-53CC-4F1C-984F-2025D26A9AB0}" destId="{E682E68A-BE87-47E7-9F87-413C23EB32AC}" srcOrd="13" destOrd="0" presId="urn:microsoft.com/office/officeart/2008/layout/LinedList"/>
    <dgm:cxn modelId="{A73CAB4B-415F-4116-BB97-9A6B925C8E01}" type="presParOf" srcId="{E682E68A-BE87-47E7-9F87-413C23EB32AC}" destId="{D67398B7-1184-4C93-8FFF-00DF6A927685}" srcOrd="0" destOrd="0" presId="urn:microsoft.com/office/officeart/2008/layout/LinedList"/>
    <dgm:cxn modelId="{3CC0242F-11D5-46D8-8514-05FEE919A52E}" type="presParOf" srcId="{E682E68A-BE87-47E7-9F87-413C23EB32AC}" destId="{FCB02B80-2806-4E3B-B384-3743345A9582}" srcOrd="1" destOrd="0" presId="urn:microsoft.com/office/officeart/2008/layout/LinedList"/>
    <dgm:cxn modelId="{BB0BE381-5124-4B18-B8C5-961378672427}" type="presParOf" srcId="{FCB02B80-2806-4E3B-B384-3743345A9582}" destId="{17C41B4D-4EFC-47C0-95AE-84E477A24572}" srcOrd="0" destOrd="0" presId="urn:microsoft.com/office/officeart/2008/layout/LinedList"/>
    <dgm:cxn modelId="{1023F076-17AF-45BC-93A3-725EC7D29B96}" type="presParOf" srcId="{FCB02B80-2806-4E3B-B384-3743345A9582}" destId="{7188098E-1068-4D1C-91AD-75D9BF3235C7}" srcOrd="1" destOrd="0" presId="urn:microsoft.com/office/officeart/2008/layout/LinedList"/>
    <dgm:cxn modelId="{B834726B-1F15-4104-A076-2D660A8E039B}" type="presParOf" srcId="{7188098E-1068-4D1C-91AD-75D9BF3235C7}" destId="{A0CEA416-D6B8-4EC7-BF4E-28B8EE379E3B}" srcOrd="0" destOrd="0" presId="urn:microsoft.com/office/officeart/2008/layout/LinedList"/>
    <dgm:cxn modelId="{9F5F54C1-8DB4-499F-927B-1CF55B40E8EB}" type="presParOf" srcId="{7188098E-1068-4D1C-91AD-75D9BF3235C7}" destId="{BAA21BFB-6FF2-4501-8DE6-E7791EBF726F}" srcOrd="1" destOrd="0" presId="urn:microsoft.com/office/officeart/2008/layout/LinedList"/>
    <dgm:cxn modelId="{F8F48566-E783-4E07-A145-CAF5797E9A83}" type="presParOf" srcId="{7188098E-1068-4D1C-91AD-75D9BF3235C7}" destId="{A9F09380-EDF6-4AC5-ACD8-12AE4C601EF4}" srcOrd="2" destOrd="0" presId="urn:microsoft.com/office/officeart/2008/layout/LinedList"/>
    <dgm:cxn modelId="{BDD512AA-6132-4B1D-9145-6D1C72BAB833}" type="presParOf" srcId="{FCB02B80-2806-4E3B-B384-3743345A9582}" destId="{A2F6EE04-9FC3-413B-9F02-195B4CDBA7FA}" srcOrd="2" destOrd="0" presId="urn:microsoft.com/office/officeart/2008/layout/LinedList"/>
    <dgm:cxn modelId="{6A663DA2-42B9-42AD-86F8-EF3197F34834}" type="presParOf" srcId="{FCB02B80-2806-4E3B-B384-3743345A9582}" destId="{9C720512-605F-478D-93E2-FBEA35E65F5A}" srcOrd="3" destOrd="0" presId="urn:microsoft.com/office/officeart/2008/layout/LinedList"/>
    <dgm:cxn modelId="{B4051FE9-29DA-44CB-91A0-A821CCD93153}" type="presParOf" srcId="{F4BDDDE4-53CC-4F1C-984F-2025D26A9AB0}" destId="{94627471-646E-4B35-B601-58740E5F5071}" srcOrd="14" destOrd="0" presId="urn:microsoft.com/office/officeart/2008/layout/LinedList"/>
    <dgm:cxn modelId="{16E7C685-A6AE-4E68-BCD6-7F7D8F5406FC}" type="presParOf" srcId="{F4BDDDE4-53CC-4F1C-984F-2025D26A9AB0}" destId="{BD62DDBD-7FD4-4C78-9EA2-C928A4811642}" srcOrd="15" destOrd="0" presId="urn:microsoft.com/office/officeart/2008/layout/LinedList"/>
    <dgm:cxn modelId="{2839FFE5-493F-4D0D-989B-8C4E759F18DC}" type="presParOf" srcId="{BD62DDBD-7FD4-4C78-9EA2-C928A4811642}" destId="{04E5A8D9-2597-490F-91A5-F96352B4B0F8}" srcOrd="0" destOrd="0" presId="urn:microsoft.com/office/officeart/2008/layout/LinedList"/>
    <dgm:cxn modelId="{1F9A73FC-900F-4AAF-8CC1-FC45AD8BC29D}" type="presParOf" srcId="{BD62DDBD-7FD4-4C78-9EA2-C928A4811642}" destId="{C04897A7-4F56-42FD-B4EF-F929206D144C}" srcOrd="1" destOrd="0" presId="urn:microsoft.com/office/officeart/2008/layout/LinedList"/>
    <dgm:cxn modelId="{FAC38E61-F04E-4412-84C9-9057CC492B4D}" type="presParOf" srcId="{F4BDDDE4-53CC-4F1C-984F-2025D26A9AB0}" destId="{DF6B417A-9691-4A3E-AEE9-BA8C413C2237}" srcOrd="16" destOrd="0" presId="urn:microsoft.com/office/officeart/2008/layout/LinedList"/>
    <dgm:cxn modelId="{B4C7361F-580E-4104-8AF8-4465C36EA2D3}" type="presParOf" srcId="{F4BDDDE4-53CC-4F1C-984F-2025D26A9AB0}" destId="{5F85C50E-879B-482E-B40C-5422F11CC6CB}" srcOrd="17" destOrd="0" presId="urn:microsoft.com/office/officeart/2008/layout/LinedList"/>
    <dgm:cxn modelId="{49BFC326-D54D-47B7-BBB0-90BE1A9CFD03}" type="presParOf" srcId="{5F85C50E-879B-482E-B40C-5422F11CC6CB}" destId="{496CA59A-7F30-4F7D-9E0B-BEC63660A15C}" srcOrd="0" destOrd="0" presId="urn:microsoft.com/office/officeart/2008/layout/LinedList"/>
    <dgm:cxn modelId="{8FD5ACFC-800B-4E49-A7E1-147D97D0931A}" type="presParOf" srcId="{5F85C50E-879B-482E-B40C-5422F11CC6CB}" destId="{0F59D6FB-2883-4837-B960-33D691EB2094}" srcOrd="1" destOrd="0" presId="urn:microsoft.com/office/officeart/2008/layout/LinedList"/>
    <dgm:cxn modelId="{50117FA9-9EE9-4DC5-A88B-0F1C60F579E7}" type="presParOf" srcId="{0F59D6FB-2883-4837-B960-33D691EB2094}" destId="{E5A5D594-D783-440E-9C1A-61408E9BB4BD}" srcOrd="0" destOrd="0" presId="urn:microsoft.com/office/officeart/2008/layout/LinedList"/>
    <dgm:cxn modelId="{88BD7347-63B3-4371-B564-E4988665A0E4}" type="presParOf" srcId="{0F59D6FB-2883-4837-B960-33D691EB2094}" destId="{7DD8DA82-0D3A-4F23-A652-ACFB17CEC159}" srcOrd="1" destOrd="0" presId="urn:microsoft.com/office/officeart/2008/layout/LinedList"/>
    <dgm:cxn modelId="{ACEB745B-605E-4811-8448-FE9BA08934CD}" type="presParOf" srcId="{7DD8DA82-0D3A-4F23-A652-ACFB17CEC159}" destId="{B9034062-1048-41AC-A958-8DD2E614C70E}" srcOrd="0" destOrd="0" presId="urn:microsoft.com/office/officeart/2008/layout/LinedList"/>
    <dgm:cxn modelId="{338259C6-A706-42AF-BCF4-59074DE2C1A0}" type="presParOf" srcId="{7DD8DA82-0D3A-4F23-A652-ACFB17CEC159}" destId="{4250AD49-C971-4F6D-A5CA-54E9B4213E8C}" srcOrd="1" destOrd="0" presId="urn:microsoft.com/office/officeart/2008/layout/LinedList"/>
    <dgm:cxn modelId="{EA27E874-1EB7-4E5F-8D16-4C211EA8C30F}" type="presParOf" srcId="{7DD8DA82-0D3A-4F23-A652-ACFB17CEC159}" destId="{3B4FB27A-2CD8-4578-A53E-90C96B7F29C5}" srcOrd="2" destOrd="0" presId="urn:microsoft.com/office/officeart/2008/layout/LinedList"/>
    <dgm:cxn modelId="{764A4811-8509-454A-AD37-C5E290C34C7D}" type="presParOf" srcId="{0F59D6FB-2883-4837-B960-33D691EB2094}" destId="{CBAB571A-F110-4839-9ED7-6B643D56FE16}" srcOrd="2" destOrd="0" presId="urn:microsoft.com/office/officeart/2008/layout/LinedList"/>
    <dgm:cxn modelId="{ECA9541E-82E0-45BF-831A-001549E0C9CC}" type="presParOf" srcId="{0F59D6FB-2883-4837-B960-33D691EB2094}" destId="{7AB9DF2D-05F2-4695-B924-E5E2F23D5466}"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FE7310E-76B8-4E75-ACB6-6819DB2EE474}" type="doc">
      <dgm:prSet loTypeId="urn:microsoft.com/office/officeart/2005/8/layout/pList1" loCatId="picture" qsTypeId="urn:microsoft.com/office/officeart/2005/8/quickstyle/simple1" qsCatId="simple" csTypeId="urn:microsoft.com/office/officeart/2005/8/colors/accent1_2" csCatId="accent1" phldr="1"/>
      <dgm:spPr/>
      <dgm:t>
        <a:bodyPr/>
        <a:lstStyle/>
        <a:p>
          <a:endParaRPr lang="en-GB"/>
        </a:p>
      </dgm:t>
    </dgm:pt>
    <dgm:pt modelId="{02BA3BB3-6098-4FDE-8A59-468174C8F851}">
      <dgm:prSet phldrT="[Text]"/>
      <dgm:spPr/>
      <dgm:t>
        <a:bodyPr/>
        <a:lstStyle/>
        <a:p>
          <a:r>
            <a:rPr lang="en-GB"/>
            <a:t>Knowledgeable &amp; Critical</a:t>
          </a:r>
        </a:p>
      </dgm:t>
    </dgm:pt>
    <dgm:pt modelId="{1612914D-C2A5-473B-9A95-C8BA3E6AB350}" type="parTrans" cxnId="{5CEBFED8-11DF-4135-BB1A-48B84B0E1EB2}">
      <dgm:prSet/>
      <dgm:spPr/>
      <dgm:t>
        <a:bodyPr/>
        <a:lstStyle/>
        <a:p>
          <a:endParaRPr lang="en-GB"/>
        </a:p>
      </dgm:t>
    </dgm:pt>
    <dgm:pt modelId="{02FC8735-692B-4B52-AB27-4C61F7DAD1DA}" type="sibTrans" cxnId="{5CEBFED8-11DF-4135-BB1A-48B84B0E1EB2}">
      <dgm:prSet/>
      <dgm:spPr/>
      <dgm:t>
        <a:bodyPr/>
        <a:lstStyle/>
        <a:p>
          <a:endParaRPr lang="en-GB"/>
        </a:p>
      </dgm:t>
    </dgm:pt>
    <dgm:pt modelId="{19C1F011-3F94-41DA-8626-06234C20A7D8}">
      <dgm:prSet phldrT="[Text]"/>
      <dgm:spPr/>
      <dgm:t>
        <a:bodyPr/>
        <a:lstStyle/>
        <a:p>
          <a:r>
            <a:rPr lang="en-GB"/>
            <a:t>Sensitive &amp; Gentle</a:t>
          </a:r>
        </a:p>
      </dgm:t>
    </dgm:pt>
    <dgm:pt modelId="{63FAB02B-656E-4267-BDDB-47AE46B0566F}" type="parTrans" cxnId="{49FB0376-0DBE-431A-A102-D7D4E849B922}">
      <dgm:prSet/>
      <dgm:spPr/>
      <dgm:t>
        <a:bodyPr/>
        <a:lstStyle/>
        <a:p>
          <a:endParaRPr lang="en-GB"/>
        </a:p>
      </dgm:t>
    </dgm:pt>
    <dgm:pt modelId="{30580B8C-A7BC-47CF-9A3A-C96705E75C07}" type="sibTrans" cxnId="{49FB0376-0DBE-431A-A102-D7D4E849B922}">
      <dgm:prSet/>
      <dgm:spPr/>
      <dgm:t>
        <a:bodyPr/>
        <a:lstStyle/>
        <a:p>
          <a:endParaRPr lang="en-GB"/>
        </a:p>
      </dgm:t>
    </dgm:pt>
    <dgm:pt modelId="{061C3A88-77D3-4046-876C-DA69B6BCE390}">
      <dgm:prSet phldrT="[Text]"/>
      <dgm:spPr/>
      <dgm:t>
        <a:bodyPr/>
        <a:lstStyle/>
        <a:p>
          <a:r>
            <a:rPr lang="en-GB"/>
            <a:t>Steering &amp; Structure</a:t>
          </a:r>
        </a:p>
      </dgm:t>
    </dgm:pt>
    <dgm:pt modelId="{5297997C-E714-4356-93B0-731664227328}" type="parTrans" cxnId="{C632ABA7-4C4A-4E5A-9A7F-46DAF34D94AC}">
      <dgm:prSet/>
      <dgm:spPr/>
      <dgm:t>
        <a:bodyPr/>
        <a:lstStyle/>
        <a:p>
          <a:endParaRPr lang="en-GB"/>
        </a:p>
      </dgm:t>
    </dgm:pt>
    <dgm:pt modelId="{1963B10B-AE40-4E30-AB6D-F3DBCC1CAC05}" type="sibTrans" cxnId="{C632ABA7-4C4A-4E5A-9A7F-46DAF34D94AC}">
      <dgm:prSet/>
      <dgm:spPr/>
      <dgm:t>
        <a:bodyPr/>
        <a:lstStyle/>
        <a:p>
          <a:endParaRPr lang="en-GB"/>
        </a:p>
      </dgm:t>
    </dgm:pt>
    <dgm:pt modelId="{DEFE8C9D-D0B6-47BA-BAD4-EDC9C242A8FF}">
      <dgm:prSet phldrT="[Text]"/>
      <dgm:spPr/>
      <dgm:t>
        <a:bodyPr/>
        <a:lstStyle/>
        <a:p>
          <a:r>
            <a:rPr lang="en-GB"/>
            <a:t>Open, Interprets &amp; Remembers</a:t>
          </a:r>
        </a:p>
      </dgm:t>
    </dgm:pt>
    <dgm:pt modelId="{7AF8E646-7D4A-4343-A6E0-E2E2D5F72686}" type="parTrans" cxnId="{FADC8B01-F0A7-4359-AA36-CC16F47B107B}">
      <dgm:prSet/>
      <dgm:spPr/>
      <dgm:t>
        <a:bodyPr/>
        <a:lstStyle/>
        <a:p>
          <a:endParaRPr lang="en-GB"/>
        </a:p>
      </dgm:t>
    </dgm:pt>
    <dgm:pt modelId="{2820DD68-A47A-48CF-82A0-0F597AA44D04}" type="sibTrans" cxnId="{FADC8B01-F0A7-4359-AA36-CC16F47B107B}">
      <dgm:prSet/>
      <dgm:spPr/>
      <dgm:t>
        <a:bodyPr/>
        <a:lstStyle/>
        <a:p>
          <a:endParaRPr lang="en-GB"/>
        </a:p>
      </dgm:t>
    </dgm:pt>
    <dgm:pt modelId="{486CD75D-CCCE-40FD-9D77-FFA5105A259F}">
      <dgm:prSet phldrT="[Text]"/>
      <dgm:spPr/>
      <dgm:t>
        <a:bodyPr/>
        <a:lstStyle/>
        <a:p>
          <a:r>
            <a:rPr lang="en-GB"/>
            <a:t>Balanced &amp; Clear</a:t>
          </a:r>
        </a:p>
      </dgm:t>
    </dgm:pt>
    <dgm:pt modelId="{4CBACB25-AA9A-4E82-9B74-83E1B3480E77}" type="parTrans" cxnId="{1364D019-1615-4EE3-8950-7C4CC3B454C3}">
      <dgm:prSet/>
      <dgm:spPr/>
      <dgm:t>
        <a:bodyPr/>
        <a:lstStyle/>
        <a:p>
          <a:endParaRPr lang="en-GB"/>
        </a:p>
      </dgm:t>
    </dgm:pt>
    <dgm:pt modelId="{E4AA53CB-3D3C-4513-A28F-FE502356BF43}" type="sibTrans" cxnId="{1364D019-1615-4EE3-8950-7C4CC3B454C3}">
      <dgm:prSet/>
      <dgm:spPr/>
      <dgm:t>
        <a:bodyPr/>
        <a:lstStyle/>
        <a:p>
          <a:endParaRPr lang="en-GB"/>
        </a:p>
      </dgm:t>
    </dgm:pt>
    <dgm:pt modelId="{C0873C6F-4739-4F62-850C-0FD99312BBCC}">
      <dgm:prSet phldrT="[Text]"/>
      <dgm:spPr/>
      <dgm:t>
        <a:bodyPr/>
        <a:lstStyle/>
        <a:p>
          <a:r>
            <a:rPr lang="en-GB"/>
            <a:t>Ethically Sensitive </a:t>
          </a:r>
        </a:p>
      </dgm:t>
    </dgm:pt>
    <dgm:pt modelId="{B2EC5E5B-64DC-4574-A86A-75C306F596B4}" type="parTrans" cxnId="{04B85B28-F9A3-4605-9E59-BFBB5E285E56}">
      <dgm:prSet/>
      <dgm:spPr/>
      <dgm:t>
        <a:bodyPr/>
        <a:lstStyle/>
        <a:p>
          <a:endParaRPr lang="en-GB"/>
        </a:p>
      </dgm:t>
    </dgm:pt>
    <dgm:pt modelId="{69D9BC41-8198-4753-9544-06CEFD1F6EA6}" type="sibTrans" cxnId="{04B85B28-F9A3-4605-9E59-BFBB5E285E56}">
      <dgm:prSet/>
      <dgm:spPr/>
      <dgm:t>
        <a:bodyPr/>
        <a:lstStyle/>
        <a:p>
          <a:endParaRPr lang="en-GB"/>
        </a:p>
      </dgm:t>
    </dgm:pt>
    <dgm:pt modelId="{91B426B3-17E5-4105-A6EA-EC7702852C6D}" type="pres">
      <dgm:prSet presAssocID="{6FE7310E-76B8-4E75-ACB6-6819DB2EE474}" presName="Name0" presStyleCnt="0">
        <dgm:presLayoutVars>
          <dgm:dir/>
          <dgm:resizeHandles val="exact"/>
        </dgm:presLayoutVars>
      </dgm:prSet>
      <dgm:spPr/>
    </dgm:pt>
    <dgm:pt modelId="{F2A0A53F-45A8-4536-9A32-E96541D7413C}" type="pres">
      <dgm:prSet presAssocID="{02BA3BB3-6098-4FDE-8A59-468174C8F851}" presName="compNode" presStyleCnt="0"/>
      <dgm:spPr/>
    </dgm:pt>
    <dgm:pt modelId="{68CB7B15-029B-4D09-908E-7EA5B607FD7E}" type="pres">
      <dgm:prSet presAssocID="{02BA3BB3-6098-4FDE-8A59-468174C8F851}" presName="pict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Stack of books"/>
        </a:ext>
      </dgm:extLst>
    </dgm:pt>
    <dgm:pt modelId="{FAC11D62-3229-465F-81D4-6C4C98761947}" type="pres">
      <dgm:prSet presAssocID="{02BA3BB3-6098-4FDE-8A59-468174C8F851}" presName="textRect" presStyleLbl="revTx" presStyleIdx="0" presStyleCnt="6">
        <dgm:presLayoutVars>
          <dgm:bulletEnabled val="1"/>
        </dgm:presLayoutVars>
      </dgm:prSet>
      <dgm:spPr/>
    </dgm:pt>
    <dgm:pt modelId="{78CEA535-0E37-470A-9207-30457ABE807C}" type="pres">
      <dgm:prSet presAssocID="{02FC8735-692B-4B52-AB27-4C61F7DAD1DA}" presName="sibTrans" presStyleLbl="sibTrans2D1" presStyleIdx="0" presStyleCnt="0"/>
      <dgm:spPr/>
    </dgm:pt>
    <dgm:pt modelId="{05345684-A658-497B-989F-903B2CD2E77A}" type="pres">
      <dgm:prSet presAssocID="{19C1F011-3F94-41DA-8626-06234C20A7D8}" presName="compNode" presStyleCnt="0"/>
      <dgm:spPr/>
    </dgm:pt>
    <dgm:pt modelId="{A9C47C78-41D2-48E5-A7EE-1A24056B5FB3}" type="pres">
      <dgm:prSet presAssocID="{19C1F011-3F94-41DA-8626-06234C20A7D8}" presName="pictRect" presStyleLbl="nod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Field of white flowers"/>
        </a:ext>
      </dgm:extLst>
    </dgm:pt>
    <dgm:pt modelId="{BE3B99A8-4A68-4C1D-92B4-9A6964745572}" type="pres">
      <dgm:prSet presAssocID="{19C1F011-3F94-41DA-8626-06234C20A7D8}" presName="textRect" presStyleLbl="revTx" presStyleIdx="1" presStyleCnt="6">
        <dgm:presLayoutVars>
          <dgm:bulletEnabled val="1"/>
        </dgm:presLayoutVars>
      </dgm:prSet>
      <dgm:spPr/>
    </dgm:pt>
    <dgm:pt modelId="{B4C307D3-1203-49C4-A3AC-C43F4DD766C5}" type="pres">
      <dgm:prSet presAssocID="{30580B8C-A7BC-47CF-9A3A-C96705E75C07}" presName="sibTrans" presStyleLbl="sibTrans2D1" presStyleIdx="0" presStyleCnt="0"/>
      <dgm:spPr/>
    </dgm:pt>
    <dgm:pt modelId="{1AFA2E08-890B-4C09-B9EC-C59FA62BC38B}" type="pres">
      <dgm:prSet presAssocID="{061C3A88-77D3-4046-876C-DA69B6BCE390}" presName="compNode" presStyleCnt="0"/>
      <dgm:spPr/>
    </dgm:pt>
    <dgm:pt modelId="{8B4480A7-0CBB-404D-8C0A-31E74F8CD3D3}" type="pres">
      <dgm:prSet presAssocID="{061C3A88-77D3-4046-876C-DA69B6BCE390}" presName="pictRect" presStyleLbl="nod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Hand with red strings"/>
        </a:ext>
      </dgm:extLst>
    </dgm:pt>
    <dgm:pt modelId="{5DDA4940-3625-4646-98A9-8D767F396690}" type="pres">
      <dgm:prSet presAssocID="{061C3A88-77D3-4046-876C-DA69B6BCE390}" presName="textRect" presStyleLbl="revTx" presStyleIdx="2" presStyleCnt="6">
        <dgm:presLayoutVars>
          <dgm:bulletEnabled val="1"/>
        </dgm:presLayoutVars>
      </dgm:prSet>
      <dgm:spPr/>
    </dgm:pt>
    <dgm:pt modelId="{C1515D36-9ADF-489C-9761-0880542B80C8}" type="pres">
      <dgm:prSet presAssocID="{1963B10B-AE40-4E30-AB6D-F3DBCC1CAC05}" presName="sibTrans" presStyleLbl="sibTrans2D1" presStyleIdx="0" presStyleCnt="0"/>
      <dgm:spPr/>
    </dgm:pt>
    <dgm:pt modelId="{AD89C0E5-661B-4579-AFD6-124BB8A983FF}" type="pres">
      <dgm:prSet presAssocID="{486CD75D-CCCE-40FD-9D77-FFA5105A259F}" presName="compNode" presStyleCnt="0"/>
      <dgm:spPr/>
    </dgm:pt>
    <dgm:pt modelId="{8056397E-71BE-478C-A465-7D5D9237F4D5}" type="pres">
      <dgm:prSet presAssocID="{486CD75D-CCCE-40FD-9D77-FFA5105A259F}" presName="pictRect" presStyleLbl="nod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Balance stone with spa on river coast"/>
        </a:ext>
      </dgm:extLst>
    </dgm:pt>
    <dgm:pt modelId="{31599257-9133-45B7-8AEE-F8D7962B0527}" type="pres">
      <dgm:prSet presAssocID="{486CD75D-CCCE-40FD-9D77-FFA5105A259F}" presName="textRect" presStyleLbl="revTx" presStyleIdx="3" presStyleCnt="6">
        <dgm:presLayoutVars>
          <dgm:bulletEnabled val="1"/>
        </dgm:presLayoutVars>
      </dgm:prSet>
      <dgm:spPr/>
    </dgm:pt>
    <dgm:pt modelId="{CAB3F44B-15C2-4790-8FF3-52ED1B704F73}" type="pres">
      <dgm:prSet presAssocID="{E4AA53CB-3D3C-4513-A28F-FE502356BF43}" presName="sibTrans" presStyleLbl="sibTrans2D1" presStyleIdx="0" presStyleCnt="0"/>
      <dgm:spPr/>
    </dgm:pt>
    <dgm:pt modelId="{825320D3-C1A8-4CE8-A3E4-C9644E14DD1A}" type="pres">
      <dgm:prSet presAssocID="{DEFE8C9D-D0B6-47BA-BAD4-EDC9C242A8FF}" presName="compNode" presStyleCnt="0"/>
      <dgm:spPr/>
    </dgm:pt>
    <dgm:pt modelId="{F44384F5-E561-419E-8396-867479F5B8DC}" type="pres">
      <dgm:prSet presAssocID="{DEFE8C9D-D0B6-47BA-BAD4-EDC9C242A8FF}" presName="pictRect" presStyleLbl="nod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t="-2000" b="-2000"/>
          </a:stretch>
        </a:blipFill>
      </dgm:spPr>
      <dgm:extLst>
        <a:ext uri="{E40237B7-FDA0-4F09-8148-C483321AD2D9}">
          <dgm14:cNvPr xmlns:dgm14="http://schemas.microsoft.com/office/drawing/2010/diagram" id="0" name="" descr="Sticky notes on a wall"/>
        </a:ext>
      </dgm:extLst>
    </dgm:pt>
    <dgm:pt modelId="{3DC0DDCE-81EB-4172-9DB3-FE07A38A56C0}" type="pres">
      <dgm:prSet presAssocID="{DEFE8C9D-D0B6-47BA-BAD4-EDC9C242A8FF}" presName="textRect" presStyleLbl="revTx" presStyleIdx="4" presStyleCnt="6">
        <dgm:presLayoutVars>
          <dgm:bulletEnabled val="1"/>
        </dgm:presLayoutVars>
      </dgm:prSet>
      <dgm:spPr/>
    </dgm:pt>
    <dgm:pt modelId="{AF549787-F247-4ADB-9830-9D4C68C1B14E}" type="pres">
      <dgm:prSet presAssocID="{2820DD68-A47A-48CF-82A0-0F597AA44D04}" presName="sibTrans" presStyleLbl="sibTrans2D1" presStyleIdx="0" presStyleCnt="0"/>
      <dgm:spPr/>
    </dgm:pt>
    <dgm:pt modelId="{19F98E81-6F98-4985-9F20-5E7304895992}" type="pres">
      <dgm:prSet presAssocID="{C0873C6F-4739-4F62-850C-0FD99312BBCC}" presName="compNode" presStyleCnt="0"/>
      <dgm:spPr/>
    </dgm:pt>
    <dgm:pt modelId="{97BF9CC8-6167-4DDE-B0D0-D13D56EF67D0}" type="pres">
      <dgm:prSet presAssocID="{C0873C6F-4739-4F62-850C-0FD99312BBCC}" presName="pictRect" presStyleLbl="nod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l="-1000" r="-1000"/>
          </a:stretch>
        </a:blipFill>
      </dgm:spPr>
      <dgm:extLst>
        <a:ext uri="{E40237B7-FDA0-4F09-8148-C483321AD2D9}">
          <dgm14:cNvPr xmlns:dgm14="http://schemas.microsoft.com/office/drawing/2010/diagram" id="0" name="" descr="Spheres in balance"/>
        </a:ext>
      </dgm:extLst>
    </dgm:pt>
    <dgm:pt modelId="{A5F5332E-1943-4193-974A-A875394C67CA}" type="pres">
      <dgm:prSet presAssocID="{C0873C6F-4739-4F62-850C-0FD99312BBCC}" presName="textRect" presStyleLbl="revTx" presStyleIdx="5" presStyleCnt="6">
        <dgm:presLayoutVars>
          <dgm:bulletEnabled val="1"/>
        </dgm:presLayoutVars>
      </dgm:prSet>
      <dgm:spPr/>
    </dgm:pt>
  </dgm:ptLst>
  <dgm:cxnLst>
    <dgm:cxn modelId="{CF120301-FDC6-4CD0-8B38-5696DB6F8F5C}" type="presOf" srcId="{6FE7310E-76B8-4E75-ACB6-6819DB2EE474}" destId="{91B426B3-17E5-4105-A6EA-EC7702852C6D}" srcOrd="0" destOrd="0" presId="urn:microsoft.com/office/officeart/2005/8/layout/pList1"/>
    <dgm:cxn modelId="{FADC8B01-F0A7-4359-AA36-CC16F47B107B}" srcId="{6FE7310E-76B8-4E75-ACB6-6819DB2EE474}" destId="{DEFE8C9D-D0B6-47BA-BAD4-EDC9C242A8FF}" srcOrd="4" destOrd="0" parTransId="{7AF8E646-7D4A-4343-A6E0-E2E2D5F72686}" sibTransId="{2820DD68-A47A-48CF-82A0-0F597AA44D04}"/>
    <dgm:cxn modelId="{B8F25411-F95F-40E4-9CB1-5B469F9ABABB}" type="presOf" srcId="{19C1F011-3F94-41DA-8626-06234C20A7D8}" destId="{BE3B99A8-4A68-4C1D-92B4-9A6964745572}" srcOrd="0" destOrd="0" presId="urn:microsoft.com/office/officeart/2005/8/layout/pList1"/>
    <dgm:cxn modelId="{05D7FF18-728E-45C8-8334-9B3A02935A41}" type="presOf" srcId="{02FC8735-692B-4B52-AB27-4C61F7DAD1DA}" destId="{78CEA535-0E37-470A-9207-30457ABE807C}" srcOrd="0" destOrd="0" presId="urn:microsoft.com/office/officeart/2005/8/layout/pList1"/>
    <dgm:cxn modelId="{1364D019-1615-4EE3-8950-7C4CC3B454C3}" srcId="{6FE7310E-76B8-4E75-ACB6-6819DB2EE474}" destId="{486CD75D-CCCE-40FD-9D77-FFA5105A259F}" srcOrd="3" destOrd="0" parTransId="{4CBACB25-AA9A-4E82-9B74-83E1B3480E77}" sibTransId="{E4AA53CB-3D3C-4513-A28F-FE502356BF43}"/>
    <dgm:cxn modelId="{04B85B28-F9A3-4605-9E59-BFBB5E285E56}" srcId="{6FE7310E-76B8-4E75-ACB6-6819DB2EE474}" destId="{C0873C6F-4739-4F62-850C-0FD99312BBCC}" srcOrd="5" destOrd="0" parTransId="{B2EC5E5B-64DC-4574-A86A-75C306F596B4}" sibTransId="{69D9BC41-8198-4753-9544-06CEFD1F6EA6}"/>
    <dgm:cxn modelId="{9EB9D62D-1DA5-45FA-A225-4A858F453581}" type="presOf" srcId="{486CD75D-CCCE-40FD-9D77-FFA5105A259F}" destId="{31599257-9133-45B7-8AEE-F8D7962B0527}" srcOrd="0" destOrd="0" presId="urn:microsoft.com/office/officeart/2005/8/layout/pList1"/>
    <dgm:cxn modelId="{BF96E137-FFC1-4076-97F1-3D79EC2E12E2}" type="presOf" srcId="{30580B8C-A7BC-47CF-9A3A-C96705E75C07}" destId="{B4C307D3-1203-49C4-A3AC-C43F4DD766C5}" srcOrd="0" destOrd="0" presId="urn:microsoft.com/office/officeart/2005/8/layout/pList1"/>
    <dgm:cxn modelId="{A2E79239-54BD-4643-81DA-CD2DB9FFFBC3}" type="presOf" srcId="{C0873C6F-4739-4F62-850C-0FD99312BBCC}" destId="{A5F5332E-1943-4193-974A-A875394C67CA}" srcOrd="0" destOrd="0" presId="urn:microsoft.com/office/officeart/2005/8/layout/pList1"/>
    <dgm:cxn modelId="{D6A6225E-A777-461B-B7B4-89AF2FC64339}" type="presOf" srcId="{E4AA53CB-3D3C-4513-A28F-FE502356BF43}" destId="{CAB3F44B-15C2-4790-8FF3-52ED1B704F73}" srcOrd="0" destOrd="0" presId="urn:microsoft.com/office/officeart/2005/8/layout/pList1"/>
    <dgm:cxn modelId="{FB882853-4E2E-4468-A87D-A2442EEABAAF}" type="presOf" srcId="{DEFE8C9D-D0B6-47BA-BAD4-EDC9C242A8FF}" destId="{3DC0DDCE-81EB-4172-9DB3-FE07A38A56C0}" srcOrd="0" destOrd="0" presId="urn:microsoft.com/office/officeart/2005/8/layout/pList1"/>
    <dgm:cxn modelId="{49FB0376-0DBE-431A-A102-D7D4E849B922}" srcId="{6FE7310E-76B8-4E75-ACB6-6819DB2EE474}" destId="{19C1F011-3F94-41DA-8626-06234C20A7D8}" srcOrd="1" destOrd="0" parTransId="{63FAB02B-656E-4267-BDDB-47AE46B0566F}" sibTransId="{30580B8C-A7BC-47CF-9A3A-C96705E75C07}"/>
    <dgm:cxn modelId="{FFBFA87B-CBE5-4895-91D4-4F0BC96D2F2C}" type="presOf" srcId="{061C3A88-77D3-4046-876C-DA69B6BCE390}" destId="{5DDA4940-3625-4646-98A9-8D767F396690}" srcOrd="0" destOrd="0" presId="urn:microsoft.com/office/officeart/2005/8/layout/pList1"/>
    <dgm:cxn modelId="{1A5F208B-3C38-4540-B175-3CC8AAB9A986}" type="presOf" srcId="{1963B10B-AE40-4E30-AB6D-F3DBCC1CAC05}" destId="{C1515D36-9ADF-489C-9761-0880542B80C8}" srcOrd="0" destOrd="0" presId="urn:microsoft.com/office/officeart/2005/8/layout/pList1"/>
    <dgm:cxn modelId="{C632ABA7-4C4A-4E5A-9A7F-46DAF34D94AC}" srcId="{6FE7310E-76B8-4E75-ACB6-6819DB2EE474}" destId="{061C3A88-77D3-4046-876C-DA69B6BCE390}" srcOrd="2" destOrd="0" parTransId="{5297997C-E714-4356-93B0-731664227328}" sibTransId="{1963B10B-AE40-4E30-AB6D-F3DBCC1CAC05}"/>
    <dgm:cxn modelId="{B71B75AC-5E38-4862-9790-444323A5ED50}" type="presOf" srcId="{02BA3BB3-6098-4FDE-8A59-468174C8F851}" destId="{FAC11D62-3229-465F-81D4-6C4C98761947}" srcOrd="0" destOrd="0" presId="urn:microsoft.com/office/officeart/2005/8/layout/pList1"/>
    <dgm:cxn modelId="{5CEBFED8-11DF-4135-BB1A-48B84B0E1EB2}" srcId="{6FE7310E-76B8-4E75-ACB6-6819DB2EE474}" destId="{02BA3BB3-6098-4FDE-8A59-468174C8F851}" srcOrd="0" destOrd="0" parTransId="{1612914D-C2A5-473B-9A95-C8BA3E6AB350}" sibTransId="{02FC8735-692B-4B52-AB27-4C61F7DAD1DA}"/>
    <dgm:cxn modelId="{886D5CEE-7849-4FA7-8B33-10F50619FCE8}" type="presOf" srcId="{2820DD68-A47A-48CF-82A0-0F597AA44D04}" destId="{AF549787-F247-4ADB-9830-9D4C68C1B14E}" srcOrd="0" destOrd="0" presId="urn:microsoft.com/office/officeart/2005/8/layout/pList1"/>
    <dgm:cxn modelId="{2DDC8806-88D0-49E2-8610-E94345CBD7AC}" type="presParOf" srcId="{91B426B3-17E5-4105-A6EA-EC7702852C6D}" destId="{F2A0A53F-45A8-4536-9A32-E96541D7413C}" srcOrd="0" destOrd="0" presId="urn:microsoft.com/office/officeart/2005/8/layout/pList1"/>
    <dgm:cxn modelId="{EFD0C34B-DDEA-4787-8713-A3F4B223920C}" type="presParOf" srcId="{F2A0A53F-45A8-4536-9A32-E96541D7413C}" destId="{68CB7B15-029B-4D09-908E-7EA5B607FD7E}" srcOrd="0" destOrd="0" presId="urn:microsoft.com/office/officeart/2005/8/layout/pList1"/>
    <dgm:cxn modelId="{EB44E8E1-AF4E-48E8-A405-C53A9F9132EC}" type="presParOf" srcId="{F2A0A53F-45A8-4536-9A32-E96541D7413C}" destId="{FAC11D62-3229-465F-81D4-6C4C98761947}" srcOrd="1" destOrd="0" presId="urn:microsoft.com/office/officeart/2005/8/layout/pList1"/>
    <dgm:cxn modelId="{EFBFAF97-4DE8-4A19-82F5-BB46D26B89B9}" type="presParOf" srcId="{91B426B3-17E5-4105-A6EA-EC7702852C6D}" destId="{78CEA535-0E37-470A-9207-30457ABE807C}" srcOrd="1" destOrd="0" presId="urn:microsoft.com/office/officeart/2005/8/layout/pList1"/>
    <dgm:cxn modelId="{2A488551-883C-4C03-B914-3B7A9A8B01B2}" type="presParOf" srcId="{91B426B3-17E5-4105-A6EA-EC7702852C6D}" destId="{05345684-A658-497B-989F-903B2CD2E77A}" srcOrd="2" destOrd="0" presId="urn:microsoft.com/office/officeart/2005/8/layout/pList1"/>
    <dgm:cxn modelId="{CB217F0B-5860-4157-8453-1E0B200BA5DB}" type="presParOf" srcId="{05345684-A658-497B-989F-903B2CD2E77A}" destId="{A9C47C78-41D2-48E5-A7EE-1A24056B5FB3}" srcOrd="0" destOrd="0" presId="urn:microsoft.com/office/officeart/2005/8/layout/pList1"/>
    <dgm:cxn modelId="{0E576B39-3B25-4DB5-AD40-790CF18A98EE}" type="presParOf" srcId="{05345684-A658-497B-989F-903B2CD2E77A}" destId="{BE3B99A8-4A68-4C1D-92B4-9A6964745572}" srcOrd="1" destOrd="0" presId="urn:microsoft.com/office/officeart/2005/8/layout/pList1"/>
    <dgm:cxn modelId="{C7BD97FB-FD91-49A4-B00A-DB56AC90527B}" type="presParOf" srcId="{91B426B3-17E5-4105-A6EA-EC7702852C6D}" destId="{B4C307D3-1203-49C4-A3AC-C43F4DD766C5}" srcOrd="3" destOrd="0" presId="urn:microsoft.com/office/officeart/2005/8/layout/pList1"/>
    <dgm:cxn modelId="{2CD80BD1-8432-40C5-8DF7-7038E70E74DF}" type="presParOf" srcId="{91B426B3-17E5-4105-A6EA-EC7702852C6D}" destId="{1AFA2E08-890B-4C09-B9EC-C59FA62BC38B}" srcOrd="4" destOrd="0" presId="urn:microsoft.com/office/officeart/2005/8/layout/pList1"/>
    <dgm:cxn modelId="{BBF90DAB-2B9C-49A2-8D11-5B1EE12412C2}" type="presParOf" srcId="{1AFA2E08-890B-4C09-B9EC-C59FA62BC38B}" destId="{8B4480A7-0CBB-404D-8C0A-31E74F8CD3D3}" srcOrd="0" destOrd="0" presId="urn:microsoft.com/office/officeart/2005/8/layout/pList1"/>
    <dgm:cxn modelId="{C5B75332-CD58-4259-BB8E-86CD725F83CD}" type="presParOf" srcId="{1AFA2E08-890B-4C09-B9EC-C59FA62BC38B}" destId="{5DDA4940-3625-4646-98A9-8D767F396690}" srcOrd="1" destOrd="0" presId="urn:microsoft.com/office/officeart/2005/8/layout/pList1"/>
    <dgm:cxn modelId="{A101C775-84AD-407D-8707-A1E03D959EBF}" type="presParOf" srcId="{91B426B3-17E5-4105-A6EA-EC7702852C6D}" destId="{C1515D36-9ADF-489C-9761-0880542B80C8}" srcOrd="5" destOrd="0" presId="urn:microsoft.com/office/officeart/2005/8/layout/pList1"/>
    <dgm:cxn modelId="{0F4C73AA-13A0-444E-B9B2-688358AF65A8}" type="presParOf" srcId="{91B426B3-17E5-4105-A6EA-EC7702852C6D}" destId="{AD89C0E5-661B-4579-AFD6-124BB8A983FF}" srcOrd="6" destOrd="0" presId="urn:microsoft.com/office/officeart/2005/8/layout/pList1"/>
    <dgm:cxn modelId="{230B10B6-4E61-47A6-BD19-4C6F01A6B8B8}" type="presParOf" srcId="{AD89C0E5-661B-4579-AFD6-124BB8A983FF}" destId="{8056397E-71BE-478C-A465-7D5D9237F4D5}" srcOrd="0" destOrd="0" presId="urn:microsoft.com/office/officeart/2005/8/layout/pList1"/>
    <dgm:cxn modelId="{A9ECCF2B-2DC1-4522-9B3E-F93E27FD9CB3}" type="presParOf" srcId="{AD89C0E5-661B-4579-AFD6-124BB8A983FF}" destId="{31599257-9133-45B7-8AEE-F8D7962B0527}" srcOrd="1" destOrd="0" presId="urn:microsoft.com/office/officeart/2005/8/layout/pList1"/>
    <dgm:cxn modelId="{DA7AA036-082A-4E6E-8C71-0BF12C248FD3}" type="presParOf" srcId="{91B426B3-17E5-4105-A6EA-EC7702852C6D}" destId="{CAB3F44B-15C2-4790-8FF3-52ED1B704F73}" srcOrd="7" destOrd="0" presId="urn:microsoft.com/office/officeart/2005/8/layout/pList1"/>
    <dgm:cxn modelId="{FCC912ED-6E78-4F0E-9F79-6771029B3E9D}" type="presParOf" srcId="{91B426B3-17E5-4105-A6EA-EC7702852C6D}" destId="{825320D3-C1A8-4CE8-A3E4-C9644E14DD1A}" srcOrd="8" destOrd="0" presId="urn:microsoft.com/office/officeart/2005/8/layout/pList1"/>
    <dgm:cxn modelId="{A639C9CB-8C6D-4F82-86C8-8F4156818857}" type="presParOf" srcId="{825320D3-C1A8-4CE8-A3E4-C9644E14DD1A}" destId="{F44384F5-E561-419E-8396-867479F5B8DC}" srcOrd="0" destOrd="0" presId="urn:microsoft.com/office/officeart/2005/8/layout/pList1"/>
    <dgm:cxn modelId="{CAB6C157-7E35-474B-8034-20F75467CA12}" type="presParOf" srcId="{825320D3-C1A8-4CE8-A3E4-C9644E14DD1A}" destId="{3DC0DDCE-81EB-4172-9DB3-FE07A38A56C0}" srcOrd="1" destOrd="0" presId="urn:microsoft.com/office/officeart/2005/8/layout/pList1"/>
    <dgm:cxn modelId="{E9D23BFE-B22C-4A59-8B38-6CFBB9B9CE9D}" type="presParOf" srcId="{91B426B3-17E5-4105-A6EA-EC7702852C6D}" destId="{AF549787-F247-4ADB-9830-9D4C68C1B14E}" srcOrd="9" destOrd="0" presId="urn:microsoft.com/office/officeart/2005/8/layout/pList1"/>
    <dgm:cxn modelId="{C8B5D43C-2B26-4A40-AB6E-B90B5D4A4676}" type="presParOf" srcId="{91B426B3-17E5-4105-A6EA-EC7702852C6D}" destId="{19F98E81-6F98-4985-9F20-5E7304895992}" srcOrd="10" destOrd="0" presId="urn:microsoft.com/office/officeart/2005/8/layout/pList1"/>
    <dgm:cxn modelId="{BD3207EF-1139-467F-ADA8-FB708C066454}" type="presParOf" srcId="{19F98E81-6F98-4985-9F20-5E7304895992}" destId="{97BF9CC8-6167-4DDE-B0D0-D13D56EF67D0}" srcOrd="0" destOrd="0" presId="urn:microsoft.com/office/officeart/2005/8/layout/pList1"/>
    <dgm:cxn modelId="{B069D6F9-73A5-4C48-9434-138CA905150F}" type="presParOf" srcId="{19F98E81-6F98-4985-9F20-5E7304895992}" destId="{A5F5332E-1943-4193-974A-A875394C67CA}"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E7EFCBE-C964-4862-8F40-49C22C7FEAD2}"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GB"/>
        </a:p>
      </dgm:t>
    </dgm:pt>
    <dgm:pt modelId="{793B022A-3E4B-42E2-A5E3-D6D63606233D}">
      <dgm:prSet phldrT="[Text]"/>
      <dgm:spPr/>
      <dgm:t>
        <a:bodyPr/>
        <a:lstStyle/>
        <a:p>
          <a:r>
            <a:rPr lang="en-GB"/>
            <a:t>Interviewee begins to describe very sensitive, personal history</a:t>
          </a:r>
        </a:p>
      </dgm:t>
    </dgm:pt>
    <dgm:pt modelId="{EEBCE088-FC52-48D4-A0EA-48BDF54D1704}" type="parTrans" cxnId="{394EF53F-6BFD-4CC0-9321-83F4F71BB3D2}">
      <dgm:prSet/>
      <dgm:spPr/>
      <dgm:t>
        <a:bodyPr/>
        <a:lstStyle/>
        <a:p>
          <a:endParaRPr lang="en-GB"/>
        </a:p>
      </dgm:t>
    </dgm:pt>
    <dgm:pt modelId="{31E3AEE1-F857-4E13-BA08-D40D3E84D324}" type="sibTrans" cxnId="{394EF53F-6BFD-4CC0-9321-83F4F71BB3D2}">
      <dgm:prSet/>
      <dgm:spPr/>
      <dgm:t>
        <a:bodyPr/>
        <a:lstStyle/>
        <a:p>
          <a:endParaRPr lang="en-GB"/>
        </a:p>
      </dgm:t>
    </dgm:pt>
    <dgm:pt modelId="{087D71AC-DCCB-4F2C-972F-906BEA57D263}">
      <dgm:prSet phldrT="[Text]"/>
      <dgm:spPr/>
      <dgm:t>
        <a:bodyPr/>
        <a:lstStyle/>
        <a:p>
          <a:r>
            <a:rPr lang="en-GB">
              <a:solidFill>
                <a:schemeClr val="tx1"/>
              </a:solidFill>
              <a:highlight>
                <a:srgbClr val="FFFF00"/>
              </a:highlight>
            </a:rPr>
            <a:t>Interviewee asks you if you are also living with HIV</a:t>
          </a:r>
        </a:p>
      </dgm:t>
    </dgm:pt>
    <dgm:pt modelId="{8D6D9C22-A3EE-4F0C-9ED8-44CF172EC8FB}" type="parTrans" cxnId="{3841BE1D-5B9D-4359-B9DD-EBC21DE20D99}">
      <dgm:prSet/>
      <dgm:spPr/>
      <dgm:t>
        <a:bodyPr/>
        <a:lstStyle/>
        <a:p>
          <a:endParaRPr lang="en-GB"/>
        </a:p>
      </dgm:t>
    </dgm:pt>
    <dgm:pt modelId="{56D79933-F365-4F30-95A4-CF31B5036D39}" type="sibTrans" cxnId="{3841BE1D-5B9D-4359-B9DD-EBC21DE20D99}">
      <dgm:prSet/>
      <dgm:spPr/>
      <dgm:t>
        <a:bodyPr/>
        <a:lstStyle/>
        <a:p>
          <a:endParaRPr lang="en-GB"/>
        </a:p>
      </dgm:t>
    </dgm:pt>
    <dgm:pt modelId="{3AAB6893-A607-47B5-9EA7-9B9E1EE0526D}">
      <dgm:prSet phldrT="[Text]"/>
      <dgm:spPr/>
      <dgm:t>
        <a:bodyPr/>
        <a:lstStyle/>
        <a:p>
          <a:r>
            <a:rPr lang="en-GB"/>
            <a:t>Interviewee notes that they find your questions intrusive</a:t>
          </a:r>
        </a:p>
      </dgm:t>
    </dgm:pt>
    <dgm:pt modelId="{D6B61607-2A9F-4A31-A163-633818446344}" type="parTrans" cxnId="{A2A9CF76-8788-400C-BC8A-5462AC2CC660}">
      <dgm:prSet/>
      <dgm:spPr/>
      <dgm:t>
        <a:bodyPr/>
        <a:lstStyle/>
        <a:p>
          <a:endParaRPr lang="en-GB"/>
        </a:p>
      </dgm:t>
    </dgm:pt>
    <dgm:pt modelId="{781AC404-0E68-4479-95BE-F55D6AE5239D}" type="sibTrans" cxnId="{A2A9CF76-8788-400C-BC8A-5462AC2CC660}">
      <dgm:prSet/>
      <dgm:spPr/>
      <dgm:t>
        <a:bodyPr/>
        <a:lstStyle/>
        <a:p>
          <a:endParaRPr lang="en-GB"/>
        </a:p>
      </dgm:t>
    </dgm:pt>
    <dgm:pt modelId="{ED5BB61F-C340-4F85-AE67-3BD77D442524}" type="pres">
      <dgm:prSet presAssocID="{BE7EFCBE-C964-4862-8F40-49C22C7FEAD2}" presName="diagram" presStyleCnt="0">
        <dgm:presLayoutVars>
          <dgm:dir/>
          <dgm:resizeHandles val="exact"/>
        </dgm:presLayoutVars>
      </dgm:prSet>
      <dgm:spPr/>
    </dgm:pt>
    <dgm:pt modelId="{3B4D326F-CD51-415A-AB1B-B056554232F5}" type="pres">
      <dgm:prSet presAssocID="{793B022A-3E4B-42E2-A5E3-D6D63606233D}" presName="node" presStyleLbl="node1" presStyleIdx="0" presStyleCnt="3">
        <dgm:presLayoutVars>
          <dgm:bulletEnabled val="1"/>
        </dgm:presLayoutVars>
      </dgm:prSet>
      <dgm:spPr/>
    </dgm:pt>
    <dgm:pt modelId="{78185775-4C93-44C7-A62D-6F8FD8A37D05}" type="pres">
      <dgm:prSet presAssocID="{31E3AEE1-F857-4E13-BA08-D40D3E84D324}" presName="sibTrans" presStyleCnt="0"/>
      <dgm:spPr/>
    </dgm:pt>
    <dgm:pt modelId="{556F9D6F-266E-465B-AE45-1AA806057FC7}" type="pres">
      <dgm:prSet presAssocID="{087D71AC-DCCB-4F2C-972F-906BEA57D263}" presName="node" presStyleLbl="node1" presStyleIdx="1" presStyleCnt="3">
        <dgm:presLayoutVars>
          <dgm:bulletEnabled val="1"/>
        </dgm:presLayoutVars>
      </dgm:prSet>
      <dgm:spPr/>
    </dgm:pt>
    <dgm:pt modelId="{741C6FD0-62AD-4DCF-8FFE-064A058BAC48}" type="pres">
      <dgm:prSet presAssocID="{56D79933-F365-4F30-95A4-CF31B5036D39}" presName="sibTrans" presStyleCnt="0"/>
      <dgm:spPr/>
    </dgm:pt>
    <dgm:pt modelId="{FC5685AB-743F-47CB-9727-B289AAF0D216}" type="pres">
      <dgm:prSet presAssocID="{3AAB6893-A607-47B5-9EA7-9B9E1EE0526D}" presName="node" presStyleLbl="node1" presStyleIdx="2" presStyleCnt="3">
        <dgm:presLayoutVars>
          <dgm:bulletEnabled val="1"/>
        </dgm:presLayoutVars>
      </dgm:prSet>
      <dgm:spPr/>
    </dgm:pt>
  </dgm:ptLst>
  <dgm:cxnLst>
    <dgm:cxn modelId="{70C22B0D-F518-4C07-8FD0-894AA891EE65}" type="presOf" srcId="{3AAB6893-A607-47B5-9EA7-9B9E1EE0526D}" destId="{FC5685AB-743F-47CB-9727-B289AAF0D216}" srcOrd="0" destOrd="0" presId="urn:microsoft.com/office/officeart/2005/8/layout/default"/>
    <dgm:cxn modelId="{3841BE1D-5B9D-4359-B9DD-EBC21DE20D99}" srcId="{BE7EFCBE-C964-4862-8F40-49C22C7FEAD2}" destId="{087D71AC-DCCB-4F2C-972F-906BEA57D263}" srcOrd="1" destOrd="0" parTransId="{8D6D9C22-A3EE-4F0C-9ED8-44CF172EC8FB}" sibTransId="{56D79933-F365-4F30-95A4-CF31B5036D39}"/>
    <dgm:cxn modelId="{394EF53F-6BFD-4CC0-9321-83F4F71BB3D2}" srcId="{BE7EFCBE-C964-4862-8F40-49C22C7FEAD2}" destId="{793B022A-3E4B-42E2-A5E3-D6D63606233D}" srcOrd="0" destOrd="0" parTransId="{EEBCE088-FC52-48D4-A0EA-48BDF54D1704}" sibTransId="{31E3AEE1-F857-4E13-BA08-D40D3E84D324}"/>
    <dgm:cxn modelId="{14D2FD42-1821-412D-8166-43EA369DF14D}" type="presOf" srcId="{793B022A-3E4B-42E2-A5E3-D6D63606233D}" destId="{3B4D326F-CD51-415A-AB1B-B056554232F5}" srcOrd="0" destOrd="0" presId="urn:microsoft.com/office/officeart/2005/8/layout/default"/>
    <dgm:cxn modelId="{88A79176-A64B-44CF-97F4-ECCE4E4F081D}" type="presOf" srcId="{BE7EFCBE-C964-4862-8F40-49C22C7FEAD2}" destId="{ED5BB61F-C340-4F85-AE67-3BD77D442524}" srcOrd="0" destOrd="0" presId="urn:microsoft.com/office/officeart/2005/8/layout/default"/>
    <dgm:cxn modelId="{A2A9CF76-8788-400C-BC8A-5462AC2CC660}" srcId="{BE7EFCBE-C964-4862-8F40-49C22C7FEAD2}" destId="{3AAB6893-A607-47B5-9EA7-9B9E1EE0526D}" srcOrd="2" destOrd="0" parTransId="{D6B61607-2A9F-4A31-A163-633818446344}" sibTransId="{781AC404-0E68-4479-95BE-F55D6AE5239D}"/>
    <dgm:cxn modelId="{1D9BC7A1-0107-41F0-8A30-1E68590BDF2D}" type="presOf" srcId="{087D71AC-DCCB-4F2C-972F-906BEA57D263}" destId="{556F9D6F-266E-465B-AE45-1AA806057FC7}" srcOrd="0" destOrd="0" presId="urn:microsoft.com/office/officeart/2005/8/layout/default"/>
    <dgm:cxn modelId="{28A0A6B0-60DF-4E75-A231-D03A35BF06AE}" type="presParOf" srcId="{ED5BB61F-C340-4F85-AE67-3BD77D442524}" destId="{3B4D326F-CD51-415A-AB1B-B056554232F5}" srcOrd="0" destOrd="0" presId="urn:microsoft.com/office/officeart/2005/8/layout/default"/>
    <dgm:cxn modelId="{0D1DDABA-D015-42CB-A1A7-22BDF9C20953}" type="presParOf" srcId="{ED5BB61F-C340-4F85-AE67-3BD77D442524}" destId="{78185775-4C93-44C7-A62D-6F8FD8A37D05}" srcOrd="1" destOrd="0" presId="urn:microsoft.com/office/officeart/2005/8/layout/default"/>
    <dgm:cxn modelId="{AB8BEA6F-6EDF-4673-9DD9-BDE2A8058FD4}" type="presParOf" srcId="{ED5BB61F-C340-4F85-AE67-3BD77D442524}" destId="{556F9D6F-266E-465B-AE45-1AA806057FC7}" srcOrd="2" destOrd="0" presId="urn:microsoft.com/office/officeart/2005/8/layout/default"/>
    <dgm:cxn modelId="{056CDDEC-3980-49C4-9401-ED0C7CEBE9F6}" type="presParOf" srcId="{ED5BB61F-C340-4F85-AE67-3BD77D442524}" destId="{741C6FD0-62AD-4DCF-8FFE-064A058BAC48}" srcOrd="3" destOrd="0" presId="urn:microsoft.com/office/officeart/2005/8/layout/default"/>
    <dgm:cxn modelId="{2E5CD388-FC40-4E8D-B670-49B6F0BD9F5E}" type="presParOf" srcId="{ED5BB61F-C340-4F85-AE67-3BD77D442524}" destId="{FC5685AB-743F-47CB-9727-B289AAF0D216}"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9105A01-30CF-4800-B6D5-1D009D291BD3}"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GB"/>
        </a:p>
      </dgm:t>
    </dgm:pt>
    <dgm:pt modelId="{B7E706B8-90D0-44A5-BF1B-AEE6A05ED223}">
      <dgm:prSet phldrT="[Text]" custT="1"/>
      <dgm:spPr/>
      <dgm:t>
        <a:bodyPr/>
        <a:lstStyle/>
        <a:p>
          <a:pPr>
            <a:buFont typeface="+mj-lt"/>
            <a:buAutoNum type="arabicPeriod"/>
          </a:pPr>
          <a:r>
            <a:rPr lang="en-GB" sz="2000" b="1"/>
            <a:t>Acknowledge </a:t>
          </a:r>
          <a:r>
            <a:rPr lang="en-GB" sz="2000"/>
            <a:t>that there is an issue that needs bracketing.</a:t>
          </a:r>
        </a:p>
      </dgm:t>
    </dgm:pt>
    <dgm:pt modelId="{55116D50-49A6-46B8-B362-3D199AD90C8C}" type="parTrans" cxnId="{E5648D30-CF7D-42DF-9449-1388B558878C}">
      <dgm:prSet/>
      <dgm:spPr/>
      <dgm:t>
        <a:bodyPr/>
        <a:lstStyle/>
        <a:p>
          <a:endParaRPr lang="en-GB" sz="1200"/>
        </a:p>
      </dgm:t>
    </dgm:pt>
    <dgm:pt modelId="{5EDBD3E2-7B73-4F9F-9240-0016BB77D20B}" type="sibTrans" cxnId="{E5648D30-CF7D-42DF-9449-1388B558878C}">
      <dgm:prSet/>
      <dgm:spPr/>
      <dgm:t>
        <a:bodyPr/>
        <a:lstStyle/>
        <a:p>
          <a:endParaRPr lang="en-GB" sz="1200"/>
        </a:p>
      </dgm:t>
    </dgm:pt>
    <dgm:pt modelId="{889814F0-0C01-4BDF-A44F-74C2BB04E298}">
      <dgm:prSet phldrT="[Text]" custT="1"/>
      <dgm:spPr/>
      <dgm:t>
        <a:bodyPr/>
        <a:lstStyle/>
        <a:p>
          <a:pPr>
            <a:buFont typeface="+mj-lt"/>
            <a:buAutoNum type="arabicPeriod" startAt="2"/>
          </a:pPr>
          <a:r>
            <a:rPr lang="en-GB" sz="2000" b="1"/>
            <a:t>Identify </a:t>
          </a:r>
          <a:r>
            <a:rPr lang="en-GB" sz="2000"/>
            <a:t>what part of your own story is being triggered </a:t>
          </a:r>
        </a:p>
      </dgm:t>
    </dgm:pt>
    <dgm:pt modelId="{A0020F4E-30D8-41E5-96D1-0661CECEA745}" type="parTrans" cxnId="{876299FF-2E0F-4492-9505-2EB7814DB14C}">
      <dgm:prSet/>
      <dgm:spPr/>
      <dgm:t>
        <a:bodyPr/>
        <a:lstStyle/>
        <a:p>
          <a:endParaRPr lang="en-GB" sz="1200"/>
        </a:p>
      </dgm:t>
    </dgm:pt>
    <dgm:pt modelId="{0B5648C8-F5B6-45C3-9938-36435781F1EE}" type="sibTrans" cxnId="{876299FF-2E0F-4492-9505-2EB7814DB14C}">
      <dgm:prSet/>
      <dgm:spPr/>
      <dgm:t>
        <a:bodyPr/>
        <a:lstStyle/>
        <a:p>
          <a:endParaRPr lang="en-GB" sz="1200"/>
        </a:p>
      </dgm:t>
    </dgm:pt>
    <dgm:pt modelId="{F3C4BD81-ED09-4598-9FF5-20E4509A951B}">
      <dgm:prSet phldrT="[Text]" custT="1"/>
      <dgm:spPr/>
      <dgm:t>
        <a:bodyPr/>
        <a:lstStyle/>
        <a:p>
          <a:pPr>
            <a:buFont typeface="+mj-lt"/>
            <a:buAutoNum type="arabicPeriod" startAt="3"/>
          </a:pPr>
          <a:r>
            <a:rPr lang="en-GB" sz="2000" b="1"/>
            <a:t>Make </a:t>
          </a:r>
          <a:r>
            <a:rPr lang="en-GB" sz="2000"/>
            <a:t>a contract with yourself to later remove the brackets</a:t>
          </a:r>
        </a:p>
      </dgm:t>
    </dgm:pt>
    <dgm:pt modelId="{2385D7E3-C801-4D26-889D-DA5A5D35ED25}" type="parTrans" cxnId="{5570B81C-783E-4692-89AB-52EC52DBCE28}">
      <dgm:prSet/>
      <dgm:spPr/>
      <dgm:t>
        <a:bodyPr/>
        <a:lstStyle/>
        <a:p>
          <a:endParaRPr lang="en-GB" sz="1200"/>
        </a:p>
      </dgm:t>
    </dgm:pt>
    <dgm:pt modelId="{09EBCC70-1C53-4564-BC1E-7F55E649F501}" type="sibTrans" cxnId="{5570B81C-783E-4692-89AB-52EC52DBCE28}">
      <dgm:prSet/>
      <dgm:spPr/>
      <dgm:t>
        <a:bodyPr/>
        <a:lstStyle/>
        <a:p>
          <a:endParaRPr lang="en-GB" sz="1200"/>
        </a:p>
      </dgm:t>
    </dgm:pt>
    <dgm:pt modelId="{338320A0-DB5C-4F06-BB83-689748C3DF60}">
      <dgm:prSet phldrT="[Text]" custT="1"/>
      <dgm:spPr/>
      <dgm:t>
        <a:bodyPr/>
        <a:lstStyle/>
        <a:p>
          <a:pPr>
            <a:buFont typeface="+mj-lt"/>
            <a:buAutoNum type="arabicPeriod" startAt="4"/>
          </a:pPr>
          <a:r>
            <a:rPr lang="en-GB" sz="2000" b="1"/>
            <a:t>Breathe, </a:t>
          </a:r>
          <a:r>
            <a:rPr lang="en-GB" sz="2000"/>
            <a:t>bend your knees, look around!</a:t>
          </a:r>
        </a:p>
      </dgm:t>
    </dgm:pt>
    <dgm:pt modelId="{EE0D4934-47CB-4503-86AA-F09BD78CC07B}" type="parTrans" cxnId="{F9BB662B-6960-4791-B8F6-9431BC35D8B6}">
      <dgm:prSet/>
      <dgm:spPr/>
      <dgm:t>
        <a:bodyPr/>
        <a:lstStyle/>
        <a:p>
          <a:endParaRPr lang="en-GB" sz="1200"/>
        </a:p>
      </dgm:t>
    </dgm:pt>
    <dgm:pt modelId="{821C3712-8036-4E16-972C-AC7C53DF4D65}" type="sibTrans" cxnId="{F9BB662B-6960-4791-B8F6-9431BC35D8B6}">
      <dgm:prSet/>
      <dgm:spPr/>
      <dgm:t>
        <a:bodyPr/>
        <a:lstStyle/>
        <a:p>
          <a:endParaRPr lang="en-GB" sz="1200"/>
        </a:p>
      </dgm:t>
    </dgm:pt>
    <dgm:pt modelId="{CFB3873E-560D-40AE-B035-26793DC66B5F}" type="pres">
      <dgm:prSet presAssocID="{B9105A01-30CF-4800-B6D5-1D009D291BD3}" presName="linear" presStyleCnt="0">
        <dgm:presLayoutVars>
          <dgm:animLvl val="lvl"/>
          <dgm:resizeHandles val="exact"/>
        </dgm:presLayoutVars>
      </dgm:prSet>
      <dgm:spPr/>
    </dgm:pt>
    <dgm:pt modelId="{1BC155B0-810B-486B-BF76-248ECB1AFBA3}" type="pres">
      <dgm:prSet presAssocID="{B7E706B8-90D0-44A5-BF1B-AEE6A05ED223}" presName="parentText" presStyleLbl="node1" presStyleIdx="0" presStyleCnt="4">
        <dgm:presLayoutVars>
          <dgm:chMax val="0"/>
          <dgm:bulletEnabled val="1"/>
        </dgm:presLayoutVars>
      </dgm:prSet>
      <dgm:spPr/>
    </dgm:pt>
    <dgm:pt modelId="{210AE052-8E6E-432F-8C14-D7DEF9DB9D75}" type="pres">
      <dgm:prSet presAssocID="{5EDBD3E2-7B73-4F9F-9240-0016BB77D20B}" presName="spacer" presStyleCnt="0"/>
      <dgm:spPr/>
    </dgm:pt>
    <dgm:pt modelId="{B470D04E-1811-4D0A-B10E-E6757B0C9A2D}" type="pres">
      <dgm:prSet presAssocID="{889814F0-0C01-4BDF-A44F-74C2BB04E298}" presName="parentText" presStyleLbl="node1" presStyleIdx="1" presStyleCnt="4">
        <dgm:presLayoutVars>
          <dgm:chMax val="0"/>
          <dgm:bulletEnabled val="1"/>
        </dgm:presLayoutVars>
      </dgm:prSet>
      <dgm:spPr/>
    </dgm:pt>
    <dgm:pt modelId="{8AFD3627-0A4D-417E-B679-F4A14004046D}" type="pres">
      <dgm:prSet presAssocID="{0B5648C8-F5B6-45C3-9938-36435781F1EE}" presName="spacer" presStyleCnt="0"/>
      <dgm:spPr/>
    </dgm:pt>
    <dgm:pt modelId="{A744DDDA-3723-4498-95B7-677ED4B4C181}" type="pres">
      <dgm:prSet presAssocID="{F3C4BD81-ED09-4598-9FF5-20E4509A951B}" presName="parentText" presStyleLbl="node1" presStyleIdx="2" presStyleCnt="4">
        <dgm:presLayoutVars>
          <dgm:chMax val="0"/>
          <dgm:bulletEnabled val="1"/>
        </dgm:presLayoutVars>
      </dgm:prSet>
      <dgm:spPr/>
    </dgm:pt>
    <dgm:pt modelId="{273AA881-3C77-4794-9B5A-2743C8A4233E}" type="pres">
      <dgm:prSet presAssocID="{09EBCC70-1C53-4564-BC1E-7F55E649F501}" presName="spacer" presStyleCnt="0"/>
      <dgm:spPr/>
    </dgm:pt>
    <dgm:pt modelId="{C44BD439-7998-462A-87CD-CB81CE73CF42}" type="pres">
      <dgm:prSet presAssocID="{338320A0-DB5C-4F06-BB83-689748C3DF60}" presName="parentText" presStyleLbl="node1" presStyleIdx="3" presStyleCnt="4">
        <dgm:presLayoutVars>
          <dgm:chMax val="0"/>
          <dgm:bulletEnabled val="1"/>
        </dgm:presLayoutVars>
      </dgm:prSet>
      <dgm:spPr/>
    </dgm:pt>
  </dgm:ptLst>
  <dgm:cxnLst>
    <dgm:cxn modelId="{61645F03-1DA2-4698-8371-078F83379004}" type="presOf" srcId="{B7E706B8-90D0-44A5-BF1B-AEE6A05ED223}" destId="{1BC155B0-810B-486B-BF76-248ECB1AFBA3}" srcOrd="0" destOrd="0" presId="urn:microsoft.com/office/officeart/2005/8/layout/vList2"/>
    <dgm:cxn modelId="{DBE43E15-B970-45F6-A613-53F88E605B93}" type="presOf" srcId="{B9105A01-30CF-4800-B6D5-1D009D291BD3}" destId="{CFB3873E-560D-40AE-B035-26793DC66B5F}" srcOrd="0" destOrd="0" presId="urn:microsoft.com/office/officeart/2005/8/layout/vList2"/>
    <dgm:cxn modelId="{5570B81C-783E-4692-89AB-52EC52DBCE28}" srcId="{B9105A01-30CF-4800-B6D5-1D009D291BD3}" destId="{F3C4BD81-ED09-4598-9FF5-20E4509A951B}" srcOrd="2" destOrd="0" parTransId="{2385D7E3-C801-4D26-889D-DA5A5D35ED25}" sibTransId="{09EBCC70-1C53-4564-BC1E-7F55E649F501}"/>
    <dgm:cxn modelId="{F9BB662B-6960-4791-B8F6-9431BC35D8B6}" srcId="{B9105A01-30CF-4800-B6D5-1D009D291BD3}" destId="{338320A0-DB5C-4F06-BB83-689748C3DF60}" srcOrd="3" destOrd="0" parTransId="{EE0D4934-47CB-4503-86AA-F09BD78CC07B}" sibTransId="{821C3712-8036-4E16-972C-AC7C53DF4D65}"/>
    <dgm:cxn modelId="{E5648D30-CF7D-42DF-9449-1388B558878C}" srcId="{B9105A01-30CF-4800-B6D5-1D009D291BD3}" destId="{B7E706B8-90D0-44A5-BF1B-AEE6A05ED223}" srcOrd="0" destOrd="0" parTransId="{55116D50-49A6-46B8-B362-3D199AD90C8C}" sibTransId="{5EDBD3E2-7B73-4F9F-9240-0016BB77D20B}"/>
    <dgm:cxn modelId="{69F54A3E-1015-4CA2-A2A9-2B3945D7EF36}" type="presOf" srcId="{338320A0-DB5C-4F06-BB83-689748C3DF60}" destId="{C44BD439-7998-462A-87CD-CB81CE73CF42}" srcOrd="0" destOrd="0" presId="urn:microsoft.com/office/officeart/2005/8/layout/vList2"/>
    <dgm:cxn modelId="{C27CF659-5D35-4A99-B98A-08BF19F9EC00}" type="presOf" srcId="{889814F0-0C01-4BDF-A44F-74C2BB04E298}" destId="{B470D04E-1811-4D0A-B10E-E6757B0C9A2D}" srcOrd="0" destOrd="0" presId="urn:microsoft.com/office/officeart/2005/8/layout/vList2"/>
    <dgm:cxn modelId="{27D9AFA6-5B7E-4530-8B54-25E922B66778}" type="presOf" srcId="{F3C4BD81-ED09-4598-9FF5-20E4509A951B}" destId="{A744DDDA-3723-4498-95B7-677ED4B4C181}" srcOrd="0" destOrd="0" presId="urn:microsoft.com/office/officeart/2005/8/layout/vList2"/>
    <dgm:cxn modelId="{876299FF-2E0F-4492-9505-2EB7814DB14C}" srcId="{B9105A01-30CF-4800-B6D5-1D009D291BD3}" destId="{889814F0-0C01-4BDF-A44F-74C2BB04E298}" srcOrd="1" destOrd="0" parTransId="{A0020F4E-30D8-41E5-96D1-0661CECEA745}" sibTransId="{0B5648C8-F5B6-45C3-9938-36435781F1EE}"/>
    <dgm:cxn modelId="{82832FD4-D81C-49C9-AC59-EFBF9A9C04A3}" type="presParOf" srcId="{CFB3873E-560D-40AE-B035-26793DC66B5F}" destId="{1BC155B0-810B-486B-BF76-248ECB1AFBA3}" srcOrd="0" destOrd="0" presId="urn:microsoft.com/office/officeart/2005/8/layout/vList2"/>
    <dgm:cxn modelId="{5BB18300-D944-4939-ABED-9A09BF793CC9}" type="presParOf" srcId="{CFB3873E-560D-40AE-B035-26793DC66B5F}" destId="{210AE052-8E6E-432F-8C14-D7DEF9DB9D75}" srcOrd="1" destOrd="0" presId="urn:microsoft.com/office/officeart/2005/8/layout/vList2"/>
    <dgm:cxn modelId="{5FF92C5F-93AE-4FAA-944E-B877C6F62034}" type="presParOf" srcId="{CFB3873E-560D-40AE-B035-26793DC66B5F}" destId="{B470D04E-1811-4D0A-B10E-E6757B0C9A2D}" srcOrd="2" destOrd="0" presId="urn:microsoft.com/office/officeart/2005/8/layout/vList2"/>
    <dgm:cxn modelId="{1A08290A-F665-4686-BF8A-0E5F18A5CC52}" type="presParOf" srcId="{CFB3873E-560D-40AE-B035-26793DC66B5F}" destId="{8AFD3627-0A4D-417E-B679-F4A14004046D}" srcOrd="3" destOrd="0" presId="urn:microsoft.com/office/officeart/2005/8/layout/vList2"/>
    <dgm:cxn modelId="{0BF3DE0C-1F22-475A-A918-A682EC2B03C3}" type="presParOf" srcId="{CFB3873E-560D-40AE-B035-26793DC66B5F}" destId="{A744DDDA-3723-4498-95B7-677ED4B4C181}" srcOrd="4" destOrd="0" presId="urn:microsoft.com/office/officeart/2005/8/layout/vList2"/>
    <dgm:cxn modelId="{0AC42A6D-88D2-40FA-9AB5-D4DC0E241433}" type="presParOf" srcId="{CFB3873E-560D-40AE-B035-26793DC66B5F}" destId="{273AA881-3C77-4794-9B5A-2743C8A4233E}" srcOrd="5" destOrd="0" presId="urn:microsoft.com/office/officeart/2005/8/layout/vList2"/>
    <dgm:cxn modelId="{0BD34F9D-654C-442D-A073-234C568AD878}" type="presParOf" srcId="{CFB3873E-560D-40AE-B035-26793DC66B5F}" destId="{C44BD439-7998-462A-87CD-CB81CE73CF42}"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BE013CA-FAFB-412E-9465-899C40DE74CA}" type="doc">
      <dgm:prSet loTypeId="urn:microsoft.com/office/officeart/2008/layout/LinedList" loCatId="list" qsTypeId="urn:microsoft.com/office/officeart/2005/8/quickstyle/simple2" qsCatId="simple" csTypeId="urn:microsoft.com/office/officeart/2005/8/colors/accent6_2" csCatId="accent6" phldr="1"/>
      <dgm:spPr/>
      <dgm:t>
        <a:bodyPr/>
        <a:lstStyle/>
        <a:p>
          <a:endParaRPr lang="en-GB"/>
        </a:p>
      </dgm:t>
    </dgm:pt>
    <dgm:pt modelId="{074AD19F-74E7-4CF7-BFC2-4308F5FF50E6}">
      <dgm:prSet phldrT="[Text]"/>
      <dgm:spPr/>
      <dgm:t>
        <a:bodyPr/>
        <a:lstStyle/>
        <a:p>
          <a:r>
            <a:rPr lang="en-GB"/>
            <a:t>Only support when you are </a:t>
          </a:r>
          <a:r>
            <a:rPr lang="en-GB" b="1"/>
            <a:t>comfortable with the emotion </a:t>
          </a:r>
          <a:r>
            <a:rPr lang="en-GB" b="0"/>
            <a:t>(anger, fear, sadness)</a:t>
          </a:r>
          <a:endParaRPr lang="en-GB"/>
        </a:p>
      </dgm:t>
    </dgm:pt>
    <dgm:pt modelId="{F4A1CB53-0FCE-4834-8DE8-CDAF494FB616}" type="parTrans" cxnId="{37673FB6-84F1-4183-AB83-3BAA86A9E874}">
      <dgm:prSet/>
      <dgm:spPr/>
      <dgm:t>
        <a:bodyPr/>
        <a:lstStyle/>
        <a:p>
          <a:endParaRPr lang="en-GB"/>
        </a:p>
      </dgm:t>
    </dgm:pt>
    <dgm:pt modelId="{BD06FF8D-BD78-4F37-884E-06B9FEC6826D}" type="sibTrans" cxnId="{37673FB6-84F1-4183-AB83-3BAA86A9E874}">
      <dgm:prSet/>
      <dgm:spPr/>
      <dgm:t>
        <a:bodyPr/>
        <a:lstStyle/>
        <a:p>
          <a:endParaRPr lang="en-GB"/>
        </a:p>
      </dgm:t>
    </dgm:pt>
    <dgm:pt modelId="{E4595609-5940-4A00-9583-B5F78036FA86}">
      <dgm:prSet phldrT="[Text]"/>
      <dgm:spPr/>
      <dgm:t>
        <a:bodyPr/>
        <a:lstStyle/>
        <a:p>
          <a:r>
            <a:rPr lang="en-GB"/>
            <a:t>Non-judgemental peer support communicates that </a:t>
          </a:r>
          <a:r>
            <a:rPr lang="en-GB" b="1"/>
            <a:t>“experiencing emotions is natural and normal”</a:t>
          </a:r>
        </a:p>
      </dgm:t>
    </dgm:pt>
    <dgm:pt modelId="{15D522F1-D040-4D60-9F7E-977D07E50EA9}" type="parTrans" cxnId="{718E1343-B4BF-4032-A669-BA13CEA88FB0}">
      <dgm:prSet/>
      <dgm:spPr/>
      <dgm:t>
        <a:bodyPr/>
        <a:lstStyle/>
        <a:p>
          <a:endParaRPr lang="en-GB"/>
        </a:p>
      </dgm:t>
    </dgm:pt>
    <dgm:pt modelId="{F37C62B2-F7FA-40C2-9D5F-F8CA86966F97}" type="sibTrans" cxnId="{718E1343-B4BF-4032-A669-BA13CEA88FB0}">
      <dgm:prSet/>
      <dgm:spPr/>
      <dgm:t>
        <a:bodyPr/>
        <a:lstStyle/>
        <a:p>
          <a:endParaRPr lang="en-GB"/>
        </a:p>
      </dgm:t>
    </dgm:pt>
    <dgm:pt modelId="{ACF26B29-C326-48FD-93D1-E9AC71A562C2}">
      <dgm:prSet phldrT="[Text]"/>
      <dgm:spPr/>
      <dgm:t>
        <a:bodyPr/>
        <a:lstStyle/>
        <a:p>
          <a:r>
            <a:rPr lang="en-GB" b="1"/>
            <a:t>Offer acceptance </a:t>
          </a:r>
          <a:r>
            <a:rPr lang="en-GB" b="0"/>
            <a:t>with words, gestures, facial expressions and touch (with permission)</a:t>
          </a:r>
        </a:p>
      </dgm:t>
    </dgm:pt>
    <dgm:pt modelId="{4B62C718-F713-42B8-865E-F7B46CE3002D}" type="parTrans" cxnId="{DC451F6F-5C2E-4AD8-96ED-C686304D7F1C}">
      <dgm:prSet/>
      <dgm:spPr/>
      <dgm:t>
        <a:bodyPr/>
        <a:lstStyle/>
        <a:p>
          <a:endParaRPr lang="en-GB"/>
        </a:p>
      </dgm:t>
    </dgm:pt>
    <dgm:pt modelId="{E89CE50A-E47C-4805-ABB8-A262A8977627}" type="sibTrans" cxnId="{DC451F6F-5C2E-4AD8-96ED-C686304D7F1C}">
      <dgm:prSet/>
      <dgm:spPr/>
      <dgm:t>
        <a:bodyPr/>
        <a:lstStyle/>
        <a:p>
          <a:endParaRPr lang="en-GB"/>
        </a:p>
      </dgm:t>
    </dgm:pt>
    <dgm:pt modelId="{A54941EE-906C-457A-9DE9-830D2E5237ED}">
      <dgm:prSet phldrT="[Text]"/>
      <dgm:spPr/>
      <dgm:t>
        <a:bodyPr/>
        <a:lstStyle/>
        <a:p>
          <a:r>
            <a:rPr lang="en-GB"/>
            <a:t>Make </a:t>
          </a:r>
          <a:r>
            <a:rPr lang="en-GB" b="1"/>
            <a:t>no attempt to deepen the emotions, </a:t>
          </a:r>
          <a:r>
            <a:rPr lang="en-GB" b="0"/>
            <a:t>give advice or direct someone</a:t>
          </a:r>
          <a:endParaRPr lang="en-GB"/>
        </a:p>
      </dgm:t>
    </dgm:pt>
    <dgm:pt modelId="{B7D9F7B1-BC9A-436A-8972-E5D691DCB672}" type="parTrans" cxnId="{254EA220-B985-4B2F-B06C-3451B8CED6E1}">
      <dgm:prSet/>
      <dgm:spPr/>
      <dgm:t>
        <a:bodyPr/>
        <a:lstStyle/>
        <a:p>
          <a:endParaRPr lang="en-GB"/>
        </a:p>
      </dgm:t>
    </dgm:pt>
    <dgm:pt modelId="{8C4CF6D0-9D88-469B-A17F-B56860E74F66}" type="sibTrans" cxnId="{254EA220-B985-4B2F-B06C-3451B8CED6E1}">
      <dgm:prSet/>
      <dgm:spPr/>
      <dgm:t>
        <a:bodyPr/>
        <a:lstStyle/>
        <a:p>
          <a:endParaRPr lang="en-GB"/>
        </a:p>
      </dgm:t>
    </dgm:pt>
    <dgm:pt modelId="{E8E4E21F-3768-48D8-AE9C-4969ECA2132E}">
      <dgm:prSet phldrT="[Text]"/>
      <dgm:spPr/>
      <dgm:t>
        <a:bodyPr/>
        <a:lstStyle/>
        <a:p>
          <a:r>
            <a:rPr lang="en-GB"/>
            <a:t>Get support for yourself to </a:t>
          </a:r>
          <a:r>
            <a:rPr lang="en-GB" b="1"/>
            <a:t>debrief</a:t>
          </a:r>
          <a:endParaRPr lang="en-GB"/>
        </a:p>
      </dgm:t>
    </dgm:pt>
    <dgm:pt modelId="{9381D328-9796-41FD-AD14-3799F0078188}" type="parTrans" cxnId="{1E07F3D9-0CE5-48A5-919E-82752E6E95D8}">
      <dgm:prSet/>
      <dgm:spPr/>
      <dgm:t>
        <a:bodyPr/>
        <a:lstStyle/>
        <a:p>
          <a:endParaRPr lang="en-GB"/>
        </a:p>
      </dgm:t>
    </dgm:pt>
    <dgm:pt modelId="{9FC7870A-FBF6-4AEF-806A-6CA6CC65AF4B}" type="sibTrans" cxnId="{1E07F3D9-0CE5-48A5-919E-82752E6E95D8}">
      <dgm:prSet/>
      <dgm:spPr/>
      <dgm:t>
        <a:bodyPr/>
        <a:lstStyle/>
        <a:p>
          <a:endParaRPr lang="en-GB"/>
        </a:p>
      </dgm:t>
    </dgm:pt>
    <dgm:pt modelId="{4C08BB2E-06A0-4DEC-B222-AC526AAD0700}" type="pres">
      <dgm:prSet presAssocID="{7BE013CA-FAFB-412E-9465-899C40DE74CA}" presName="vert0" presStyleCnt="0">
        <dgm:presLayoutVars>
          <dgm:dir/>
          <dgm:animOne val="branch"/>
          <dgm:animLvl val="lvl"/>
        </dgm:presLayoutVars>
      </dgm:prSet>
      <dgm:spPr/>
    </dgm:pt>
    <dgm:pt modelId="{B0040C13-2801-4357-A2E5-04D6DE3A34CC}" type="pres">
      <dgm:prSet presAssocID="{074AD19F-74E7-4CF7-BFC2-4308F5FF50E6}" presName="thickLine" presStyleLbl="alignNode1" presStyleIdx="0" presStyleCnt="5"/>
      <dgm:spPr/>
    </dgm:pt>
    <dgm:pt modelId="{8142E17D-815D-46BE-8537-80BCE0BFA6C3}" type="pres">
      <dgm:prSet presAssocID="{074AD19F-74E7-4CF7-BFC2-4308F5FF50E6}" presName="horz1" presStyleCnt="0"/>
      <dgm:spPr/>
    </dgm:pt>
    <dgm:pt modelId="{8C9CADC2-605B-41FF-9A80-5C109CF63D11}" type="pres">
      <dgm:prSet presAssocID="{074AD19F-74E7-4CF7-BFC2-4308F5FF50E6}" presName="tx1" presStyleLbl="revTx" presStyleIdx="0" presStyleCnt="5"/>
      <dgm:spPr/>
    </dgm:pt>
    <dgm:pt modelId="{B143FA15-8281-49B4-A594-F3C05500B34E}" type="pres">
      <dgm:prSet presAssocID="{074AD19F-74E7-4CF7-BFC2-4308F5FF50E6}" presName="vert1" presStyleCnt="0"/>
      <dgm:spPr/>
    </dgm:pt>
    <dgm:pt modelId="{8E8CF4D3-5624-4328-84FB-8BE29816BEEE}" type="pres">
      <dgm:prSet presAssocID="{E4595609-5940-4A00-9583-B5F78036FA86}" presName="thickLine" presStyleLbl="alignNode1" presStyleIdx="1" presStyleCnt="5"/>
      <dgm:spPr/>
    </dgm:pt>
    <dgm:pt modelId="{CD68EACF-BA55-426D-BB15-D66F00F8F8E5}" type="pres">
      <dgm:prSet presAssocID="{E4595609-5940-4A00-9583-B5F78036FA86}" presName="horz1" presStyleCnt="0"/>
      <dgm:spPr/>
    </dgm:pt>
    <dgm:pt modelId="{7D7868F1-34DB-4939-96D8-E2377D6DB437}" type="pres">
      <dgm:prSet presAssocID="{E4595609-5940-4A00-9583-B5F78036FA86}" presName="tx1" presStyleLbl="revTx" presStyleIdx="1" presStyleCnt="5"/>
      <dgm:spPr/>
    </dgm:pt>
    <dgm:pt modelId="{94C3DC98-3B8B-4F93-929C-3F2BCBA6F6C1}" type="pres">
      <dgm:prSet presAssocID="{E4595609-5940-4A00-9583-B5F78036FA86}" presName="vert1" presStyleCnt="0"/>
      <dgm:spPr/>
    </dgm:pt>
    <dgm:pt modelId="{98D41BFF-1C84-4FF9-A433-A3486D3C99F8}" type="pres">
      <dgm:prSet presAssocID="{ACF26B29-C326-48FD-93D1-E9AC71A562C2}" presName="thickLine" presStyleLbl="alignNode1" presStyleIdx="2" presStyleCnt="5"/>
      <dgm:spPr/>
    </dgm:pt>
    <dgm:pt modelId="{FE73D1A7-60D2-4BCB-9C80-9B0997D33033}" type="pres">
      <dgm:prSet presAssocID="{ACF26B29-C326-48FD-93D1-E9AC71A562C2}" presName="horz1" presStyleCnt="0"/>
      <dgm:spPr/>
    </dgm:pt>
    <dgm:pt modelId="{F23D77B8-2BBC-452C-8170-A533E227E683}" type="pres">
      <dgm:prSet presAssocID="{ACF26B29-C326-48FD-93D1-E9AC71A562C2}" presName="tx1" presStyleLbl="revTx" presStyleIdx="2" presStyleCnt="5"/>
      <dgm:spPr/>
    </dgm:pt>
    <dgm:pt modelId="{37A71523-A88E-40E7-81D1-E4DBD835287A}" type="pres">
      <dgm:prSet presAssocID="{ACF26B29-C326-48FD-93D1-E9AC71A562C2}" presName="vert1" presStyleCnt="0"/>
      <dgm:spPr/>
    </dgm:pt>
    <dgm:pt modelId="{62805F21-CCD0-44E8-84F6-A135F84D1D1E}" type="pres">
      <dgm:prSet presAssocID="{A54941EE-906C-457A-9DE9-830D2E5237ED}" presName="thickLine" presStyleLbl="alignNode1" presStyleIdx="3" presStyleCnt="5"/>
      <dgm:spPr/>
    </dgm:pt>
    <dgm:pt modelId="{202AD7B4-E268-44B5-80B7-3835D91DCC51}" type="pres">
      <dgm:prSet presAssocID="{A54941EE-906C-457A-9DE9-830D2E5237ED}" presName="horz1" presStyleCnt="0"/>
      <dgm:spPr/>
    </dgm:pt>
    <dgm:pt modelId="{0EE48B18-6F19-47F6-91D7-52EC1A00A044}" type="pres">
      <dgm:prSet presAssocID="{A54941EE-906C-457A-9DE9-830D2E5237ED}" presName="tx1" presStyleLbl="revTx" presStyleIdx="3" presStyleCnt="5"/>
      <dgm:spPr/>
    </dgm:pt>
    <dgm:pt modelId="{55040988-B814-400D-BA12-876E798C1C88}" type="pres">
      <dgm:prSet presAssocID="{A54941EE-906C-457A-9DE9-830D2E5237ED}" presName="vert1" presStyleCnt="0"/>
      <dgm:spPr/>
    </dgm:pt>
    <dgm:pt modelId="{D4E0411B-3B2F-4BCC-854F-A259EEFC0492}" type="pres">
      <dgm:prSet presAssocID="{E8E4E21F-3768-48D8-AE9C-4969ECA2132E}" presName="thickLine" presStyleLbl="alignNode1" presStyleIdx="4" presStyleCnt="5"/>
      <dgm:spPr/>
    </dgm:pt>
    <dgm:pt modelId="{A32AC4AF-D101-4342-BE8B-1128A3655D44}" type="pres">
      <dgm:prSet presAssocID="{E8E4E21F-3768-48D8-AE9C-4969ECA2132E}" presName="horz1" presStyleCnt="0"/>
      <dgm:spPr/>
    </dgm:pt>
    <dgm:pt modelId="{18A2819C-4D79-4ABD-A841-6C4B1E2818D5}" type="pres">
      <dgm:prSet presAssocID="{E8E4E21F-3768-48D8-AE9C-4969ECA2132E}" presName="tx1" presStyleLbl="revTx" presStyleIdx="4" presStyleCnt="5"/>
      <dgm:spPr/>
    </dgm:pt>
    <dgm:pt modelId="{897120AA-B5A7-4F4F-8FE8-9AADB31A9F3C}" type="pres">
      <dgm:prSet presAssocID="{E8E4E21F-3768-48D8-AE9C-4969ECA2132E}" presName="vert1" presStyleCnt="0"/>
      <dgm:spPr/>
    </dgm:pt>
  </dgm:ptLst>
  <dgm:cxnLst>
    <dgm:cxn modelId="{79CFC107-F8D9-4B0D-B663-ABED0025A3EF}" type="presOf" srcId="{7BE013CA-FAFB-412E-9465-899C40DE74CA}" destId="{4C08BB2E-06A0-4DEC-B222-AC526AAD0700}" srcOrd="0" destOrd="0" presId="urn:microsoft.com/office/officeart/2008/layout/LinedList"/>
    <dgm:cxn modelId="{8712FF10-C53E-4B59-B9DE-1BBF907ADB6E}" type="presOf" srcId="{E4595609-5940-4A00-9583-B5F78036FA86}" destId="{7D7868F1-34DB-4939-96D8-E2377D6DB437}" srcOrd="0" destOrd="0" presId="urn:microsoft.com/office/officeart/2008/layout/LinedList"/>
    <dgm:cxn modelId="{254EA220-B985-4B2F-B06C-3451B8CED6E1}" srcId="{7BE013CA-FAFB-412E-9465-899C40DE74CA}" destId="{A54941EE-906C-457A-9DE9-830D2E5237ED}" srcOrd="3" destOrd="0" parTransId="{B7D9F7B1-BC9A-436A-8972-E5D691DCB672}" sibTransId="{8C4CF6D0-9D88-469B-A17F-B56860E74F66}"/>
    <dgm:cxn modelId="{4FDA6341-3B49-4B7E-97AF-5D0ACA19050B}" type="presOf" srcId="{ACF26B29-C326-48FD-93D1-E9AC71A562C2}" destId="{F23D77B8-2BBC-452C-8170-A533E227E683}" srcOrd="0" destOrd="0" presId="urn:microsoft.com/office/officeart/2008/layout/LinedList"/>
    <dgm:cxn modelId="{718E1343-B4BF-4032-A669-BA13CEA88FB0}" srcId="{7BE013CA-FAFB-412E-9465-899C40DE74CA}" destId="{E4595609-5940-4A00-9583-B5F78036FA86}" srcOrd="1" destOrd="0" parTransId="{15D522F1-D040-4D60-9F7E-977D07E50EA9}" sibTransId="{F37C62B2-F7FA-40C2-9D5F-F8CA86966F97}"/>
    <dgm:cxn modelId="{DC451F6F-5C2E-4AD8-96ED-C686304D7F1C}" srcId="{7BE013CA-FAFB-412E-9465-899C40DE74CA}" destId="{ACF26B29-C326-48FD-93D1-E9AC71A562C2}" srcOrd="2" destOrd="0" parTransId="{4B62C718-F713-42B8-865E-F7B46CE3002D}" sibTransId="{E89CE50A-E47C-4805-ABB8-A262A8977627}"/>
    <dgm:cxn modelId="{74459899-10B9-4124-A952-32D8ED78FEB8}" type="presOf" srcId="{074AD19F-74E7-4CF7-BFC2-4308F5FF50E6}" destId="{8C9CADC2-605B-41FF-9A80-5C109CF63D11}" srcOrd="0" destOrd="0" presId="urn:microsoft.com/office/officeart/2008/layout/LinedList"/>
    <dgm:cxn modelId="{7D5947B4-D19D-460D-B98B-0286E3EB7C35}" type="presOf" srcId="{A54941EE-906C-457A-9DE9-830D2E5237ED}" destId="{0EE48B18-6F19-47F6-91D7-52EC1A00A044}" srcOrd="0" destOrd="0" presId="urn:microsoft.com/office/officeart/2008/layout/LinedList"/>
    <dgm:cxn modelId="{37673FB6-84F1-4183-AB83-3BAA86A9E874}" srcId="{7BE013CA-FAFB-412E-9465-899C40DE74CA}" destId="{074AD19F-74E7-4CF7-BFC2-4308F5FF50E6}" srcOrd="0" destOrd="0" parTransId="{F4A1CB53-0FCE-4834-8DE8-CDAF494FB616}" sibTransId="{BD06FF8D-BD78-4F37-884E-06B9FEC6826D}"/>
    <dgm:cxn modelId="{77C9E4C0-5F71-420C-8A66-17493C935EB4}" type="presOf" srcId="{E8E4E21F-3768-48D8-AE9C-4969ECA2132E}" destId="{18A2819C-4D79-4ABD-A841-6C4B1E2818D5}" srcOrd="0" destOrd="0" presId="urn:microsoft.com/office/officeart/2008/layout/LinedList"/>
    <dgm:cxn modelId="{1E07F3D9-0CE5-48A5-919E-82752E6E95D8}" srcId="{7BE013CA-FAFB-412E-9465-899C40DE74CA}" destId="{E8E4E21F-3768-48D8-AE9C-4969ECA2132E}" srcOrd="4" destOrd="0" parTransId="{9381D328-9796-41FD-AD14-3799F0078188}" sibTransId="{9FC7870A-FBF6-4AEF-806A-6CA6CC65AF4B}"/>
    <dgm:cxn modelId="{F466672A-59DE-4B55-92B8-67AE3E04FF28}" type="presParOf" srcId="{4C08BB2E-06A0-4DEC-B222-AC526AAD0700}" destId="{B0040C13-2801-4357-A2E5-04D6DE3A34CC}" srcOrd="0" destOrd="0" presId="urn:microsoft.com/office/officeart/2008/layout/LinedList"/>
    <dgm:cxn modelId="{72C21AE3-BDC8-4C2E-95C1-FE67DEC683E5}" type="presParOf" srcId="{4C08BB2E-06A0-4DEC-B222-AC526AAD0700}" destId="{8142E17D-815D-46BE-8537-80BCE0BFA6C3}" srcOrd="1" destOrd="0" presId="urn:microsoft.com/office/officeart/2008/layout/LinedList"/>
    <dgm:cxn modelId="{6029D297-216E-4BA4-8395-27332EBB1022}" type="presParOf" srcId="{8142E17D-815D-46BE-8537-80BCE0BFA6C3}" destId="{8C9CADC2-605B-41FF-9A80-5C109CF63D11}" srcOrd="0" destOrd="0" presId="urn:microsoft.com/office/officeart/2008/layout/LinedList"/>
    <dgm:cxn modelId="{10007733-26E4-4CC0-B7CB-E2DDDA4E6383}" type="presParOf" srcId="{8142E17D-815D-46BE-8537-80BCE0BFA6C3}" destId="{B143FA15-8281-49B4-A594-F3C05500B34E}" srcOrd="1" destOrd="0" presId="urn:microsoft.com/office/officeart/2008/layout/LinedList"/>
    <dgm:cxn modelId="{CC41AB65-690D-4771-B4F6-01D62006210D}" type="presParOf" srcId="{4C08BB2E-06A0-4DEC-B222-AC526AAD0700}" destId="{8E8CF4D3-5624-4328-84FB-8BE29816BEEE}" srcOrd="2" destOrd="0" presId="urn:microsoft.com/office/officeart/2008/layout/LinedList"/>
    <dgm:cxn modelId="{2DE6E7DB-FB9A-4763-9609-4FDD606DED4B}" type="presParOf" srcId="{4C08BB2E-06A0-4DEC-B222-AC526AAD0700}" destId="{CD68EACF-BA55-426D-BB15-D66F00F8F8E5}" srcOrd="3" destOrd="0" presId="urn:microsoft.com/office/officeart/2008/layout/LinedList"/>
    <dgm:cxn modelId="{1BDE1EF2-BD5E-4142-BA27-02501A1FDC92}" type="presParOf" srcId="{CD68EACF-BA55-426D-BB15-D66F00F8F8E5}" destId="{7D7868F1-34DB-4939-96D8-E2377D6DB437}" srcOrd="0" destOrd="0" presId="urn:microsoft.com/office/officeart/2008/layout/LinedList"/>
    <dgm:cxn modelId="{78697BB2-CA33-45AF-9AAB-4D31E24B4971}" type="presParOf" srcId="{CD68EACF-BA55-426D-BB15-D66F00F8F8E5}" destId="{94C3DC98-3B8B-4F93-929C-3F2BCBA6F6C1}" srcOrd="1" destOrd="0" presId="urn:microsoft.com/office/officeart/2008/layout/LinedList"/>
    <dgm:cxn modelId="{6BA7FD86-453F-4477-A74D-74CC1ADCB162}" type="presParOf" srcId="{4C08BB2E-06A0-4DEC-B222-AC526AAD0700}" destId="{98D41BFF-1C84-4FF9-A433-A3486D3C99F8}" srcOrd="4" destOrd="0" presId="urn:microsoft.com/office/officeart/2008/layout/LinedList"/>
    <dgm:cxn modelId="{769FE037-95A3-4D88-9693-2E4A50F5D397}" type="presParOf" srcId="{4C08BB2E-06A0-4DEC-B222-AC526AAD0700}" destId="{FE73D1A7-60D2-4BCB-9C80-9B0997D33033}" srcOrd="5" destOrd="0" presId="urn:microsoft.com/office/officeart/2008/layout/LinedList"/>
    <dgm:cxn modelId="{7079C3C3-32A5-4A43-9014-C2740F934FDF}" type="presParOf" srcId="{FE73D1A7-60D2-4BCB-9C80-9B0997D33033}" destId="{F23D77B8-2BBC-452C-8170-A533E227E683}" srcOrd="0" destOrd="0" presId="urn:microsoft.com/office/officeart/2008/layout/LinedList"/>
    <dgm:cxn modelId="{BF7EA5A1-5E58-40FE-969C-A80576B2569B}" type="presParOf" srcId="{FE73D1A7-60D2-4BCB-9C80-9B0997D33033}" destId="{37A71523-A88E-40E7-81D1-E4DBD835287A}" srcOrd="1" destOrd="0" presId="urn:microsoft.com/office/officeart/2008/layout/LinedList"/>
    <dgm:cxn modelId="{C5C80550-9FA5-49F6-8913-FF746C49480D}" type="presParOf" srcId="{4C08BB2E-06A0-4DEC-B222-AC526AAD0700}" destId="{62805F21-CCD0-44E8-84F6-A135F84D1D1E}" srcOrd="6" destOrd="0" presId="urn:microsoft.com/office/officeart/2008/layout/LinedList"/>
    <dgm:cxn modelId="{DAACA104-6E2B-44E3-9C7A-A3F03D823C2D}" type="presParOf" srcId="{4C08BB2E-06A0-4DEC-B222-AC526AAD0700}" destId="{202AD7B4-E268-44B5-80B7-3835D91DCC51}" srcOrd="7" destOrd="0" presId="urn:microsoft.com/office/officeart/2008/layout/LinedList"/>
    <dgm:cxn modelId="{A7D076A1-B51A-4F9A-9F4A-73365E52A819}" type="presParOf" srcId="{202AD7B4-E268-44B5-80B7-3835D91DCC51}" destId="{0EE48B18-6F19-47F6-91D7-52EC1A00A044}" srcOrd="0" destOrd="0" presId="urn:microsoft.com/office/officeart/2008/layout/LinedList"/>
    <dgm:cxn modelId="{D317BF0A-A6EA-462F-B985-C012EF6912DF}" type="presParOf" srcId="{202AD7B4-E268-44B5-80B7-3835D91DCC51}" destId="{55040988-B814-400D-BA12-876E798C1C88}" srcOrd="1" destOrd="0" presId="urn:microsoft.com/office/officeart/2008/layout/LinedList"/>
    <dgm:cxn modelId="{51C8EAC0-E79A-4E4E-BF38-7153FC192C19}" type="presParOf" srcId="{4C08BB2E-06A0-4DEC-B222-AC526AAD0700}" destId="{D4E0411B-3B2F-4BCC-854F-A259EEFC0492}" srcOrd="8" destOrd="0" presId="urn:microsoft.com/office/officeart/2008/layout/LinedList"/>
    <dgm:cxn modelId="{83E4FE93-5038-4894-9845-446A9E1C7742}" type="presParOf" srcId="{4C08BB2E-06A0-4DEC-B222-AC526AAD0700}" destId="{A32AC4AF-D101-4342-BE8B-1128A3655D44}" srcOrd="9" destOrd="0" presId="urn:microsoft.com/office/officeart/2008/layout/LinedList"/>
    <dgm:cxn modelId="{C812361B-496F-4B63-9E31-70D9B91F97FD}" type="presParOf" srcId="{A32AC4AF-D101-4342-BE8B-1128A3655D44}" destId="{18A2819C-4D79-4ABD-A841-6C4B1E2818D5}" srcOrd="0" destOrd="0" presId="urn:microsoft.com/office/officeart/2008/layout/LinedList"/>
    <dgm:cxn modelId="{52B2C9A9-E189-4A6D-995C-10F78C792281}" type="presParOf" srcId="{A32AC4AF-D101-4342-BE8B-1128A3655D44}" destId="{897120AA-B5A7-4F4F-8FE8-9AADB31A9F3C}"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CE9D7D3-48D5-46B6-B711-BCCDD0BF9F33}" type="doc">
      <dgm:prSet loTypeId="urn:microsoft.com/office/officeart/2005/8/layout/pList1" loCatId="picture" qsTypeId="urn:microsoft.com/office/officeart/2005/8/quickstyle/simple1" qsCatId="simple" csTypeId="urn:microsoft.com/office/officeart/2005/8/colors/accent1_2" csCatId="accent1" phldr="1"/>
      <dgm:spPr/>
      <dgm:t>
        <a:bodyPr/>
        <a:lstStyle/>
        <a:p>
          <a:endParaRPr lang="en-GB"/>
        </a:p>
      </dgm:t>
    </dgm:pt>
    <dgm:pt modelId="{D7B24962-B86F-4B2F-8B75-D12BB69DD2CD}">
      <dgm:prSet phldrT="[Text]"/>
      <dgm:spPr/>
      <dgm:t>
        <a:bodyPr/>
        <a:lstStyle/>
        <a:p>
          <a:r>
            <a:rPr lang="en-GB"/>
            <a:t>Exercise</a:t>
          </a:r>
        </a:p>
      </dgm:t>
    </dgm:pt>
    <dgm:pt modelId="{A3C0CF4B-B09A-45B3-B47C-DF09D26D95DC}" type="parTrans" cxnId="{B910412B-873B-4A2C-ADA3-75DB1C8635C4}">
      <dgm:prSet/>
      <dgm:spPr/>
      <dgm:t>
        <a:bodyPr/>
        <a:lstStyle/>
        <a:p>
          <a:endParaRPr lang="en-GB"/>
        </a:p>
      </dgm:t>
    </dgm:pt>
    <dgm:pt modelId="{59798F01-C5FC-4FA7-B571-67DF74BBA2E5}" type="sibTrans" cxnId="{B910412B-873B-4A2C-ADA3-75DB1C8635C4}">
      <dgm:prSet/>
      <dgm:spPr/>
      <dgm:t>
        <a:bodyPr/>
        <a:lstStyle/>
        <a:p>
          <a:endParaRPr lang="en-GB"/>
        </a:p>
      </dgm:t>
    </dgm:pt>
    <dgm:pt modelId="{13965F1A-0E87-4DF1-BE6A-E00CB2D4EFE5}">
      <dgm:prSet phldrT="[Text]"/>
      <dgm:spPr/>
      <dgm:t>
        <a:bodyPr/>
        <a:lstStyle/>
        <a:p>
          <a:r>
            <a:rPr lang="en-GB"/>
            <a:t>Going into nature</a:t>
          </a:r>
        </a:p>
      </dgm:t>
    </dgm:pt>
    <dgm:pt modelId="{A78A5214-125F-4CE8-AF4E-E42481C7B5BC}" type="parTrans" cxnId="{2845F9D7-7D56-4278-8570-430692CEE536}">
      <dgm:prSet/>
      <dgm:spPr/>
      <dgm:t>
        <a:bodyPr/>
        <a:lstStyle/>
        <a:p>
          <a:endParaRPr lang="en-GB"/>
        </a:p>
      </dgm:t>
    </dgm:pt>
    <dgm:pt modelId="{099D322C-4730-46B9-A52F-AD1FCCD01895}" type="sibTrans" cxnId="{2845F9D7-7D56-4278-8570-430692CEE536}">
      <dgm:prSet/>
      <dgm:spPr/>
      <dgm:t>
        <a:bodyPr/>
        <a:lstStyle/>
        <a:p>
          <a:endParaRPr lang="en-GB"/>
        </a:p>
      </dgm:t>
    </dgm:pt>
    <dgm:pt modelId="{EB3938CE-3508-4BC7-8B56-F21C891933C6}">
      <dgm:prSet phldrT="[Text]"/>
      <dgm:spPr/>
      <dgm:t>
        <a:bodyPr/>
        <a:lstStyle/>
        <a:p>
          <a:r>
            <a:rPr lang="en-GB"/>
            <a:t>Cooking a nice meal for ourselves or others</a:t>
          </a:r>
        </a:p>
      </dgm:t>
    </dgm:pt>
    <dgm:pt modelId="{2E5FCB1A-F100-4A97-9A5C-9C09963B079B}" type="parTrans" cxnId="{32831A3C-DE29-4EEA-819C-758FED361C1E}">
      <dgm:prSet/>
      <dgm:spPr/>
      <dgm:t>
        <a:bodyPr/>
        <a:lstStyle/>
        <a:p>
          <a:endParaRPr lang="en-GB"/>
        </a:p>
      </dgm:t>
    </dgm:pt>
    <dgm:pt modelId="{76256525-896F-4651-8776-4B872E5FF255}" type="sibTrans" cxnId="{32831A3C-DE29-4EEA-819C-758FED361C1E}">
      <dgm:prSet/>
      <dgm:spPr/>
      <dgm:t>
        <a:bodyPr/>
        <a:lstStyle/>
        <a:p>
          <a:endParaRPr lang="en-GB"/>
        </a:p>
      </dgm:t>
    </dgm:pt>
    <dgm:pt modelId="{5F10F050-546E-4F24-85D1-E7D117F4EE47}">
      <dgm:prSet phldrT="[Text]"/>
      <dgm:spPr/>
      <dgm:t>
        <a:bodyPr/>
        <a:lstStyle/>
        <a:p>
          <a:r>
            <a:rPr lang="en-GB"/>
            <a:t>Talking to a friend, partner or family</a:t>
          </a:r>
        </a:p>
      </dgm:t>
    </dgm:pt>
    <dgm:pt modelId="{89928A26-ACA4-4732-B8EC-77D5DB07828E}" type="parTrans" cxnId="{E9948CDF-E113-44AC-BF9A-C683E01A26BE}">
      <dgm:prSet/>
      <dgm:spPr/>
      <dgm:t>
        <a:bodyPr/>
        <a:lstStyle/>
        <a:p>
          <a:endParaRPr lang="en-GB"/>
        </a:p>
      </dgm:t>
    </dgm:pt>
    <dgm:pt modelId="{288865E9-F12C-4684-9923-CEFE31B2FA3B}" type="sibTrans" cxnId="{E9948CDF-E113-44AC-BF9A-C683E01A26BE}">
      <dgm:prSet/>
      <dgm:spPr/>
      <dgm:t>
        <a:bodyPr/>
        <a:lstStyle/>
        <a:p>
          <a:endParaRPr lang="en-GB"/>
        </a:p>
      </dgm:t>
    </dgm:pt>
    <dgm:pt modelId="{710C4AC2-01EF-48F3-B6B4-D6515973E480}">
      <dgm:prSet phldrT="[Text]"/>
      <dgm:spPr/>
      <dgm:t>
        <a:bodyPr/>
        <a:lstStyle/>
        <a:p>
          <a:r>
            <a:rPr lang="en-GB"/>
            <a:t>Having a bath, reading a book and unwinding</a:t>
          </a:r>
        </a:p>
      </dgm:t>
    </dgm:pt>
    <dgm:pt modelId="{65E8CEEF-76BF-49E6-9D0D-C35DB6D737A6}" type="parTrans" cxnId="{A049E3BA-3FF0-4E30-A793-5C0824DE80C6}">
      <dgm:prSet/>
      <dgm:spPr/>
      <dgm:t>
        <a:bodyPr/>
        <a:lstStyle/>
        <a:p>
          <a:endParaRPr lang="en-GB"/>
        </a:p>
      </dgm:t>
    </dgm:pt>
    <dgm:pt modelId="{58871EF1-2419-47D8-AEC4-1E7F27EC3D89}" type="sibTrans" cxnId="{A049E3BA-3FF0-4E30-A793-5C0824DE80C6}">
      <dgm:prSet/>
      <dgm:spPr/>
      <dgm:t>
        <a:bodyPr/>
        <a:lstStyle/>
        <a:p>
          <a:endParaRPr lang="en-GB"/>
        </a:p>
      </dgm:t>
    </dgm:pt>
    <dgm:pt modelId="{2310959F-A1CC-418C-9A11-134189B1356E}">
      <dgm:prSet phldrT="[Text]"/>
      <dgm:spPr/>
      <dgm:t>
        <a:bodyPr/>
        <a:lstStyle/>
        <a:p>
          <a:r>
            <a:rPr lang="en-GB"/>
            <a:t>Yoga, meditation or prayer</a:t>
          </a:r>
        </a:p>
      </dgm:t>
    </dgm:pt>
    <dgm:pt modelId="{C06E2D01-26DB-401A-85F7-73AB5565DCCD}" type="parTrans" cxnId="{06542A3C-2DC4-41E0-BD3B-5E944DD51FEE}">
      <dgm:prSet/>
      <dgm:spPr/>
      <dgm:t>
        <a:bodyPr/>
        <a:lstStyle/>
        <a:p>
          <a:endParaRPr lang="en-GB"/>
        </a:p>
      </dgm:t>
    </dgm:pt>
    <dgm:pt modelId="{05A61052-BF8A-4045-A614-BCF92BD768A9}" type="sibTrans" cxnId="{06542A3C-2DC4-41E0-BD3B-5E944DD51FEE}">
      <dgm:prSet/>
      <dgm:spPr/>
      <dgm:t>
        <a:bodyPr/>
        <a:lstStyle/>
        <a:p>
          <a:endParaRPr lang="en-GB"/>
        </a:p>
      </dgm:t>
    </dgm:pt>
    <dgm:pt modelId="{73D9642C-E9A9-425C-80CF-32A914AD01C4}" type="pres">
      <dgm:prSet presAssocID="{3CE9D7D3-48D5-46B6-B711-BCCDD0BF9F33}" presName="Name0" presStyleCnt="0">
        <dgm:presLayoutVars>
          <dgm:dir/>
          <dgm:resizeHandles val="exact"/>
        </dgm:presLayoutVars>
      </dgm:prSet>
      <dgm:spPr/>
    </dgm:pt>
    <dgm:pt modelId="{FDC8B8AE-8EB8-4B0F-91BC-D1353986C4DD}" type="pres">
      <dgm:prSet presAssocID="{D7B24962-B86F-4B2F-8B75-D12BB69DD2CD}" presName="compNode" presStyleCnt="0"/>
      <dgm:spPr/>
    </dgm:pt>
    <dgm:pt modelId="{65E94065-A248-4415-B7EB-A23368E877A5}" type="pres">
      <dgm:prSet presAssocID="{D7B24962-B86F-4B2F-8B75-D12BB69DD2CD}" presName="pict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Person running on road"/>
        </a:ext>
      </dgm:extLst>
    </dgm:pt>
    <dgm:pt modelId="{24AFF127-BFC1-48E6-8285-A59FFE77923F}" type="pres">
      <dgm:prSet presAssocID="{D7B24962-B86F-4B2F-8B75-D12BB69DD2CD}" presName="textRect" presStyleLbl="revTx" presStyleIdx="0" presStyleCnt="6">
        <dgm:presLayoutVars>
          <dgm:bulletEnabled val="1"/>
        </dgm:presLayoutVars>
      </dgm:prSet>
      <dgm:spPr/>
    </dgm:pt>
    <dgm:pt modelId="{86EBC2CD-808C-4F71-9DDE-A194546D7943}" type="pres">
      <dgm:prSet presAssocID="{59798F01-C5FC-4FA7-B571-67DF74BBA2E5}" presName="sibTrans" presStyleLbl="sibTrans2D1" presStyleIdx="0" presStyleCnt="0"/>
      <dgm:spPr/>
    </dgm:pt>
    <dgm:pt modelId="{67C01EE3-636F-4708-BF45-09B2B6EB008F}" type="pres">
      <dgm:prSet presAssocID="{13965F1A-0E87-4DF1-BE6A-E00CB2D4EFE5}" presName="compNode" presStyleCnt="0"/>
      <dgm:spPr/>
    </dgm:pt>
    <dgm:pt modelId="{9075DA40-55C4-473D-BFA7-BEBEADCB909A}" type="pres">
      <dgm:prSet presAssocID="{13965F1A-0E87-4DF1-BE6A-E00CB2D4EFE5}" presName="pictRect" presStyleLbl="nod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Sunlight in the forest"/>
        </a:ext>
      </dgm:extLst>
    </dgm:pt>
    <dgm:pt modelId="{3F4A8D90-591C-44CA-87A8-F09BE9223580}" type="pres">
      <dgm:prSet presAssocID="{13965F1A-0E87-4DF1-BE6A-E00CB2D4EFE5}" presName="textRect" presStyleLbl="revTx" presStyleIdx="1" presStyleCnt="6">
        <dgm:presLayoutVars>
          <dgm:bulletEnabled val="1"/>
        </dgm:presLayoutVars>
      </dgm:prSet>
      <dgm:spPr/>
    </dgm:pt>
    <dgm:pt modelId="{FF40CE18-C557-4340-B8A7-8A35ED880E1E}" type="pres">
      <dgm:prSet presAssocID="{099D322C-4730-46B9-A52F-AD1FCCD01895}" presName="sibTrans" presStyleLbl="sibTrans2D1" presStyleIdx="0" presStyleCnt="0"/>
      <dgm:spPr/>
    </dgm:pt>
    <dgm:pt modelId="{8A964022-4A4C-4C94-9296-946B007EC800}" type="pres">
      <dgm:prSet presAssocID="{EB3938CE-3508-4BC7-8B56-F21C891933C6}" presName="compNode" presStyleCnt="0"/>
      <dgm:spPr/>
    </dgm:pt>
    <dgm:pt modelId="{B4543DA8-0F3E-41A0-86A0-AF7F77CF711A}" type="pres">
      <dgm:prSet presAssocID="{EB3938CE-3508-4BC7-8B56-F21C891933C6}" presName="pictRect" presStyleLbl="nod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dgm:spPr>
      <dgm:extLst>
        <a:ext uri="{E40237B7-FDA0-4F09-8148-C483321AD2D9}">
          <dgm14:cNvPr xmlns:dgm14="http://schemas.microsoft.com/office/drawing/2010/diagram" id="0" name="" descr="Person decorating cupcakes"/>
        </a:ext>
      </dgm:extLst>
    </dgm:pt>
    <dgm:pt modelId="{E2C05925-7323-46BA-B276-091891451AEC}" type="pres">
      <dgm:prSet presAssocID="{EB3938CE-3508-4BC7-8B56-F21C891933C6}" presName="textRect" presStyleLbl="revTx" presStyleIdx="2" presStyleCnt="6">
        <dgm:presLayoutVars>
          <dgm:bulletEnabled val="1"/>
        </dgm:presLayoutVars>
      </dgm:prSet>
      <dgm:spPr/>
    </dgm:pt>
    <dgm:pt modelId="{31141A00-D3FD-4265-9013-B7FAE279A737}" type="pres">
      <dgm:prSet presAssocID="{76256525-896F-4651-8776-4B872E5FF255}" presName="sibTrans" presStyleLbl="sibTrans2D1" presStyleIdx="0" presStyleCnt="0"/>
      <dgm:spPr/>
    </dgm:pt>
    <dgm:pt modelId="{3D9C496B-BBB6-4BC2-A581-98B5466F4B76}" type="pres">
      <dgm:prSet presAssocID="{5F10F050-546E-4F24-85D1-E7D117F4EE47}" presName="compNode" presStyleCnt="0"/>
      <dgm:spPr/>
    </dgm:pt>
    <dgm:pt modelId="{4A9FB04B-B7E9-4709-A882-349358315A18}" type="pres">
      <dgm:prSet presAssocID="{5F10F050-546E-4F24-85D1-E7D117F4EE47}" presName="pictRect" presStyleLbl="nod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dgm:spPr>
      <dgm:extLst>
        <a:ext uri="{E40237B7-FDA0-4F09-8148-C483321AD2D9}">
          <dgm14:cNvPr xmlns:dgm14="http://schemas.microsoft.com/office/drawing/2010/diagram" id="0" name="" descr="People watching a laptop"/>
        </a:ext>
      </dgm:extLst>
    </dgm:pt>
    <dgm:pt modelId="{CC5B3E86-C9FB-4A93-91FA-AA5036D056F4}" type="pres">
      <dgm:prSet presAssocID="{5F10F050-546E-4F24-85D1-E7D117F4EE47}" presName="textRect" presStyleLbl="revTx" presStyleIdx="3" presStyleCnt="6">
        <dgm:presLayoutVars>
          <dgm:bulletEnabled val="1"/>
        </dgm:presLayoutVars>
      </dgm:prSet>
      <dgm:spPr/>
    </dgm:pt>
    <dgm:pt modelId="{854DD9E9-C088-43AF-9FFB-FD2B93DA8ADC}" type="pres">
      <dgm:prSet presAssocID="{288865E9-F12C-4684-9923-CEFE31B2FA3B}" presName="sibTrans" presStyleLbl="sibTrans2D1" presStyleIdx="0" presStyleCnt="0"/>
      <dgm:spPr/>
    </dgm:pt>
    <dgm:pt modelId="{3600E342-00F9-4B08-85C4-EC836A6B1729}" type="pres">
      <dgm:prSet presAssocID="{710C4AC2-01EF-48F3-B6B4-D6515973E480}" presName="compNode" presStyleCnt="0"/>
      <dgm:spPr/>
    </dgm:pt>
    <dgm:pt modelId="{FB3539AC-6E62-49AA-95A3-AA11B1450CF7}" type="pres">
      <dgm:prSet presAssocID="{710C4AC2-01EF-48F3-B6B4-D6515973E480}" presName="pictRect" presStyleLbl="nod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l="-5000" r="-5000"/>
          </a:stretch>
        </a:blipFill>
      </dgm:spPr>
      <dgm:extLst>
        <a:ext uri="{E40237B7-FDA0-4F09-8148-C483321AD2D9}">
          <dgm14:cNvPr xmlns:dgm14="http://schemas.microsoft.com/office/drawing/2010/diagram" id="0" name="" descr="Man sleeping on the couch"/>
        </a:ext>
      </dgm:extLst>
    </dgm:pt>
    <dgm:pt modelId="{E353D2FE-F473-4E15-BCC6-F1F6EF7F553D}" type="pres">
      <dgm:prSet presAssocID="{710C4AC2-01EF-48F3-B6B4-D6515973E480}" presName="textRect" presStyleLbl="revTx" presStyleIdx="4" presStyleCnt="6">
        <dgm:presLayoutVars>
          <dgm:bulletEnabled val="1"/>
        </dgm:presLayoutVars>
      </dgm:prSet>
      <dgm:spPr/>
    </dgm:pt>
    <dgm:pt modelId="{BCCDE234-96DB-4700-86E6-ADC061AE79EC}" type="pres">
      <dgm:prSet presAssocID="{58871EF1-2419-47D8-AEC4-1E7F27EC3D89}" presName="sibTrans" presStyleLbl="sibTrans2D1" presStyleIdx="0" presStyleCnt="0"/>
      <dgm:spPr/>
    </dgm:pt>
    <dgm:pt modelId="{36D134F9-A111-43F7-AE93-13F3367C7586}" type="pres">
      <dgm:prSet presAssocID="{2310959F-A1CC-418C-9A11-134189B1356E}" presName="compNode" presStyleCnt="0"/>
      <dgm:spPr/>
    </dgm:pt>
    <dgm:pt modelId="{22855444-B49A-43A3-9DDE-4D28F9EE3606}" type="pres">
      <dgm:prSet presAssocID="{2310959F-A1CC-418C-9A11-134189B1356E}" presName="pictRect" presStyleLbl="nod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l="-11000" r="-11000"/>
          </a:stretch>
        </a:blipFill>
      </dgm:spPr>
      <dgm:extLst>
        <a:ext uri="{E40237B7-FDA0-4F09-8148-C483321AD2D9}">
          <dgm14:cNvPr xmlns:dgm14="http://schemas.microsoft.com/office/drawing/2010/diagram" id="0" name="" descr="Blue flowers"/>
        </a:ext>
      </dgm:extLst>
    </dgm:pt>
    <dgm:pt modelId="{6269F32B-A757-4495-9893-AA4ABFC664EA}" type="pres">
      <dgm:prSet presAssocID="{2310959F-A1CC-418C-9A11-134189B1356E}" presName="textRect" presStyleLbl="revTx" presStyleIdx="5" presStyleCnt="6">
        <dgm:presLayoutVars>
          <dgm:bulletEnabled val="1"/>
        </dgm:presLayoutVars>
      </dgm:prSet>
      <dgm:spPr/>
    </dgm:pt>
  </dgm:ptLst>
  <dgm:cxnLst>
    <dgm:cxn modelId="{B910412B-873B-4A2C-ADA3-75DB1C8635C4}" srcId="{3CE9D7D3-48D5-46B6-B711-BCCDD0BF9F33}" destId="{D7B24962-B86F-4B2F-8B75-D12BB69DD2CD}" srcOrd="0" destOrd="0" parTransId="{A3C0CF4B-B09A-45B3-B47C-DF09D26D95DC}" sibTransId="{59798F01-C5FC-4FA7-B571-67DF74BBA2E5}"/>
    <dgm:cxn modelId="{8D1B9A2F-8A88-4D64-BD2B-A4FC66D3A0D8}" type="presOf" srcId="{5F10F050-546E-4F24-85D1-E7D117F4EE47}" destId="{CC5B3E86-C9FB-4A93-91FA-AA5036D056F4}" srcOrd="0" destOrd="0" presId="urn:microsoft.com/office/officeart/2005/8/layout/pList1"/>
    <dgm:cxn modelId="{B21A1632-8F69-4149-B6DC-598B118C0A4C}" type="presOf" srcId="{76256525-896F-4651-8776-4B872E5FF255}" destId="{31141A00-D3FD-4265-9013-B7FAE279A737}" srcOrd="0" destOrd="0" presId="urn:microsoft.com/office/officeart/2005/8/layout/pList1"/>
    <dgm:cxn modelId="{32831A3C-DE29-4EEA-819C-758FED361C1E}" srcId="{3CE9D7D3-48D5-46B6-B711-BCCDD0BF9F33}" destId="{EB3938CE-3508-4BC7-8B56-F21C891933C6}" srcOrd="2" destOrd="0" parTransId="{2E5FCB1A-F100-4A97-9A5C-9C09963B079B}" sibTransId="{76256525-896F-4651-8776-4B872E5FF255}"/>
    <dgm:cxn modelId="{06542A3C-2DC4-41E0-BD3B-5E944DD51FEE}" srcId="{3CE9D7D3-48D5-46B6-B711-BCCDD0BF9F33}" destId="{2310959F-A1CC-418C-9A11-134189B1356E}" srcOrd="5" destOrd="0" parTransId="{C06E2D01-26DB-401A-85F7-73AB5565DCCD}" sibTransId="{05A61052-BF8A-4045-A614-BCF92BD768A9}"/>
    <dgm:cxn modelId="{87F94B9D-D7D2-4BB2-A34A-EE53E10B908F}" type="presOf" srcId="{099D322C-4730-46B9-A52F-AD1FCCD01895}" destId="{FF40CE18-C557-4340-B8A7-8A35ED880E1E}" srcOrd="0" destOrd="0" presId="urn:microsoft.com/office/officeart/2005/8/layout/pList1"/>
    <dgm:cxn modelId="{A049E3BA-3FF0-4E30-A793-5C0824DE80C6}" srcId="{3CE9D7D3-48D5-46B6-B711-BCCDD0BF9F33}" destId="{710C4AC2-01EF-48F3-B6B4-D6515973E480}" srcOrd="4" destOrd="0" parTransId="{65E8CEEF-76BF-49E6-9D0D-C35DB6D737A6}" sibTransId="{58871EF1-2419-47D8-AEC4-1E7F27EC3D89}"/>
    <dgm:cxn modelId="{EE5265BC-8BCC-4F08-941C-8298493FA51C}" type="presOf" srcId="{D7B24962-B86F-4B2F-8B75-D12BB69DD2CD}" destId="{24AFF127-BFC1-48E6-8285-A59FFE77923F}" srcOrd="0" destOrd="0" presId="urn:microsoft.com/office/officeart/2005/8/layout/pList1"/>
    <dgm:cxn modelId="{003229BD-A480-4C80-AC32-6F6E5E9F6AC8}" type="presOf" srcId="{3CE9D7D3-48D5-46B6-B711-BCCDD0BF9F33}" destId="{73D9642C-E9A9-425C-80CF-32A914AD01C4}" srcOrd="0" destOrd="0" presId="urn:microsoft.com/office/officeart/2005/8/layout/pList1"/>
    <dgm:cxn modelId="{88D9B9BF-BE99-4A40-91A8-50CA62E6D202}" type="presOf" srcId="{59798F01-C5FC-4FA7-B571-67DF74BBA2E5}" destId="{86EBC2CD-808C-4F71-9DDE-A194546D7943}" srcOrd="0" destOrd="0" presId="urn:microsoft.com/office/officeart/2005/8/layout/pList1"/>
    <dgm:cxn modelId="{CEA00AC0-C62E-4D20-AECC-08CF35CDE5E8}" type="presOf" srcId="{710C4AC2-01EF-48F3-B6B4-D6515973E480}" destId="{E353D2FE-F473-4E15-BCC6-F1F6EF7F553D}" srcOrd="0" destOrd="0" presId="urn:microsoft.com/office/officeart/2005/8/layout/pList1"/>
    <dgm:cxn modelId="{B81073C5-9BC5-4CF3-9333-8369FD604533}" type="presOf" srcId="{2310959F-A1CC-418C-9A11-134189B1356E}" destId="{6269F32B-A757-4495-9893-AA4ABFC664EA}" srcOrd="0" destOrd="0" presId="urn:microsoft.com/office/officeart/2005/8/layout/pList1"/>
    <dgm:cxn modelId="{04FCD2CC-E0A4-4840-959C-26263E346565}" type="presOf" srcId="{58871EF1-2419-47D8-AEC4-1E7F27EC3D89}" destId="{BCCDE234-96DB-4700-86E6-ADC061AE79EC}" srcOrd="0" destOrd="0" presId="urn:microsoft.com/office/officeart/2005/8/layout/pList1"/>
    <dgm:cxn modelId="{2845F9D7-7D56-4278-8570-430692CEE536}" srcId="{3CE9D7D3-48D5-46B6-B711-BCCDD0BF9F33}" destId="{13965F1A-0E87-4DF1-BE6A-E00CB2D4EFE5}" srcOrd="1" destOrd="0" parTransId="{A78A5214-125F-4CE8-AF4E-E42481C7B5BC}" sibTransId="{099D322C-4730-46B9-A52F-AD1FCCD01895}"/>
    <dgm:cxn modelId="{E9948CDF-E113-44AC-BF9A-C683E01A26BE}" srcId="{3CE9D7D3-48D5-46B6-B711-BCCDD0BF9F33}" destId="{5F10F050-546E-4F24-85D1-E7D117F4EE47}" srcOrd="3" destOrd="0" parTransId="{89928A26-ACA4-4732-B8EC-77D5DB07828E}" sibTransId="{288865E9-F12C-4684-9923-CEFE31B2FA3B}"/>
    <dgm:cxn modelId="{58B191E1-79DA-45A9-994C-42004F93D0F9}" type="presOf" srcId="{13965F1A-0E87-4DF1-BE6A-E00CB2D4EFE5}" destId="{3F4A8D90-591C-44CA-87A8-F09BE9223580}" srcOrd="0" destOrd="0" presId="urn:microsoft.com/office/officeart/2005/8/layout/pList1"/>
    <dgm:cxn modelId="{5306D4E4-BD0E-44D5-BA66-F30CFA8A91A5}" type="presOf" srcId="{288865E9-F12C-4684-9923-CEFE31B2FA3B}" destId="{854DD9E9-C088-43AF-9FFB-FD2B93DA8ADC}" srcOrd="0" destOrd="0" presId="urn:microsoft.com/office/officeart/2005/8/layout/pList1"/>
    <dgm:cxn modelId="{5936EDFD-80E0-4DD5-BD35-259F8127B62C}" type="presOf" srcId="{EB3938CE-3508-4BC7-8B56-F21C891933C6}" destId="{E2C05925-7323-46BA-B276-091891451AEC}" srcOrd="0" destOrd="0" presId="urn:microsoft.com/office/officeart/2005/8/layout/pList1"/>
    <dgm:cxn modelId="{204FDBE9-A194-4A6E-922C-F0C29F1BD88C}" type="presParOf" srcId="{73D9642C-E9A9-425C-80CF-32A914AD01C4}" destId="{FDC8B8AE-8EB8-4B0F-91BC-D1353986C4DD}" srcOrd="0" destOrd="0" presId="urn:microsoft.com/office/officeart/2005/8/layout/pList1"/>
    <dgm:cxn modelId="{871D536B-8E2D-4520-BE2C-55A470D489E0}" type="presParOf" srcId="{FDC8B8AE-8EB8-4B0F-91BC-D1353986C4DD}" destId="{65E94065-A248-4415-B7EB-A23368E877A5}" srcOrd="0" destOrd="0" presId="urn:microsoft.com/office/officeart/2005/8/layout/pList1"/>
    <dgm:cxn modelId="{C9A65536-D3E4-4C0C-9A2C-58F1DE8D626E}" type="presParOf" srcId="{FDC8B8AE-8EB8-4B0F-91BC-D1353986C4DD}" destId="{24AFF127-BFC1-48E6-8285-A59FFE77923F}" srcOrd="1" destOrd="0" presId="urn:microsoft.com/office/officeart/2005/8/layout/pList1"/>
    <dgm:cxn modelId="{CE6E3E38-99E2-47E3-94B8-6FF1E26DE295}" type="presParOf" srcId="{73D9642C-E9A9-425C-80CF-32A914AD01C4}" destId="{86EBC2CD-808C-4F71-9DDE-A194546D7943}" srcOrd="1" destOrd="0" presId="urn:microsoft.com/office/officeart/2005/8/layout/pList1"/>
    <dgm:cxn modelId="{EF04A8BD-C856-4937-B442-8C69424DC4DE}" type="presParOf" srcId="{73D9642C-E9A9-425C-80CF-32A914AD01C4}" destId="{67C01EE3-636F-4708-BF45-09B2B6EB008F}" srcOrd="2" destOrd="0" presId="urn:microsoft.com/office/officeart/2005/8/layout/pList1"/>
    <dgm:cxn modelId="{4D3B23EF-C8F9-465F-821D-FDF179BF5349}" type="presParOf" srcId="{67C01EE3-636F-4708-BF45-09B2B6EB008F}" destId="{9075DA40-55C4-473D-BFA7-BEBEADCB909A}" srcOrd="0" destOrd="0" presId="urn:microsoft.com/office/officeart/2005/8/layout/pList1"/>
    <dgm:cxn modelId="{DFEDB73D-9011-42EE-96B7-5736C459CE4B}" type="presParOf" srcId="{67C01EE3-636F-4708-BF45-09B2B6EB008F}" destId="{3F4A8D90-591C-44CA-87A8-F09BE9223580}" srcOrd="1" destOrd="0" presId="urn:microsoft.com/office/officeart/2005/8/layout/pList1"/>
    <dgm:cxn modelId="{F75D788D-A50C-4979-82D2-043999AD314A}" type="presParOf" srcId="{73D9642C-E9A9-425C-80CF-32A914AD01C4}" destId="{FF40CE18-C557-4340-B8A7-8A35ED880E1E}" srcOrd="3" destOrd="0" presId="urn:microsoft.com/office/officeart/2005/8/layout/pList1"/>
    <dgm:cxn modelId="{D9045C6D-1115-4EC4-AEE9-FD368A12A9B5}" type="presParOf" srcId="{73D9642C-E9A9-425C-80CF-32A914AD01C4}" destId="{8A964022-4A4C-4C94-9296-946B007EC800}" srcOrd="4" destOrd="0" presId="urn:microsoft.com/office/officeart/2005/8/layout/pList1"/>
    <dgm:cxn modelId="{3724A5AF-36F2-47DF-9DA6-2C1CFBBBA644}" type="presParOf" srcId="{8A964022-4A4C-4C94-9296-946B007EC800}" destId="{B4543DA8-0F3E-41A0-86A0-AF7F77CF711A}" srcOrd="0" destOrd="0" presId="urn:microsoft.com/office/officeart/2005/8/layout/pList1"/>
    <dgm:cxn modelId="{D8354326-B9E1-4D60-B89B-9A517EF69B8D}" type="presParOf" srcId="{8A964022-4A4C-4C94-9296-946B007EC800}" destId="{E2C05925-7323-46BA-B276-091891451AEC}" srcOrd="1" destOrd="0" presId="urn:microsoft.com/office/officeart/2005/8/layout/pList1"/>
    <dgm:cxn modelId="{374FC167-E287-4A68-A6E0-96624E99EB33}" type="presParOf" srcId="{73D9642C-E9A9-425C-80CF-32A914AD01C4}" destId="{31141A00-D3FD-4265-9013-B7FAE279A737}" srcOrd="5" destOrd="0" presId="urn:microsoft.com/office/officeart/2005/8/layout/pList1"/>
    <dgm:cxn modelId="{1572A421-132A-4F5B-9F9F-9C724F1A1CD0}" type="presParOf" srcId="{73D9642C-E9A9-425C-80CF-32A914AD01C4}" destId="{3D9C496B-BBB6-4BC2-A581-98B5466F4B76}" srcOrd="6" destOrd="0" presId="urn:microsoft.com/office/officeart/2005/8/layout/pList1"/>
    <dgm:cxn modelId="{34E3FDE2-073F-4337-A391-DCA271B70FFB}" type="presParOf" srcId="{3D9C496B-BBB6-4BC2-A581-98B5466F4B76}" destId="{4A9FB04B-B7E9-4709-A882-349358315A18}" srcOrd="0" destOrd="0" presId="urn:microsoft.com/office/officeart/2005/8/layout/pList1"/>
    <dgm:cxn modelId="{3C4A3E38-9188-43FF-9475-A557FF05A295}" type="presParOf" srcId="{3D9C496B-BBB6-4BC2-A581-98B5466F4B76}" destId="{CC5B3E86-C9FB-4A93-91FA-AA5036D056F4}" srcOrd="1" destOrd="0" presId="urn:microsoft.com/office/officeart/2005/8/layout/pList1"/>
    <dgm:cxn modelId="{465051A2-C4B1-40B3-B213-9FFBF9CA85C5}" type="presParOf" srcId="{73D9642C-E9A9-425C-80CF-32A914AD01C4}" destId="{854DD9E9-C088-43AF-9FFB-FD2B93DA8ADC}" srcOrd="7" destOrd="0" presId="urn:microsoft.com/office/officeart/2005/8/layout/pList1"/>
    <dgm:cxn modelId="{55D18774-1376-406F-9E70-919E966AB3BA}" type="presParOf" srcId="{73D9642C-E9A9-425C-80CF-32A914AD01C4}" destId="{3600E342-00F9-4B08-85C4-EC836A6B1729}" srcOrd="8" destOrd="0" presId="urn:microsoft.com/office/officeart/2005/8/layout/pList1"/>
    <dgm:cxn modelId="{BFCE84CD-6616-46CB-90AA-C8195BCAD2A8}" type="presParOf" srcId="{3600E342-00F9-4B08-85C4-EC836A6B1729}" destId="{FB3539AC-6E62-49AA-95A3-AA11B1450CF7}" srcOrd="0" destOrd="0" presId="urn:microsoft.com/office/officeart/2005/8/layout/pList1"/>
    <dgm:cxn modelId="{CE8D4F38-6523-465F-96D6-C7B6B6238D7D}" type="presParOf" srcId="{3600E342-00F9-4B08-85C4-EC836A6B1729}" destId="{E353D2FE-F473-4E15-BCC6-F1F6EF7F553D}" srcOrd="1" destOrd="0" presId="urn:microsoft.com/office/officeart/2005/8/layout/pList1"/>
    <dgm:cxn modelId="{02CCA964-F733-454F-8A5D-736DF9B461A1}" type="presParOf" srcId="{73D9642C-E9A9-425C-80CF-32A914AD01C4}" destId="{BCCDE234-96DB-4700-86E6-ADC061AE79EC}" srcOrd="9" destOrd="0" presId="urn:microsoft.com/office/officeart/2005/8/layout/pList1"/>
    <dgm:cxn modelId="{7C23E959-FC89-4549-9032-2903E1F21E44}" type="presParOf" srcId="{73D9642C-E9A9-425C-80CF-32A914AD01C4}" destId="{36D134F9-A111-43F7-AE93-13F3367C7586}" srcOrd="10" destOrd="0" presId="urn:microsoft.com/office/officeart/2005/8/layout/pList1"/>
    <dgm:cxn modelId="{3FFE02F4-E548-4983-8D6F-BD7F16044BB3}" type="presParOf" srcId="{36D134F9-A111-43F7-AE93-13F3367C7586}" destId="{22855444-B49A-43A3-9DDE-4D28F9EE3606}" srcOrd="0" destOrd="0" presId="urn:microsoft.com/office/officeart/2005/8/layout/pList1"/>
    <dgm:cxn modelId="{15C3BFE0-F309-462B-AB3D-DDD3C33B07E5}" type="presParOf" srcId="{36D134F9-A111-43F7-AE93-13F3367C7586}" destId="{6269F32B-A757-4495-9893-AA4ABFC664EA}"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CCCC3-6478-4889-B650-FD6F64CC3EB4}">
      <dsp:nvSpPr>
        <dsp:cNvPr id="0" name=""/>
        <dsp:cNvSpPr/>
      </dsp:nvSpPr>
      <dsp:spPr>
        <a:xfrm>
          <a:off x="4418311" y="68180"/>
          <a:ext cx="1510523" cy="14910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844F87-38B0-4596-A84F-14418B16E95D}">
      <dsp:nvSpPr>
        <dsp:cNvPr id="0" name=""/>
        <dsp:cNvSpPr/>
      </dsp:nvSpPr>
      <dsp:spPr>
        <a:xfrm>
          <a:off x="3099909" y="1694485"/>
          <a:ext cx="4315781" cy="639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b="1"/>
          </a:pPr>
          <a:r>
            <a:rPr lang="en-GB" sz="3600" b="1" kern="1200">
              <a:highlight>
                <a:srgbClr val="FFFF00"/>
              </a:highlight>
            </a:rPr>
            <a:t>Add role</a:t>
          </a:r>
          <a:endParaRPr lang="en-US" sz="3600" kern="1200">
            <a:highlight>
              <a:srgbClr val="FFFF00"/>
            </a:highlight>
          </a:endParaRPr>
        </a:p>
      </dsp:txBody>
      <dsp:txXfrm>
        <a:off x="3099909" y="1694485"/>
        <a:ext cx="4315781" cy="639012"/>
      </dsp:txXfrm>
    </dsp:sp>
    <dsp:sp modelId="{D74F6A10-A187-42AF-930C-ACEB8221D29D}">
      <dsp:nvSpPr>
        <dsp:cNvPr id="0" name=""/>
        <dsp:cNvSpPr/>
      </dsp:nvSpPr>
      <dsp:spPr>
        <a:xfrm>
          <a:off x="3099909" y="2415640"/>
          <a:ext cx="4315781" cy="1718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defTabSz="755650">
            <a:lnSpc>
              <a:spcPct val="100000"/>
            </a:lnSpc>
            <a:spcBef>
              <a:spcPct val="0"/>
            </a:spcBef>
            <a:spcAft>
              <a:spcPct val="35000"/>
            </a:spcAft>
            <a:buNone/>
          </a:pPr>
          <a:r>
            <a:rPr lang="en-GB" sz="1700" b="1" kern="1200">
              <a:highlight>
                <a:srgbClr val="FFFF00"/>
              </a:highlight>
            </a:rPr>
            <a:t>Provide overview of role (e.g. peer researcher, advisory group member) </a:t>
          </a:r>
        </a:p>
        <a:p>
          <a:pPr marL="0" lvl="0" indent="0" algn="ctr" defTabSz="755650">
            <a:lnSpc>
              <a:spcPct val="100000"/>
            </a:lnSpc>
            <a:spcBef>
              <a:spcPct val="0"/>
            </a:spcBef>
            <a:spcAft>
              <a:spcPct val="35000"/>
            </a:spcAft>
            <a:buNone/>
          </a:pPr>
          <a:endParaRPr lang="en-GB" sz="1700" b="1" kern="1200"/>
        </a:p>
        <a:p>
          <a:pPr marL="171450" lvl="1" indent="-171450" algn="l" defTabSz="711200">
            <a:lnSpc>
              <a:spcPct val="90000"/>
            </a:lnSpc>
            <a:spcBef>
              <a:spcPct val="0"/>
            </a:spcBef>
            <a:spcAft>
              <a:spcPct val="15000"/>
            </a:spcAft>
            <a:buChar char="•"/>
          </a:pPr>
          <a:r>
            <a:rPr lang="en-GB" sz="1600" kern="1200">
              <a:highlight>
                <a:srgbClr val="FFFF00"/>
              </a:highlight>
            </a:rPr>
            <a:t>Add expected meetings</a:t>
          </a:r>
          <a:endParaRPr lang="en-US" sz="1600" kern="1200">
            <a:highlight>
              <a:srgbClr val="FFFF00"/>
            </a:highlight>
          </a:endParaRPr>
        </a:p>
        <a:p>
          <a:pPr marL="171450" lvl="1" indent="-171450" algn="l" defTabSz="711200">
            <a:lnSpc>
              <a:spcPct val="90000"/>
            </a:lnSpc>
            <a:spcBef>
              <a:spcPct val="0"/>
            </a:spcBef>
            <a:spcAft>
              <a:spcPct val="15000"/>
            </a:spcAft>
            <a:buChar char="•"/>
          </a:pPr>
          <a:r>
            <a:rPr lang="en-US" sz="1600" kern="1200">
              <a:highlight>
                <a:srgbClr val="FFFF00"/>
              </a:highlight>
            </a:rPr>
            <a:t>Add expected training</a:t>
          </a:r>
        </a:p>
        <a:p>
          <a:pPr marL="171450" lvl="1" indent="-171450" algn="l" defTabSz="711200">
            <a:lnSpc>
              <a:spcPct val="90000"/>
            </a:lnSpc>
            <a:spcBef>
              <a:spcPct val="0"/>
            </a:spcBef>
            <a:spcAft>
              <a:spcPct val="15000"/>
            </a:spcAft>
            <a:buChar char="•"/>
          </a:pPr>
          <a:r>
            <a:rPr lang="en-US" sz="1600" kern="1200">
              <a:highlight>
                <a:srgbClr val="FFFF00"/>
              </a:highlight>
            </a:rPr>
            <a:t>Add any other expectations outlined in role profile</a:t>
          </a:r>
        </a:p>
      </dsp:txBody>
      <dsp:txXfrm>
        <a:off x="3099909" y="2415640"/>
        <a:ext cx="4315781" cy="17183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146AEB-D848-496E-9B52-DDEEEAC72263}">
      <dsp:nvSpPr>
        <dsp:cNvPr id="0" name=""/>
        <dsp:cNvSpPr/>
      </dsp:nvSpPr>
      <dsp:spPr>
        <a:xfrm>
          <a:off x="0" y="956381"/>
          <a:ext cx="6513603" cy="17656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46FCBE-8809-49DF-97CB-1A80655A13AE}">
      <dsp:nvSpPr>
        <dsp:cNvPr id="0" name=""/>
        <dsp:cNvSpPr/>
      </dsp:nvSpPr>
      <dsp:spPr>
        <a:xfrm>
          <a:off x="534102" y="1353647"/>
          <a:ext cx="971095" cy="9710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C8527B-8FCB-4430-8463-8832AB53C01C}">
      <dsp:nvSpPr>
        <dsp:cNvPr id="0" name=""/>
        <dsp:cNvSpPr/>
      </dsp:nvSpPr>
      <dsp:spPr>
        <a:xfrm>
          <a:off x="2039300" y="956381"/>
          <a:ext cx="4474303"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933450">
            <a:lnSpc>
              <a:spcPct val="90000"/>
            </a:lnSpc>
            <a:spcBef>
              <a:spcPct val="0"/>
            </a:spcBef>
            <a:spcAft>
              <a:spcPct val="35000"/>
            </a:spcAft>
            <a:buNone/>
          </a:pPr>
          <a:r>
            <a:rPr lang="en-GB" sz="2100" kern="1200"/>
            <a:t>Format of meetings could be one-to-one, all together, workshop activities – we will ask for what you prefer!</a:t>
          </a:r>
          <a:endParaRPr lang="en-US" sz="2100" kern="1200"/>
        </a:p>
      </dsp:txBody>
      <dsp:txXfrm>
        <a:off x="2039300" y="956381"/>
        <a:ext cx="4474303" cy="1765627"/>
      </dsp:txXfrm>
    </dsp:sp>
    <dsp:sp modelId="{EB97BA1F-3072-4047-83FD-E2C291BCFB52}">
      <dsp:nvSpPr>
        <dsp:cNvPr id="0" name=""/>
        <dsp:cNvSpPr/>
      </dsp:nvSpPr>
      <dsp:spPr>
        <a:xfrm>
          <a:off x="0" y="3163416"/>
          <a:ext cx="6513603" cy="17656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AACE83-1327-4861-8330-FABFE75FBE5A}">
      <dsp:nvSpPr>
        <dsp:cNvPr id="0" name=""/>
        <dsp:cNvSpPr/>
      </dsp:nvSpPr>
      <dsp:spPr>
        <a:xfrm>
          <a:off x="534102" y="3560682"/>
          <a:ext cx="971095" cy="9710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BF15D1-823E-43B9-81B6-F7609EA29710}">
      <dsp:nvSpPr>
        <dsp:cNvPr id="0" name=""/>
        <dsp:cNvSpPr/>
      </dsp:nvSpPr>
      <dsp:spPr>
        <a:xfrm>
          <a:off x="2039300" y="3163416"/>
          <a:ext cx="4474303" cy="1765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862" tIns="186862" rIns="186862" bIns="186862" numCol="1" spcCol="1270" anchor="ctr" anchorCtr="0">
          <a:noAutofit/>
        </a:bodyPr>
        <a:lstStyle/>
        <a:p>
          <a:pPr marL="0" lvl="0" indent="0" algn="l" defTabSz="933450">
            <a:lnSpc>
              <a:spcPct val="90000"/>
            </a:lnSpc>
            <a:spcBef>
              <a:spcPct val="0"/>
            </a:spcBef>
            <a:spcAft>
              <a:spcPct val="35000"/>
            </a:spcAft>
            <a:buNone/>
          </a:pPr>
          <a:r>
            <a:rPr lang="en-GB" sz="2100" kern="1200"/>
            <a:t>Help us to evaluate your impact on the research (and to you personally) – we will send you reflection sheets to complete after each activity</a:t>
          </a:r>
          <a:endParaRPr lang="en-US" sz="2100" kern="1200"/>
        </a:p>
      </dsp:txBody>
      <dsp:txXfrm>
        <a:off x="2039300" y="3163416"/>
        <a:ext cx="4474303" cy="17656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CA706F-B569-4896-89CD-42FEE49DD191}">
      <dsp:nvSpPr>
        <dsp:cNvPr id="0" name=""/>
        <dsp:cNvSpPr/>
      </dsp:nvSpPr>
      <dsp:spPr>
        <a:xfrm>
          <a:off x="2044800" y="246668"/>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2DD911-947D-4624-AA8D-E456CF4361EF}">
      <dsp:nvSpPr>
        <dsp:cNvPr id="0" name=""/>
        <dsp:cNvSpPr/>
      </dsp:nvSpPr>
      <dsp:spPr>
        <a:xfrm>
          <a:off x="2512800" y="714668"/>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8D2BDD-9ACB-49D9-B0A5-882F75FAE71E}">
      <dsp:nvSpPr>
        <dsp:cNvPr id="0" name=""/>
        <dsp:cNvSpPr/>
      </dsp:nvSpPr>
      <dsp:spPr>
        <a:xfrm>
          <a:off x="1342800" y="3126668"/>
          <a:ext cx="36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cap="none" baseline="0">
              <a:highlight>
                <a:srgbClr val="FFFF00"/>
              </a:highlight>
            </a:rPr>
            <a:t>Add list of involvement opportunities currently planned for in budgeting (e.g. coding transcripts, interpreting findings etc)</a:t>
          </a:r>
          <a:endParaRPr lang="en-US" sz="1100" kern="1200" cap="none" baseline="0">
            <a:highlight>
              <a:srgbClr val="FFFF00"/>
            </a:highlight>
          </a:endParaRPr>
        </a:p>
      </dsp:txBody>
      <dsp:txXfrm>
        <a:off x="1342800" y="3126668"/>
        <a:ext cx="3600000" cy="787500"/>
      </dsp:txXfrm>
    </dsp:sp>
    <dsp:sp modelId="{A65031C8-18E3-44B8-B515-E13547B035BF}">
      <dsp:nvSpPr>
        <dsp:cNvPr id="0" name=""/>
        <dsp:cNvSpPr/>
      </dsp:nvSpPr>
      <dsp:spPr>
        <a:xfrm>
          <a:off x="6274800" y="246668"/>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6A0895-071B-4FFC-9A71-2CF37E996947}">
      <dsp:nvSpPr>
        <dsp:cNvPr id="0" name=""/>
        <dsp:cNvSpPr/>
      </dsp:nvSpPr>
      <dsp:spPr>
        <a:xfrm>
          <a:off x="6742800" y="714668"/>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FA9D2A-2CA6-4C97-8F9E-612F0B62AC19}">
      <dsp:nvSpPr>
        <dsp:cNvPr id="0" name=""/>
        <dsp:cNvSpPr/>
      </dsp:nvSpPr>
      <dsp:spPr>
        <a:xfrm>
          <a:off x="5572800" y="3126668"/>
          <a:ext cx="360000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cap="none" baseline="0">
              <a:highlight>
                <a:srgbClr val="FFFF00"/>
              </a:highlight>
            </a:rPr>
            <a:t>Try to include across research cycle (from applying for ethics to sharing findings). For further information see </a:t>
          </a:r>
          <a:r>
            <a:rPr lang="en-US" sz="1100" kern="1200" cap="none" baseline="0">
              <a:highlight>
                <a:srgbClr val="FFFF00"/>
              </a:highlight>
              <a:hlinkClick xmlns:r="http://schemas.openxmlformats.org/officeDocument/2006/relationships" r:id="rId5"/>
            </a:rPr>
            <a:t>NIHR Centre for Engagement and Dissemination, Briefing notes for Researchers: Public Involvement in NHS, Health and Social Care Research</a:t>
          </a:r>
          <a:endParaRPr lang="en-US" sz="1100" kern="1200" cap="none" baseline="0">
            <a:highlight>
              <a:srgbClr val="FFFF00"/>
            </a:highlight>
          </a:endParaRPr>
        </a:p>
      </dsp:txBody>
      <dsp:txXfrm>
        <a:off x="5572800" y="3126668"/>
        <a:ext cx="3600000" cy="787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DED33-A08D-46D7-BB15-A8730A5983A6}">
      <dsp:nvSpPr>
        <dsp:cNvPr id="0" name=""/>
        <dsp:cNvSpPr/>
      </dsp:nvSpPr>
      <dsp:spPr>
        <a:xfrm>
          <a:off x="0" y="2175669"/>
          <a:ext cx="10515600" cy="0"/>
        </a:xfrm>
        <a:prstGeom prst="lin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C518DB-884E-4B66-8688-19E4B463D89B}">
      <dsp:nvSpPr>
        <dsp:cNvPr id="0" name=""/>
        <dsp:cNvSpPr/>
      </dsp:nvSpPr>
      <dsp:spPr>
        <a:xfrm>
          <a:off x="630936" y="1348914"/>
          <a:ext cx="9253728" cy="52216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01600" tIns="101600" rIns="101600" bIns="101600" numCol="1" spcCol="1270" anchor="ctr" anchorCtr="0">
          <a:noAutofit/>
        </a:bodyPr>
        <a:lstStyle/>
        <a:p>
          <a:pPr marL="0" lvl="0" indent="0" algn="ctr" defTabSz="889000">
            <a:lnSpc>
              <a:spcPct val="90000"/>
            </a:lnSpc>
            <a:spcBef>
              <a:spcPct val="0"/>
            </a:spcBef>
            <a:spcAft>
              <a:spcPct val="35000"/>
            </a:spcAft>
            <a:buNone/>
            <a:defRPr b="1"/>
          </a:pPr>
          <a:r>
            <a:rPr lang="en-US" sz="2000" kern="1200">
              <a:solidFill>
                <a:schemeClr val="bg1"/>
              </a:solidFill>
              <a:highlight>
                <a:srgbClr val="FFFF00"/>
              </a:highlight>
            </a:rPr>
            <a:t>Add a rough timeline for project</a:t>
          </a:r>
        </a:p>
      </dsp:txBody>
      <dsp:txXfrm>
        <a:off x="630936" y="1348914"/>
        <a:ext cx="9253728" cy="522160"/>
      </dsp:txXfrm>
    </dsp:sp>
    <dsp:sp modelId="{DA14E373-BFA2-465A-B8B2-415A3535AF34}">
      <dsp:nvSpPr>
        <dsp:cNvPr id="0" name=""/>
        <dsp:cNvSpPr/>
      </dsp:nvSpPr>
      <dsp:spPr>
        <a:xfrm>
          <a:off x="630936" y="494040"/>
          <a:ext cx="9253728" cy="85487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1925" tIns="161925" rIns="161925" bIns="161925" numCol="1" spcCol="1270" anchor="ctr" anchorCtr="0">
          <a:noAutofit/>
        </a:bodyPr>
        <a:lstStyle/>
        <a:p>
          <a:pPr marL="0" lvl="0" indent="0" algn="l" defTabSz="755650">
            <a:lnSpc>
              <a:spcPct val="90000"/>
            </a:lnSpc>
            <a:spcBef>
              <a:spcPct val="0"/>
            </a:spcBef>
            <a:spcAft>
              <a:spcPct val="35000"/>
            </a:spcAft>
            <a:buNone/>
          </a:pPr>
          <a:r>
            <a:rPr lang="en-US" sz="1700" kern="1200">
              <a:highlight>
                <a:srgbClr val="FFFF00"/>
              </a:highlight>
            </a:rPr>
            <a:t>Include details of what is planned at each stage</a:t>
          </a:r>
        </a:p>
        <a:p>
          <a:pPr marL="0" lvl="0" indent="0" algn="l" defTabSz="755650">
            <a:lnSpc>
              <a:spcPct val="90000"/>
            </a:lnSpc>
            <a:spcBef>
              <a:spcPct val="0"/>
            </a:spcBef>
            <a:spcAft>
              <a:spcPct val="35000"/>
            </a:spcAft>
            <a:buNone/>
          </a:pPr>
          <a:r>
            <a:rPr lang="en-US" sz="1700" kern="1200">
              <a:highlight>
                <a:srgbClr val="FFFF00"/>
              </a:highlight>
            </a:rPr>
            <a:t>Specify who will be involved in discussions – check if everyone agrees</a:t>
          </a:r>
        </a:p>
      </dsp:txBody>
      <dsp:txXfrm>
        <a:off x="630936" y="494040"/>
        <a:ext cx="9253728" cy="854874"/>
      </dsp:txXfrm>
    </dsp:sp>
    <dsp:sp modelId="{68C9A6F9-DD5D-4421-A25D-8F38A2601B8C}">
      <dsp:nvSpPr>
        <dsp:cNvPr id="0" name=""/>
        <dsp:cNvSpPr/>
      </dsp:nvSpPr>
      <dsp:spPr>
        <a:xfrm>
          <a:off x="5257800" y="1871075"/>
          <a:ext cx="0" cy="304593"/>
        </a:xfrm>
        <a:prstGeom prst="line">
          <a:avLst/>
        </a:pr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CC8A8BE-EAFA-46A0-A8CA-68D9E351072F}">
      <dsp:nvSpPr>
        <dsp:cNvPr id="0" name=""/>
        <dsp:cNvSpPr/>
      </dsp:nvSpPr>
      <dsp:spPr>
        <a:xfrm rot="2700000">
          <a:off x="5223954" y="2141823"/>
          <a:ext cx="67690" cy="67690"/>
        </a:xfrm>
        <a:prstGeom prst="rect">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0AB94-6124-4E4B-8B39-44F6EDE8D631}">
      <dsp:nvSpPr>
        <dsp:cNvPr id="0" name=""/>
        <dsp:cNvSpPr/>
      </dsp:nvSpPr>
      <dsp:spPr>
        <a:xfrm>
          <a:off x="677354" y="1235"/>
          <a:ext cx="1350615" cy="81036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Study Protocol</a:t>
          </a:r>
        </a:p>
      </dsp:txBody>
      <dsp:txXfrm>
        <a:off x="677354" y="1235"/>
        <a:ext cx="1350615" cy="810369"/>
      </dsp:txXfrm>
    </dsp:sp>
    <dsp:sp modelId="{682F8D50-0867-4157-8400-C2988230DD97}">
      <dsp:nvSpPr>
        <dsp:cNvPr id="0" name=""/>
        <dsp:cNvSpPr/>
      </dsp:nvSpPr>
      <dsp:spPr>
        <a:xfrm>
          <a:off x="2163030" y="1235"/>
          <a:ext cx="1350615" cy="810369"/>
        </a:xfrm>
        <a:prstGeom prst="rect">
          <a:avLst/>
        </a:prstGeom>
        <a:solidFill>
          <a:schemeClr val="accent2">
            <a:hueOff val="-131674"/>
            <a:satOff val="-2680"/>
            <a:lumOff val="-4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Participant Information Sheet</a:t>
          </a:r>
        </a:p>
      </dsp:txBody>
      <dsp:txXfrm>
        <a:off x="2163030" y="1235"/>
        <a:ext cx="1350615" cy="810369"/>
      </dsp:txXfrm>
    </dsp:sp>
    <dsp:sp modelId="{394614E9-BD34-4D02-B36F-011881C4EA4F}">
      <dsp:nvSpPr>
        <dsp:cNvPr id="0" name=""/>
        <dsp:cNvSpPr/>
      </dsp:nvSpPr>
      <dsp:spPr>
        <a:xfrm>
          <a:off x="677354" y="946666"/>
          <a:ext cx="1350615" cy="810369"/>
        </a:xfrm>
        <a:prstGeom prst="rect">
          <a:avLst/>
        </a:prstGeom>
        <a:solidFill>
          <a:schemeClr val="accent2">
            <a:hueOff val="-263348"/>
            <a:satOff val="-5360"/>
            <a:lumOff val="-8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Consent forms</a:t>
          </a:r>
        </a:p>
      </dsp:txBody>
      <dsp:txXfrm>
        <a:off x="677354" y="946666"/>
        <a:ext cx="1350615" cy="810369"/>
      </dsp:txXfrm>
    </dsp:sp>
    <dsp:sp modelId="{DDCC162C-075C-4F4C-8ECE-052B8EA8CFF1}">
      <dsp:nvSpPr>
        <dsp:cNvPr id="0" name=""/>
        <dsp:cNvSpPr/>
      </dsp:nvSpPr>
      <dsp:spPr>
        <a:xfrm>
          <a:off x="2163030" y="946666"/>
          <a:ext cx="1350615" cy="810369"/>
        </a:xfrm>
        <a:prstGeom prst="rect">
          <a:avLst/>
        </a:prstGeom>
        <a:solidFill>
          <a:schemeClr val="accent2">
            <a:hueOff val="-395021"/>
            <a:satOff val="-8040"/>
            <a:lumOff val="-12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Interview topic guide</a:t>
          </a:r>
        </a:p>
      </dsp:txBody>
      <dsp:txXfrm>
        <a:off x="2163030" y="946666"/>
        <a:ext cx="1350615" cy="810369"/>
      </dsp:txXfrm>
    </dsp:sp>
    <dsp:sp modelId="{BA971E7A-E903-4EA0-999E-C715370DC709}">
      <dsp:nvSpPr>
        <dsp:cNvPr id="0" name=""/>
        <dsp:cNvSpPr/>
      </dsp:nvSpPr>
      <dsp:spPr>
        <a:xfrm>
          <a:off x="677354" y="1892097"/>
          <a:ext cx="1350615" cy="810369"/>
        </a:xfrm>
        <a:prstGeom prst="rect">
          <a:avLst/>
        </a:prstGeom>
        <a:solidFill>
          <a:schemeClr val="accent2">
            <a:hueOff val="-526695"/>
            <a:satOff val="-10719"/>
            <a:lumOff val="-16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Email invite</a:t>
          </a:r>
        </a:p>
      </dsp:txBody>
      <dsp:txXfrm>
        <a:off x="677354" y="1892097"/>
        <a:ext cx="1350615" cy="810369"/>
      </dsp:txXfrm>
    </dsp:sp>
    <dsp:sp modelId="{E40E38CF-68FD-4A76-9B9D-CA1441699B4C}">
      <dsp:nvSpPr>
        <dsp:cNvPr id="0" name=""/>
        <dsp:cNvSpPr/>
      </dsp:nvSpPr>
      <dsp:spPr>
        <a:xfrm>
          <a:off x="2163030" y="1892097"/>
          <a:ext cx="1350615" cy="810369"/>
        </a:xfrm>
        <a:prstGeom prst="rect">
          <a:avLst/>
        </a:prstGeom>
        <a:solidFill>
          <a:schemeClr val="accent2">
            <a:hueOff val="-658369"/>
            <a:satOff val="-13399"/>
            <a:lumOff val="-2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Demographics survey</a:t>
          </a:r>
        </a:p>
      </dsp:txBody>
      <dsp:txXfrm>
        <a:off x="2163030" y="1892097"/>
        <a:ext cx="1350615" cy="810369"/>
      </dsp:txXfrm>
    </dsp:sp>
    <dsp:sp modelId="{CC14125C-4976-474C-A6FF-6871DADA1DDA}">
      <dsp:nvSpPr>
        <dsp:cNvPr id="0" name=""/>
        <dsp:cNvSpPr/>
      </dsp:nvSpPr>
      <dsp:spPr>
        <a:xfrm>
          <a:off x="677354" y="2837527"/>
          <a:ext cx="1350615" cy="810369"/>
        </a:xfrm>
        <a:prstGeom prst="rect">
          <a:avLst/>
        </a:prstGeom>
        <a:solidFill>
          <a:schemeClr val="accent2">
            <a:hueOff val="-790043"/>
            <a:satOff val="-16079"/>
            <a:lumOff val="-25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List of support resources</a:t>
          </a:r>
        </a:p>
      </dsp:txBody>
      <dsp:txXfrm>
        <a:off x="677354" y="2837527"/>
        <a:ext cx="1350615" cy="810369"/>
      </dsp:txXfrm>
    </dsp:sp>
    <dsp:sp modelId="{8B1A18C3-0055-4E42-BBC4-DA923BABC2FA}">
      <dsp:nvSpPr>
        <dsp:cNvPr id="0" name=""/>
        <dsp:cNvSpPr/>
      </dsp:nvSpPr>
      <dsp:spPr>
        <a:xfrm>
          <a:off x="2163030" y="2837527"/>
          <a:ext cx="1350615" cy="810369"/>
        </a:xfrm>
        <a:prstGeom prst="rect">
          <a:avLst/>
        </a:prstGeom>
        <a:solidFill>
          <a:schemeClr val="accent2">
            <a:hueOff val="-921716"/>
            <a:satOff val="-18759"/>
            <a:lumOff val="-29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t>Anything new?</a:t>
          </a:r>
        </a:p>
      </dsp:txBody>
      <dsp:txXfrm>
        <a:off x="2163030" y="2837527"/>
        <a:ext cx="1350615" cy="8103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26BAF-B627-4AA5-B3E3-9B91492802F6}">
      <dsp:nvSpPr>
        <dsp:cNvPr id="0" name=""/>
        <dsp:cNvSpPr/>
      </dsp:nvSpPr>
      <dsp:spPr>
        <a:xfrm>
          <a:off x="0" y="210143"/>
          <a:ext cx="1995009" cy="1197005"/>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Ethics</a:t>
          </a:r>
        </a:p>
      </dsp:txBody>
      <dsp:txXfrm>
        <a:off x="0" y="210143"/>
        <a:ext cx="1995009" cy="1197005"/>
      </dsp:txXfrm>
    </dsp:sp>
    <dsp:sp modelId="{71FDA829-53CA-4527-847E-1CDADF02E882}">
      <dsp:nvSpPr>
        <dsp:cNvPr id="0" name=""/>
        <dsp:cNvSpPr/>
      </dsp:nvSpPr>
      <dsp:spPr>
        <a:xfrm>
          <a:off x="2194510" y="210143"/>
          <a:ext cx="1995009" cy="1197005"/>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Data collection and retention</a:t>
          </a:r>
        </a:p>
      </dsp:txBody>
      <dsp:txXfrm>
        <a:off x="2194510" y="210143"/>
        <a:ext cx="1995009" cy="1197005"/>
      </dsp:txXfrm>
    </dsp:sp>
    <dsp:sp modelId="{8F0EAF90-1C0E-4883-A9F4-0ABC88809709}">
      <dsp:nvSpPr>
        <dsp:cNvPr id="0" name=""/>
        <dsp:cNvSpPr/>
      </dsp:nvSpPr>
      <dsp:spPr>
        <a:xfrm>
          <a:off x="4389021" y="210143"/>
          <a:ext cx="1995009" cy="1197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Research misconduct</a:t>
          </a:r>
        </a:p>
      </dsp:txBody>
      <dsp:txXfrm>
        <a:off x="4389021" y="210143"/>
        <a:ext cx="1995009" cy="1197005"/>
      </dsp:txXfrm>
    </dsp:sp>
    <dsp:sp modelId="{6885D907-A1B7-488A-94C2-8D954B18BDDF}">
      <dsp:nvSpPr>
        <dsp:cNvPr id="0" name=""/>
        <dsp:cNvSpPr/>
      </dsp:nvSpPr>
      <dsp:spPr>
        <a:xfrm>
          <a:off x="0" y="1606650"/>
          <a:ext cx="1995009" cy="1197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Authorship and open access</a:t>
          </a:r>
        </a:p>
      </dsp:txBody>
      <dsp:txXfrm>
        <a:off x="0" y="1606650"/>
        <a:ext cx="1995009" cy="1197005"/>
      </dsp:txXfrm>
    </dsp:sp>
    <dsp:sp modelId="{8313321F-5179-498A-ADFE-81F7BB3954F2}">
      <dsp:nvSpPr>
        <dsp:cNvPr id="0" name=""/>
        <dsp:cNvSpPr/>
      </dsp:nvSpPr>
      <dsp:spPr>
        <a:xfrm>
          <a:off x="2194510" y="1606650"/>
          <a:ext cx="1995009" cy="1197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Public interest disclosure</a:t>
          </a:r>
        </a:p>
      </dsp:txBody>
      <dsp:txXfrm>
        <a:off x="2194510" y="1606650"/>
        <a:ext cx="1995009" cy="1197005"/>
      </dsp:txXfrm>
    </dsp:sp>
    <dsp:sp modelId="{77CA4CEC-2A14-4D7E-92D5-BEF8C5FB1A96}">
      <dsp:nvSpPr>
        <dsp:cNvPr id="0" name=""/>
        <dsp:cNvSpPr/>
      </dsp:nvSpPr>
      <dsp:spPr>
        <a:xfrm>
          <a:off x="4389021" y="1606650"/>
          <a:ext cx="1995009" cy="1197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Conflicts of interest</a:t>
          </a:r>
        </a:p>
      </dsp:txBody>
      <dsp:txXfrm>
        <a:off x="4389021" y="1606650"/>
        <a:ext cx="1995009" cy="1197005"/>
      </dsp:txXfrm>
    </dsp:sp>
    <dsp:sp modelId="{3A8FD4C1-AB9D-4FD8-AC78-E3628418AAB8}">
      <dsp:nvSpPr>
        <dsp:cNvPr id="0" name=""/>
        <dsp:cNvSpPr/>
      </dsp:nvSpPr>
      <dsp:spPr>
        <a:xfrm>
          <a:off x="1097255" y="3003156"/>
          <a:ext cx="1995009" cy="1197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Intellectual Property</a:t>
          </a:r>
        </a:p>
      </dsp:txBody>
      <dsp:txXfrm>
        <a:off x="1097255" y="3003156"/>
        <a:ext cx="1995009" cy="1197005"/>
      </dsp:txXfrm>
    </dsp:sp>
    <dsp:sp modelId="{7F6AEF2F-2726-4CAD-BB6C-2B3F2064C46B}">
      <dsp:nvSpPr>
        <dsp:cNvPr id="0" name=""/>
        <dsp:cNvSpPr/>
      </dsp:nvSpPr>
      <dsp:spPr>
        <a:xfrm>
          <a:off x="3291765" y="3003156"/>
          <a:ext cx="1995009" cy="1197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Peer review</a:t>
          </a:r>
        </a:p>
      </dsp:txBody>
      <dsp:txXfrm>
        <a:off x="3291765" y="3003156"/>
        <a:ext cx="1995009" cy="11970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7012E9-AADA-4E5E-852B-F8C0D284441E}">
      <dsp:nvSpPr>
        <dsp:cNvPr id="0" name=""/>
        <dsp:cNvSpPr/>
      </dsp:nvSpPr>
      <dsp:spPr>
        <a:xfrm>
          <a:off x="691" y="48936"/>
          <a:ext cx="2698489" cy="1619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Rights of victims/survivors &amp; whistle-blowers</a:t>
          </a:r>
        </a:p>
      </dsp:txBody>
      <dsp:txXfrm>
        <a:off x="691" y="48936"/>
        <a:ext cx="2698489" cy="1619093"/>
      </dsp:txXfrm>
    </dsp:sp>
    <dsp:sp modelId="{81448F4C-6DF7-4E45-8DFA-404F8C3CE4E0}">
      <dsp:nvSpPr>
        <dsp:cNvPr id="0" name=""/>
        <dsp:cNvSpPr/>
      </dsp:nvSpPr>
      <dsp:spPr>
        <a:xfrm>
          <a:off x="2969029" y="48936"/>
          <a:ext cx="2698489" cy="1619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Equity and fairness</a:t>
          </a:r>
        </a:p>
      </dsp:txBody>
      <dsp:txXfrm>
        <a:off x="2969029" y="48936"/>
        <a:ext cx="2698489" cy="1619093"/>
      </dsp:txXfrm>
    </dsp:sp>
    <dsp:sp modelId="{FF3DBC28-FFA2-4545-9AB8-EEC090BAB76F}">
      <dsp:nvSpPr>
        <dsp:cNvPr id="0" name=""/>
        <dsp:cNvSpPr/>
      </dsp:nvSpPr>
      <dsp:spPr>
        <a:xfrm>
          <a:off x="691" y="1937878"/>
          <a:ext cx="2698489" cy="1619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Transparency </a:t>
          </a:r>
        </a:p>
      </dsp:txBody>
      <dsp:txXfrm>
        <a:off x="691" y="1937878"/>
        <a:ext cx="2698489" cy="1619093"/>
      </dsp:txXfrm>
    </dsp:sp>
    <dsp:sp modelId="{125BC50D-71B7-4B9F-9FA0-1EDED0D1F6C2}">
      <dsp:nvSpPr>
        <dsp:cNvPr id="0" name=""/>
        <dsp:cNvSpPr/>
      </dsp:nvSpPr>
      <dsp:spPr>
        <a:xfrm>
          <a:off x="2969029" y="1937878"/>
          <a:ext cx="2698489" cy="1619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Accountability and governance</a:t>
          </a:r>
        </a:p>
      </dsp:txBody>
      <dsp:txXfrm>
        <a:off x="2969029" y="1937878"/>
        <a:ext cx="2698489" cy="16190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F00D6-10DC-4DF5-B088-AE08B0E494CF}">
      <dsp:nvSpPr>
        <dsp:cNvPr id="0" name=""/>
        <dsp:cNvSpPr/>
      </dsp:nvSpPr>
      <dsp:spPr>
        <a:xfrm>
          <a:off x="1872691" y="2178"/>
          <a:ext cx="7490764" cy="112842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342" tIns="286621" rIns="145342" bIns="286621" numCol="1" spcCol="1270" anchor="ctr" anchorCtr="0">
          <a:noAutofit/>
        </a:bodyPr>
        <a:lstStyle/>
        <a:p>
          <a:pPr marL="0" lvl="0" indent="0" algn="l" defTabSz="577850">
            <a:lnSpc>
              <a:spcPct val="90000"/>
            </a:lnSpc>
            <a:spcBef>
              <a:spcPct val="0"/>
            </a:spcBef>
            <a:spcAft>
              <a:spcPct val="35000"/>
            </a:spcAft>
            <a:buNone/>
          </a:pPr>
          <a:r>
            <a:rPr lang="en-US" sz="1300" kern="1200"/>
            <a:t>Do NOT keep any physical or electronic notes which contain any personal or sensitive data – especially as you do not have College approved device etc.</a:t>
          </a:r>
        </a:p>
      </dsp:txBody>
      <dsp:txXfrm>
        <a:off x="1872691" y="2178"/>
        <a:ext cx="7490764" cy="1128429"/>
      </dsp:txXfrm>
    </dsp:sp>
    <dsp:sp modelId="{76848FF2-E851-4542-BF38-3B4FBD47C625}">
      <dsp:nvSpPr>
        <dsp:cNvPr id="0" name=""/>
        <dsp:cNvSpPr/>
      </dsp:nvSpPr>
      <dsp:spPr>
        <a:xfrm>
          <a:off x="0" y="2178"/>
          <a:ext cx="1872691" cy="112842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97" tIns="111464" rIns="99097" bIns="111464" numCol="1" spcCol="1270" anchor="ctr" anchorCtr="0">
          <a:noAutofit/>
        </a:bodyPr>
        <a:lstStyle/>
        <a:p>
          <a:pPr marL="0" lvl="0" indent="0" algn="ctr" defTabSz="755650">
            <a:lnSpc>
              <a:spcPct val="90000"/>
            </a:lnSpc>
            <a:spcBef>
              <a:spcPct val="0"/>
            </a:spcBef>
            <a:spcAft>
              <a:spcPct val="35000"/>
            </a:spcAft>
            <a:buNone/>
          </a:pPr>
          <a:r>
            <a:rPr lang="en-US" sz="1700" kern="1200"/>
            <a:t>Storage</a:t>
          </a:r>
        </a:p>
      </dsp:txBody>
      <dsp:txXfrm>
        <a:off x="0" y="2178"/>
        <a:ext cx="1872691" cy="1128429"/>
      </dsp:txXfrm>
    </dsp:sp>
    <dsp:sp modelId="{E237C6DB-DEC4-4D79-A4D3-D84AE63F241D}">
      <dsp:nvSpPr>
        <dsp:cNvPr id="0" name=""/>
        <dsp:cNvSpPr/>
      </dsp:nvSpPr>
      <dsp:spPr>
        <a:xfrm>
          <a:off x="1872691" y="1198313"/>
          <a:ext cx="7490764" cy="112842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342" tIns="286621" rIns="145342" bIns="286621" numCol="1" spcCol="1270" anchor="ctr" anchorCtr="0">
          <a:noAutofit/>
        </a:bodyPr>
        <a:lstStyle/>
        <a:p>
          <a:pPr marL="0" lvl="0" indent="0" algn="l" defTabSz="577850">
            <a:lnSpc>
              <a:spcPct val="90000"/>
            </a:lnSpc>
            <a:spcBef>
              <a:spcPct val="0"/>
            </a:spcBef>
            <a:spcAft>
              <a:spcPct val="35000"/>
            </a:spcAft>
            <a:buNone/>
          </a:pPr>
          <a:r>
            <a:rPr lang="en-US" sz="1300" kern="1200"/>
            <a:t>Do NOT share any personal information about participants with anyone outside of the project. We will have team meetings to discuss any worries or concerns.</a:t>
          </a:r>
        </a:p>
      </dsp:txBody>
      <dsp:txXfrm>
        <a:off x="1872691" y="1198313"/>
        <a:ext cx="7490764" cy="1128429"/>
      </dsp:txXfrm>
    </dsp:sp>
    <dsp:sp modelId="{5642E9DD-9C7C-4445-BDAA-6BA7073195A3}">
      <dsp:nvSpPr>
        <dsp:cNvPr id="0" name=""/>
        <dsp:cNvSpPr/>
      </dsp:nvSpPr>
      <dsp:spPr>
        <a:xfrm>
          <a:off x="0" y="1198313"/>
          <a:ext cx="1872691" cy="112842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97" tIns="111464" rIns="99097" bIns="111464" numCol="1" spcCol="1270" anchor="ctr" anchorCtr="0">
          <a:noAutofit/>
        </a:bodyPr>
        <a:lstStyle/>
        <a:p>
          <a:pPr marL="0" lvl="0" indent="0" algn="ctr" defTabSz="755650">
            <a:lnSpc>
              <a:spcPct val="90000"/>
            </a:lnSpc>
            <a:spcBef>
              <a:spcPct val="0"/>
            </a:spcBef>
            <a:spcAft>
              <a:spcPct val="35000"/>
            </a:spcAft>
            <a:buNone/>
          </a:pPr>
          <a:r>
            <a:rPr lang="en-US" sz="1700" kern="1200"/>
            <a:t>Sharing</a:t>
          </a:r>
        </a:p>
      </dsp:txBody>
      <dsp:txXfrm>
        <a:off x="0" y="1198313"/>
        <a:ext cx="1872691" cy="1128429"/>
      </dsp:txXfrm>
    </dsp:sp>
    <dsp:sp modelId="{52CFBE42-F0D1-4C53-BB13-D7D77E238F89}">
      <dsp:nvSpPr>
        <dsp:cNvPr id="0" name=""/>
        <dsp:cNvSpPr/>
      </dsp:nvSpPr>
      <dsp:spPr>
        <a:xfrm>
          <a:off x="1872691" y="2394448"/>
          <a:ext cx="7490764" cy="112842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342" tIns="286621" rIns="145342" bIns="286621" numCol="1" spcCol="1270" anchor="ctr" anchorCtr="0">
          <a:noAutofit/>
        </a:bodyPr>
        <a:lstStyle/>
        <a:p>
          <a:pPr marL="0" lvl="0" indent="0" algn="l" defTabSz="577850">
            <a:lnSpc>
              <a:spcPct val="90000"/>
            </a:lnSpc>
            <a:spcBef>
              <a:spcPct val="0"/>
            </a:spcBef>
            <a:spcAft>
              <a:spcPct val="35000"/>
            </a:spcAft>
            <a:buNone/>
          </a:pPr>
          <a:r>
            <a:rPr lang="en-US" sz="1300" kern="1200"/>
            <a:t>Always consider your own safety as a peer researcher. Do NOT share any personal information with participants including personal contact details. If you think someone needs some additional support, raise with project coordinator in the first instance.</a:t>
          </a:r>
        </a:p>
      </dsp:txBody>
      <dsp:txXfrm>
        <a:off x="1872691" y="2394448"/>
        <a:ext cx="7490764" cy="1128429"/>
      </dsp:txXfrm>
    </dsp:sp>
    <dsp:sp modelId="{83A4763C-2F83-4062-BB2E-7C19ADB7FC3B}">
      <dsp:nvSpPr>
        <dsp:cNvPr id="0" name=""/>
        <dsp:cNvSpPr/>
      </dsp:nvSpPr>
      <dsp:spPr>
        <a:xfrm>
          <a:off x="0" y="2394448"/>
          <a:ext cx="1872691" cy="112842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97" tIns="111464" rIns="99097" bIns="111464" numCol="1" spcCol="1270" anchor="ctr" anchorCtr="0">
          <a:noAutofit/>
        </a:bodyPr>
        <a:lstStyle/>
        <a:p>
          <a:pPr marL="0" lvl="0" indent="0" algn="ctr" defTabSz="755650">
            <a:lnSpc>
              <a:spcPct val="90000"/>
            </a:lnSpc>
            <a:spcBef>
              <a:spcPct val="0"/>
            </a:spcBef>
            <a:spcAft>
              <a:spcPct val="35000"/>
            </a:spcAft>
            <a:buNone/>
          </a:pPr>
          <a:r>
            <a:rPr lang="en-US" sz="1700" kern="1200"/>
            <a:t>Safety</a:t>
          </a:r>
        </a:p>
      </dsp:txBody>
      <dsp:txXfrm>
        <a:off x="0" y="2394448"/>
        <a:ext cx="1872691" cy="1128429"/>
      </dsp:txXfrm>
    </dsp:sp>
    <dsp:sp modelId="{F2832908-3152-4F9A-94A3-EB18882161E5}">
      <dsp:nvSpPr>
        <dsp:cNvPr id="0" name=""/>
        <dsp:cNvSpPr/>
      </dsp:nvSpPr>
      <dsp:spPr>
        <a:xfrm>
          <a:off x="1872691" y="3590584"/>
          <a:ext cx="7490764" cy="112842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342" tIns="286621" rIns="145342" bIns="286621" numCol="1" spcCol="1270" anchor="ctr" anchorCtr="0">
          <a:noAutofit/>
        </a:bodyPr>
        <a:lstStyle/>
        <a:p>
          <a:pPr marL="0" lvl="0" indent="0" algn="l" defTabSz="577850">
            <a:lnSpc>
              <a:spcPct val="90000"/>
            </a:lnSpc>
            <a:spcBef>
              <a:spcPct val="0"/>
            </a:spcBef>
            <a:spcAft>
              <a:spcPct val="35000"/>
            </a:spcAft>
            <a:buNone/>
          </a:pPr>
          <a:r>
            <a:rPr lang="en-US" sz="1300" kern="1200"/>
            <a:t>If in doubt, contact project coordinator who will advise </a:t>
          </a:r>
        </a:p>
      </dsp:txBody>
      <dsp:txXfrm>
        <a:off x="1872691" y="3590584"/>
        <a:ext cx="7490764" cy="1128429"/>
      </dsp:txXfrm>
    </dsp:sp>
    <dsp:sp modelId="{72CD366C-18A7-4920-9E34-F52B42213FED}">
      <dsp:nvSpPr>
        <dsp:cNvPr id="0" name=""/>
        <dsp:cNvSpPr/>
      </dsp:nvSpPr>
      <dsp:spPr>
        <a:xfrm>
          <a:off x="0" y="3590584"/>
          <a:ext cx="1872691" cy="1128429"/>
        </a:xfrm>
        <a:prstGeom prst="rect">
          <a:avLst/>
        </a:prstGeom>
        <a:solidFill>
          <a:schemeClr val="accent1"/>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97" tIns="111464" rIns="99097" bIns="111464" numCol="1" spcCol="1270" anchor="ctr" anchorCtr="0">
          <a:noAutofit/>
        </a:bodyPr>
        <a:lstStyle/>
        <a:p>
          <a:pPr marL="0" lvl="0" indent="0" algn="ctr" defTabSz="755650">
            <a:lnSpc>
              <a:spcPct val="90000"/>
            </a:lnSpc>
            <a:spcBef>
              <a:spcPct val="0"/>
            </a:spcBef>
            <a:spcAft>
              <a:spcPct val="35000"/>
            </a:spcAft>
            <a:buNone/>
          </a:pPr>
          <a:r>
            <a:rPr lang="en-US" sz="1700" kern="1200"/>
            <a:t>Unsure?</a:t>
          </a:r>
        </a:p>
      </dsp:txBody>
      <dsp:txXfrm>
        <a:off x="0" y="3590584"/>
        <a:ext cx="1872691" cy="11284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8C680-3506-43D7-90E9-7FBA9BF65139}">
      <dsp:nvSpPr>
        <dsp:cNvPr id="0" name=""/>
        <dsp:cNvSpPr/>
      </dsp:nvSpPr>
      <dsp:spPr>
        <a:xfrm>
          <a:off x="2687" y="1023575"/>
          <a:ext cx="2131752" cy="1705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E1E0AE-D2B2-46C6-AE4B-AA439C0592D0}">
      <dsp:nvSpPr>
        <dsp:cNvPr id="0" name=""/>
        <dsp:cNvSpPr/>
      </dsp:nvSpPr>
      <dsp:spPr>
        <a:xfrm>
          <a:off x="194544" y="2558437"/>
          <a:ext cx="1897260" cy="596890"/>
        </a:xfrm>
        <a:prstGeom prst="wedgeRectCallout">
          <a:avLst>
            <a:gd name="adj1" fmla="val 20250"/>
            <a:gd name="adj2" fmla="val -607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Interviews</a:t>
          </a:r>
        </a:p>
      </dsp:txBody>
      <dsp:txXfrm>
        <a:off x="194544" y="2558437"/>
        <a:ext cx="1897260" cy="596890"/>
      </dsp:txXfrm>
    </dsp:sp>
    <dsp:sp modelId="{3FAF6A75-3252-4BE1-98F7-5D251A1B1C28}">
      <dsp:nvSpPr>
        <dsp:cNvPr id="0" name=""/>
        <dsp:cNvSpPr/>
      </dsp:nvSpPr>
      <dsp:spPr>
        <a:xfrm>
          <a:off x="2347615" y="1023575"/>
          <a:ext cx="2131752" cy="1705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574204-2D6A-401A-94D1-88BAEF435CD9}">
      <dsp:nvSpPr>
        <dsp:cNvPr id="0" name=""/>
        <dsp:cNvSpPr/>
      </dsp:nvSpPr>
      <dsp:spPr>
        <a:xfrm>
          <a:off x="2539473" y="2558437"/>
          <a:ext cx="1897260" cy="596890"/>
        </a:xfrm>
        <a:prstGeom prst="wedgeRectCallout">
          <a:avLst>
            <a:gd name="adj1" fmla="val 20250"/>
            <a:gd name="adj2" fmla="val -607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Focus Groups</a:t>
          </a:r>
        </a:p>
      </dsp:txBody>
      <dsp:txXfrm>
        <a:off x="2539473" y="2558437"/>
        <a:ext cx="1897260" cy="596890"/>
      </dsp:txXfrm>
    </dsp:sp>
    <dsp:sp modelId="{C3450623-3490-4812-A8E7-10C39554D6EB}">
      <dsp:nvSpPr>
        <dsp:cNvPr id="0" name=""/>
        <dsp:cNvSpPr/>
      </dsp:nvSpPr>
      <dsp:spPr>
        <a:xfrm>
          <a:off x="4692543" y="1023575"/>
          <a:ext cx="2131752" cy="1705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B61FFC-DDF3-48B6-A9EC-927417CF107C}">
      <dsp:nvSpPr>
        <dsp:cNvPr id="0" name=""/>
        <dsp:cNvSpPr/>
      </dsp:nvSpPr>
      <dsp:spPr>
        <a:xfrm>
          <a:off x="4884401" y="2558437"/>
          <a:ext cx="1897260" cy="596890"/>
        </a:xfrm>
        <a:prstGeom prst="wedgeRectCallout">
          <a:avLst>
            <a:gd name="adj1" fmla="val 20250"/>
            <a:gd name="adj2" fmla="val -607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Observations</a:t>
          </a:r>
        </a:p>
      </dsp:txBody>
      <dsp:txXfrm>
        <a:off x="4884401" y="2558437"/>
        <a:ext cx="1897260" cy="596890"/>
      </dsp:txXfrm>
    </dsp:sp>
    <dsp:sp modelId="{83170C86-0218-490C-BC4A-C48864DAC6E5}">
      <dsp:nvSpPr>
        <dsp:cNvPr id="0" name=""/>
        <dsp:cNvSpPr/>
      </dsp:nvSpPr>
      <dsp:spPr>
        <a:xfrm>
          <a:off x="7037471" y="1023575"/>
          <a:ext cx="2131752" cy="1705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3000" b="-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30F6A2-86D6-4E2B-BB99-7D2CB1CAAC8A}">
      <dsp:nvSpPr>
        <dsp:cNvPr id="0" name=""/>
        <dsp:cNvSpPr/>
      </dsp:nvSpPr>
      <dsp:spPr>
        <a:xfrm>
          <a:off x="7229329" y="2558437"/>
          <a:ext cx="1897260" cy="596890"/>
        </a:xfrm>
        <a:prstGeom prst="wedgeRectCallout">
          <a:avLst>
            <a:gd name="adj1" fmla="val 20250"/>
            <a:gd name="adj2" fmla="val -607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Document analysis (e.g. diaries, policies)</a:t>
          </a:r>
        </a:p>
      </dsp:txBody>
      <dsp:txXfrm>
        <a:off x="7229329" y="2558437"/>
        <a:ext cx="1897260" cy="5968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AAC8E-762F-4376-B0B7-A6D22FA99644}">
      <dsp:nvSpPr>
        <dsp:cNvPr id="0" name=""/>
        <dsp:cNvSpPr/>
      </dsp:nvSpPr>
      <dsp:spPr>
        <a:xfrm>
          <a:off x="0" y="0"/>
          <a:ext cx="8890000" cy="180412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b="1" kern="1200"/>
            <a:t>Purposive sampling</a:t>
          </a:r>
        </a:p>
        <a:p>
          <a:pPr marL="228600" lvl="1" indent="-228600" algn="l" defTabSz="889000">
            <a:lnSpc>
              <a:spcPct val="90000"/>
            </a:lnSpc>
            <a:spcBef>
              <a:spcPct val="0"/>
            </a:spcBef>
            <a:spcAft>
              <a:spcPct val="15000"/>
            </a:spcAft>
            <a:buChar char="•"/>
          </a:pPr>
          <a:r>
            <a:rPr lang="en-GB" sz="2000" kern="1200"/>
            <a:t>Most common approach</a:t>
          </a:r>
        </a:p>
        <a:p>
          <a:pPr marL="228600" lvl="1" indent="-228600" algn="l" defTabSz="889000">
            <a:lnSpc>
              <a:spcPct val="90000"/>
            </a:lnSpc>
            <a:spcBef>
              <a:spcPct val="0"/>
            </a:spcBef>
            <a:spcAft>
              <a:spcPct val="15000"/>
            </a:spcAft>
            <a:buChar char="•"/>
          </a:pPr>
          <a:r>
            <a:rPr lang="en-GB" sz="2000" kern="1200"/>
            <a:t>Group participants based on predefined criteria relevant to question (e.g. job title, age, gender)</a:t>
          </a:r>
        </a:p>
      </dsp:txBody>
      <dsp:txXfrm>
        <a:off x="1958412" y="0"/>
        <a:ext cx="6931587" cy="1804127"/>
      </dsp:txXfrm>
    </dsp:sp>
    <dsp:sp modelId="{BB8F16ED-1C79-44BA-A867-5F9C4CA05C74}">
      <dsp:nvSpPr>
        <dsp:cNvPr id="0" name=""/>
        <dsp:cNvSpPr/>
      </dsp:nvSpPr>
      <dsp:spPr>
        <a:xfrm>
          <a:off x="180412" y="180412"/>
          <a:ext cx="1778000" cy="144330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D9C582-C7F6-4CC3-9B59-8CF8D472B6CC}">
      <dsp:nvSpPr>
        <dsp:cNvPr id="0" name=""/>
        <dsp:cNvSpPr/>
      </dsp:nvSpPr>
      <dsp:spPr>
        <a:xfrm>
          <a:off x="0" y="1984540"/>
          <a:ext cx="8890000" cy="180412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b="1" kern="1200"/>
            <a:t>Quota sampling</a:t>
          </a:r>
        </a:p>
        <a:p>
          <a:pPr marL="228600" lvl="1" indent="-228600" algn="l" defTabSz="889000">
            <a:lnSpc>
              <a:spcPct val="90000"/>
            </a:lnSpc>
            <a:spcBef>
              <a:spcPct val="0"/>
            </a:spcBef>
            <a:spcAft>
              <a:spcPct val="15000"/>
            </a:spcAft>
            <a:buChar char="•"/>
          </a:pPr>
          <a:r>
            <a:rPr lang="en-GB" sz="2000" kern="1200"/>
            <a:t>Decided in advance (number of people)</a:t>
          </a:r>
        </a:p>
        <a:p>
          <a:pPr marL="228600" lvl="1" indent="-228600" algn="l" defTabSz="889000">
            <a:lnSpc>
              <a:spcPct val="90000"/>
            </a:lnSpc>
            <a:spcBef>
              <a:spcPct val="0"/>
            </a:spcBef>
            <a:spcAft>
              <a:spcPct val="15000"/>
            </a:spcAft>
            <a:buChar char="•"/>
          </a:pPr>
          <a:r>
            <a:rPr lang="en-GB" sz="2000" kern="1200"/>
            <a:t>Continue until quota is reached</a:t>
          </a:r>
        </a:p>
      </dsp:txBody>
      <dsp:txXfrm>
        <a:off x="1958412" y="1984540"/>
        <a:ext cx="6931587" cy="1804127"/>
      </dsp:txXfrm>
    </dsp:sp>
    <dsp:sp modelId="{119BD953-C789-4ED6-A8F0-36ADBF802B93}">
      <dsp:nvSpPr>
        <dsp:cNvPr id="0" name=""/>
        <dsp:cNvSpPr/>
      </dsp:nvSpPr>
      <dsp:spPr>
        <a:xfrm>
          <a:off x="180412" y="2164953"/>
          <a:ext cx="1778000" cy="144330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6D7F63-24E8-46C7-A6D6-316D2C777842}">
      <dsp:nvSpPr>
        <dsp:cNvPr id="0" name=""/>
        <dsp:cNvSpPr/>
      </dsp:nvSpPr>
      <dsp:spPr>
        <a:xfrm>
          <a:off x="0" y="3969080"/>
          <a:ext cx="8890000" cy="18041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b="1" kern="1200"/>
            <a:t>Snowball sampling</a:t>
          </a:r>
        </a:p>
        <a:p>
          <a:pPr marL="228600" lvl="1" indent="-228600" algn="l" defTabSz="889000">
            <a:lnSpc>
              <a:spcPct val="90000"/>
            </a:lnSpc>
            <a:spcBef>
              <a:spcPct val="0"/>
            </a:spcBef>
            <a:spcAft>
              <a:spcPct val="15000"/>
            </a:spcAft>
            <a:buChar char="•"/>
          </a:pPr>
          <a:r>
            <a:rPr lang="en-GB" sz="2000" kern="1200"/>
            <a:t>Form of purposive sampling</a:t>
          </a:r>
        </a:p>
        <a:p>
          <a:pPr marL="228600" lvl="1" indent="-228600" algn="l" defTabSz="889000">
            <a:lnSpc>
              <a:spcPct val="90000"/>
            </a:lnSpc>
            <a:spcBef>
              <a:spcPct val="0"/>
            </a:spcBef>
            <a:spcAft>
              <a:spcPct val="15000"/>
            </a:spcAft>
            <a:buChar char="•"/>
          </a:pPr>
          <a:r>
            <a:rPr lang="en-GB" sz="2000" kern="1200"/>
            <a:t>Existing contacts / participants identity other potential participants</a:t>
          </a:r>
        </a:p>
        <a:p>
          <a:pPr marL="228600" lvl="1" indent="-228600" algn="l" defTabSz="889000">
            <a:lnSpc>
              <a:spcPct val="90000"/>
            </a:lnSpc>
            <a:spcBef>
              <a:spcPct val="0"/>
            </a:spcBef>
            <a:spcAft>
              <a:spcPct val="15000"/>
            </a:spcAft>
            <a:buChar char="•"/>
          </a:pPr>
          <a:r>
            <a:rPr lang="en-GB" sz="2000" kern="1200"/>
            <a:t>Useful for identifying hard-to-reach</a:t>
          </a:r>
        </a:p>
      </dsp:txBody>
      <dsp:txXfrm>
        <a:off x="1958412" y="3969080"/>
        <a:ext cx="6931587" cy="1804127"/>
      </dsp:txXfrm>
    </dsp:sp>
    <dsp:sp modelId="{471C2398-C0B1-499E-86BE-6A2E6935C85B}">
      <dsp:nvSpPr>
        <dsp:cNvPr id="0" name=""/>
        <dsp:cNvSpPr/>
      </dsp:nvSpPr>
      <dsp:spPr>
        <a:xfrm>
          <a:off x="180412" y="4149493"/>
          <a:ext cx="1778000" cy="1443302"/>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09C7E1-E4D3-4B92-B560-5554FD69C8DD}">
      <dsp:nvSpPr>
        <dsp:cNvPr id="0" name=""/>
        <dsp:cNvSpPr/>
      </dsp:nvSpPr>
      <dsp:spPr>
        <a:xfrm>
          <a:off x="665878" y="2838"/>
          <a:ext cx="1957504" cy="1348720"/>
        </a:xfrm>
        <a:prstGeom prst="round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270F80-B127-4124-9E25-E515438BAF8B}">
      <dsp:nvSpPr>
        <dsp:cNvPr id="0" name=""/>
        <dsp:cNvSpPr/>
      </dsp:nvSpPr>
      <dsp:spPr>
        <a:xfrm>
          <a:off x="665878" y="1351559"/>
          <a:ext cx="1957504" cy="72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a:t>Triangulation</a:t>
          </a:r>
        </a:p>
      </dsp:txBody>
      <dsp:txXfrm>
        <a:off x="665878" y="1351559"/>
        <a:ext cx="1957504" cy="726234"/>
      </dsp:txXfrm>
    </dsp:sp>
    <dsp:sp modelId="{573FDD91-8BD3-44A5-8D0F-3D49E75C83B8}">
      <dsp:nvSpPr>
        <dsp:cNvPr id="0" name=""/>
        <dsp:cNvSpPr/>
      </dsp:nvSpPr>
      <dsp:spPr>
        <a:xfrm>
          <a:off x="2819215" y="2838"/>
          <a:ext cx="1957504" cy="1348720"/>
        </a:xfrm>
        <a:prstGeom prst="round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1B7A49-C261-4232-9801-916AE2B351AC}">
      <dsp:nvSpPr>
        <dsp:cNvPr id="0" name=""/>
        <dsp:cNvSpPr/>
      </dsp:nvSpPr>
      <dsp:spPr>
        <a:xfrm>
          <a:off x="2819215" y="1351559"/>
          <a:ext cx="1957504" cy="72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a:t>“Member checking”</a:t>
          </a:r>
        </a:p>
      </dsp:txBody>
      <dsp:txXfrm>
        <a:off x="2819215" y="1351559"/>
        <a:ext cx="1957504" cy="726234"/>
      </dsp:txXfrm>
    </dsp:sp>
    <dsp:sp modelId="{33935F0C-921A-4D33-9848-D7739587479A}">
      <dsp:nvSpPr>
        <dsp:cNvPr id="0" name=""/>
        <dsp:cNvSpPr/>
      </dsp:nvSpPr>
      <dsp:spPr>
        <a:xfrm>
          <a:off x="4972553" y="2838"/>
          <a:ext cx="1957504" cy="1348720"/>
        </a:xfrm>
        <a:prstGeom prst="round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B9C0B1-CBE2-4E78-A6FF-75513F379278}">
      <dsp:nvSpPr>
        <dsp:cNvPr id="0" name=""/>
        <dsp:cNvSpPr/>
      </dsp:nvSpPr>
      <dsp:spPr>
        <a:xfrm>
          <a:off x="4972553" y="1351559"/>
          <a:ext cx="1957504" cy="72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a:t>Reflexivity</a:t>
          </a:r>
        </a:p>
      </dsp:txBody>
      <dsp:txXfrm>
        <a:off x="4972553" y="1351559"/>
        <a:ext cx="1957504" cy="726234"/>
      </dsp:txXfrm>
    </dsp:sp>
    <dsp:sp modelId="{5C10789E-4B12-46A6-B773-9113F466BF83}">
      <dsp:nvSpPr>
        <dsp:cNvPr id="0" name=""/>
        <dsp:cNvSpPr/>
      </dsp:nvSpPr>
      <dsp:spPr>
        <a:xfrm>
          <a:off x="1742546" y="2273544"/>
          <a:ext cx="1957504" cy="1348720"/>
        </a:xfrm>
        <a:prstGeom prst="round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99B15A-2946-4954-97B9-756581DF3F8D}">
      <dsp:nvSpPr>
        <dsp:cNvPr id="0" name=""/>
        <dsp:cNvSpPr/>
      </dsp:nvSpPr>
      <dsp:spPr>
        <a:xfrm>
          <a:off x="1742546" y="3622265"/>
          <a:ext cx="1957504" cy="72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a:t>Repeatability</a:t>
          </a:r>
        </a:p>
      </dsp:txBody>
      <dsp:txXfrm>
        <a:off x="1742546" y="3622265"/>
        <a:ext cx="1957504" cy="726234"/>
      </dsp:txXfrm>
    </dsp:sp>
    <dsp:sp modelId="{8DB26EA3-27F4-465E-BF2C-509F65AE6C4F}">
      <dsp:nvSpPr>
        <dsp:cNvPr id="0" name=""/>
        <dsp:cNvSpPr/>
      </dsp:nvSpPr>
      <dsp:spPr>
        <a:xfrm>
          <a:off x="3895884" y="2273544"/>
          <a:ext cx="1957504" cy="1348720"/>
        </a:xfrm>
        <a:prstGeom prst="round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E6501F-6C8B-461C-A07F-84989F3AE67E}">
      <dsp:nvSpPr>
        <dsp:cNvPr id="0" name=""/>
        <dsp:cNvSpPr/>
      </dsp:nvSpPr>
      <dsp:spPr>
        <a:xfrm>
          <a:off x="3895884" y="3622265"/>
          <a:ext cx="1957504" cy="7262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a:t>Attention to ‘alternate’ cases</a:t>
          </a:r>
        </a:p>
      </dsp:txBody>
      <dsp:txXfrm>
        <a:off x="3895884" y="3622265"/>
        <a:ext cx="1957504" cy="7262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FE81D-CEF2-48DA-998F-905ED97989B5}">
      <dsp:nvSpPr>
        <dsp:cNvPr id="0" name=""/>
        <dsp:cNvSpPr/>
      </dsp:nvSpPr>
      <dsp:spPr>
        <a:xfrm>
          <a:off x="0" y="5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B0F323-1D51-4169-B226-B53C00BC1BB8}">
      <dsp:nvSpPr>
        <dsp:cNvPr id="0" name=""/>
        <dsp:cNvSpPr/>
      </dsp:nvSpPr>
      <dsp:spPr>
        <a:xfrm>
          <a:off x="0" y="531"/>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Introductory</a:t>
          </a:r>
        </a:p>
      </dsp:txBody>
      <dsp:txXfrm>
        <a:off x="0" y="531"/>
        <a:ext cx="2103120" cy="483363"/>
      </dsp:txXfrm>
    </dsp:sp>
    <dsp:sp modelId="{C2E5A39E-88F5-4FF8-A938-2147FC7BE0CB}">
      <dsp:nvSpPr>
        <dsp:cNvPr id="0" name=""/>
        <dsp:cNvSpPr/>
      </dsp:nvSpPr>
      <dsp:spPr>
        <a:xfrm>
          <a:off x="2260854" y="22480"/>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“Can you tell me about…?”</a:t>
          </a:r>
        </a:p>
      </dsp:txBody>
      <dsp:txXfrm>
        <a:off x="2260854" y="22480"/>
        <a:ext cx="8254746" cy="438992"/>
      </dsp:txXfrm>
    </dsp:sp>
    <dsp:sp modelId="{E3FD89D0-F790-43D3-B7B1-E8B14326BACF}">
      <dsp:nvSpPr>
        <dsp:cNvPr id="0" name=""/>
        <dsp:cNvSpPr/>
      </dsp:nvSpPr>
      <dsp:spPr>
        <a:xfrm>
          <a:off x="2103120" y="461473"/>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33626A-3D32-4113-80CC-B54454B5A166}">
      <dsp:nvSpPr>
        <dsp:cNvPr id="0" name=""/>
        <dsp:cNvSpPr/>
      </dsp:nvSpPr>
      <dsp:spPr>
        <a:xfrm>
          <a:off x="0" y="483895"/>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BFBD27-6BE1-4518-A3F7-A67B2E2E5DE5}">
      <dsp:nvSpPr>
        <dsp:cNvPr id="0" name=""/>
        <dsp:cNvSpPr/>
      </dsp:nvSpPr>
      <dsp:spPr>
        <a:xfrm>
          <a:off x="0" y="483895"/>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Follow-up</a:t>
          </a:r>
        </a:p>
      </dsp:txBody>
      <dsp:txXfrm>
        <a:off x="0" y="483895"/>
        <a:ext cx="2103120" cy="483363"/>
      </dsp:txXfrm>
    </dsp:sp>
    <dsp:sp modelId="{88B36419-1049-4A47-B06B-090F3984A2D4}">
      <dsp:nvSpPr>
        <dsp:cNvPr id="0" name=""/>
        <dsp:cNvSpPr/>
      </dsp:nvSpPr>
      <dsp:spPr>
        <a:xfrm>
          <a:off x="2260854" y="505844"/>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(e.g. direct question of what was just said)</a:t>
          </a:r>
        </a:p>
      </dsp:txBody>
      <dsp:txXfrm>
        <a:off x="2260854" y="505844"/>
        <a:ext cx="8254746" cy="438992"/>
      </dsp:txXfrm>
    </dsp:sp>
    <dsp:sp modelId="{37A71C88-CC82-4DE2-BE3E-BDE6A3AF329F}">
      <dsp:nvSpPr>
        <dsp:cNvPr id="0" name=""/>
        <dsp:cNvSpPr/>
      </dsp:nvSpPr>
      <dsp:spPr>
        <a:xfrm>
          <a:off x="2103120" y="944837"/>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281E56-57FE-4891-B0F5-0DD486E6C401}">
      <dsp:nvSpPr>
        <dsp:cNvPr id="0" name=""/>
        <dsp:cNvSpPr/>
      </dsp:nvSpPr>
      <dsp:spPr>
        <a:xfrm>
          <a:off x="0" y="96725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99F452-302D-46BF-85A5-5D4FAB5F5CD9}">
      <dsp:nvSpPr>
        <dsp:cNvPr id="0" name=""/>
        <dsp:cNvSpPr/>
      </dsp:nvSpPr>
      <dsp:spPr>
        <a:xfrm>
          <a:off x="0" y="967259"/>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Probing</a:t>
          </a:r>
        </a:p>
      </dsp:txBody>
      <dsp:txXfrm>
        <a:off x="0" y="967259"/>
        <a:ext cx="2103120" cy="483363"/>
      </dsp:txXfrm>
    </dsp:sp>
    <dsp:sp modelId="{FCC7755D-C0EB-42C4-B9A6-82D9591E595B}">
      <dsp:nvSpPr>
        <dsp:cNvPr id="0" name=""/>
        <dsp:cNvSpPr/>
      </dsp:nvSpPr>
      <dsp:spPr>
        <a:xfrm>
          <a:off x="2260854" y="989208"/>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“Could you say something more about that?”</a:t>
          </a:r>
        </a:p>
      </dsp:txBody>
      <dsp:txXfrm>
        <a:off x="2260854" y="989208"/>
        <a:ext cx="8254746" cy="438992"/>
      </dsp:txXfrm>
    </dsp:sp>
    <dsp:sp modelId="{C6A35CCC-FC71-4BB8-B489-4A9FCE992457}">
      <dsp:nvSpPr>
        <dsp:cNvPr id="0" name=""/>
        <dsp:cNvSpPr/>
      </dsp:nvSpPr>
      <dsp:spPr>
        <a:xfrm>
          <a:off x="2103120" y="1428201"/>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A8572-ACAD-44BC-987E-C8839DA65BEF}">
      <dsp:nvSpPr>
        <dsp:cNvPr id="0" name=""/>
        <dsp:cNvSpPr/>
      </dsp:nvSpPr>
      <dsp:spPr>
        <a:xfrm>
          <a:off x="0" y="145062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A9A165-543A-4AF0-AEA7-9BD59C428C85}">
      <dsp:nvSpPr>
        <dsp:cNvPr id="0" name=""/>
        <dsp:cNvSpPr/>
      </dsp:nvSpPr>
      <dsp:spPr>
        <a:xfrm>
          <a:off x="0" y="1450623"/>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Specifying</a:t>
          </a:r>
        </a:p>
      </dsp:txBody>
      <dsp:txXfrm>
        <a:off x="0" y="1450623"/>
        <a:ext cx="2103120" cy="483363"/>
      </dsp:txXfrm>
    </dsp:sp>
    <dsp:sp modelId="{A62A6D1E-3CD6-4AEA-AFF6-789E8AEE4908}">
      <dsp:nvSpPr>
        <dsp:cNvPr id="0" name=""/>
        <dsp:cNvSpPr/>
      </dsp:nvSpPr>
      <dsp:spPr>
        <a:xfrm>
          <a:off x="2260854" y="1472572"/>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“What did you actually do…?”</a:t>
          </a:r>
        </a:p>
      </dsp:txBody>
      <dsp:txXfrm>
        <a:off x="2260854" y="1472572"/>
        <a:ext cx="8254746" cy="438992"/>
      </dsp:txXfrm>
    </dsp:sp>
    <dsp:sp modelId="{08C45F12-A2DE-44A7-B2A0-0123D269864D}">
      <dsp:nvSpPr>
        <dsp:cNvPr id="0" name=""/>
        <dsp:cNvSpPr/>
      </dsp:nvSpPr>
      <dsp:spPr>
        <a:xfrm>
          <a:off x="2103120" y="1911565"/>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711B20-0209-4030-9369-B1E469E64FA3}">
      <dsp:nvSpPr>
        <dsp:cNvPr id="0" name=""/>
        <dsp:cNvSpPr/>
      </dsp:nvSpPr>
      <dsp:spPr>
        <a:xfrm>
          <a:off x="0" y="193398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D065DB-4C2E-4E91-8930-F8BDA9E34109}">
      <dsp:nvSpPr>
        <dsp:cNvPr id="0" name=""/>
        <dsp:cNvSpPr/>
      </dsp:nvSpPr>
      <dsp:spPr>
        <a:xfrm>
          <a:off x="0" y="1933987"/>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Direct</a:t>
          </a:r>
        </a:p>
      </dsp:txBody>
      <dsp:txXfrm>
        <a:off x="0" y="1933987"/>
        <a:ext cx="2103120" cy="483363"/>
      </dsp:txXfrm>
    </dsp:sp>
    <dsp:sp modelId="{25AA587B-F859-4AC8-A44F-796CB8D64709}">
      <dsp:nvSpPr>
        <dsp:cNvPr id="0" name=""/>
        <dsp:cNvSpPr/>
      </dsp:nvSpPr>
      <dsp:spPr>
        <a:xfrm>
          <a:off x="2260854" y="1955936"/>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“Have you ever…?”</a:t>
          </a:r>
        </a:p>
      </dsp:txBody>
      <dsp:txXfrm>
        <a:off x="2260854" y="1955936"/>
        <a:ext cx="8254746" cy="438992"/>
      </dsp:txXfrm>
    </dsp:sp>
    <dsp:sp modelId="{36E8493F-E9DE-4E1F-8803-2B3B8C9D2A85}">
      <dsp:nvSpPr>
        <dsp:cNvPr id="0" name=""/>
        <dsp:cNvSpPr/>
      </dsp:nvSpPr>
      <dsp:spPr>
        <a:xfrm>
          <a:off x="2103120" y="2394929"/>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21F4A9-87E8-42C6-8AF1-2C46B4E70312}">
      <dsp:nvSpPr>
        <dsp:cNvPr id="0" name=""/>
        <dsp:cNvSpPr/>
      </dsp:nvSpPr>
      <dsp:spPr>
        <a:xfrm>
          <a:off x="0" y="241735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B27A2B-9ECD-4746-ACBA-5CAD0BABB016}">
      <dsp:nvSpPr>
        <dsp:cNvPr id="0" name=""/>
        <dsp:cNvSpPr/>
      </dsp:nvSpPr>
      <dsp:spPr>
        <a:xfrm>
          <a:off x="0" y="2417350"/>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Indirect</a:t>
          </a:r>
        </a:p>
      </dsp:txBody>
      <dsp:txXfrm>
        <a:off x="0" y="2417350"/>
        <a:ext cx="2103120" cy="483363"/>
      </dsp:txXfrm>
    </dsp:sp>
    <dsp:sp modelId="{B4C71D29-1900-4FB9-A975-3DC0820BC259}">
      <dsp:nvSpPr>
        <dsp:cNvPr id="0" name=""/>
        <dsp:cNvSpPr/>
      </dsp:nvSpPr>
      <dsp:spPr>
        <a:xfrm>
          <a:off x="2260854" y="2439300"/>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“How do you believe other people…”</a:t>
          </a:r>
        </a:p>
      </dsp:txBody>
      <dsp:txXfrm>
        <a:off x="2260854" y="2439300"/>
        <a:ext cx="8254746" cy="438992"/>
      </dsp:txXfrm>
    </dsp:sp>
    <dsp:sp modelId="{7A216AD0-FED1-4578-B7FF-81C999D92C78}">
      <dsp:nvSpPr>
        <dsp:cNvPr id="0" name=""/>
        <dsp:cNvSpPr/>
      </dsp:nvSpPr>
      <dsp:spPr>
        <a:xfrm>
          <a:off x="2103120" y="2878293"/>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AF5543-C0F4-42D8-8A82-46E5A5652E6B}">
      <dsp:nvSpPr>
        <dsp:cNvPr id="0" name=""/>
        <dsp:cNvSpPr/>
      </dsp:nvSpPr>
      <dsp:spPr>
        <a:xfrm>
          <a:off x="0" y="290071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7398B7-1184-4C93-8FFF-00DF6A927685}">
      <dsp:nvSpPr>
        <dsp:cNvPr id="0" name=""/>
        <dsp:cNvSpPr/>
      </dsp:nvSpPr>
      <dsp:spPr>
        <a:xfrm>
          <a:off x="0" y="2900714"/>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Structuring</a:t>
          </a:r>
        </a:p>
      </dsp:txBody>
      <dsp:txXfrm>
        <a:off x="0" y="2900714"/>
        <a:ext cx="2103120" cy="483363"/>
      </dsp:txXfrm>
    </dsp:sp>
    <dsp:sp modelId="{BAA21BFB-6FF2-4501-8DE6-E7791EBF726F}">
      <dsp:nvSpPr>
        <dsp:cNvPr id="0" name=""/>
        <dsp:cNvSpPr/>
      </dsp:nvSpPr>
      <dsp:spPr>
        <a:xfrm>
          <a:off x="2260854" y="2922664"/>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“I would now like to introduce another topic…”</a:t>
          </a:r>
        </a:p>
      </dsp:txBody>
      <dsp:txXfrm>
        <a:off x="2260854" y="2922664"/>
        <a:ext cx="8254746" cy="438992"/>
      </dsp:txXfrm>
    </dsp:sp>
    <dsp:sp modelId="{A2F6EE04-9FC3-413B-9F02-195B4CDBA7FA}">
      <dsp:nvSpPr>
        <dsp:cNvPr id="0" name=""/>
        <dsp:cNvSpPr/>
      </dsp:nvSpPr>
      <dsp:spPr>
        <a:xfrm>
          <a:off x="2103120" y="3361657"/>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627471-646E-4B35-B601-58740E5F5071}">
      <dsp:nvSpPr>
        <dsp:cNvPr id="0" name=""/>
        <dsp:cNvSpPr/>
      </dsp:nvSpPr>
      <dsp:spPr>
        <a:xfrm>
          <a:off x="0" y="3384078"/>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E5A8D9-2597-490F-91A5-F96352B4B0F8}">
      <dsp:nvSpPr>
        <dsp:cNvPr id="0" name=""/>
        <dsp:cNvSpPr/>
      </dsp:nvSpPr>
      <dsp:spPr>
        <a:xfrm>
          <a:off x="0" y="3384078"/>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Silence</a:t>
          </a:r>
        </a:p>
      </dsp:txBody>
      <dsp:txXfrm>
        <a:off x="0" y="3384078"/>
        <a:ext cx="2103120" cy="483363"/>
      </dsp:txXfrm>
    </dsp:sp>
    <dsp:sp modelId="{DF6B417A-9691-4A3E-AEE9-BA8C413C2237}">
      <dsp:nvSpPr>
        <dsp:cNvPr id="0" name=""/>
        <dsp:cNvSpPr/>
      </dsp:nvSpPr>
      <dsp:spPr>
        <a:xfrm>
          <a:off x="0" y="386744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6CA59A-7F30-4F7D-9E0B-BEC63660A15C}">
      <dsp:nvSpPr>
        <dsp:cNvPr id="0" name=""/>
        <dsp:cNvSpPr/>
      </dsp:nvSpPr>
      <dsp:spPr>
        <a:xfrm>
          <a:off x="0" y="3867442"/>
          <a:ext cx="2103120" cy="483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a:t>Interpreting</a:t>
          </a:r>
        </a:p>
      </dsp:txBody>
      <dsp:txXfrm>
        <a:off x="0" y="3867442"/>
        <a:ext cx="2103120" cy="483363"/>
      </dsp:txXfrm>
    </dsp:sp>
    <dsp:sp modelId="{4250AD49-C971-4F6D-A5CA-54E9B4213E8C}">
      <dsp:nvSpPr>
        <dsp:cNvPr id="0" name=""/>
        <dsp:cNvSpPr/>
      </dsp:nvSpPr>
      <dsp:spPr>
        <a:xfrm>
          <a:off x="2260854" y="3889392"/>
          <a:ext cx="8254746" cy="438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GB" sz="2100" kern="1200"/>
            <a:t>“Is it correct that you feel that…?”</a:t>
          </a:r>
        </a:p>
      </dsp:txBody>
      <dsp:txXfrm>
        <a:off x="2260854" y="3889392"/>
        <a:ext cx="8254746" cy="438992"/>
      </dsp:txXfrm>
    </dsp:sp>
    <dsp:sp modelId="{CBAB571A-F110-4839-9ED7-6B643D56FE16}">
      <dsp:nvSpPr>
        <dsp:cNvPr id="0" name=""/>
        <dsp:cNvSpPr/>
      </dsp:nvSpPr>
      <dsp:spPr>
        <a:xfrm>
          <a:off x="2103120" y="4328385"/>
          <a:ext cx="841248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B7B15-029B-4D09-908E-7EA5B607FD7E}">
      <dsp:nvSpPr>
        <dsp:cNvPr id="0" name=""/>
        <dsp:cNvSpPr/>
      </dsp:nvSpPr>
      <dsp:spPr>
        <a:xfrm>
          <a:off x="1047942" y="2271"/>
          <a:ext cx="1958015" cy="1349072"/>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C11D62-3229-465F-81D4-6C4C98761947}">
      <dsp:nvSpPr>
        <dsp:cNvPr id="0" name=""/>
        <dsp:cNvSpPr/>
      </dsp:nvSpPr>
      <dsp:spPr>
        <a:xfrm>
          <a:off x="1047942" y="1351344"/>
          <a:ext cx="1958015" cy="726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a:t>Knowledgeable &amp; Critical</a:t>
          </a:r>
        </a:p>
      </dsp:txBody>
      <dsp:txXfrm>
        <a:off x="1047942" y="1351344"/>
        <a:ext cx="1958015" cy="726423"/>
      </dsp:txXfrm>
    </dsp:sp>
    <dsp:sp modelId="{A9C47C78-41D2-48E5-A7EE-1A24056B5FB3}">
      <dsp:nvSpPr>
        <dsp:cNvPr id="0" name=""/>
        <dsp:cNvSpPr/>
      </dsp:nvSpPr>
      <dsp:spPr>
        <a:xfrm>
          <a:off x="3201842" y="2271"/>
          <a:ext cx="1958015" cy="1349072"/>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3B99A8-4A68-4C1D-92B4-9A6964745572}">
      <dsp:nvSpPr>
        <dsp:cNvPr id="0" name=""/>
        <dsp:cNvSpPr/>
      </dsp:nvSpPr>
      <dsp:spPr>
        <a:xfrm>
          <a:off x="3201842" y="1351344"/>
          <a:ext cx="1958015" cy="726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a:t>Sensitive &amp; Gentle</a:t>
          </a:r>
        </a:p>
      </dsp:txBody>
      <dsp:txXfrm>
        <a:off x="3201842" y="1351344"/>
        <a:ext cx="1958015" cy="726423"/>
      </dsp:txXfrm>
    </dsp:sp>
    <dsp:sp modelId="{8B4480A7-0CBB-404D-8C0A-31E74F8CD3D3}">
      <dsp:nvSpPr>
        <dsp:cNvPr id="0" name=""/>
        <dsp:cNvSpPr/>
      </dsp:nvSpPr>
      <dsp:spPr>
        <a:xfrm>
          <a:off x="5355741" y="2271"/>
          <a:ext cx="1958015" cy="1349072"/>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DA4940-3625-4646-98A9-8D767F396690}">
      <dsp:nvSpPr>
        <dsp:cNvPr id="0" name=""/>
        <dsp:cNvSpPr/>
      </dsp:nvSpPr>
      <dsp:spPr>
        <a:xfrm>
          <a:off x="5355741" y="1351344"/>
          <a:ext cx="1958015" cy="726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a:t>Steering &amp; Structure</a:t>
          </a:r>
        </a:p>
      </dsp:txBody>
      <dsp:txXfrm>
        <a:off x="5355741" y="1351344"/>
        <a:ext cx="1958015" cy="726423"/>
      </dsp:txXfrm>
    </dsp:sp>
    <dsp:sp modelId="{8056397E-71BE-478C-A465-7D5D9237F4D5}">
      <dsp:nvSpPr>
        <dsp:cNvPr id="0" name=""/>
        <dsp:cNvSpPr/>
      </dsp:nvSpPr>
      <dsp:spPr>
        <a:xfrm>
          <a:off x="7509641" y="2271"/>
          <a:ext cx="1958015" cy="1349072"/>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599257-9133-45B7-8AEE-F8D7962B0527}">
      <dsp:nvSpPr>
        <dsp:cNvPr id="0" name=""/>
        <dsp:cNvSpPr/>
      </dsp:nvSpPr>
      <dsp:spPr>
        <a:xfrm>
          <a:off x="7509641" y="1351344"/>
          <a:ext cx="1958015" cy="726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a:t>Balanced &amp; Clear</a:t>
          </a:r>
        </a:p>
      </dsp:txBody>
      <dsp:txXfrm>
        <a:off x="7509641" y="1351344"/>
        <a:ext cx="1958015" cy="726423"/>
      </dsp:txXfrm>
    </dsp:sp>
    <dsp:sp modelId="{F44384F5-E561-419E-8396-867479F5B8DC}">
      <dsp:nvSpPr>
        <dsp:cNvPr id="0" name=""/>
        <dsp:cNvSpPr/>
      </dsp:nvSpPr>
      <dsp:spPr>
        <a:xfrm>
          <a:off x="3201842" y="2273569"/>
          <a:ext cx="1958015" cy="1349072"/>
        </a:xfrm>
        <a:prstGeom prst="round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C0DDCE-81EB-4172-9DB3-FE07A38A56C0}">
      <dsp:nvSpPr>
        <dsp:cNvPr id="0" name=""/>
        <dsp:cNvSpPr/>
      </dsp:nvSpPr>
      <dsp:spPr>
        <a:xfrm>
          <a:off x="3201842" y="3622642"/>
          <a:ext cx="1958015" cy="726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a:t>Open, Interprets &amp; Remembers</a:t>
          </a:r>
        </a:p>
      </dsp:txBody>
      <dsp:txXfrm>
        <a:off x="3201842" y="3622642"/>
        <a:ext cx="1958015" cy="726423"/>
      </dsp:txXfrm>
    </dsp:sp>
    <dsp:sp modelId="{97BF9CC8-6167-4DDE-B0D0-D13D56EF67D0}">
      <dsp:nvSpPr>
        <dsp:cNvPr id="0" name=""/>
        <dsp:cNvSpPr/>
      </dsp:nvSpPr>
      <dsp:spPr>
        <a:xfrm>
          <a:off x="5355741" y="2273569"/>
          <a:ext cx="1958015" cy="1349072"/>
        </a:xfrm>
        <a:prstGeom prst="round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F5332E-1943-4193-974A-A875394C67CA}">
      <dsp:nvSpPr>
        <dsp:cNvPr id="0" name=""/>
        <dsp:cNvSpPr/>
      </dsp:nvSpPr>
      <dsp:spPr>
        <a:xfrm>
          <a:off x="5355741" y="3622642"/>
          <a:ext cx="1958015" cy="7264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0" numCol="1" spcCol="1270" anchor="t" anchorCtr="0">
          <a:noAutofit/>
        </a:bodyPr>
        <a:lstStyle/>
        <a:p>
          <a:pPr marL="0" lvl="0" indent="0" algn="ctr" defTabSz="844550">
            <a:lnSpc>
              <a:spcPct val="90000"/>
            </a:lnSpc>
            <a:spcBef>
              <a:spcPct val="0"/>
            </a:spcBef>
            <a:spcAft>
              <a:spcPct val="35000"/>
            </a:spcAft>
            <a:buNone/>
          </a:pPr>
          <a:r>
            <a:rPr lang="en-GB" sz="1900" kern="1200"/>
            <a:t>Ethically Sensitive </a:t>
          </a:r>
        </a:p>
      </dsp:txBody>
      <dsp:txXfrm>
        <a:off x="5355741" y="3622642"/>
        <a:ext cx="1958015" cy="72642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D326F-CD51-415A-AB1B-B056554232F5}">
      <dsp:nvSpPr>
        <dsp:cNvPr id="0" name=""/>
        <dsp:cNvSpPr/>
      </dsp:nvSpPr>
      <dsp:spPr>
        <a:xfrm>
          <a:off x="0" y="1152813"/>
          <a:ext cx="3409517" cy="204571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Interviewee begins to describe very sensitive, personal history</a:t>
          </a:r>
        </a:p>
      </dsp:txBody>
      <dsp:txXfrm>
        <a:off x="0" y="1152813"/>
        <a:ext cx="3409517" cy="2045710"/>
      </dsp:txXfrm>
    </dsp:sp>
    <dsp:sp modelId="{556F9D6F-266E-465B-AE45-1AA806057FC7}">
      <dsp:nvSpPr>
        <dsp:cNvPr id="0" name=""/>
        <dsp:cNvSpPr/>
      </dsp:nvSpPr>
      <dsp:spPr>
        <a:xfrm>
          <a:off x="3750469" y="1152813"/>
          <a:ext cx="3409517" cy="2045710"/>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solidFill>
                <a:schemeClr val="tx1"/>
              </a:solidFill>
              <a:highlight>
                <a:srgbClr val="FFFF00"/>
              </a:highlight>
            </a:rPr>
            <a:t>Interviewee asks you if you are also living with HIV</a:t>
          </a:r>
        </a:p>
      </dsp:txBody>
      <dsp:txXfrm>
        <a:off x="3750469" y="1152813"/>
        <a:ext cx="3409517" cy="2045710"/>
      </dsp:txXfrm>
    </dsp:sp>
    <dsp:sp modelId="{FC5685AB-743F-47CB-9727-B289AAF0D216}">
      <dsp:nvSpPr>
        <dsp:cNvPr id="0" name=""/>
        <dsp:cNvSpPr/>
      </dsp:nvSpPr>
      <dsp:spPr>
        <a:xfrm>
          <a:off x="7500938" y="1152813"/>
          <a:ext cx="3409517" cy="2045710"/>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Interviewee notes that they find your questions intrusive</a:t>
          </a:r>
        </a:p>
      </dsp:txBody>
      <dsp:txXfrm>
        <a:off x="7500938" y="1152813"/>
        <a:ext cx="3409517" cy="204571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155B0-810B-486B-BF76-248ECB1AFBA3}">
      <dsp:nvSpPr>
        <dsp:cNvPr id="0" name=""/>
        <dsp:cNvSpPr/>
      </dsp:nvSpPr>
      <dsp:spPr>
        <a:xfrm>
          <a:off x="0" y="6200"/>
          <a:ext cx="5358847" cy="1048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mj-lt"/>
            <a:buNone/>
          </a:pPr>
          <a:r>
            <a:rPr lang="en-GB" sz="2000" b="1" kern="1200"/>
            <a:t>Acknowledge </a:t>
          </a:r>
          <a:r>
            <a:rPr lang="en-GB" sz="2000" kern="1200"/>
            <a:t>that there is an issue that needs bracketing.</a:t>
          </a:r>
        </a:p>
      </dsp:txBody>
      <dsp:txXfrm>
        <a:off x="51175" y="57375"/>
        <a:ext cx="5256497" cy="945970"/>
      </dsp:txXfrm>
    </dsp:sp>
    <dsp:sp modelId="{B470D04E-1811-4D0A-B10E-E6757B0C9A2D}">
      <dsp:nvSpPr>
        <dsp:cNvPr id="0" name=""/>
        <dsp:cNvSpPr/>
      </dsp:nvSpPr>
      <dsp:spPr>
        <a:xfrm>
          <a:off x="0" y="1215800"/>
          <a:ext cx="5358847" cy="1048320"/>
        </a:xfrm>
        <a:prstGeom prst="roundRect">
          <a:avLst/>
        </a:prstGeom>
        <a:solidFill>
          <a:schemeClr val="accent3">
            <a:hueOff val="101534"/>
            <a:satOff val="6253"/>
            <a:lumOff val="35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mj-lt"/>
            <a:buNone/>
          </a:pPr>
          <a:r>
            <a:rPr lang="en-GB" sz="2000" b="1" kern="1200"/>
            <a:t>Identify </a:t>
          </a:r>
          <a:r>
            <a:rPr lang="en-GB" sz="2000" kern="1200"/>
            <a:t>what part of your own story is being triggered </a:t>
          </a:r>
        </a:p>
      </dsp:txBody>
      <dsp:txXfrm>
        <a:off x="51175" y="1266975"/>
        <a:ext cx="5256497" cy="945970"/>
      </dsp:txXfrm>
    </dsp:sp>
    <dsp:sp modelId="{A744DDDA-3723-4498-95B7-677ED4B4C181}">
      <dsp:nvSpPr>
        <dsp:cNvPr id="0" name=""/>
        <dsp:cNvSpPr/>
      </dsp:nvSpPr>
      <dsp:spPr>
        <a:xfrm>
          <a:off x="0" y="2425400"/>
          <a:ext cx="5358847" cy="1048320"/>
        </a:xfrm>
        <a:prstGeom prst="roundRect">
          <a:avLst/>
        </a:prstGeom>
        <a:solidFill>
          <a:schemeClr val="accent3">
            <a:hueOff val="203068"/>
            <a:satOff val="12506"/>
            <a:lumOff val="71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mj-lt"/>
            <a:buNone/>
          </a:pPr>
          <a:r>
            <a:rPr lang="en-GB" sz="2000" b="1" kern="1200"/>
            <a:t>Make </a:t>
          </a:r>
          <a:r>
            <a:rPr lang="en-GB" sz="2000" kern="1200"/>
            <a:t>a contract with yourself to later remove the brackets</a:t>
          </a:r>
        </a:p>
      </dsp:txBody>
      <dsp:txXfrm>
        <a:off x="51175" y="2476575"/>
        <a:ext cx="5256497" cy="945970"/>
      </dsp:txXfrm>
    </dsp:sp>
    <dsp:sp modelId="{C44BD439-7998-462A-87CD-CB81CE73CF42}">
      <dsp:nvSpPr>
        <dsp:cNvPr id="0" name=""/>
        <dsp:cNvSpPr/>
      </dsp:nvSpPr>
      <dsp:spPr>
        <a:xfrm>
          <a:off x="0" y="3635001"/>
          <a:ext cx="5358847" cy="1048320"/>
        </a:xfrm>
        <a:prstGeom prst="roundRect">
          <a:avLst/>
        </a:prstGeom>
        <a:solidFill>
          <a:schemeClr val="accent3">
            <a:hueOff val="304601"/>
            <a:satOff val="18759"/>
            <a:lumOff val="107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Font typeface="+mj-lt"/>
            <a:buNone/>
          </a:pPr>
          <a:r>
            <a:rPr lang="en-GB" sz="2000" b="1" kern="1200"/>
            <a:t>Breathe, </a:t>
          </a:r>
          <a:r>
            <a:rPr lang="en-GB" sz="2000" kern="1200"/>
            <a:t>bend your knees, look around!</a:t>
          </a:r>
        </a:p>
      </dsp:txBody>
      <dsp:txXfrm>
        <a:off x="51175" y="3686176"/>
        <a:ext cx="5256497" cy="94597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40C13-2801-4357-A2E5-04D6DE3A34CC}">
      <dsp:nvSpPr>
        <dsp:cNvPr id="0" name=""/>
        <dsp:cNvSpPr/>
      </dsp:nvSpPr>
      <dsp:spPr>
        <a:xfrm>
          <a:off x="0" y="462"/>
          <a:ext cx="658648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C9CADC2-605B-41FF-9A80-5C109CF63D11}">
      <dsp:nvSpPr>
        <dsp:cNvPr id="0" name=""/>
        <dsp:cNvSpPr/>
      </dsp:nvSpPr>
      <dsp:spPr>
        <a:xfrm>
          <a:off x="0" y="462"/>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Only support when you are </a:t>
          </a:r>
          <a:r>
            <a:rPr lang="en-GB" sz="2200" b="1" kern="1200"/>
            <a:t>comfortable with the emotion </a:t>
          </a:r>
          <a:r>
            <a:rPr lang="en-GB" sz="2200" b="0" kern="1200"/>
            <a:t>(anger, fear, sadness)</a:t>
          </a:r>
          <a:endParaRPr lang="en-GB" sz="2200" kern="1200"/>
        </a:p>
      </dsp:txBody>
      <dsp:txXfrm>
        <a:off x="0" y="462"/>
        <a:ext cx="6586489" cy="756898"/>
      </dsp:txXfrm>
    </dsp:sp>
    <dsp:sp modelId="{8E8CF4D3-5624-4328-84FB-8BE29816BEEE}">
      <dsp:nvSpPr>
        <dsp:cNvPr id="0" name=""/>
        <dsp:cNvSpPr/>
      </dsp:nvSpPr>
      <dsp:spPr>
        <a:xfrm>
          <a:off x="0" y="757361"/>
          <a:ext cx="658648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D7868F1-34DB-4939-96D8-E2377D6DB437}">
      <dsp:nvSpPr>
        <dsp:cNvPr id="0" name=""/>
        <dsp:cNvSpPr/>
      </dsp:nvSpPr>
      <dsp:spPr>
        <a:xfrm>
          <a:off x="0" y="757361"/>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Non-judgemental peer support communicates that </a:t>
          </a:r>
          <a:r>
            <a:rPr lang="en-GB" sz="2200" b="1" kern="1200"/>
            <a:t>“experiencing emotions is natural and normal”</a:t>
          </a:r>
        </a:p>
      </dsp:txBody>
      <dsp:txXfrm>
        <a:off x="0" y="757361"/>
        <a:ext cx="6586489" cy="756898"/>
      </dsp:txXfrm>
    </dsp:sp>
    <dsp:sp modelId="{98D41BFF-1C84-4FF9-A433-A3486D3C99F8}">
      <dsp:nvSpPr>
        <dsp:cNvPr id="0" name=""/>
        <dsp:cNvSpPr/>
      </dsp:nvSpPr>
      <dsp:spPr>
        <a:xfrm>
          <a:off x="0" y="1514260"/>
          <a:ext cx="658648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23D77B8-2BBC-452C-8170-A533E227E683}">
      <dsp:nvSpPr>
        <dsp:cNvPr id="0" name=""/>
        <dsp:cNvSpPr/>
      </dsp:nvSpPr>
      <dsp:spPr>
        <a:xfrm>
          <a:off x="0" y="1514260"/>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b="1" kern="1200"/>
            <a:t>Offer acceptance </a:t>
          </a:r>
          <a:r>
            <a:rPr lang="en-GB" sz="2200" b="0" kern="1200"/>
            <a:t>with words, gestures, facial expressions and touch (with permission)</a:t>
          </a:r>
        </a:p>
      </dsp:txBody>
      <dsp:txXfrm>
        <a:off x="0" y="1514260"/>
        <a:ext cx="6586489" cy="756898"/>
      </dsp:txXfrm>
    </dsp:sp>
    <dsp:sp modelId="{62805F21-CCD0-44E8-84F6-A135F84D1D1E}">
      <dsp:nvSpPr>
        <dsp:cNvPr id="0" name=""/>
        <dsp:cNvSpPr/>
      </dsp:nvSpPr>
      <dsp:spPr>
        <a:xfrm>
          <a:off x="0" y="2271158"/>
          <a:ext cx="658648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EE48B18-6F19-47F6-91D7-52EC1A00A044}">
      <dsp:nvSpPr>
        <dsp:cNvPr id="0" name=""/>
        <dsp:cNvSpPr/>
      </dsp:nvSpPr>
      <dsp:spPr>
        <a:xfrm>
          <a:off x="0" y="2271158"/>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Make </a:t>
          </a:r>
          <a:r>
            <a:rPr lang="en-GB" sz="2200" b="1" kern="1200"/>
            <a:t>no attempt to deepen the emotions, </a:t>
          </a:r>
          <a:r>
            <a:rPr lang="en-GB" sz="2200" b="0" kern="1200"/>
            <a:t>give advice or direct someone</a:t>
          </a:r>
          <a:endParaRPr lang="en-GB" sz="2200" kern="1200"/>
        </a:p>
      </dsp:txBody>
      <dsp:txXfrm>
        <a:off x="0" y="2271158"/>
        <a:ext cx="6586489" cy="756898"/>
      </dsp:txXfrm>
    </dsp:sp>
    <dsp:sp modelId="{D4E0411B-3B2F-4BCC-854F-A259EEFC0492}">
      <dsp:nvSpPr>
        <dsp:cNvPr id="0" name=""/>
        <dsp:cNvSpPr/>
      </dsp:nvSpPr>
      <dsp:spPr>
        <a:xfrm>
          <a:off x="0" y="3028057"/>
          <a:ext cx="6586489"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8A2819C-4D79-4ABD-A841-6C4B1E2818D5}">
      <dsp:nvSpPr>
        <dsp:cNvPr id="0" name=""/>
        <dsp:cNvSpPr/>
      </dsp:nvSpPr>
      <dsp:spPr>
        <a:xfrm>
          <a:off x="0" y="3028057"/>
          <a:ext cx="6586489" cy="756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Get support for yourself to </a:t>
          </a:r>
          <a:r>
            <a:rPr lang="en-GB" sz="2200" b="1" kern="1200"/>
            <a:t>debrief</a:t>
          </a:r>
          <a:endParaRPr lang="en-GB" sz="2200" kern="1200"/>
        </a:p>
      </dsp:txBody>
      <dsp:txXfrm>
        <a:off x="0" y="3028057"/>
        <a:ext cx="6586489" cy="75689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E94065-A248-4415-B7EB-A23368E877A5}">
      <dsp:nvSpPr>
        <dsp:cNvPr id="0" name=""/>
        <dsp:cNvSpPr/>
      </dsp:nvSpPr>
      <dsp:spPr>
        <a:xfrm>
          <a:off x="1180" y="41012"/>
          <a:ext cx="1743876" cy="1201531"/>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AFF127-BFC1-48E6-8285-A59FFE77923F}">
      <dsp:nvSpPr>
        <dsp:cNvPr id="0" name=""/>
        <dsp:cNvSpPr/>
      </dsp:nvSpPr>
      <dsp:spPr>
        <a:xfrm>
          <a:off x="1180" y="1242543"/>
          <a:ext cx="1743876" cy="646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GB" sz="1300" kern="1200"/>
            <a:t>Exercise</a:t>
          </a:r>
        </a:p>
      </dsp:txBody>
      <dsp:txXfrm>
        <a:off x="1180" y="1242543"/>
        <a:ext cx="1743876" cy="646978"/>
      </dsp:txXfrm>
    </dsp:sp>
    <dsp:sp modelId="{9075DA40-55C4-473D-BFA7-BEBEADCB909A}">
      <dsp:nvSpPr>
        <dsp:cNvPr id="0" name=""/>
        <dsp:cNvSpPr/>
      </dsp:nvSpPr>
      <dsp:spPr>
        <a:xfrm>
          <a:off x="1919517" y="41012"/>
          <a:ext cx="1743876" cy="1201531"/>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4A8D90-591C-44CA-87A8-F09BE9223580}">
      <dsp:nvSpPr>
        <dsp:cNvPr id="0" name=""/>
        <dsp:cNvSpPr/>
      </dsp:nvSpPr>
      <dsp:spPr>
        <a:xfrm>
          <a:off x="1919517" y="1242543"/>
          <a:ext cx="1743876" cy="646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GB" sz="1300" kern="1200"/>
            <a:t>Going into nature</a:t>
          </a:r>
        </a:p>
      </dsp:txBody>
      <dsp:txXfrm>
        <a:off x="1919517" y="1242543"/>
        <a:ext cx="1743876" cy="646978"/>
      </dsp:txXfrm>
    </dsp:sp>
    <dsp:sp modelId="{B4543DA8-0F3E-41A0-86A0-AF7F77CF711A}">
      <dsp:nvSpPr>
        <dsp:cNvPr id="0" name=""/>
        <dsp:cNvSpPr/>
      </dsp:nvSpPr>
      <dsp:spPr>
        <a:xfrm>
          <a:off x="1180" y="2063909"/>
          <a:ext cx="1743876" cy="1201531"/>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C05925-7323-46BA-B276-091891451AEC}">
      <dsp:nvSpPr>
        <dsp:cNvPr id="0" name=""/>
        <dsp:cNvSpPr/>
      </dsp:nvSpPr>
      <dsp:spPr>
        <a:xfrm>
          <a:off x="1180" y="3265440"/>
          <a:ext cx="1743876" cy="646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GB" sz="1300" kern="1200"/>
            <a:t>Cooking a nice meal for ourselves or others</a:t>
          </a:r>
        </a:p>
      </dsp:txBody>
      <dsp:txXfrm>
        <a:off x="1180" y="3265440"/>
        <a:ext cx="1743876" cy="646978"/>
      </dsp:txXfrm>
    </dsp:sp>
    <dsp:sp modelId="{4A9FB04B-B7E9-4709-A882-349358315A18}">
      <dsp:nvSpPr>
        <dsp:cNvPr id="0" name=""/>
        <dsp:cNvSpPr/>
      </dsp:nvSpPr>
      <dsp:spPr>
        <a:xfrm>
          <a:off x="1919517" y="2063909"/>
          <a:ext cx="1743876" cy="1201531"/>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5B3E86-C9FB-4A93-91FA-AA5036D056F4}">
      <dsp:nvSpPr>
        <dsp:cNvPr id="0" name=""/>
        <dsp:cNvSpPr/>
      </dsp:nvSpPr>
      <dsp:spPr>
        <a:xfrm>
          <a:off x="1919517" y="3265440"/>
          <a:ext cx="1743876" cy="646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GB" sz="1300" kern="1200"/>
            <a:t>Talking to a friend, partner or family</a:t>
          </a:r>
        </a:p>
      </dsp:txBody>
      <dsp:txXfrm>
        <a:off x="1919517" y="3265440"/>
        <a:ext cx="1743876" cy="646978"/>
      </dsp:txXfrm>
    </dsp:sp>
    <dsp:sp modelId="{FB3539AC-6E62-49AA-95A3-AA11B1450CF7}">
      <dsp:nvSpPr>
        <dsp:cNvPr id="0" name=""/>
        <dsp:cNvSpPr/>
      </dsp:nvSpPr>
      <dsp:spPr>
        <a:xfrm>
          <a:off x="1180" y="4086806"/>
          <a:ext cx="1743876" cy="1201531"/>
        </a:xfrm>
        <a:prstGeom prst="round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53D2FE-F473-4E15-BCC6-F1F6EF7F553D}">
      <dsp:nvSpPr>
        <dsp:cNvPr id="0" name=""/>
        <dsp:cNvSpPr/>
      </dsp:nvSpPr>
      <dsp:spPr>
        <a:xfrm>
          <a:off x="1180" y="5288338"/>
          <a:ext cx="1743876" cy="646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GB" sz="1300" kern="1200"/>
            <a:t>Having a bath, reading a book and unwinding</a:t>
          </a:r>
        </a:p>
      </dsp:txBody>
      <dsp:txXfrm>
        <a:off x="1180" y="5288338"/>
        <a:ext cx="1743876" cy="646978"/>
      </dsp:txXfrm>
    </dsp:sp>
    <dsp:sp modelId="{22855444-B49A-43A3-9DDE-4D28F9EE3606}">
      <dsp:nvSpPr>
        <dsp:cNvPr id="0" name=""/>
        <dsp:cNvSpPr/>
      </dsp:nvSpPr>
      <dsp:spPr>
        <a:xfrm>
          <a:off x="1919517" y="4086806"/>
          <a:ext cx="1743876" cy="1201531"/>
        </a:xfrm>
        <a:prstGeom prst="round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69F32B-A757-4495-9893-AA4ABFC664EA}">
      <dsp:nvSpPr>
        <dsp:cNvPr id="0" name=""/>
        <dsp:cNvSpPr/>
      </dsp:nvSpPr>
      <dsp:spPr>
        <a:xfrm>
          <a:off x="1919517" y="5288338"/>
          <a:ext cx="1743876" cy="646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GB" sz="1300" kern="1200"/>
            <a:t>Yoga, meditation or prayer</a:t>
          </a:r>
        </a:p>
      </dsp:txBody>
      <dsp:txXfrm>
        <a:off x="1919517" y="5288338"/>
        <a:ext cx="1743876" cy="646978"/>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7/3/layout/HorizontalLabelsTimeline">
  <dgm:title val="Horizontal Labels Timeline"/>
  <dgm:desc val="Use to show a list of events in chronological order. The rectangular shape contains the description while the date is shown immediately below. It can display a large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1">
      <dgm:alg type="sp"/>
      <dgm:shape xmlns:r="http://schemas.openxmlformats.org/officeDocument/2006/relationships" type="line" r:blip="" zOrderOff="-1">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h" for="ch" forName="L1TextContainer" refType="h" fact="0.12"/>
                <dgm:constr type="t" for="ch" forName="L1TextContainer" refType="h" fact="0.31"/>
                <dgm:constr type="w" for="ch" forName="L2TextContainerWrapper" refType="w" fact="0.88"/>
                <dgm:constr type="l" for="ch" forName="L2TextContainerWrapper" refType="w" fact="0.06"/>
                <dgm:constr type="h" for="ch" forName="L2TextContainerWrapper" refType="h" fact="0.31"/>
                <dgm:constr type="b" for="ch" forName="L2TextContainerWrapper" refType="h" fact="0.31"/>
                <dgm:constr type="w" for="ch" forName="ConnectLine"/>
                <dgm:constr type="ctrX" for="ch" forName="ConnectLine" refType="w" fact="0.5"/>
                <dgm:constr type="h" for="ch" forName="ConnectLine" refType="h" fact="0.07"/>
                <dgm:constr type="t" for="ch" forName="ConnectLine" refType="h" fact="0.43"/>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
              <dgm:constrLst>
                <dgm:constr type="w" for="ch" forName="L1TextContainer" refType="w" fact="0.88"/>
                <dgm:constr type="l" for="ch" forName="L1TextContainer" refType="w" fact="0.06"/>
                <dgm:constr type="h" for="ch" forName="L1TextContainer" refType="h" fact="0.12"/>
                <dgm:constr type="t" for="ch" forName="L1TextContainer" refType="h" fact="0.57"/>
                <dgm:constr type="w" for="ch" forName="L2TextContainerWrapper" refType="w" fact="0.88"/>
                <dgm:constr type="l" for="ch" forName="L2TextContainerWrapper" refType="w" fact="0.06"/>
                <dgm:constr type="h" for="ch" forName="L2TextContainerWrapper" refType="h" fact="0.31"/>
                <dgm:constr type="t" for="ch" forName="L2TextContainerWrapper" refType="h" fact="0.69"/>
                <dgm:constr type="w" for="ch" forName="ConnectLine"/>
                <dgm:constr type="ctrX" for="ch" forName="ConnectLine" refType="w" fact="0.5"/>
                <dgm:constr type="h" for="ch" forName="ConnectLine" refType="h" fact="0.07"/>
                <dgm:constr type="t" for="ch" forName="ConnectLine" refType="h" fact="0.5"/>
                <dgm:constr type="w" for="ch" forName="ConnectorPoint" refType="h" fact="0.022"/>
                <dgm:constr type="h" for="ch" forName="ConnectorPoint" refType="h" fact="0.022"/>
                <dgm:constr type="ctrX" for="ch" forName="ConnectorPoint" refType="w" fact="0.5"/>
                <dgm:constr type="ctrY" for="ch" forName="ConnectorPoint" refType="h" fact="0.5"/>
                <dgm:constr type="w" for="ch" forName="EmptyPlaceHolder" refType="w"/>
                <dgm:constr type="h" for="ch" forName="EmptyPlaceHolder" refType="h" fact="0.5"/>
                <dgm:constr type="t" for="ch" forName="EmptyPlaceHolder" refType="h" fact="0"/>
              </dgm:constrLst>
            </dgm:else>
          </dgm:choose>
          <dgm:layoutNode name="L1TextContainer" styleLbl="alignNode1">
            <dgm:varLst>
              <dgm:chMax val="1"/>
              <dgm:chPref val="1"/>
              <dgm:bulletEnabled val="1"/>
            </dgm:varLst>
            <dgm:alg type="tx">
              <dgm:param type="txAnchorVert" val="mid"/>
              <dgm:param type="parTxLTRAlign" val="ctr"/>
              <dgm:param type="parTxRTLAlign" val="ctr"/>
            </dgm:alg>
            <dgm:shape xmlns:r="http://schemas.openxmlformats.org/officeDocument/2006/relationships" type="rect" r:blip="">
              <dgm:adjLst/>
            </dgm:shape>
            <dgm:presOf axis="self"/>
            <dgm:constrLst>
              <dgm:constr type="tMarg" refType="primFontSz" fact="0.4"/>
              <dgm:constr type="bMarg" refType="primFontSz" fact="0.4"/>
              <dgm:constr type="lMarg" refType="primFontSz" fact="0.4"/>
              <dgm:constr type="rMarg" refType="primFontSz" fact="0.4"/>
            </dgm:constrLst>
            <dgm:ruleLst>
              <dgm:rule type="primFontSz" val="14" fact="NaN" max="NaN"/>
            </dgm:ruleLst>
          </dgm:layoutNode>
          <dgm:layoutNode name="L2TextContainerWrapper">
            <dgm:varLst>
              <dgm:bulletEnabled val="1"/>
            </dgm:varLst>
            <dgm:alg type="composite"/>
            <dgm:choose name="L2TextContainerConstr">
              <dgm:if name="CaseForPlacingL2TextContaineAboveDivider" axis="self" ptType="node" func="posOdd" op="equ" val="1">
                <dgm:constrLst>
                  <dgm:constr type="h" for="ch" forName="L2TextContainer" refType="h" fact="0.39"/>
                  <dgm:constr type="b" for="ch" forName="L2TextContainer" refType="h"/>
                  <dgm:constr type="h" for="ch" forName="FlexibleEmptyPlaceHolder" refType="h" fact="0.61"/>
                </dgm:constrLst>
              </dgm:if>
              <dgm:else name="CaseForPlacingL2TextContaineBelowDivider">
                <dgm:constrLst>
                  <dgm:constr type="h" for="ch" forName="L2TextContainer" refType="h" fact="0.39"/>
                  <dgm:constr type="h" for="ch" forName="FlexibleEmptyPlaceHolder" refType="h" fact="0.61"/>
                  <dgm:constr type="b" for="ch" forName="FlexibleEmptyPlaceHolder" refType="h"/>
                </dgm:constrLst>
              </dgm:else>
            </dgm:choose>
            <dgm:layoutNode name="L2TextContainer" styleLbl="bgAccFollowNode1" moveWith="L1TextContainer">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tMarg" refType="primFontSz" fact="0.75"/>
                <dgm:constr type="bMarg" refType="primFontSz" fact="0.75"/>
                <dgm:constr type="lMarg" refType="primFontSz" fact="0.75"/>
                <dgm:constr type="rMarg" refType="primFontSz" fact="0.75"/>
              </dgm:constrLst>
              <dgm:ruleLst>
                <dgm:rule type="h" val="INF" fact="NaN" max="NaN"/>
                <dgm:rule type="primFontSz" val="12" fact="NaN" max="NaN"/>
                <dgm:rule type="secFontSz" val="10"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1TextContainer">
            <dgm:alg type="sp"/>
            <dgm:shape xmlns:r="http://schemas.openxmlformats.org/officeDocument/2006/relationships" type="line" r:blip="">
              <dgm:adjLst/>
            </dgm:shape>
            <dgm:presOf/>
            <dgm:constrLst/>
          </dgm:layoutNode>
          <dgm:layoutNode name="ConnectorPoint" styleLbl="node1" moveWith="L1TextContainer">
            <dgm:alg type="sp"/>
            <dgm:shape xmlns:r="http://schemas.openxmlformats.org/officeDocument/2006/relationships" rot="45" type="rect" r:blip="" zOrderOff="10">
              <dgm:adjLst/>
              <dgm:extLst>
                <a:ext uri="{B698B0E9-8C71-41B9-8309-B3DCBF30829C}">
                  <dgm1612:spPr xmlns:dgm1612="http://schemas.microsoft.com/office/drawing/2016/12/diagram">
                    <a:ln w="6350"/>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187129-36EF-499E-9600-9BF9C3E5D76E}" type="datetimeFigureOut">
              <a:rPr lang="en-GB" smtClean="0"/>
              <a:t>23/02/2022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D51342-A00D-43C1-89BE-2345962AF3A5}" type="slidenum">
              <a:rPr lang="en-GB" smtClean="0"/>
              <a:t>‹#›</a:t>
            </a:fld>
            <a:endParaRPr lang="en-GB"/>
          </a:p>
        </p:txBody>
      </p:sp>
    </p:spTree>
    <p:extLst>
      <p:ext uri="{BB962C8B-B14F-4D97-AF65-F5344CB8AC3E}">
        <p14:creationId xmlns:p14="http://schemas.microsoft.com/office/powerpoint/2010/main" val="3970510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3" Type="http://schemas.openxmlformats.org/officeDocument/2006/relationships/hyperlink" Target="http://www.ncbi.nlm.nih.gov/pubmed/19525005" TargetMode="External"/><Relationship Id="rId2" Type="http://schemas.openxmlformats.org/officeDocument/2006/relationships/slide" Target="../slides/slide108.xml"/><Relationship Id="rId1" Type="http://schemas.openxmlformats.org/officeDocument/2006/relationships/notesMaster" Target="../notesMasters/notesMaster1.xml"/><Relationship Id="rId4" Type="http://schemas.openxmlformats.org/officeDocument/2006/relationships/hyperlink" Target="http://eu.trialstracker.net/" TargetMode="Externa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3" Type="http://schemas.openxmlformats.org/officeDocument/2006/relationships/hyperlink" Target="https://onlinelibrary.wiley.com/doi/10.7448/IAS.15.4.17990" TargetMode="External"/><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D51342-A00D-43C1-89BE-2345962AF3A5}" type="slidenum">
              <a:rPr lang="en-GB" smtClean="0"/>
              <a:t>4</a:t>
            </a:fld>
            <a:endParaRPr lang="en-GB"/>
          </a:p>
        </p:txBody>
      </p:sp>
    </p:spTree>
    <p:extLst>
      <p:ext uri="{BB962C8B-B14F-4D97-AF65-F5344CB8AC3E}">
        <p14:creationId xmlns:p14="http://schemas.microsoft.com/office/powerpoint/2010/main" val="127339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Aim of today:</a:t>
            </a:r>
          </a:p>
          <a:p>
            <a:pPr marL="171450" indent="-171450">
              <a:buFontTx/>
              <a:buChar char="-"/>
            </a:pPr>
            <a:r>
              <a:rPr lang="en-GB"/>
              <a:t>Plan our PPI/Meet the team</a:t>
            </a:r>
          </a:p>
          <a:p>
            <a:pPr marL="171450" indent="-171450">
              <a:buFontTx/>
              <a:buChar char="-"/>
            </a:pPr>
            <a:r>
              <a:rPr lang="en-GB"/>
              <a:t>Gain insights on how topic guide needs to be adapted (guide for your activity post meeting)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37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Thoughts icon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167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10 mins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8734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Quick recap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9619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1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734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Researcher/PPIE lead to come with some ideas of main goals to help prompt those involved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7639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Be open about expectations &amp; any limitations of role/funding constraints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4308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Quick recap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051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1730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is what we’ve planned so far to do in Zoom meetings. These are however, not fixed but as you get started and more familiar with the project, we want to </a:t>
            </a:r>
            <a:r>
              <a:rPr lang="en-GB" sz="1800">
                <a:effectLst/>
                <a:latin typeface="Segoe UI" panose="020B0502040204020203" pitchFamily="34" charset="0"/>
              </a:rPr>
              <a:t>make sure you have an opportunity to get involved in the project where you would like to - or where your skills/experience fits best, but don't really have a discussion at this stage. As such we think it would be good to review this plan frequently, but it would be great to know your thoughts on how frequently we should do this</a:t>
            </a:r>
            <a:endParaRPr lang="en-GB"/>
          </a:p>
          <a:p>
            <a:endParaRPr lang="en-GB"/>
          </a:p>
          <a:p>
            <a:r>
              <a:rPr lang="en-GB"/>
              <a:t>We are anticipating that these will be over Zoom – is there anything we haven’t thought about in terms of accessibility or things we can do to support you using Zoom that you can think of now? You can also send ideas outside of this time today </a:t>
            </a:r>
            <a:r>
              <a:rPr lang="en-GB">
                <a:sym typeface="Wingdings" panose="05000000000000000000" pitchFamily="2" charset="2"/>
              </a:rPr>
              <a:t></a:t>
            </a:r>
          </a:p>
          <a:p>
            <a:endParaRPr lang="en-GB">
              <a:sym typeface="Wingdings" panose="05000000000000000000" pitchFamily="2" charset="2"/>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6725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can change these depending on circumstances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4677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Include vote on when we should review plans for involvement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5168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2036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Do you want to review support resources?</a:t>
            </a:r>
          </a:p>
          <a:p>
            <a:endParaRPr lang="en-GB"/>
          </a:p>
          <a:p>
            <a:r>
              <a:rPr lang="en-GB"/>
              <a:t>Protocol is the “instruction manual” which outlines the overall plan for the study</a:t>
            </a:r>
          </a:p>
          <a:p>
            <a:endParaRPr lang="en-GB"/>
          </a:p>
          <a:p>
            <a:pPr lvl="1"/>
            <a:r>
              <a:rPr lang="en-GB"/>
              <a:t>Protocol (including adding you as co-researchers)</a:t>
            </a:r>
          </a:p>
          <a:p>
            <a:pPr lvl="1"/>
            <a:r>
              <a:rPr lang="en-GB"/>
              <a:t>Participant consent forms</a:t>
            </a:r>
          </a:p>
          <a:p>
            <a:pPr lvl="1"/>
            <a:r>
              <a:rPr lang="en-GB"/>
              <a:t>Participant information sheets</a:t>
            </a:r>
          </a:p>
          <a:p>
            <a:pPr lvl="1"/>
            <a:r>
              <a:rPr lang="en-GB"/>
              <a:t>Interview topic guide</a:t>
            </a:r>
          </a:p>
          <a:p>
            <a:pPr lvl="1"/>
            <a:r>
              <a:rPr lang="en-GB"/>
              <a:t>Invitation email (&amp; list of support resources)</a:t>
            </a:r>
          </a:p>
          <a:p>
            <a:pPr lvl="1"/>
            <a:r>
              <a:rPr lang="en-GB"/>
              <a:t>Reflection sheets for peer researchers *NEW*</a:t>
            </a:r>
          </a:p>
          <a:p>
            <a:pPr lvl="1"/>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727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25 mins</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We generated our initial topic guide following our community activity in June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r>
              <a:rPr lang="en-GB"/>
              <a:t>What to look for – language, comprehensiveness</a:t>
            </a:r>
          </a:p>
          <a:p>
            <a:r>
              <a:rPr lang="en-GB"/>
              <a:t>Things that can and cant be changed</a:t>
            </a:r>
          </a:p>
          <a:p>
            <a:r>
              <a:rPr lang="en-GB"/>
              <a:t>We will prepare guidance for you to look at rest of ethics docs in your own time.</a:t>
            </a:r>
          </a:p>
          <a:p>
            <a:endParaRPr lang="en-GB"/>
          </a:p>
          <a:p>
            <a:r>
              <a:rPr lang="en-GB"/>
              <a:t>Today: we will focus on topics of </a:t>
            </a:r>
            <a:r>
              <a:rPr lang="en-GB" b="1"/>
              <a:t>personal experience &amp; HIV treatment and care</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7282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will give you different options in the guidance document </a:t>
            </a:r>
            <a:r>
              <a:rPr lang="en-GB">
                <a:sym typeface="Wingdings" panose="05000000000000000000" pitchFamily="2" charset="2"/>
              </a:rPr>
              <a:t></a:t>
            </a:r>
          </a:p>
          <a:p>
            <a:endParaRPr lang="en-GB">
              <a:sym typeface="Wingdings" panose="05000000000000000000" pitchFamily="2" charset="2"/>
            </a:endParaRPr>
          </a:p>
          <a:p>
            <a:r>
              <a:rPr lang="en-GB">
                <a:sym typeface="Wingdings" panose="05000000000000000000" pitchFamily="2" charset="2"/>
              </a:rPr>
              <a:t>Complete this form in your own time (once we share the slides)</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880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ym typeface="Wingdings" panose="05000000000000000000" pitchFamily="2" charset="2"/>
              </a:rPr>
              <a:t>Complete this form in your own time (once we share the slides)</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415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888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Thanks for today! Have a good weekend </a:t>
            </a:r>
            <a:r>
              <a:rPr lang="en-GB">
                <a:sym typeface="Wingdings" panose="05000000000000000000" pitchFamily="2" charset="2"/>
              </a:rPr>
              <a:t></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355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32</a:t>
            </a:fld>
            <a:endParaRPr lang="en-GB"/>
          </a:p>
        </p:txBody>
      </p:sp>
    </p:spTree>
    <p:extLst>
      <p:ext uri="{BB962C8B-B14F-4D97-AF65-F5344CB8AC3E}">
        <p14:creationId xmlns:p14="http://schemas.microsoft.com/office/powerpoint/2010/main" val="830854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33</a:t>
            </a:fld>
            <a:endParaRPr lang="en-GB"/>
          </a:p>
        </p:txBody>
      </p:sp>
    </p:spTree>
    <p:extLst>
      <p:ext uri="{BB962C8B-B14F-4D97-AF65-F5344CB8AC3E}">
        <p14:creationId xmlns:p14="http://schemas.microsoft.com/office/powerpoint/2010/main" val="3582998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31494E1-06E1-4553-BECC-DB75992A7618}" type="slidenum">
              <a:rPr lang="en-GB" smtClean="0"/>
              <a:t>34</a:t>
            </a:fld>
            <a:endParaRPr lang="en-GB"/>
          </a:p>
        </p:txBody>
      </p:sp>
    </p:spTree>
    <p:extLst>
      <p:ext uri="{BB962C8B-B14F-4D97-AF65-F5344CB8AC3E}">
        <p14:creationId xmlns:p14="http://schemas.microsoft.com/office/powerpoint/2010/main" val="2750167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Team building – show something on camera that you can’t live without (flag this before the session so people are prepared)</a:t>
            </a:r>
          </a:p>
        </p:txBody>
      </p:sp>
      <p:sp>
        <p:nvSpPr>
          <p:cNvPr id="4" name="Slide Number Placeholder 3"/>
          <p:cNvSpPr>
            <a:spLocks noGrp="1"/>
          </p:cNvSpPr>
          <p:nvPr>
            <p:ph type="sldNum" sz="quarter" idx="5"/>
          </p:nvPr>
        </p:nvSpPr>
        <p:spPr/>
        <p:txBody>
          <a:bodyPr/>
          <a:lstStyle/>
          <a:p>
            <a:fld id="{C3D51342-A00D-43C1-89BE-2345962AF3A5}" type="slidenum">
              <a:rPr lang="en-GB" smtClean="0"/>
              <a:t>35</a:t>
            </a:fld>
            <a:endParaRPr lang="en-GB"/>
          </a:p>
        </p:txBody>
      </p:sp>
    </p:spTree>
    <p:extLst>
      <p:ext uri="{BB962C8B-B14F-4D97-AF65-F5344CB8AC3E}">
        <p14:creationId xmlns:p14="http://schemas.microsoft.com/office/powerpoint/2010/main" val="8299185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36</a:t>
            </a:fld>
            <a:endParaRPr lang="en-GB"/>
          </a:p>
        </p:txBody>
      </p:sp>
    </p:spTree>
    <p:extLst>
      <p:ext uri="{BB962C8B-B14F-4D97-AF65-F5344CB8AC3E}">
        <p14:creationId xmlns:p14="http://schemas.microsoft.com/office/powerpoint/2010/main" val="1026544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37</a:t>
            </a:fld>
            <a:endParaRPr lang="en-GB"/>
          </a:p>
        </p:txBody>
      </p:sp>
    </p:spTree>
    <p:extLst>
      <p:ext uri="{BB962C8B-B14F-4D97-AF65-F5344CB8AC3E}">
        <p14:creationId xmlns:p14="http://schemas.microsoft.com/office/powerpoint/2010/main" val="23617302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here (stop sharing slides)</a:t>
            </a:r>
          </a:p>
          <a:p>
            <a:endParaRPr lang="en-GB"/>
          </a:p>
          <a:p>
            <a:r>
              <a:rPr lang="en-GB"/>
              <a:t>Potential additional Qs: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Segoe UI" panose="020B0502040204020203" pitchFamily="34" charset="0"/>
              </a:rPr>
              <a:t>Do you think your involvement in this activity has made a difference to the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Segoe UI" panose="020B0502040204020203" pitchFamily="34" charset="0"/>
              </a:rPr>
              <a:t>Potential prompts: any new skills, new knowledge etc. (question about what did I learn)</a:t>
            </a:r>
            <a:endParaRPr lang="en-GB" sz="1200">
              <a:effectLst/>
              <a:latin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993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“conducting </a:t>
            </a:r>
            <a:r>
              <a:rPr lang="en-GB" b="1"/>
              <a:t>research</a:t>
            </a:r>
            <a:r>
              <a:rPr lang="en-GB"/>
              <a:t> in such a way that allows others to have confidence and trust in the methods and the findings of the </a:t>
            </a:r>
            <a:r>
              <a:rPr lang="en-GB" b="1"/>
              <a:t>research“</a:t>
            </a:r>
          </a:p>
          <a:p>
            <a:endParaRPr lang="en-GB" b="1"/>
          </a:p>
          <a:p>
            <a:r>
              <a:rPr lang="en-GB" b="1"/>
              <a:t>Definition: https://www.imperial.ac.uk/research-and-innovation/about-imperial-research/research-integrity/ </a:t>
            </a:r>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39</a:t>
            </a:fld>
            <a:endParaRPr lang="en-GB"/>
          </a:p>
        </p:txBody>
      </p:sp>
    </p:spTree>
    <p:extLst>
      <p:ext uri="{BB962C8B-B14F-4D97-AF65-F5344CB8AC3E}">
        <p14:creationId xmlns:p14="http://schemas.microsoft.com/office/powerpoint/2010/main" val="1004649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a:t>Broadly this covers (and we will explore today):</a:t>
            </a:r>
          </a:p>
          <a:p>
            <a:pPr lvl="1"/>
            <a:r>
              <a:rPr lang="en-GB" b="1"/>
              <a:t>Ethics</a:t>
            </a:r>
            <a:r>
              <a:rPr lang="en-GB"/>
              <a:t> </a:t>
            </a:r>
          </a:p>
          <a:p>
            <a:pPr lvl="1"/>
            <a:r>
              <a:rPr lang="en-GB" b="1"/>
              <a:t>Data collection &amp; retention</a:t>
            </a:r>
          </a:p>
          <a:p>
            <a:pPr marL="457200" lvl="1" indent="0">
              <a:buNone/>
            </a:pPr>
            <a:endParaRPr lang="en-GB"/>
          </a:p>
          <a:p>
            <a:pPr marL="457200" lvl="1" indent="0">
              <a:buNone/>
            </a:pPr>
            <a:r>
              <a:rPr lang="en-GB"/>
              <a:t>Other areas:</a:t>
            </a:r>
          </a:p>
          <a:p>
            <a:pPr lvl="1"/>
            <a:r>
              <a:rPr lang="en-GB"/>
              <a:t>Research misconduct</a:t>
            </a:r>
          </a:p>
          <a:p>
            <a:pPr lvl="1"/>
            <a:r>
              <a:rPr lang="en-GB"/>
              <a:t>Authorship and open access</a:t>
            </a:r>
          </a:p>
          <a:p>
            <a:pPr lvl="1"/>
            <a:r>
              <a:rPr lang="en-GB"/>
              <a:t>Public interest disclosures</a:t>
            </a:r>
          </a:p>
          <a:p>
            <a:pPr lvl="1"/>
            <a:r>
              <a:rPr lang="en-GB"/>
              <a:t>Conflicts of interest</a:t>
            </a:r>
          </a:p>
          <a:p>
            <a:pPr lvl="1"/>
            <a:r>
              <a:rPr lang="en-GB"/>
              <a:t>Intellectual property</a:t>
            </a:r>
          </a:p>
          <a:p>
            <a:pPr lvl="1"/>
            <a:r>
              <a:rPr lang="en-GB"/>
              <a:t>Peer review</a:t>
            </a:r>
          </a:p>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40</a:t>
            </a:fld>
            <a:endParaRPr lang="en-GB"/>
          </a:p>
        </p:txBody>
      </p:sp>
    </p:spTree>
    <p:extLst>
      <p:ext uri="{BB962C8B-B14F-4D97-AF65-F5344CB8AC3E}">
        <p14:creationId xmlns:p14="http://schemas.microsoft.com/office/powerpoint/2010/main" val="1415814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41</a:t>
            </a:fld>
            <a:endParaRPr lang="en-GB"/>
          </a:p>
        </p:txBody>
      </p:sp>
    </p:spTree>
    <p:extLst>
      <p:ext uri="{BB962C8B-B14F-4D97-AF65-F5344CB8AC3E}">
        <p14:creationId xmlns:p14="http://schemas.microsoft.com/office/powerpoint/2010/main" val="4632775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42</a:t>
            </a:fld>
            <a:endParaRPr lang="en-GB"/>
          </a:p>
        </p:txBody>
      </p:sp>
    </p:spTree>
    <p:extLst>
      <p:ext uri="{BB962C8B-B14F-4D97-AF65-F5344CB8AC3E}">
        <p14:creationId xmlns:p14="http://schemas.microsoft.com/office/powerpoint/2010/main" val="1890357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Other histories: Tuskegee – syphilis </a:t>
            </a:r>
          </a:p>
          <a:p>
            <a:endParaRPr lang="en-GB"/>
          </a:p>
          <a:p>
            <a:r>
              <a:rPr lang="en-GB"/>
              <a:t>Watch up to 3:47. </a:t>
            </a:r>
          </a:p>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43</a:t>
            </a:fld>
            <a:endParaRPr lang="en-GB"/>
          </a:p>
        </p:txBody>
      </p:sp>
    </p:spTree>
    <p:extLst>
      <p:ext uri="{BB962C8B-B14F-4D97-AF65-F5344CB8AC3E}">
        <p14:creationId xmlns:p14="http://schemas.microsoft.com/office/powerpoint/2010/main" val="36706371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First adopted in 1964 and amended 7 times since then – current version (2013) is most recent one</a:t>
            </a:r>
          </a:p>
          <a:p>
            <a:endParaRPr lang="en-GB"/>
          </a:p>
          <a:p>
            <a:r>
              <a:rPr lang="en-GB"/>
              <a:t>There are other 3 Declarations which cover:</a:t>
            </a:r>
          </a:p>
          <a:p>
            <a:pPr marL="171450" indent="-171450">
              <a:buFontTx/>
              <a:buChar char="-"/>
            </a:pPr>
            <a:r>
              <a:rPr lang="en-GB"/>
              <a:t>Modern Hippocratic Oath (Declaration of Geneva)</a:t>
            </a:r>
          </a:p>
          <a:p>
            <a:pPr marL="171450" indent="-171450">
              <a:buFontTx/>
              <a:buChar char="-"/>
            </a:pPr>
            <a:r>
              <a:rPr lang="en-GB"/>
              <a:t>Guidelines for Physicians to prevent torture (Declaration of Tokyo)</a:t>
            </a:r>
          </a:p>
          <a:p>
            <a:pPr marL="171450" indent="-171450">
              <a:buFontTx/>
              <a:buChar char="-"/>
            </a:pPr>
            <a:r>
              <a:rPr lang="en-GB"/>
              <a:t>Research on health databases, Big Data and biobanks (Declaration of Taipei)</a:t>
            </a:r>
          </a:p>
        </p:txBody>
      </p:sp>
      <p:sp>
        <p:nvSpPr>
          <p:cNvPr id="4" name="Slide Number Placeholder 3"/>
          <p:cNvSpPr>
            <a:spLocks noGrp="1"/>
          </p:cNvSpPr>
          <p:nvPr>
            <p:ph type="sldNum" sz="quarter" idx="5"/>
          </p:nvPr>
        </p:nvSpPr>
        <p:spPr/>
        <p:txBody>
          <a:bodyPr/>
          <a:lstStyle/>
          <a:p>
            <a:fld id="{C3D51342-A00D-43C1-89BE-2345962AF3A5}" type="slidenum">
              <a:rPr lang="en-GB" smtClean="0"/>
              <a:t>44</a:t>
            </a:fld>
            <a:endParaRPr lang="en-GB"/>
          </a:p>
        </p:txBody>
      </p:sp>
    </p:spTree>
    <p:extLst>
      <p:ext uri="{BB962C8B-B14F-4D97-AF65-F5344CB8AC3E}">
        <p14:creationId xmlns:p14="http://schemas.microsoft.com/office/powerpoint/2010/main" val="9381073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Research </a:t>
            </a:r>
            <a:r>
              <a:rPr lang="en-GB">
                <a:sym typeface="Wingdings" panose="05000000000000000000" pitchFamily="2" charset="2"/>
              </a:rPr>
              <a:t>generates new knowledge; therefore, significant risks are possible: physical &amp; emotional</a:t>
            </a:r>
          </a:p>
          <a:p>
            <a:pPr lvl="1"/>
            <a:r>
              <a:rPr lang="en-GB">
                <a:sym typeface="Wingdings" panose="05000000000000000000" pitchFamily="2" charset="2"/>
              </a:rPr>
              <a:t>New process of care may place burden on participants</a:t>
            </a:r>
          </a:p>
          <a:p>
            <a:pPr lvl="1"/>
            <a:r>
              <a:rPr lang="en-GB">
                <a:sym typeface="Wingdings" panose="05000000000000000000" pitchFamily="2" charset="2"/>
              </a:rPr>
              <a:t>Asking about experiences may be distressing but also represents highly sensitive data</a:t>
            </a:r>
          </a:p>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45</a:t>
            </a:fld>
            <a:endParaRPr lang="en-GB"/>
          </a:p>
        </p:txBody>
      </p:sp>
    </p:spTree>
    <p:extLst>
      <p:ext uri="{BB962C8B-B14F-4D97-AF65-F5344CB8AC3E}">
        <p14:creationId xmlns:p14="http://schemas.microsoft.com/office/powerpoint/2010/main" val="3905393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There are 3 key ethical principles in research.</a:t>
            </a:r>
          </a:p>
          <a:p>
            <a:pPr marL="228600" indent="-228600">
              <a:buAutoNum type="arabicPeriod"/>
            </a:pPr>
            <a:r>
              <a:rPr lang="en-GB"/>
              <a:t>Respect - </a:t>
            </a:r>
            <a:r>
              <a:rPr lang="en-GB" sz="1200"/>
              <a:t>Autonomy, self-determination. Capacity to decide, make choices. Dignity of people and the individual. Respect for the community and local culture. Respect &amp; create the conditions for these</a:t>
            </a:r>
          </a:p>
          <a:p>
            <a:r>
              <a:rPr lang="en-GB" sz="1200"/>
              <a:t>2. Beneficence - Physical, mental and social well-being; Risks reduced to a minimum, non-maleficence. Protection of participant is primary responsibility of the researcher. Benefits for the communities where the research is conducted</a:t>
            </a:r>
          </a:p>
          <a:p>
            <a:r>
              <a:rPr lang="en-GB" sz="1200"/>
              <a:t>3. Justice: Distribution of risk and benefit. Equitable recruitment of research participants. Special protection of vulnerable groups</a:t>
            </a:r>
          </a:p>
        </p:txBody>
      </p:sp>
      <p:sp>
        <p:nvSpPr>
          <p:cNvPr id="4" name="Slide Number Placeholder 3"/>
          <p:cNvSpPr>
            <a:spLocks noGrp="1"/>
          </p:cNvSpPr>
          <p:nvPr>
            <p:ph type="sldNum" sz="quarter" idx="5"/>
          </p:nvPr>
        </p:nvSpPr>
        <p:spPr/>
        <p:txBody>
          <a:bodyPr/>
          <a:lstStyle/>
          <a:p>
            <a:fld id="{C3D51342-A00D-43C1-89BE-2345962AF3A5}" type="slidenum">
              <a:rPr lang="en-GB" smtClean="0"/>
              <a:t>46</a:t>
            </a:fld>
            <a:endParaRPr lang="en-GB"/>
          </a:p>
        </p:txBody>
      </p:sp>
    </p:spTree>
    <p:extLst>
      <p:ext uri="{BB962C8B-B14F-4D97-AF65-F5344CB8AC3E}">
        <p14:creationId xmlns:p14="http://schemas.microsoft.com/office/powerpoint/2010/main" val="34542970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here (stop sharing slides)</a:t>
            </a:r>
          </a:p>
        </p:txBody>
      </p:sp>
      <p:sp>
        <p:nvSpPr>
          <p:cNvPr id="4" name="Slide Number Placeholder 3"/>
          <p:cNvSpPr>
            <a:spLocks noGrp="1"/>
          </p:cNvSpPr>
          <p:nvPr>
            <p:ph type="sldNum" sz="quarter" idx="5"/>
          </p:nvPr>
        </p:nvSpPr>
        <p:spPr/>
        <p:txBody>
          <a:bodyPr/>
          <a:lstStyle/>
          <a:p>
            <a:fld id="{C3D51342-A00D-43C1-89BE-2345962AF3A5}" type="slidenum">
              <a:rPr lang="en-GB" smtClean="0"/>
              <a:t>47</a:t>
            </a:fld>
            <a:endParaRPr lang="en-GB"/>
          </a:p>
        </p:txBody>
      </p:sp>
    </p:spTree>
    <p:extLst>
      <p:ext uri="{BB962C8B-B14F-4D97-AF65-F5344CB8AC3E}">
        <p14:creationId xmlns:p14="http://schemas.microsoft.com/office/powerpoint/2010/main" val="26086509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However, vulnerability is situation and context dependent. All about safeguarding!</a:t>
            </a:r>
          </a:p>
        </p:txBody>
      </p:sp>
      <p:sp>
        <p:nvSpPr>
          <p:cNvPr id="4" name="Slide Number Placeholder 3"/>
          <p:cNvSpPr>
            <a:spLocks noGrp="1"/>
          </p:cNvSpPr>
          <p:nvPr>
            <p:ph type="sldNum" sz="quarter" idx="5"/>
          </p:nvPr>
        </p:nvSpPr>
        <p:spPr/>
        <p:txBody>
          <a:bodyPr/>
          <a:lstStyle/>
          <a:p>
            <a:fld id="{C3D51342-A00D-43C1-89BE-2345962AF3A5}" type="slidenum">
              <a:rPr lang="en-GB" smtClean="0"/>
              <a:t>48</a:t>
            </a:fld>
            <a:endParaRPr lang="en-GB"/>
          </a:p>
        </p:txBody>
      </p:sp>
    </p:spTree>
    <p:extLst>
      <p:ext uri="{BB962C8B-B14F-4D97-AF65-F5344CB8AC3E}">
        <p14:creationId xmlns:p14="http://schemas.microsoft.com/office/powerpoint/2010/main" val="34124038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We will unpick these in the session 3 training on qualitative interviewing for peer researchers</a:t>
            </a:r>
          </a:p>
          <a:p>
            <a:endParaRPr lang="en-GB"/>
          </a:p>
          <a:p>
            <a:r>
              <a:rPr lang="en-GB"/>
              <a:t>Vulnerable adults in relation to research includes those who do not have capacity to provide informed consent (we will cover competence in later slide)</a:t>
            </a:r>
          </a:p>
        </p:txBody>
      </p:sp>
      <p:sp>
        <p:nvSpPr>
          <p:cNvPr id="4" name="Slide Number Placeholder 3"/>
          <p:cNvSpPr>
            <a:spLocks noGrp="1"/>
          </p:cNvSpPr>
          <p:nvPr>
            <p:ph type="sldNum" sz="quarter" idx="5"/>
          </p:nvPr>
        </p:nvSpPr>
        <p:spPr/>
        <p:txBody>
          <a:bodyPr/>
          <a:lstStyle/>
          <a:p>
            <a:fld id="{C3D51342-A00D-43C1-89BE-2345962AF3A5}" type="slidenum">
              <a:rPr lang="en-GB" smtClean="0"/>
              <a:t>49</a:t>
            </a:fld>
            <a:endParaRPr lang="en-GB"/>
          </a:p>
        </p:txBody>
      </p:sp>
    </p:spTree>
    <p:extLst>
      <p:ext uri="{BB962C8B-B14F-4D97-AF65-F5344CB8AC3E}">
        <p14:creationId xmlns:p14="http://schemas.microsoft.com/office/powerpoint/2010/main" val="9474262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50</a:t>
            </a:fld>
            <a:endParaRPr lang="en-GB"/>
          </a:p>
        </p:txBody>
      </p:sp>
    </p:spTree>
    <p:extLst>
      <p:ext uri="{BB962C8B-B14F-4D97-AF65-F5344CB8AC3E}">
        <p14:creationId xmlns:p14="http://schemas.microsoft.com/office/powerpoint/2010/main" val="14368680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here (stop sharing slides)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9194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52</a:t>
            </a:fld>
            <a:endParaRPr lang="en-GB"/>
          </a:p>
        </p:txBody>
      </p:sp>
    </p:spTree>
    <p:extLst>
      <p:ext uri="{BB962C8B-B14F-4D97-AF65-F5344CB8AC3E}">
        <p14:creationId xmlns:p14="http://schemas.microsoft.com/office/powerpoint/2010/main" val="13769207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Segoe UI" panose="020B0502040204020203" pitchFamily="34" charset="0"/>
              </a:rPr>
              <a:t>We are going to watch an example of someone taking informed consent. Whilst watching, think about the following: (Post in chat)</a:t>
            </a:r>
          </a:p>
          <a:p>
            <a:endParaRPr lang="en-GB" sz="1800">
              <a:effectLst/>
              <a:latin typeface="Segoe UI" panose="020B0502040204020203" pitchFamily="34" charset="0"/>
            </a:endParaRPr>
          </a:p>
          <a:p>
            <a:r>
              <a:rPr lang="en-GB" sz="1800">
                <a:effectLst/>
                <a:latin typeface="Segoe UI" panose="020B0502040204020203" pitchFamily="34" charset="0"/>
              </a:rPr>
              <a:t>1. Do you have any concerns regarding the tone of the informed consent process shown in the video?</a:t>
            </a:r>
            <a:endParaRPr lang="en-GB" sz="1800">
              <a:effectLst/>
              <a:latin typeface="Arial" panose="020B0604020202020204" pitchFamily="34" charset="0"/>
            </a:endParaRPr>
          </a:p>
          <a:p>
            <a:r>
              <a:rPr lang="en-GB" sz="1800">
                <a:effectLst/>
                <a:latin typeface="Segoe UI" panose="020B0502040204020203" pitchFamily="34" charset="0"/>
              </a:rPr>
              <a:t>1. Do you have concerns regarding the timing?</a:t>
            </a:r>
            <a:endParaRPr lang="en-GB" sz="1800">
              <a:effectLst/>
              <a:latin typeface="Arial" panose="020B0604020202020204" pitchFamily="34" charset="0"/>
            </a:endParaRPr>
          </a:p>
          <a:p>
            <a:r>
              <a:rPr lang="en-GB" sz="1800">
                <a:effectLst/>
                <a:latin typeface="Segoe UI" panose="020B0502040204020203" pitchFamily="34" charset="0"/>
              </a:rPr>
              <a:t>2. Was the language appropriate?</a:t>
            </a:r>
            <a:endParaRPr lang="en-GB" sz="1800">
              <a:effectLst/>
              <a:latin typeface="Arial" panose="020B0604020202020204" pitchFamily="34" charset="0"/>
            </a:endParaRPr>
          </a:p>
          <a:p>
            <a:r>
              <a:rPr lang="en-GB" sz="1800">
                <a:effectLst/>
                <a:latin typeface="Segoe UI" panose="020B0502040204020203" pitchFamily="34" charset="0"/>
              </a:rPr>
              <a:t>3. Was the consent form properly signed?</a:t>
            </a:r>
            <a:endParaRPr lang="en-GB" sz="1800">
              <a:effectLst/>
              <a:latin typeface="Arial" panose="020B0604020202020204" pitchFamily="34" charset="0"/>
            </a:endParaRPr>
          </a:p>
          <a:p>
            <a:r>
              <a:rPr lang="en-GB" sz="1800">
                <a:effectLst/>
                <a:latin typeface="Segoe UI" panose="020B0502040204020203" pitchFamily="34" charset="0"/>
              </a:rPr>
              <a:t>4. Was the subject informed of all aspects of the clinical trial?</a:t>
            </a:r>
            <a:endParaRPr lang="en-GB" sz="1800">
              <a:effectLst/>
              <a:latin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53</a:t>
            </a:fld>
            <a:endParaRPr lang="en-GB"/>
          </a:p>
        </p:txBody>
      </p:sp>
    </p:spTree>
    <p:extLst>
      <p:ext uri="{BB962C8B-B14F-4D97-AF65-F5344CB8AC3E}">
        <p14:creationId xmlns:p14="http://schemas.microsoft.com/office/powerpoint/2010/main" val="9485002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54</a:t>
            </a:fld>
            <a:endParaRPr lang="en-GB"/>
          </a:p>
        </p:txBody>
      </p:sp>
    </p:spTree>
    <p:extLst>
      <p:ext uri="{BB962C8B-B14F-4D97-AF65-F5344CB8AC3E}">
        <p14:creationId xmlns:p14="http://schemas.microsoft.com/office/powerpoint/2010/main" val="38950070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55</a:t>
            </a:fld>
            <a:endParaRPr lang="en-GB"/>
          </a:p>
        </p:txBody>
      </p:sp>
    </p:spTree>
    <p:extLst>
      <p:ext uri="{BB962C8B-B14F-4D97-AF65-F5344CB8AC3E}">
        <p14:creationId xmlns:p14="http://schemas.microsoft.com/office/powerpoint/2010/main" val="24310890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Thank them for reviewing again. Did you have any questions about any of the areas of the PIS / consent form?</a:t>
            </a:r>
          </a:p>
        </p:txBody>
      </p:sp>
      <p:sp>
        <p:nvSpPr>
          <p:cNvPr id="4" name="Slide Number Placeholder 3"/>
          <p:cNvSpPr>
            <a:spLocks noGrp="1"/>
          </p:cNvSpPr>
          <p:nvPr>
            <p:ph type="sldNum" sz="quarter" idx="5"/>
          </p:nvPr>
        </p:nvSpPr>
        <p:spPr/>
        <p:txBody>
          <a:bodyPr/>
          <a:lstStyle/>
          <a:p>
            <a:fld id="{C3D51342-A00D-43C1-89BE-2345962AF3A5}" type="slidenum">
              <a:rPr lang="en-GB" smtClean="0"/>
              <a:t>56</a:t>
            </a:fld>
            <a:endParaRPr lang="en-GB"/>
          </a:p>
        </p:txBody>
      </p:sp>
    </p:spTree>
    <p:extLst>
      <p:ext uri="{BB962C8B-B14F-4D97-AF65-F5344CB8AC3E}">
        <p14:creationId xmlns:p14="http://schemas.microsoft.com/office/powerpoint/2010/main" val="19597165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a:t>Sometimes you are invited to a REC meeting– chance to address questions</a:t>
            </a:r>
          </a:p>
          <a:p>
            <a:r>
              <a:rPr lang="en-GB"/>
              <a:t>Mixture of stakeholders: researchers, professionals &amp; lay members</a:t>
            </a:r>
          </a:p>
          <a:p>
            <a:r>
              <a:rPr lang="en-GB"/>
              <a:t>Focus on whether research considers rights, safety, dignity and wellbeing of research participants</a:t>
            </a:r>
          </a:p>
          <a:p>
            <a:endParaRPr lang="en-GB"/>
          </a:p>
          <a:p>
            <a:r>
              <a:rPr lang="en-GB"/>
              <a:t>Up to 1/3 will be lay members – avoid jargon</a:t>
            </a:r>
          </a:p>
          <a:p>
            <a:r>
              <a:rPr lang="en-GB"/>
              <a:t>Engage with patient reps and colleagues throughout process</a:t>
            </a:r>
          </a:p>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57</a:t>
            </a:fld>
            <a:endParaRPr lang="en-GB"/>
          </a:p>
        </p:txBody>
      </p:sp>
    </p:spTree>
    <p:extLst>
      <p:ext uri="{BB962C8B-B14F-4D97-AF65-F5344CB8AC3E}">
        <p14:creationId xmlns:p14="http://schemas.microsoft.com/office/powerpoint/2010/main" val="27082984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Kahoot quiz – We created a quiz on Kahoot with the following Q&amp;A:</a:t>
            </a:r>
          </a:p>
          <a:p>
            <a:pPr marL="228600" indent="-228600">
              <a:buAutoNum type="arabicPeriod"/>
            </a:pPr>
            <a:r>
              <a:rPr lang="en-GB" b="1"/>
              <a:t>What </a:t>
            </a:r>
            <a:r>
              <a:rPr lang="en-GB" b="1" i="0">
                <a:solidFill>
                  <a:srgbClr val="333333"/>
                </a:solidFill>
                <a:effectLst/>
                <a:latin typeface="Montserrat" panose="00000500000000000000" pitchFamily="2" charset="0"/>
              </a:rPr>
              <a:t>document is used to govern medical research involving human subjects?</a:t>
            </a:r>
          </a:p>
          <a:p>
            <a:pPr marL="685800" lvl="1" indent="-228600">
              <a:buAutoNum type="arabicPeriod"/>
            </a:pPr>
            <a:r>
              <a:rPr lang="en-GB" b="0" i="0">
                <a:solidFill>
                  <a:srgbClr val="333333"/>
                </a:solidFill>
                <a:effectLst/>
                <a:latin typeface="Montserrat" panose="00000500000000000000" pitchFamily="2" charset="0"/>
              </a:rPr>
              <a:t>Declaration of Geneva</a:t>
            </a:r>
          </a:p>
          <a:p>
            <a:pPr marL="685800" lvl="1" indent="-228600">
              <a:buAutoNum type="arabicPeriod"/>
            </a:pPr>
            <a:r>
              <a:rPr lang="en-GB" b="1" i="0" err="1">
                <a:solidFill>
                  <a:srgbClr val="333333"/>
                </a:solidFill>
                <a:effectLst/>
                <a:latin typeface="Montserrat" panose="00000500000000000000" pitchFamily="2" charset="0"/>
              </a:rPr>
              <a:t>Decleration</a:t>
            </a:r>
            <a:r>
              <a:rPr lang="en-GB" b="1" i="0">
                <a:solidFill>
                  <a:srgbClr val="333333"/>
                </a:solidFill>
                <a:effectLst/>
                <a:latin typeface="Montserrat" panose="00000500000000000000" pitchFamily="2" charset="0"/>
              </a:rPr>
              <a:t> of Helsinki</a:t>
            </a:r>
          </a:p>
          <a:p>
            <a:pPr marL="685800" lvl="1" indent="-228600">
              <a:buAutoNum type="arabicPeriod"/>
            </a:pPr>
            <a:r>
              <a:rPr lang="en-GB" b="0" i="0" err="1">
                <a:solidFill>
                  <a:srgbClr val="333333"/>
                </a:solidFill>
                <a:effectLst/>
                <a:latin typeface="Montserrat" panose="00000500000000000000" pitchFamily="2" charset="0"/>
              </a:rPr>
              <a:t>Decleration</a:t>
            </a:r>
            <a:r>
              <a:rPr lang="en-GB" b="0" i="0">
                <a:solidFill>
                  <a:srgbClr val="333333"/>
                </a:solidFill>
                <a:effectLst/>
                <a:latin typeface="Montserrat" panose="00000500000000000000" pitchFamily="2" charset="0"/>
              </a:rPr>
              <a:t> of Taipei</a:t>
            </a:r>
          </a:p>
          <a:p>
            <a:pPr marL="685800" lvl="1" indent="-228600">
              <a:buAutoNum type="arabicPeriod"/>
            </a:pPr>
            <a:r>
              <a:rPr lang="en-GB" b="0" i="0" err="1">
                <a:solidFill>
                  <a:srgbClr val="333333"/>
                </a:solidFill>
                <a:effectLst/>
                <a:latin typeface="Montserrat" panose="00000500000000000000" pitchFamily="2" charset="0"/>
              </a:rPr>
              <a:t>Decleration</a:t>
            </a:r>
            <a:r>
              <a:rPr lang="en-GB" b="0" i="0">
                <a:solidFill>
                  <a:srgbClr val="333333"/>
                </a:solidFill>
                <a:effectLst/>
                <a:latin typeface="Montserrat" panose="00000500000000000000" pitchFamily="2" charset="0"/>
              </a:rPr>
              <a:t> of Tokyo</a:t>
            </a:r>
          </a:p>
          <a:p>
            <a:pPr marL="685800" lvl="1" indent="-228600">
              <a:buAutoNum type="arabicPeriod"/>
            </a:pPr>
            <a:endParaRPr lang="en-GB" b="0" i="0">
              <a:solidFill>
                <a:srgbClr val="333333"/>
              </a:solidFill>
              <a:effectLst/>
              <a:latin typeface="Montserrat" panose="00000500000000000000" pitchFamily="2" charset="0"/>
            </a:endParaRPr>
          </a:p>
          <a:p>
            <a:pPr marL="228600" lvl="0" indent="-228600">
              <a:buAutoNum type="arabicPeriod"/>
            </a:pPr>
            <a:r>
              <a:rPr lang="en-GB" b="1" i="0">
                <a:solidFill>
                  <a:srgbClr val="333333"/>
                </a:solidFill>
                <a:effectLst/>
                <a:latin typeface="Montserrat" panose="00000500000000000000" pitchFamily="2" charset="0"/>
              </a:rPr>
              <a:t>What are the 3 key ethical principles in research?</a:t>
            </a:r>
          </a:p>
          <a:p>
            <a:pPr marL="685800" lvl="1" indent="-228600">
              <a:buAutoNum type="arabicPeriod"/>
            </a:pPr>
            <a:r>
              <a:rPr lang="en-GB" b="1" i="0">
                <a:solidFill>
                  <a:srgbClr val="333333"/>
                </a:solidFill>
                <a:effectLst/>
                <a:latin typeface="Montserrat" panose="00000500000000000000" pitchFamily="2" charset="0"/>
              </a:rPr>
              <a:t>Respect</a:t>
            </a:r>
          </a:p>
          <a:p>
            <a:pPr marL="685800" lvl="1" indent="-228600">
              <a:buAutoNum type="arabicPeriod"/>
            </a:pPr>
            <a:r>
              <a:rPr lang="en-GB" b="1" i="0" err="1">
                <a:solidFill>
                  <a:srgbClr val="333333"/>
                </a:solidFill>
                <a:effectLst/>
                <a:latin typeface="Montserrat" panose="00000500000000000000" pitchFamily="2" charset="0"/>
              </a:rPr>
              <a:t>Beneficience</a:t>
            </a:r>
            <a:endParaRPr lang="en-GB" b="1" i="0">
              <a:solidFill>
                <a:srgbClr val="333333"/>
              </a:solidFill>
              <a:effectLst/>
              <a:latin typeface="Montserrat" panose="00000500000000000000" pitchFamily="2" charset="0"/>
            </a:endParaRPr>
          </a:p>
          <a:p>
            <a:pPr marL="685800" lvl="1" indent="-228600">
              <a:buAutoNum type="arabicPeriod"/>
            </a:pPr>
            <a:r>
              <a:rPr lang="en-GB" b="1" i="0">
                <a:solidFill>
                  <a:srgbClr val="333333"/>
                </a:solidFill>
                <a:effectLst/>
                <a:latin typeface="Montserrat" panose="00000500000000000000" pitchFamily="2" charset="0"/>
              </a:rPr>
              <a:t>Justice </a:t>
            </a:r>
          </a:p>
          <a:p>
            <a:pPr marL="685800" lvl="1" indent="-228600">
              <a:buAutoNum type="arabicPeriod"/>
            </a:pPr>
            <a:r>
              <a:rPr lang="en-GB" b="0" i="0">
                <a:solidFill>
                  <a:srgbClr val="333333"/>
                </a:solidFill>
                <a:effectLst/>
                <a:latin typeface="Montserrat" panose="00000500000000000000" pitchFamily="2" charset="0"/>
              </a:rPr>
              <a:t>Trustworthiness</a:t>
            </a:r>
          </a:p>
          <a:p>
            <a:pPr marL="685800" lvl="1" indent="-228600">
              <a:buAutoNum type="arabicPeriod"/>
            </a:pPr>
            <a:endParaRPr lang="en-GB" b="0" i="0">
              <a:solidFill>
                <a:srgbClr val="333333"/>
              </a:solidFill>
              <a:effectLst/>
              <a:latin typeface="Montserrat" panose="00000500000000000000" pitchFamily="2" charset="0"/>
            </a:endParaRPr>
          </a:p>
          <a:p>
            <a:pPr marL="228600" lvl="0" indent="-228600">
              <a:buAutoNum type="arabicPeriod"/>
            </a:pPr>
            <a:r>
              <a:rPr lang="en-GB" b="1" i="0">
                <a:solidFill>
                  <a:srgbClr val="333333"/>
                </a:solidFill>
                <a:effectLst/>
                <a:latin typeface="Montserrat" panose="00000500000000000000" pitchFamily="2" charset="0"/>
              </a:rPr>
              <a:t>Consent must be specific, informed and freely given </a:t>
            </a:r>
          </a:p>
          <a:p>
            <a:pPr marL="685800" lvl="1" indent="-228600">
              <a:buAutoNum type="arabicPeriod"/>
            </a:pPr>
            <a:r>
              <a:rPr lang="en-GB" b="1" i="0">
                <a:solidFill>
                  <a:srgbClr val="333333"/>
                </a:solidFill>
                <a:effectLst/>
                <a:latin typeface="Montserrat" panose="00000500000000000000" pitchFamily="2" charset="0"/>
              </a:rPr>
              <a:t>True</a:t>
            </a:r>
          </a:p>
          <a:p>
            <a:pPr marL="685800" lvl="1" indent="-228600">
              <a:buAutoNum type="arabicPeriod"/>
            </a:pPr>
            <a:r>
              <a:rPr lang="en-GB" b="0" i="0">
                <a:solidFill>
                  <a:srgbClr val="333333"/>
                </a:solidFill>
                <a:effectLst/>
                <a:latin typeface="Montserrat" panose="00000500000000000000" pitchFamily="2" charset="0"/>
              </a:rPr>
              <a:t>False</a:t>
            </a:r>
          </a:p>
          <a:p>
            <a:pPr marL="685800" lvl="1" indent="-228600">
              <a:buAutoNum type="arabicPeriod"/>
            </a:pPr>
            <a:endParaRPr lang="en-GB" b="0" i="0">
              <a:solidFill>
                <a:srgbClr val="333333"/>
              </a:solidFill>
              <a:effectLst/>
              <a:latin typeface="Montserrat" panose="00000500000000000000" pitchFamily="2" charset="0"/>
            </a:endParaRPr>
          </a:p>
          <a:p>
            <a:pPr marL="228600" lvl="0" indent="-228600">
              <a:buAutoNum type="arabicPeriod"/>
            </a:pPr>
            <a:r>
              <a:rPr lang="en-GB" b="1" i="0">
                <a:solidFill>
                  <a:srgbClr val="333333"/>
                </a:solidFill>
                <a:effectLst/>
                <a:latin typeface="Montserrat" panose="00000500000000000000" pitchFamily="2" charset="0"/>
              </a:rPr>
              <a:t>Researchers have a duty to promote the welfare of vulnerable participants. This is known as…</a:t>
            </a:r>
          </a:p>
          <a:p>
            <a:pPr marL="685800" lvl="1" indent="-228600">
              <a:buAutoNum type="arabicPeriod"/>
            </a:pPr>
            <a:r>
              <a:rPr lang="en-GB" b="1" i="0">
                <a:solidFill>
                  <a:srgbClr val="333333"/>
                </a:solidFill>
                <a:effectLst/>
                <a:latin typeface="Montserrat" panose="00000500000000000000" pitchFamily="2" charset="0"/>
              </a:rPr>
              <a:t>Safeguarding</a:t>
            </a:r>
          </a:p>
          <a:p>
            <a:pPr marL="685800" lvl="1" indent="-228600">
              <a:buAutoNum type="arabicPeriod"/>
            </a:pPr>
            <a:r>
              <a:rPr lang="en-GB" b="0" i="0">
                <a:solidFill>
                  <a:srgbClr val="333333"/>
                </a:solidFill>
                <a:effectLst/>
                <a:latin typeface="Montserrat" panose="00000500000000000000" pitchFamily="2" charset="0"/>
              </a:rPr>
              <a:t>Informed consent</a:t>
            </a:r>
          </a:p>
          <a:p>
            <a:pPr marL="685800" lvl="1" indent="-228600">
              <a:buAutoNum type="arabicPeriod"/>
            </a:pPr>
            <a:r>
              <a:rPr lang="en-GB" b="0" i="0">
                <a:solidFill>
                  <a:srgbClr val="333333"/>
                </a:solidFill>
                <a:effectLst/>
                <a:latin typeface="Montserrat" panose="00000500000000000000" pitchFamily="2" charset="0"/>
              </a:rPr>
              <a:t>Competence</a:t>
            </a:r>
          </a:p>
          <a:p>
            <a:pPr marL="685800" lvl="1" indent="-228600">
              <a:buAutoNum type="arabicPeriod"/>
            </a:pPr>
            <a:r>
              <a:rPr lang="en-GB" b="0" i="0">
                <a:solidFill>
                  <a:srgbClr val="333333"/>
                </a:solidFill>
                <a:effectLst/>
                <a:latin typeface="Montserrat" panose="00000500000000000000" pitchFamily="2" charset="0"/>
              </a:rPr>
              <a:t>Transparency </a:t>
            </a:r>
          </a:p>
          <a:p>
            <a:pPr marL="228600" lvl="0" indent="-228600">
              <a:buAutoNum type="arabicPeriod"/>
            </a:pPr>
            <a:endParaRPr lang="en-GB" b="1" i="0">
              <a:solidFill>
                <a:srgbClr val="333333"/>
              </a:solidFill>
              <a:effectLst/>
              <a:latin typeface="Montserrat" panose="00000500000000000000" pitchFamily="2" charset="0"/>
            </a:endParaRPr>
          </a:p>
          <a:p>
            <a:pPr marL="228600" lvl="0" indent="-228600">
              <a:buAutoNum type="arabicPeriod"/>
            </a:pPr>
            <a:r>
              <a:rPr lang="en-GB" b="1" i="0">
                <a:solidFill>
                  <a:srgbClr val="333333"/>
                </a:solidFill>
                <a:effectLst/>
                <a:latin typeface="Montserrat" panose="00000500000000000000" pitchFamily="2" charset="0"/>
              </a:rPr>
              <a:t>Competence means that individuals have the capacity to make a choice about an action</a:t>
            </a:r>
          </a:p>
          <a:p>
            <a:pPr marL="685800" lvl="1" indent="-228600">
              <a:buAutoNum type="arabicPeriod"/>
            </a:pPr>
            <a:r>
              <a:rPr lang="en-GB" b="1" i="0">
                <a:solidFill>
                  <a:srgbClr val="333333"/>
                </a:solidFill>
                <a:effectLst/>
                <a:latin typeface="Montserrat" panose="00000500000000000000" pitchFamily="2" charset="0"/>
              </a:rPr>
              <a:t>True</a:t>
            </a:r>
          </a:p>
          <a:p>
            <a:pPr marL="685800" lvl="1" indent="-228600">
              <a:buAutoNum type="arabicPeriod"/>
            </a:pPr>
            <a:r>
              <a:rPr lang="en-GB" b="0" i="0">
                <a:solidFill>
                  <a:srgbClr val="333333"/>
                </a:solidFill>
                <a:effectLst/>
                <a:latin typeface="Montserrat" panose="00000500000000000000" pitchFamily="2" charset="0"/>
              </a:rPr>
              <a:t>False </a:t>
            </a:r>
          </a:p>
        </p:txBody>
      </p:sp>
      <p:sp>
        <p:nvSpPr>
          <p:cNvPr id="4" name="Slide Number Placeholder 3"/>
          <p:cNvSpPr>
            <a:spLocks noGrp="1"/>
          </p:cNvSpPr>
          <p:nvPr>
            <p:ph type="sldNum" sz="quarter" idx="5"/>
          </p:nvPr>
        </p:nvSpPr>
        <p:spPr/>
        <p:txBody>
          <a:bodyPr/>
          <a:lstStyle/>
          <a:p>
            <a:fld id="{C3D51342-A00D-43C1-89BE-2345962AF3A5}" type="slidenum">
              <a:rPr lang="en-GB" smtClean="0"/>
              <a:t>58</a:t>
            </a:fld>
            <a:endParaRPr lang="en-GB"/>
          </a:p>
        </p:txBody>
      </p:sp>
    </p:spTree>
    <p:extLst>
      <p:ext uri="{BB962C8B-B14F-4D97-AF65-F5344CB8AC3E}">
        <p14:creationId xmlns:p14="http://schemas.microsoft.com/office/powerpoint/2010/main" val="8588269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60</a:t>
            </a:fld>
            <a:endParaRPr lang="en-GB"/>
          </a:p>
        </p:txBody>
      </p:sp>
    </p:spTree>
    <p:extLst>
      <p:ext uri="{BB962C8B-B14F-4D97-AF65-F5344CB8AC3E}">
        <p14:creationId xmlns:p14="http://schemas.microsoft.com/office/powerpoint/2010/main" val="23008726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61</a:t>
            </a:fld>
            <a:endParaRPr lang="en-GB"/>
          </a:p>
        </p:txBody>
      </p:sp>
    </p:spTree>
    <p:extLst>
      <p:ext uri="{BB962C8B-B14F-4D97-AF65-F5344CB8AC3E}">
        <p14:creationId xmlns:p14="http://schemas.microsoft.com/office/powerpoint/2010/main" val="15899012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here (stop sharing slides) – aware/what do they know about it/experience?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0619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63</a:t>
            </a:fld>
            <a:endParaRPr lang="en-GB"/>
          </a:p>
        </p:txBody>
      </p:sp>
    </p:spTree>
    <p:extLst>
      <p:ext uri="{BB962C8B-B14F-4D97-AF65-F5344CB8AC3E}">
        <p14:creationId xmlns:p14="http://schemas.microsoft.com/office/powerpoint/2010/main" val="24304164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64</a:t>
            </a:fld>
            <a:endParaRPr lang="en-GB"/>
          </a:p>
        </p:txBody>
      </p:sp>
    </p:spTree>
    <p:extLst>
      <p:ext uri="{BB962C8B-B14F-4D97-AF65-F5344CB8AC3E}">
        <p14:creationId xmlns:p14="http://schemas.microsoft.com/office/powerpoint/2010/main" val="41927644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 do you recall any public data breaches? Why/how might this happen…</a:t>
            </a:r>
          </a:p>
        </p:txBody>
      </p:sp>
      <p:sp>
        <p:nvSpPr>
          <p:cNvPr id="4" name="Slide Number Placeholder 3"/>
          <p:cNvSpPr>
            <a:spLocks noGrp="1"/>
          </p:cNvSpPr>
          <p:nvPr>
            <p:ph type="sldNum" sz="quarter" idx="5"/>
          </p:nvPr>
        </p:nvSpPr>
        <p:spPr/>
        <p:txBody>
          <a:bodyPr/>
          <a:lstStyle/>
          <a:p>
            <a:fld id="{C3D51342-A00D-43C1-89BE-2345962AF3A5}" type="slidenum">
              <a:rPr lang="en-GB" smtClean="0"/>
              <a:t>65</a:t>
            </a:fld>
            <a:endParaRPr lang="en-GB"/>
          </a:p>
        </p:txBody>
      </p:sp>
    </p:spTree>
    <p:extLst>
      <p:ext uri="{BB962C8B-B14F-4D97-AF65-F5344CB8AC3E}">
        <p14:creationId xmlns:p14="http://schemas.microsoft.com/office/powerpoint/2010/main" val="24960440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66</a:t>
            </a:fld>
            <a:endParaRPr lang="en-GB"/>
          </a:p>
        </p:txBody>
      </p:sp>
    </p:spTree>
    <p:extLst>
      <p:ext uri="{BB962C8B-B14F-4D97-AF65-F5344CB8AC3E}">
        <p14:creationId xmlns:p14="http://schemas.microsoft.com/office/powerpoint/2010/main" val="18030699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67</a:t>
            </a:fld>
            <a:endParaRPr lang="en-GB"/>
          </a:p>
        </p:txBody>
      </p:sp>
    </p:spTree>
    <p:extLst>
      <p:ext uri="{BB962C8B-B14F-4D97-AF65-F5344CB8AC3E}">
        <p14:creationId xmlns:p14="http://schemas.microsoft.com/office/powerpoint/2010/main" val="2218778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68</a:t>
            </a:fld>
            <a:endParaRPr lang="en-GB"/>
          </a:p>
        </p:txBody>
      </p:sp>
    </p:spTree>
    <p:extLst>
      <p:ext uri="{BB962C8B-B14F-4D97-AF65-F5344CB8AC3E}">
        <p14:creationId xmlns:p14="http://schemas.microsoft.com/office/powerpoint/2010/main" val="26296310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Kahoot quiz – We created a quiz on Kahoot with the following Q&amp;A:</a:t>
            </a:r>
          </a:p>
          <a:p>
            <a:pPr marL="228600" indent="-228600">
              <a:buAutoNum type="arabicPeriod"/>
            </a:pPr>
            <a:r>
              <a:rPr lang="en-GB" b="1"/>
              <a:t>What is the major difference between GDPR and previous legislation?</a:t>
            </a:r>
          </a:p>
          <a:p>
            <a:pPr marL="685800" lvl="1" indent="-228600">
              <a:buAutoNum type="arabicPeriod"/>
            </a:pPr>
            <a:r>
              <a:rPr lang="en-GB" b="1"/>
              <a:t>The right to be forgotten</a:t>
            </a:r>
          </a:p>
          <a:p>
            <a:pPr marL="685800" lvl="1" indent="-228600">
              <a:buAutoNum type="arabicPeriod"/>
            </a:pPr>
            <a:r>
              <a:rPr lang="en-GB" b="0"/>
              <a:t>The right to correct your data</a:t>
            </a:r>
          </a:p>
          <a:p>
            <a:pPr marL="685800" lvl="1" indent="-228600">
              <a:buAutoNum type="arabicPeriod"/>
            </a:pPr>
            <a:r>
              <a:rPr lang="en-GB" b="0"/>
              <a:t>The right to getting copies of your data</a:t>
            </a:r>
          </a:p>
          <a:p>
            <a:pPr marL="685800" lvl="1" indent="-228600">
              <a:buAutoNum type="arabicPeriod"/>
            </a:pPr>
            <a:r>
              <a:rPr lang="en-GB" b="0"/>
              <a:t>The right to limit how organisations use your data</a:t>
            </a:r>
          </a:p>
          <a:p>
            <a:pPr marL="685800" lvl="1" indent="-228600">
              <a:buAutoNum type="arabicPeriod"/>
            </a:pPr>
            <a:endParaRPr lang="en-GB" b="0"/>
          </a:p>
          <a:p>
            <a:pPr marL="228600" lvl="0" indent="-228600">
              <a:buAutoNum type="arabicPeriod"/>
            </a:pPr>
            <a:r>
              <a:rPr lang="en-GB" b="1"/>
              <a:t>GDPR stands for General Data Protection regulation and was introduced in 2021</a:t>
            </a:r>
          </a:p>
          <a:p>
            <a:pPr marL="685800" lvl="1" indent="-228600">
              <a:buAutoNum type="arabicPeriod"/>
            </a:pPr>
            <a:r>
              <a:rPr lang="en-GB" b="0"/>
              <a:t>True</a:t>
            </a:r>
          </a:p>
          <a:p>
            <a:pPr marL="685800" lvl="1" indent="-228600">
              <a:buAutoNum type="arabicPeriod"/>
            </a:pPr>
            <a:r>
              <a:rPr lang="en-GB" b="1"/>
              <a:t>False</a:t>
            </a:r>
          </a:p>
          <a:p>
            <a:pPr marL="685800" lvl="1" indent="-228600">
              <a:buAutoNum type="arabicPeriod"/>
            </a:pPr>
            <a:endParaRPr lang="en-GB" b="1"/>
          </a:p>
          <a:p>
            <a:pPr marL="228600" lvl="0" indent="-228600">
              <a:buAutoNum type="arabicPeriod"/>
            </a:pPr>
            <a:r>
              <a:rPr lang="en-GB" b="1"/>
              <a:t>Sensitive personal data includes…</a:t>
            </a:r>
          </a:p>
          <a:p>
            <a:pPr marL="685800" lvl="1" indent="-228600">
              <a:buAutoNum type="arabicPeriod"/>
            </a:pPr>
            <a:r>
              <a:rPr lang="en-GB" b="1"/>
              <a:t>Racial or ethnic origin</a:t>
            </a:r>
          </a:p>
          <a:p>
            <a:pPr marL="685800" lvl="1" indent="-228600">
              <a:buAutoNum type="arabicPeriod"/>
            </a:pPr>
            <a:r>
              <a:rPr lang="en-GB" b="1"/>
              <a:t>Health data</a:t>
            </a:r>
          </a:p>
          <a:p>
            <a:pPr marL="685800" lvl="1" indent="-228600">
              <a:buAutoNum type="arabicPeriod"/>
            </a:pPr>
            <a:r>
              <a:rPr lang="en-GB" b="1"/>
              <a:t>Political opinions</a:t>
            </a:r>
          </a:p>
          <a:p>
            <a:pPr marL="685800" lvl="1" indent="-228600">
              <a:buAutoNum type="arabicPeriod"/>
            </a:pPr>
            <a:r>
              <a:rPr lang="en-GB" b="1"/>
              <a:t>Religious or philosophical beliefs</a:t>
            </a:r>
          </a:p>
          <a:p>
            <a:pPr marL="685800" lvl="1" indent="-228600">
              <a:buAutoNum type="arabicPeriod"/>
            </a:pPr>
            <a:endParaRPr lang="en-GB" b="1"/>
          </a:p>
          <a:p>
            <a:pPr marL="228600" lvl="0" indent="-228600">
              <a:buAutoNum type="arabicPeriod"/>
            </a:pPr>
            <a:r>
              <a:rPr lang="en-GB" b="1"/>
              <a:t>I can and should keep notes which include the names and contact details of participants</a:t>
            </a:r>
          </a:p>
          <a:p>
            <a:pPr marL="685800" lvl="1" indent="-228600">
              <a:buAutoNum type="arabicPeriod"/>
            </a:pPr>
            <a:r>
              <a:rPr lang="en-GB" b="0"/>
              <a:t>True</a:t>
            </a:r>
          </a:p>
          <a:p>
            <a:pPr marL="685800" lvl="1" indent="-228600">
              <a:buAutoNum type="arabicPeriod"/>
            </a:pPr>
            <a:r>
              <a:rPr lang="en-GB" b="1"/>
              <a:t>False </a:t>
            </a:r>
            <a:endParaRPr lang="en-GB" b="0"/>
          </a:p>
          <a:p>
            <a:pPr marL="685800" lvl="1" indent="-228600">
              <a:buAutoNum type="arabicPeriod"/>
            </a:pPr>
            <a:endParaRPr lang="en-GB" b="0"/>
          </a:p>
          <a:p>
            <a:pPr marL="228600" lvl="0" indent="-228600">
              <a:buAutoNum type="arabicPeriod"/>
            </a:pPr>
            <a:r>
              <a:rPr lang="en-GB" b="1"/>
              <a:t>Issues surrounding data management include..</a:t>
            </a:r>
          </a:p>
          <a:p>
            <a:pPr marL="685800" lvl="1" indent="-228600">
              <a:buAutoNum type="arabicPeriod"/>
            </a:pPr>
            <a:r>
              <a:rPr lang="en-GB" b="1"/>
              <a:t>Privacy</a:t>
            </a:r>
          </a:p>
          <a:p>
            <a:pPr marL="685800" lvl="1" indent="-228600">
              <a:buAutoNum type="arabicPeriod"/>
            </a:pPr>
            <a:r>
              <a:rPr lang="en-GB" b="1"/>
              <a:t>Security</a:t>
            </a:r>
          </a:p>
          <a:p>
            <a:pPr marL="685800" lvl="1" indent="-228600">
              <a:buAutoNum type="arabicPeriod"/>
            </a:pPr>
            <a:r>
              <a:rPr lang="en-GB" b="1" err="1"/>
              <a:t>Confidentiaity</a:t>
            </a:r>
            <a:endParaRPr lang="en-GB" b="1"/>
          </a:p>
          <a:p>
            <a:pPr marL="685800" lvl="1" indent="-228600">
              <a:buAutoNum type="arabicPeriod"/>
            </a:pPr>
            <a:r>
              <a:rPr lang="en-GB" b="1" err="1"/>
              <a:t>Visualisaiton</a:t>
            </a:r>
            <a:r>
              <a:rPr lang="en-GB" b="1"/>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8530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Emphasise that this is a learning process. All (in theory) could happen. </a:t>
            </a:r>
          </a:p>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70</a:t>
            </a:fld>
            <a:endParaRPr lang="en-GB"/>
          </a:p>
        </p:txBody>
      </p:sp>
    </p:spTree>
    <p:extLst>
      <p:ext uri="{BB962C8B-B14F-4D97-AF65-F5344CB8AC3E}">
        <p14:creationId xmlns:p14="http://schemas.microsoft.com/office/powerpoint/2010/main" val="16131743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Flag with research coordinator – she will flag with supervisor who will decide best approach. May just need to be signposted to some resources. Be honest with yourself about how it has affected you. Discuss as a group to help protect your own wellbeing. Usually if someone is talking about suicide this means they are open to help (Mental Health First Aid Training).</a:t>
            </a:r>
          </a:p>
        </p:txBody>
      </p:sp>
      <p:sp>
        <p:nvSpPr>
          <p:cNvPr id="4" name="Slide Number Placeholder 3"/>
          <p:cNvSpPr>
            <a:spLocks noGrp="1"/>
          </p:cNvSpPr>
          <p:nvPr>
            <p:ph type="sldNum" sz="quarter" idx="5"/>
          </p:nvPr>
        </p:nvSpPr>
        <p:spPr/>
        <p:txBody>
          <a:bodyPr/>
          <a:lstStyle/>
          <a:p>
            <a:fld id="{C3D51342-A00D-43C1-89BE-2345962AF3A5}" type="slidenum">
              <a:rPr lang="en-GB" smtClean="0"/>
              <a:t>71</a:t>
            </a:fld>
            <a:endParaRPr lang="en-GB"/>
          </a:p>
        </p:txBody>
      </p:sp>
    </p:spTree>
    <p:extLst>
      <p:ext uri="{BB962C8B-B14F-4D97-AF65-F5344CB8AC3E}">
        <p14:creationId xmlns:p14="http://schemas.microsoft.com/office/powerpoint/2010/main" val="16606466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Flag with research coordinator (from interview stage). At the interview – only share what you feel comfortable sharing. Do not share contact details/personal information you do not want them to know. Reject friend request. Ensure you have sufficient security permissions on social media so no personal information is visible (that you do not want publicly available). </a:t>
            </a:r>
          </a:p>
        </p:txBody>
      </p:sp>
      <p:sp>
        <p:nvSpPr>
          <p:cNvPr id="4" name="Slide Number Placeholder 3"/>
          <p:cNvSpPr>
            <a:spLocks noGrp="1"/>
          </p:cNvSpPr>
          <p:nvPr>
            <p:ph type="sldNum" sz="quarter" idx="5"/>
          </p:nvPr>
        </p:nvSpPr>
        <p:spPr/>
        <p:txBody>
          <a:bodyPr/>
          <a:lstStyle/>
          <a:p>
            <a:fld id="{C3D51342-A00D-43C1-89BE-2345962AF3A5}" type="slidenum">
              <a:rPr lang="en-GB" smtClean="0"/>
              <a:t>72</a:t>
            </a:fld>
            <a:endParaRPr lang="en-GB"/>
          </a:p>
        </p:txBody>
      </p:sp>
    </p:spTree>
    <p:extLst>
      <p:ext uri="{BB962C8B-B14F-4D97-AF65-F5344CB8AC3E}">
        <p14:creationId xmlns:p14="http://schemas.microsoft.com/office/powerpoint/2010/main" val="32018379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73</a:t>
            </a:fld>
            <a:endParaRPr lang="en-GB"/>
          </a:p>
        </p:txBody>
      </p:sp>
    </p:spTree>
    <p:extLst>
      <p:ext uri="{BB962C8B-B14F-4D97-AF65-F5344CB8AC3E}">
        <p14:creationId xmlns:p14="http://schemas.microsoft.com/office/powerpoint/2010/main" val="27613094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74</a:t>
            </a:fld>
            <a:endParaRPr lang="en-GB"/>
          </a:p>
        </p:txBody>
      </p:sp>
    </p:spTree>
    <p:extLst>
      <p:ext uri="{BB962C8B-B14F-4D97-AF65-F5344CB8AC3E}">
        <p14:creationId xmlns:p14="http://schemas.microsoft.com/office/powerpoint/2010/main" val="39923224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Relevant courses  - can access as many/little as you like… we are also here to support you</a:t>
            </a:r>
          </a:p>
        </p:txBody>
      </p:sp>
      <p:sp>
        <p:nvSpPr>
          <p:cNvPr id="4" name="Slide Number Placeholder 3"/>
          <p:cNvSpPr>
            <a:spLocks noGrp="1"/>
          </p:cNvSpPr>
          <p:nvPr>
            <p:ph type="sldNum" sz="quarter" idx="5"/>
          </p:nvPr>
        </p:nvSpPr>
        <p:spPr/>
        <p:txBody>
          <a:bodyPr/>
          <a:lstStyle/>
          <a:p>
            <a:fld id="{C3D51342-A00D-43C1-89BE-2345962AF3A5}" type="slidenum">
              <a:rPr lang="en-GB" smtClean="0"/>
              <a:t>75</a:t>
            </a:fld>
            <a:endParaRPr lang="en-GB"/>
          </a:p>
        </p:txBody>
      </p:sp>
    </p:spTree>
    <p:extLst>
      <p:ext uri="{BB962C8B-B14F-4D97-AF65-F5344CB8AC3E}">
        <p14:creationId xmlns:p14="http://schemas.microsoft.com/office/powerpoint/2010/main" val="25018289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76</a:t>
            </a:fld>
            <a:endParaRPr lang="en-GB"/>
          </a:p>
        </p:txBody>
      </p:sp>
    </p:spTree>
    <p:extLst>
      <p:ext uri="{BB962C8B-B14F-4D97-AF65-F5344CB8AC3E}">
        <p14:creationId xmlns:p14="http://schemas.microsoft.com/office/powerpoint/2010/main" val="16508980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D51342-A00D-43C1-89BE-2345962AF3A5}" type="slidenum">
              <a:rPr lang="en-GB" smtClean="0"/>
              <a:t>77</a:t>
            </a:fld>
            <a:endParaRPr lang="en-GB"/>
          </a:p>
        </p:txBody>
      </p:sp>
    </p:spTree>
    <p:extLst>
      <p:ext uri="{BB962C8B-B14F-4D97-AF65-F5344CB8AC3E}">
        <p14:creationId xmlns:p14="http://schemas.microsoft.com/office/powerpoint/2010/main" val="20868425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04698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9695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will save the recording in a OneDrive folder along with all other relevant study documents and share after the session for you to listen back if you’d like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1675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7602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9063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268352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You might sometimes hear about ‘quantitative’ research e.g. surveys. These focus on capturing numbers and presents them as statistics. Quant might ask – how many, or how much?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err="1"/>
              <a:t>Quali</a:t>
            </a:r>
            <a:r>
              <a:rPr lang="en-GB"/>
              <a:t> research focusses on the HOW and WHY rather than the WHAT – data are often words, text &amp; pictures – focussing on values, processes, experiences language &amp; meaning.  It is an iterative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60427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This helps you to establish approach and methodology to best examine what you are looking to investigate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Appreciate research sometimes has a lot of jargon – perhaps you might want to make a note of the next few terms so you can refer back to them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75440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Hypothesis = a proposed explanation for something you see. Something you test based on observations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3733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Focus groups are a form of qualitative interview in which a group of people often with similar experiences are brought together to speak about a given topic. Researchers may undertake focus groups in the hope that as a group participants may generate responses that they may not have during a one-to-one interview by the fact that they are discussing the topic with other people. </a:t>
            </a:r>
          </a:p>
          <a:p>
            <a:endParaRPr lang="en-GB"/>
          </a:p>
          <a:p>
            <a:r>
              <a:rPr lang="en-GB"/>
              <a:t>Observations allow researchers to explore events that participants may not be able to express during in-depth interviews </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0619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 stop sharing screen</a:t>
            </a:r>
            <a:br>
              <a:rPr lang="en-GB"/>
            </a:br>
            <a:endParaRPr lang="en-GB"/>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81256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We will be using semi-structured interviews – means you can refine during data collection (explore new themes in more depth in subsequent </a:t>
            </a:r>
            <a:r>
              <a:rPr lang="en-GB" err="1"/>
              <a:t>intervews</a:t>
            </a:r>
            <a:r>
              <a:rPr lang="en-GB"/>
              <a:t>)</a:t>
            </a:r>
          </a:p>
          <a:p>
            <a:endParaRPr lang="en-GB"/>
          </a:p>
          <a:p>
            <a:r>
              <a:rPr lang="en-GB"/>
              <a:t>We will go into more detail in session 3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7556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968710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 stop sharing screen</a:t>
            </a:r>
            <a:br>
              <a:rPr lang="en-GB"/>
            </a:b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9611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Compare to group suggestions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22858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Now let’s plot these key considerations on an “importance/difficulty matrix” 5-10 mins</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0141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98411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a:solidFill>
                  <a:srgbClr val="454545"/>
                </a:solidFill>
                <a:effectLst/>
                <a:latin typeface="Lato" panose="020F0502020204030203" pitchFamily="34" charset="0"/>
              </a:rPr>
              <a:t>DISCUSISON – STOP SHARING</a:t>
            </a:r>
          </a:p>
          <a:p>
            <a:pPr algn="l">
              <a:buFont typeface="Arial" panose="020B0604020202020204" pitchFamily="34" charset="0"/>
              <a:buChar char="•"/>
            </a:pPr>
            <a:endParaRPr lang="en-GB" b="0" i="0">
              <a:solidFill>
                <a:srgbClr val="454545"/>
              </a:solidFill>
              <a:effectLst/>
              <a:latin typeface="Lato" panose="020F0502020204030203" pitchFamily="34" charset="0"/>
            </a:endParaRPr>
          </a:p>
          <a:p>
            <a:br>
              <a:rPr lang="en-GB"/>
            </a:b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17451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Sampling</a:t>
            </a:r>
          </a:p>
          <a:p>
            <a:pPr marL="171450" indent="-171450">
              <a:buFontTx/>
              <a:buChar char="-"/>
            </a:pPr>
            <a:r>
              <a:rPr lang="en-GB"/>
              <a:t>Process of selecting participants from wider population</a:t>
            </a:r>
          </a:p>
          <a:p>
            <a:pPr marL="171450" indent="-171450">
              <a:buFontTx/>
              <a:buChar char="-"/>
            </a:pPr>
            <a:r>
              <a:rPr lang="en-GB"/>
              <a:t>Does not try to be representative</a:t>
            </a:r>
          </a:p>
          <a:p>
            <a:pPr marL="171450" indent="-171450">
              <a:buFontTx/>
              <a:buChar char="-"/>
            </a:pPr>
            <a:endParaRPr lang="en-GB"/>
          </a:p>
          <a:p>
            <a:pPr marL="0" indent="0">
              <a:buFontTx/>
              <a:buNone/>
            </a:pPr>
            <a:r>
              <a:rPr lang="en-GB"/>
              <a:t>We are proposing two approaches in our study.</a:t>
            </a:r>
          </a:p>
          <a:p>
            <a:pPr marL="0" indent="0">
              <a:buFontTx/>
              <a:buNone/>
            </a:pP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1297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Our sample population.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2417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Sometimes people mention ‘data saturation’ – when no new themes arising from the data (meaning you can stop collecting data). In practice, this is sometimes difficult to determine as each narrative can differ. Ethics committees also ask for a number of participants. We will be conducting 20-30 interviews to complement our 14 HIV worker interviews and hopefully provide enough diversity.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89643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Triangulation</a:t>
            </a:r>
            <a:r>
              <a:rPr lang="en-GB"/>
              <a:t> – compare results from different data sources looking for patterns </a:t>
            </a:r>
          </a:p>
          <a:p>
            <a:endParaRPr lang="en-GB"/>
          </a:p>
          <a:p>
            <a:r>
              <a:rPr lang="en-GB" b="1"/>
              <a:t>“Member checking” </a:t>
            </a:r>
            <a:r>
              <a:rPr lang="en-GB"/>
              <a:t>– can ask participants to validate interpretations made</a:t>
            </a:r>
          </a:p>
          <a:p>
            <a:endParaRPr lang="en-GB"/>
          </a:p>
          <a:p>
            <a:r>
              <a:rPr lang="en-GB" b="1"/>
              <a:t>Reflexivity</a:t>
            </a:r>
            <a:r>
              <a:rPr lang="en-GB"/>
              <a:t> – self-consciously reflect on how your position has influenced the research</a:t>
            </a:r>
          </a:p>
          <a:p>
            <a:endParaRPr lang="en-GB"/>
          </a:p>
          <a:p>
            <a:r>
              <a:rPr lang="en-GB" b="1"/>
              <a:t>Repeatability</a:t>
            </a:r>
            <a:r>
              <a:rPr lang="en-GB"/>
              <a:t> – keep an ‘audit trail’ for data collection &amp; analysis so someone (in theory) could repeat what you did</a:t>
            </a:r>
          </a:p>
          <a:p>
            <a:endParaRPr lang="en-GB"/>
          </a:p>
          <a:p>
            <a:r>
              <a:rPr lang="en-GB" b="1"/>
              <a:t>Attention to alternate cases </a:t>
            </a:r>
            <a:r>
              <a:rPr lang="en-GB"/>
              <a:t>– search for experiences/opinions that contradict the general consensus made</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578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Iterative (adapted over time) – refined as the process goes on</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5125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Ultimately these are fundamentally against the principles of qual research – data may be transferable &amp; context specific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Any others?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387181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6.30pm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48397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58191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6EFCA6-0360-4C9C-8F4E-FB654910BF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33821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22867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16438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933A326E-DF42-444B-BB14-816B72E7EA10}"/>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5ABF4EF2-99AE-434D-AA3B-2F9EE7DAFE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
        <p:nvSpPr>
          <p:cNvPr id="4" name="Slide Number Placeholder 3">
            <a:extLst>
              <a:ext uri="{FF2B5EF4-FFF2-40B4-BE49-F238E27FC236}">
                <a16:creationId xmlns:a16="http://schemas.microsoft.com/office/drawing/2014/main" id="{128D7F32-C0E0-40C9-A428-6830F4C5FB2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B20D9B-0370-489E-A601-422DA22E9197}"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613685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04794274-3E21-4DBF-8DF9-9D310C564672}"/>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F2D53C13-1CB0-4938-AD9E-251F517335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lnSpc>
                <a:spcPct val="90000"/>
              </a:lnSpc>
              <a:spcAft>
                <a:spcPct val="40000"/>
              </a:spcAft>
              <a:buFont typeface="Wingdings" panose="05000000000000000000" pitchFamily="2" charset="2"/>
              <a:buNone/>
              <a:defRPr/>
            </a:pPr>
            <a:r>
              <a:rPr lang="en-US" altLang="en-US" sz="1200">
                <a:cs typeface="Arial" panose="020B0604020202020204" pitchFamily="34" charset="0"/>
              </a:rPr>
              <a:t>Identifies subtle nuances that researchers may miss because they “can’t see the wood for the trees.”</a:t>
            </a:r>
            <a:endParaRPr lang="en-GB" altLang="en-US" sz="1200">
              <a:cs typeface="Arial" panose="020B0604020202020204" pitchFamily="34" charset="0"/>
            </a:endParaRPr>
          </a:p>
          <a:p>
            <a:pPr marL="457200" indent="-457200" eaLnBrk="1" hangingPunct="1">
              <a:lnSpc>
                <a:spcPct val="90000"/>
              </a:lnSpc>
              <a:spcAft>
                <a:spcPct val="40000"/>
              </a:spcAft>
              <a:buFont typeface="Wingdings" panose="05000000000000000000" pitchFamily="2" charset="2"/>
              <a:buChar char="ü"/>
              <a:defRPr/>
            </a:pPr>
            <a:r>
              <a:rPr lang="en-GB" altLang="en-US" sz="1200">
                <a:cs typeface="Arial" panose="020B0604020202020204" pitchFamily="34" charset="0"/>
              </a:rPr>
              <a:t>Keeps research real and more relevant for those it is intended to benefit.</a:t>
            </a:r>
          </a:p>
          <a:p>
            <a:pPr marL="457200" indent="-457200" eaLnBrk="1" hangingPunct="1">
              <a:lnSpc>
                <a:spcPct val="90000"/>
              </a:lnSpc>
              <a:spcAft>
                <a:spcPct val="40000"/>
              </a:spcAft>
              <a:buFont typeface="Wingdings" panose="05000000000000000000" pitchFamily="2" charset="2"/>
              <a:buChar char="ü"/>
              <a:defRPr/>
            </a:pPr>
            <a:r>
              <a:rPr lang="en-GB" altLang="en-US" sz="1200">
                <a:cs typeface="Arial" panose="020B0604020202020204" pitchFamily="34" charset="0"/>
              </a:rPr>
              <a:t>Patients are integral to the identification of unmet need &amp; ways to meet it. </a:t>
            </a:r>
          </a:p>
          <a:p>
            <a:pPr marL="457200" indent="-457200" eaLnBrk="1" hangingPunct="1">
              <a:lnSpc>
                <a:spcPct val="90000"/>
              </a:lnSpc>
              <a:spcAft>
                <a:spcPct val="40000"/>
              </a:spcAft>
              <a:buFont typeface="Wingdings" panose="05000000000000000000" pitchFamily="2" charset="2"/>
              <a:buChar char="ü"/>
              <a:defRPr/>
            </a:pPr>
            <a:r>
              <a:rPr lang="en-GB" altLang="en-US" sz="1200">
                <a:cs typeface="Arial" panose="020B0604020202020204" pitchFamily="34" charset="0"/>
              </a:rPr>
              <a:t>Improves the quality/design of the research</a:t>
            </a:r>
          </a:p>
          <a:p>
            <a:r>
              <a:rPr lang="en-GB" altLang="en-US"/>
              <a:t> </a:t>
            </a:r>
          </a:p>
          <a:p>
            <a:pPr marL="0" indent="0" eaLnBrk="1" hangingPunct="1">
              <a:lnSpc>
                <a:spcPct val="90000"/>
              </a:lnSpc>
              <a:spcAft>
                <a:spcPct val="40000"/>
              </a:spcAft>
              <a:buFont typeface="Wingdings" panose="05000000000000000000" pitchFamily="2" charset="2"/>
              <a:buNone/>
              <a:defRPr/>
            </a:pPr>
            <a:r>
              <a:rPr lang="en-GB" altLang="en-US" sz="1200">
                <a:cs typeface="Arial" panose="020B0604020202020204" pitchFamily="34" charset="0"/>
              </a:rPr>
              <a:t>Reduce waste – in 2009 Chalmers and </a:t>
            </a:r>
            <a:r>
              <a:rPr lang="en-GB" altLang="en-US" sz="1200" err="1">
                <a:cs typeface="Arial" panose="020B0604020202020204" pitchFamily="34" charset="0"/>
              </a:rPr>
              <a:t>Glaziou</a:t>
            </a:r>
            <a:r>
              <a:rPr lang="en-GB" altLang="en-US" sz="1200">
                <a:cs typeface="Arial" panose="020B0604020202020204" pitchFamily="34" charset="0"/>
              </a:rPr>
              <a:t> considered that 85% of research was wasted  - </a:t>
            </a:r>
            <a:r>
              <a:rPr lang="en-GB"/>
              <a:t>Chalmers I, </a:t>
            </a:r>
            <a:r>
              <a:rPr lang="en-GB" err="1"/>
              <a:t>Glasziou</a:t>
            </a:r>
            <a:r>
              <a:rPr lang="en-GB"/>
              <a:t> P. </a:t>
            </a:r>
            <a:r>
              <a:rPr lang="en-GB">
                <a:hlinkClick r:id="rId3"/>
              </a:rPr>
              <a:t>Avoidable waste in the production and reporting of research evidence</a:t>
            </a:r>
            <a:r>
              <a:rPr lang="en-GB"/>
              <a:t>. </a:t>
            </a:r>
            <a:r>
              <a:rPr lang="en-GB" i="1"/>
              <a:t>Lancet</a:t>
            </a:r>
            <a:r>
              <a:rPr lang="en-GB"/>
              <a:t>. 2009 Jul 4;374(9683):86-9.</a:t>
            </a:r>
            <a:endParaRPr lang="en-GB" altLang="en-US" sz="1200">
              <a:cs typeface="Arial" panose="020B0604020202020204" pitchFamily="34" charset="0"/>
            </a:endParaRPr>
          </a:p>
          <a:p>
            <a:pPr marL="342900" indent="-342900">
              <a:buFont typeface="+mj-lt"/>
              <a:buAutoNum type="arabicPeriod"/>
            </a:pPr>
            <a:r>
              <a:rPr lang="en-GB"/>
              <a:t>Choosing the wrong questions for research</a:t>
            </a:r>
          </a:p>
          <a:p>
            <a:pPr marL="342900" indent="-342900">
              <a:buFont typeface="+mj-lt"/>
              <a:buAutoNum type="arabicPeriod"/>
            </a:pPr>
            <a:r>
              <a:rPr lang="en-GB"/>
              <a:t>Doing studies that are unnecessary, or poorly  designed</a:t>
            </a:r>
          </a:p>
          <a:p>
            <a:pPr marL="342900" indent="-342900">
              <a:buFont typeface="+mj-lt"/>
              <a:buAutoNum type="arabicPeriod"/>
            </a:pPr>
            <a:r>
              <a:rPr lang="en-GB"/>
              <a:t>Failure to publish relevant research promptly, or at all</a:t>
            </a:r>
          </a:p>
          <a:p>
            <a:pPr marL="342900" indent="-342900">
              <a:buFont typeface="+mj-lt"/>
              <a:buAutoNum type="arabicPeriod"/>
            </a:pPr>
            <a:r>
              <a:rPr lang="en-GB"/>
              <a:t>Biased or unusable reports of research</a:t>
            </a:r>
          </a:p>
          <a:p>
            <a:endParaRPr lang="en-GB" altLang="en-US"/>
          </a:p>
          <a:p>
            <a:r>
              <a:rPr lang="en-GB" altLang="en-US"/>
              <a:t>On</a:t>
            </a:r>
            <a:r>
              <a:rPr lang="en-GB" altLang="en-US" baseline="0"/>
              <a:t> 13 September 2018:</a:t>
            </a:r>
            <a:endParaRPr lang="en-GB" altLang="en-US"/>
          </a:p>
          <a:p>
            <a:r>
              <a:rPr lang="en-GB" sz="1200" b="0" i="0" kern="1200">
                <a:solidFill>
                  <a:schemeClr val="tx1"/>
                </a:solidFill>
                <a:effectLst/>
                <a:latin typeface="+mn-lt"/>
                <a:ea typeface="+mn-ea"/>
                <a:cs typeface="+mn-cs"/>
              </a:rPr>
              <a:t>A new interactive website, </a:t>
            </a:r>
            <a:r>
              <a:rPr lang="en-GB" sz="1200" b="0" i="0" u="none" strike="noStrike" kern="1200">
                <a:solidFill>
                  <a:schemeClr val="tx1"/>
                </a:solidFill>
                <a:effectLst/>
                <a:latin typeface="+mn-lt"/>
                <a:ea typeface="+mn-ea"/>
                <a:cs typeface="+mn-cs"/>
                <a:hlinkClick r:id="rId4"/>
              </a:rPr>
              <a:t>eu.trialstracker.net</a:t>
            </a:r>
            <a:r>
              <a:rPr lang="en-GB" sz="1200" b="0" i="0" kern="1200">
                <a:solidFill>
                  <a:schemeClr val="tx1"/>
                </a:solidFill>
                <a:effectLst/>
                <a:latin typeface="+mn-lt"/>
                <a:ea typeface="+mn-ea"/>
                <a:cs typeface="+mn-cs"/>
              </a:rPr>
              <a:t>, shows that </a:t>
            </a:r>
            <a:r>
              <a:rPr lang="en-GB" sz="1200" b="1" i="0" kern="1200">
                <a:solidFill>
                  <a:schemeClr val="tx1"/>
                </a:solidFill>
                <a:effectLst/>
                <a:latin typeface="+mn-lt"/>
                <a:ea typeface="+mn-ea"/>
                <a:cs typeface="+mn-cs"/>
              </a:rPr>
              <a:t>49% of clinical trials on the EU clinical trials register have not reported results</a:t>
            </a:r>
            <a:r>
              <a:rPr lang="en-GB" sz="1200" b="0" i="0" kern="1200">
                <a:solidFill>
                  <a:schemeClr val="tx1"/>
                </a:solidFill>
                <a:effectLst/>
                <a:latin typeface="+mn-lt"/>
                <a:ea typeface="+mn-ea"/>
                <a:cs typeface="+mn-cs"/>
              </a:rPr>
              <a:t>. EU rules say clinical trial results must be reported onto the EU register for every trial there within 12 months of the end of the trial. Only 51% of trials on the register are currently complying with this. No one has ever been sanctioned for breaking the European rules.</a:t>
            </a:r>
          </a:p>
          <a:p>
            <a:r>
              <a:rPr lang="en-GB" sz="1200" b="0" i="0" kern="1200">
                <a:solidFill>
                  <a:schemeClr val="tx1"/>
                </a:solidFill>
                <a:effectLst/>
                <a:latin typeface="+mn-lt"/>
                <a:ea typeface="+mn-ea"/>
                <a:cs typeface="+mn-cs"/>
              </a:rPr>
              <a:t>The </a:t>
            </a:r>
            <a:r>
              <a:rPr lang="en-GB" sz="1200" b="0" i="0" u="none" strike="noStrike" kern="1200" err="1">
                <a:solidFill>
                  <a:schemeClr val="tx1"/>
                </a:solidFill>
                <a:effectLst/>
                <a:latin typeface="+mn-lt"/>
                <a:ea typeface="+mn-ea"/>
                <a:cs typeface="+mn-cs"/>
                <a:hlinkClick r:id="rId4"/>
              </a:rPr>
              <a:t>EUTrialsTracker</a:t>
            </a:r>
            <a:r>
              <a:rPr lang="en-GB" sz="1200" b="0" i="0" kern="1200">
                <a:solidFill>
                  <a:schemeClr val="tx1"/>
                </a:solidFill>
                <a:effectLst/>
                <a:latin typeface="+mn-lt"/>
                <a:ea typeface="+mn-ea"/>
                <a:cs typeface="+mn-cs"/>
              </a:rPr>
              <a:t> also shows that European academic institutes are lagging far behind companies in complying with the reporting rules – 68% of company-sponsored trials that are due to report results onto the register have but only 11% of academic trials have. This means that nearly 90% of the trials sponsored by European universities, governments, charities and research centres are breaking EU rules.</a:t>
            </a:r>
          </a:p>
          <a:p>
            <a:r>
              <a:rPr lang="en-GB" sz="1200" b="0" i="0" kern="1200">
                <a:solidFill>
                  <a:schemeClr val="tx1"/>
                </a:solidFill>
                <a:effectLst/>
                <a:latin typeface="+mn-lt"/>
                <a:ea typeface="+mn-ea"/>
                <a:cs typeface="+mn-cs"/>
              </a:rPr>
              <a:t>Researchers at the </a:t>
            </a:r>
            <a:r>
              <a:rPr lang="en-GB" sz="1200" b="0" i="0" kern="1200" err="1">
                <a:solidFill>
                  <a:schemeClr val="tx1"/>
                </a:solidFill>
                <a:effectLst/>
                <a:latin typeface="+mn-lt"/>
                <a:ea typeface="+mn-ea"/>
                <a:cs typeface="+mn-cs"/>
              </a:rPr>
              <a:t>DataLab</a:t>
            </a:r>
            <a:r>
              <a:rPr lang="en-GB" sz="1200" b="0" i="0" kern="1200">
                <a:solidFill>
                  <a:schemeClr val="tx1"/>
                </a:solidFill>
                <a:effectLst/>
                <a:latin typeface="+mn-lt"/>
                <a:ea typeface="+mn-ea"/>
                <a:cs typeface="+mn-cs"/>
              </a:rPr>
              <a:t> at the University of Oxford built the </a:t>
            </a:r>
            <a:r>
              <a:rPr lang="en-GB" sz="1200" b="0" i="0" kern="1200" err="1">
                <a:solidFill>
                  <a:schemeClr val="tx1"/>
                </a:solidFill>
                <a:effectLst/>
                <a:latin typeface="+mn-lt"/>
                <a:ea typeface="+mn-ea"/>
                <a:cs typeface="+mn-cs"/>
              </a:rPr>
              <a:t>EUTrialsTracker</a:t>
            </a:r>
            <a:r>
              <a:rPr lang="en-GB" sz="1200" b="0" i="0" kern="1200">
                <a:solidFill>
                  <a:schemeClr val="tx1"/>
                </a:solidFill>
                <a:effectLst/>
                <a:latin typeface="+mn-lt"/>
                <a:ea typeface="+mn-ea"/>
                <a:cs typeface="+mn-cs"/>
              </a:rPr>
              <a:t>. </a:t>
            </a:r>
          </a:p>
          <a:p>
            <a:r>
              <a:rPr lang="en-GB" sz="1200" b="0" i="0" kern="1200">
                <a:solidFill>
                  <a:schemeClr val="tx1"/>
                </a:solidFill>
                <a:effectLst/>
                <a:latin typeface="+mn-lt"/>
                <a:ea typeface="+mn-ea"/>
                <a:cs typeface="+mn-cs"/>
              </a:rPr>
              <a:t>In 2012 the European Medicines Agency (EMA) which oversees the EU Clinical Trials Register and medicines regulation in the EU announced the new rule stating that results must be reported on the register. Clear deadlines were set for reporting – one year from the end of the trial for most trials, and within six months of completion for trials involving children.</a:t>
            </a:r>
          </a:p>
          <a:p>
            <a:r>
              <a:rPr lang="en-GB" sz="1200" b="0" i="0" kern="1200">
                <a:solidFill>
                  <a:schemeClr val="tx1"/>
                </a:solidFill>
                <a:effectLst/>
                <a:latin typeface="+mn-lt"/>
                <a:ea typeface="+mn-ea"/>
                <a:cs typeface="+mn-cs"/>
              </a:rPr>
              <a:t>Reporting on a register has several advantages over academic journal publication: it is much easier to locate results; it is much easier to track compliance; and registers mandate important information that must be included in the results report. By contrast, there is extensive evidence to show that results reports in academic journals are incomplete[2], of poorer quality than registry reports, and less complete on important issues such as adverse events data[3].</a:t>
            </a:r>
          </a:p>
          <a:p>
            <a:endParaRPr lang="en-GB" altLang="en-US"/>
          </a:p>
        </p:txBody>
      </p:sp>
      <p:sp>
        <p:nvSpPr>
          <p:cNvPr id="25604" name="Slide Number Placeholder 3">
            <a:extLst>
              <a:ext uri="{FF2B5EF4-FFF2-40B4-BE49-F238E27FC236}">
                <a16:creationId xmlns:a16="http://schemas.microsoft.com/office/drawing/2014/main" id="{1DA9EA0A-D1DA-4629-8631-52E0210E5F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i="1">
                <a:solidFill>
                  <a:srgbClr val="6E6E6F"/>
                </a:solidFill>
                <a:latin typeface="Verdana" panose="020B0604030504040204" pitchFamily="34" charset="0"/>
                <a:cs typeface="Times New Roman" panose="02020603050405020304" pitchFamily="18" charset="0"/>
              </a:defRPr>
            </a:lvl1pPr>
            <a:lvl2pPr marL="742950" indent="-285750">
              <a:defRPr sz="1600" i="1">
                <a:solidFill>
                  <a:srgbClr val="6E6E6F"/>
                </a:solidFill>
                <a:latin typeface="Verdana" panose="020B0604030504040204" pitchFamily="34" charset="0"/>
                <a:cs typeface="Times New Roman" panose="02020603050405020304" pitchFamily="18" charset="0"/>
              </a:defRPr>
            </a:lvl2pPr>
            <a:lvl3pPr marL="1143000" indent="-228600">
              <a:defRPr sz="1600" i="1">
                <a:solidFill>
                  <a:srgbClr val="6E6E6F"/>
                </a:solidFill>
                <a:latin typeface="Verdana" panose="020B0604030504040204" pitchFamily="34" charset="0"/>
                <a:cs typeface="Times New Roman" panose="02020603050405020304" pitchFamily="18" charset="0"/>
              </a:defRPr>
            </a:lvl3pPr>
            <a:lvl4pPr marL="1600200" indent="-228600">
              <a:defRPr sz="1600" i="1">
                <a:solidFill>
                  <a:srgbClr val="6E6E6F"/>
                </a:solidFill>
                <a:latin typeface="Verdana" panose="020B0604030504040204" pitchFamily="34" charset="0"/>
                <a:cs typeface="Times New Roman" panose="02020603050405020304" pitchFamily="18" charset="0"/>
              </a:defRPr>
            </a:lvl4pPr>
            <a:lvl5pPr marL="2057400" indent="-228600">
              <a:defRPr sz="1600" i="1">
                <a:solidFill>
                  <a:srgbClr val="6E6E6F"/>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3CB9FA9-5871-4EA4-9650-74EFD8DDA3CE}" type="slidenum">
              <a:rPr kumimoji="0" lang="da-DK"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da-DK" altLang="en-US"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13513561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r>
              <a:rPr lang="en-GB" baseline="0"/>
              <a:t>In an ideal world PPI would happen at all stages in the research cycle </a:t>
            </a:r>
          </a:p>
          <a:p>
            <a:r>
              <a:rPr lang="en-GB" baseline="0"/>
              <a:t>The earlier it starts the more meaningful</a:t>
            </a:r>
          </a:p>
          <a:p>
            <a:r>
              <a:rPr lang="en-GB" baseline="0"/>
              <a:t> But start wherever you are in your project</a:t>
            </a:r>
          </a:p>
          <a:p>
            <a:endParaRPr lang="en-GB" baseline="0"/>
          </a:p>
          <a:p>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55D8AE-94BD-A94F-B486-6A554A6A16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237930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a:solidFill>
                <a:srgbClr val="454545"/>
              </a:solidFill>
              <a:effectLst/>
              <a:latin typeface="Lato" panose="020F0502020204030203" pitchFamily="34" charset="0"/>
            </a:endParaRPr>
          </a:p>
          <a:p>
            <a:pPr algn="l"/>
            <a:r>
              <a:rPr lang="en-GB" b="0" i="0">
                <a:solidFill>
                  <a:srgbClr val="454545"/>
                </a:solidFill>
                <a:effectLst/>
                <a:latin typeface="Lato" panose="020F0502020204030203" pitchFamily="34" charset="0"/>
              </a:rPr>
              <a:t>NIHR INVOLVE Jargon buster: This is a type of research where researchers and people who use services or carers are partners in a research project. The research addresses an issue of importance to service users or carers, who are involved in the design and conduct of the research, and the way the findings are made available. The aim of the research is to improve people’s lives. This isn’t a research method – it’s an approach to research, a philosophy.</a:t>
            </a:r>
          </a:p>
          <a:p>
            <a:br>
              <a:rPr lang="en-GB" b="0" i="0">
                <a:solidFill>
                  <a:srgbClr val="454545"/>
                </a:solidFill>
                <a:effectLst/>
                <a:latin typeface="Lato" panose="020F0502020204030203" pitchFamily="34" charset="0"/>
              </a:rPr>
            </a:br>
            <a:r>
              <a:rPr lang="en-GB" b="0" i="0">
                <a:solidFill>
                  <a:srgbClr val="454545"/>
                </a:solidFill>
                <a:effectLst/>
                <a:latin typeface="Lato" panose="020F0502020204030203" pitchFamily="34" charset="0"/>
              </a:rPr>
              <a:t>we will also refer to participatory action research here but sometimes referred to as community based participatory research or just action research</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5701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Up to 1:25</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510848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a:solidFill>
                  <a:srgbClr val="454545"/>
                </a:solidFill>
                <a:effectLst/>
                <a:latin typeface="Lato" panose="020F0502020204030203" pitchFamily="34" charset="0"/>
              </a:rPr>
              <a:t>DISCUSISON – STOP SHARING</a:t>
            </a:r>
          </a:p>
          <a:p>
            <a:endParaRPr lang="en-GB"/>
          </a:p>
          <a:p>
            <a:r>
              <a:rPr lang="en-GB"/>
              <a:t>For people involved/communities</a:t>
            </a:r>
          </a:p>
          <a:p>
            <a:r>
              <a:rPr lang="en-GB"/>
              <a:t>For researchers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4085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994090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312417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Can be people affected by a condition</a:t>
            </a:r>
          </a:p>
          <a:p>
            <a:r>
              <a:rPr lang="en-GB"/>
              <a:t>People who belong to community/population under study</a:t>
            </a:r>
          </a:p>
          <a:p>
            <a:r>
              <a:rPr lang="en-GB"/>
              <a:t>People whose life has been closely touched by issue being studied</a:t>
            </a:r>
          </a:p>
          <a:p>
            <a:r>
              <a:rPr lang="en-GB"/>
              <a:t>Most likely not formally trained in research, or accredited as a researcher.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4767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GB" b="0" i="0">
                <a:solidFill>
                  <a:srgbClr val="454545"/>
                </a:solidFill>
                <a:effectLst/>
                <a:latin typeface="Lato" panose="020F0502020204030203" pitchFamily="34" charset="0"/>
              </a:rPr>
              <a:t>DISCUSISON – STOP SHARING</a:t>
            </a:r>
          </a:p>
          <a:p>
            <a:br>
              <a:rPr lang="en-GB"/>
            </a:b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Segoe UI" panose="020B0502040204020203" pitchFamily="34" charset="0"/>
              </a:rPr>
              <a:t>expectations, what they hope to get out being a peer researcher? Any barriers they perceive about being a peer researcher and/or any concerns?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effectLst/>
              <a:latin typeface="Segoe UI" panose="020B0502040204020203" pitchFamily="34" charset="0"/>
            </a:endParaRPr>
          </a:p>
          <a:p>
            <a:pPr marL="171450" indent="-171450">
              <a:buFontTx/>
              <a:buChar char="-"/>
            </a:pPr>
            <a:r>
              <a:rPr lang="en-GB"/>
              <a:t>Act as bridge between community and researchers</a:t>
            </a:r>
          </a:p>
          <a:p>
            <a:pPr marL="171450" indent="-171450">
              <a:buFontTx/>
              <a:buChar char="-"/>
            </a:pPr>
            <a:r>
              <a:rPr lang="en-GB"/>
              <a:t>Keep professional/personal boundaries</a:t>
            </a:r>
          </a:p>
          <a:p>
            <a:pPr marL="171450" indent="-171450">
              <a:buFontTx/>
              <a:buChar char="-"/>
            </a:pPr>
            <a:r>
              <a:rPr lang="en-GB"/>
              <a:t>Maintain high ethical standards and confidentiality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err="1">
                <a:effectLst/>
                <a:latin typeface="Segoe UI" panose="020B0502040204020203" pitchFamily="34" charset="0"/>
              </a:rPr>
              <a:t>Promot</a:t>
            </a:r>
            <a:r>
              <a:rPr lang="en-GB" sz="1200">
                <a:effectLst/>
                <a:latin typeface="Segoe UI" panose="020B0502040204020203" pitchFamily="34" charset="0"/>
              </a:rPr>
              <a:t> and represent study in community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a:effectLst/>
                <a:latin typeface="Segoe UI" panose="020B0502040204020203" pitchFamily="34" charset="0"/>
              </a:rPr>
              <a:t>Reflect voice of PLHIV throughout all phases of research study</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sz="12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Segoe UI" panose="020B0502040204020203" pitchFamily="34" charset="0"/>
              </a:rPr>
              <a:t>Would a terms of reference be helpful? A handbook of what training has covered? How else can we support you?</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3310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Experiences on project so far – to do after the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5535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Goes through public involvement in each stage of the research cycle in more detail. </a:t>
            </a:r>
          </a:p>
          <a:p>
            <a:endParaRPr lang="en-GB"/>
          </a:p>
          <a:p>
            <a:r>
              <a:rPr lang="en-GB"/>
              <a:t>New online course, freely available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08814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 will be sharing a link to a shared folder where everything will be stored for all to access. (OneDrive)</a:t>
            </a:r>
          </a:p>
          <a:p>
            <a:endParaRPr lang="en-GB"/>
          </a:p>
          <a:p>
            <a:r>
              <a:rPr lang="en-GB"/>
              <a:t>Sessions 3 + 4 mandatory for peer researchers &amp; optional for AG members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32242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Relevant courses  - can access as many/little as you like. We are also here to support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82898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85121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We will save the recording in a OneDrive folder along with all other relevant study documents and share after the session for you to listen back if you’d like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16751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Before we get started today, you may wish to grab a pen/pencil and some paper to take notes as we will have run through a few practical tasks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23306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Team building </a:t>
            </a:r>
          </a:p>
          <a:p>
            <a:r>
              <a:rPr lang="en-GB"/>
              <a:t>Quick game of Pictionary – XX to send random word to nominated artist in 2 teams to draw. https://randomwordgenerator.com/pictionary.php (draw using Whiteboard/pen and paper)</a:t>
            </a:r>
          </a:p>
          <a:p>
            <a:endParaRPr lang="en-GB"/>
          </a:p>
          <a:p>
            <a:r>
              <a:rPr lang="en-GB"/>
              <a:t>STEP 1: Nominate an artist in your team – the rest need to guess the word before the time runs out. Team who gets the most words wins</a:t>
            </a:r>
          </a:p>
          <a:p>
            <a:r>
              <a:rPr lang="en-GB"/>
              <a:t>5 mins (max. 60 seconds per word)</a:t>
            </a:r>
          </a:p>
          <a:p>
            <a:pPr marL="171450" indent="-171450">
              <a:buFontTx/>
              <a:buChar char="-"/>
            </a:pPr>
            <a:r>
              <a:rPr lang="en-GB"/>
              <a:t>Cookie</a:t>
            </a:r>
          </a:p>
          <a:p>
            <a:pPr marL="171450" indent="-171450">
              <a:buFontTx/>
              <a:buChar char="-"/>
            </a:pPr>
            <a:r>
              <a:rPr lang="en-GB"/>
              <a:t>Rabbit</a:t>
            </a:r>
          </a:p>
          <a:p>
            <a:pPr marL="171450" indent="-171450">
              <a:buFontTx/>
              <a:buChar char="-"/>
            </a:pPr>
            <a:r>
              <a:rPr lang="en-GB"/>
              <a:t>Tree</a:t>
            </a:r>
          </a:p>
          <a:p>
            <a:pPr marL="171450" indent="-171450">
              <a:buFontTx/>
              <a:buChar char="-"/>
            </a:pPr>
            <a:r>
              <a:rPr lang="en-GB"/>
              <a:t>Kitten</a:t>
            </a:r>
          </a:p>
          <a:p>
            <a:pPr marL="171450" indent="-171450">
              <a:buFontTx/>
              <a:buChar char="-"/>
            </a:pPr>
            <a:r>
              <a:rPr lang="en-GB"/>
              <a:t>Night</a:t>
            </a:r>
          </a:p>
          <a:p>
            <a:pPr marL="171450" indent="-171450">
              <a:buFontTx/>
              <a:buChar char="-"/>
            </a:pPr>
            <a:r>
              <a:rPr lang="en-GB"/>
              <a:t>Car</a:t>
            </a:r>
          </a:p>
          <a:p>
            <a:pPr marL="171450" indent="-171450">
              <a:buFontTx/>
              <a:buChar char="-"/>
            </a:pPr>
            <a:r>
              <a:rPr lang="en-GB"/>
              <a:t>Flag</a:t>
            </a:r>
          </a:p>
          <a:p>
            <a:pPr marL="171450" indent="-171450">
              <a:buFontTx/>
              <a:buChar char="-"/>
            </a:pPr>
            <a:r>
              <a:rPr lang="en-GB"/>
              <a:t>Dream</a:t>
            </a:r>
          </a:p>
          <a:p>
            <a:pPr marL="171450" indent="-171450">
              <a:buFontTx/>
              <a:buChar char="-"/>
            </a:pPr>
            <a:r>
              <a:rPr lang="en-GB"/>
              <a:t>Mountains</a:t>
            </a:r>
          </a:p>
          <a:p>
            <a:pPr marL="171450" indent="-171450">
              <a:buFontTx/>
              <a:buChar char="-"/>
            </a:pPr>
            <a:r>
              <a:rPr lang="en-GB"/>
              <a:t>Candle</a:t>
            </a:r>
          </a:p>
          <a:p>
            <a:pPr marL="171450" indent="-171450">
              <a:buFontTx/>
              <a:buChar char="-"/>
            </a:pPr>
            <a:r>
              <a:rPr lang="en-GB"/>
              <a:t>Ocean</a:t>
            </a:r>
          </a:p>
          <a:p>
            <a:pPr marL="171450" indent="-171450">
              <a:buFontTx/>
              <a:buChar char="-"/>
            </a:pPr>
            <a:r>
              <a:rPr lang="en-GB"/>
              <a:t>Moon </a:t>
            </a:r>
          </a:p>
          <a:p>
            <a:pPr marL="171450" indent="-171450">
              <a:buFontTx/>
              <a:buChar char="-"/>
            </a:pPr>
            <a:r>
              <a:rPr lang="en-GB"/>
              <a:t>Lemon</a:t>
            </a:r>
          </a:p>
          <a:p>
            <a:pPr marL="171450" indent="-171450">
              <a:buFontTx/>
              <a:buChar char="-"/>
            </a:pPr>
            <a:r>
              <a:rPr lang="en-GB"/>
              <a:t>Octopus</a:t>
            </a:r>
          </a:p>
          <a:p>
            <a:pPr marL="171450" indent="-171450">
              <a:buFontTx/>
              <a:buChar char="-"/>
            </a:pPr>
            <a:r>
              <a:rPr lang="en-GB"/>
              <a:t>Face</a:t>
            </a:r>
          </a:p>
          <a:p>
            <a:pPr marL="171450" indent="-171450">
              <a:buFontTx/>
              <a:buChar char="-"/>
            </a:pPr>
            <a:r>
              <a:rPr lang="en-GB"/>
              <a:t>Rainbow</a:t>
            </a:r>
          </a:p>
          <a:p>
            <a:pPr marL="171450" indent="-171450">
              <a:buFontTx/>
              <a:buChar char="-"/>
            </a:pPr>
            <a:r>
              <a:rPr lang="en-GB"/>
              <a:t>Bike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524715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586849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t>We will share </a:t>
            </a:r>
            <a:r>
              <a:rPr lang="en-GB" sz="1800" err="1"/>
              <a:t>Bakita’s</a:t>
            </a:r>
            <a:r>
              <a:rPr lang="en-GB" sz="1800"/>
              <a:t> detailed document of reflections after today. Video of </a:t>
            </a:r>
            <a:r>
              <a:rPr lang="en-GB" sz="1800" err="1"/>
              <a:t>Bakita’s</a:t>
            </a:r>
            <a:r>
              <a:rPr lang="en-GB" sz="1800"/>
              <a:t> TED Talk on overcoming self-stigma.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u="sng">
              <a:solidFill>
                <a:srgbClr val="404040"/>
              </a:solidFill>
              <a:effectLst/>
              <a:latin typeface="Arial" panose="020B0604020202020204" pitchFamily="34" charset="0"/>
              <a:ea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u="sng">
                <a:solidFill>
                  <a:srgbClr val="404040"/>
                </a:solidFill>
                <a:effectLst/>
                <a:latin typeface="Arial" panose="020B0604020202020204" pitchFamily="34" charset="0"/>
                <a:ea typeface="Arial" panose="020B0604020202020204" pitchFamily="34" charset="0"/>
                <a:cs typeface="Times New Roman" panose="02020603050405020304" pitchFamily="18" charset="0"/>
              </a:rPr>
              <a:t>Data collection (interviews/focus groups):</a:t>
            </a:r>
            <a:r>
              <a:rPr lang="en-GB" sz="1800">
                <a:solidFill>
                  <a:srgbClr val="404040"/>
                </a:solidFill>
                <a:effectLst/>
                <a:latin typeface="Arial" panose="020B0604020202020204" pitchFamily="34" charset="0"/>
                <a:ea typeface="Arial" panose="020B0604020202020204" pitchFamily="34" charset="0"/>
                <a:cs typeface="Times New Roman" panose="02020603050405020304" pitchFamily="18" charset="0"/>
              </a:rPr>
              <a:t> one of the benefits of sharing a lived experience with participants, is being (what anthropologists term) an ‘insider’. You may be able to instil trust more quickly and be able to ‘read between the lines’ when a participant speaks. However, it is important to know that reading between the lines isn’t always helpful when analysing data! Even if you know what the participant is trying to say, try (if they are comfortable) to encourage them to </a:t>
            </a:r>
            <a:r>
              <a:rPr lang="en-GB" sz="1800" b="1" i="1">
                <a:solidFill>
                  <a:srgbClr val="404040"/>
                </a:solidFill>
                <a:effectLst/>
                <a:latin typeface="Arial" panose="020B0604020202020204" pitchFamily="34" charset="0"/>
                <a:ea typeface="Arial" panose="020B0604020202020204" pitchFamily="34" charset="0"/>
                <a:cs typeface="Times New Roman" panose="02020603050405020304" pitchFamily="18" charset="0"/>
              </a:rPr>
              <a:t>actually</a:t>
            </a:r>
            <a:r>
              <a:rPr lang="en-GB" sz="1800">
                <a:solidFill>
                  <a:srgbClr val="404040"/>
                </a:solidFill>
                <a:effectLst/>
                <a:latin typeface="Arial" panose="020B0604020202020204" pitchFamily="34" charset="0"/>
                <a:ea typeface="Arial" panose="020B0604020202020204" pitchFamily="34" charset="0"/>
                <a:cs typeface="Times New Roman" panose="02020603050405020304" pitchFamily="18" charset="0"/>
              </a:rPr>
              <a:t> say it, so that you can use the points in data analysis or quote in papers etc.</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a:p>
            <a:pPr>
              <a:lnSpc>
                <a:spcPct val="107000"/>
              </a:lnSpc>
              <a:spcAft>
                <a:spcPts val="800"/>
              </a:spcAft>
            </a:pPr>
            <a:r>
              <a:rPr lang="en-GB" sz="1800" u="sng">
                <a:solidFill>
                  <a:srgbClr val="404040"/>
                </a:solidFill>
                <a:effectLst/>
                <a:latin typeface="Arial" panose="020B0604020202020204" pitchFamily="34" charset="0"/>
                <a:ea typeface="Arial" panose="020B0604020202020204" pitchFamily="34" charset="0"/>
                <a:cs typeface="Times New Roman" panose="02020603050405020304" pitchFamily="18" charset="0"/>
              </a:rPr>
              <a:t>Data analysis:</a:t>
            </a:r>
            <a:r>
              <a:rPr lang="en-GB" sz="1800">
                <a:solidFill>
                  <a:srgbClr val="404040"/>
                </a:solidFill>
                <a:effectLst/>
                <a:latin typeface="Arial" panose="020B0604020202020204" pitchFamily="34" charset="0"/>
                <a:ea typeface="Arial" panose="020B0604020202020204" pitchFamily="34" charset="0"/>
                <a:cs typeface="Times New Roman" panose="02020603050405020304" pitchFamily="18" charset="0"/>
              </a:rPr>
              <a:t> data analysis takes time. There are different approaches, but ultimately it is about finding common trends across participants experiences and highlighting where a particular group(s) may have a very specific experience (hence why it’s important to capture a wide range of perspectives).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solidFill>
                  <a:srgbClr val="404040"/>
                </a:solidFill>
                <a:effectLst/>
                <a:latin typeface="Arial" panose="020B0604020202020204" pitchFamily="34" charset="0"/>
                <a:ea typeface="Arial" panose="020B0604020202020204" pitchFamily="34" charset="0"/>
                <a:cs typeface="Times New Roman" panose="02020603050405020304" pitchFamily="18" charset="0"/>
              </a:rPr>
              <a:t>Working across different disciplines will introduce you to a range of analytical methods it is a great opportunity to broaden your research skills. If any methods are unfamiliar to you ask the lead academic you are working with. Keep asking questions until you feel comfortable with the approach. The peer researcher role offers a unique perspective at every stage of the research, so it is important that you understand what is being done so that you can offer your reflections in a meaningful way.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a:p>
            <a:pPr>
              <a:lnSpc>
                <a:spcPct val="107000"/>
              </a:lnSpc>
              <a:spcAft>
                <a:spcPts val="800"/>
              </a:spcAft>
            </a:pPr>
            <a:r>
              <a:rPr lang="en-GB" sz="1800" u="sng">
                <a:solidFill>
                  <a:srgbClr val="404040"/>
                </a:solidFill>
                <a:effectLst/>
                <a:latin typeface="Arial" panose="020B0604020202020204" pitchFamily="34" charset="0"/>
                <a:ea typeface="Arial" panose="020B0604020202020204" pitchFamily="34" charset="0"/>
                <a:cs typeface="Times New Roman" panose="02020603050405020304" pitchFamily="18" charset="0"/>
              </a:rPr>
              <a:t>Impact:</a:t>
            </a:r>
            <a:r>
              <a:rPr lang="en-GB" sz="1800">
                <a:solidFill>
                  <a:srgbClr val="404040"/>
                </a:solidFill>
                <a:effectLst/>
                <a:latin typeface="Arial" panose="020B0604020202020204" pitchFamily="34" charset="0"/>
                <a:ea typeface="Arial" panose="020B0604020202020204" pitchFamily="34" charset="0"/>
                <a:cs typeface="Times New Roman" panose="02020603050405020304" pitchFamily="18" charset="0"/>
              </a:rPr>
              <a:t> research impact is the effect research has beyond academia (culturally impact, technological impact, medical impact, social impact, policy influence etc.).</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solidFill>
                  <a:srgbClr val="404040"/>
                </a:solidFill>
                <a:effectLst/>
                <a:latin typeface="Arial" panose="020B0604020202020204" pitchFamily="34" charset="0"/>
                <a:ea typeface="Arial" panose="020B0604020202020204" pitchFamily="34" charset="0"/>
                <a:cs typeface="Times New Roman" panose="02020603050405020304" pitchFamily="18" charset="0"/>
              </a:rPr>
              <a:t>You may think of other places the insights could be shared (e.g. HIV charity conferences/events or blog posts). It is important to consider the various places your work might be shared, and how to share the insights in an accessible way - accessible in terms of ease of understanding and </a:t>
            </a:r>
            <a:r>
              <a:rPr lang="en-GB" sz="1800" u="sng">
                <a:solidFill>
                  <a:srgbClr val="0563C1"/>
                </a:solidFill>
                <a:effectLst/>
                <a:latin typeface="Arial" panose="020B0604020202020204" pitchFamily="34" charset="0"/>
                <a:ea typeface="Arial" panose="020B0604020202020204" pitchFamily="34" charset="0"/>
                <a:cs typeface="Times New Roman" panose="02020603050405020304" pitchFamily="18" charset="0"/>
                <a:hlinkClick r:id="rId3"/>
              </a:rPr>
              <a:t>appropriateness</a:t>
            </a:r>
            <a:r>
              <a:rPr lang="en-GB" sz="1800" u="sng">
                <a:solidFill>
                  <a:srgbClr val="0563C1"/>
                </a:solidFill>
                <a:effectLst/>
                <a:latin typeface="Arial" panose="020B0604020202020204" pitchFamily="34" charset="0"/>
                <a:ea typeface="Arial" panose="020B0604020202020204" pitchFamily="34" charset="0"/>
                <a:cs typeface="Times New Roman" panose="02020603050405020304" pitchFamily="18" charset="0"/>
              </a:rPr>
              <a:t> of language</a:t>
            </a:r>
            <a:r>
              <a:rPr lang="en-GB" sz="1800">
                <a:solidFill>
                  <a:srgbClr val="404040"/>
                </a:solidFill>
                <a:effectLst/>
                <a:latin typeface="Arial" panose="020B0604020202020204" pitchFamily="34" charset="0"/>
                <a:ea typeface="Arial" panose="020B060402020202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9CA7D1-D299-4870-8264-5DAAA4A828A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4443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First part of this evening, we will look at interviews as a research method &amp; have a go at practising interviewing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917897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231F20"/>
                </a:solidFill>
                <a:effectLst/>
                <a:latin typeface="ReithSans"/>
              </a:rPr>
              <a:t>3 types of interviews – unstructured, semi-structured and structured interviews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73913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Closed - Answered by ‘yes’ or ‘no’</a:t>
            </a:r>
          </a:p>
          <a:p>
            <a:r>
              <a:rPr lang="en-GB"/>
              <a:t>Open – more than 1 word answer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257272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taken from our interview topic guide </a:t>
            </a:r>
          </a:p>
          <a:p>
            <a:endParaRPr lang="en-GB"/>
          </a:p>
          <a:p>
            <a:r>
              <a:rPr lang="en-GB"/>
              <a:t>Use a reaction to share if you think:</a:t>
            </a:r>
          </a:p>
          <a:p>
            <a:r>
              <a:rPr lang="en-GB"/>
              <a:t>Thumbs up if open ended</a:t>
            </a:r>
          </a:p>
          <a:p>
            <a:r>
              <a:rPr lang="en-GB"/>
              <a:t>Thumbs down if closed  </a:t>
            </a:r>
          </a:p>
          <a:p>
            <a:endParaRPr lang="en-GB"/>
          </a:p>
          <a:p>
            <a:r>
              <a:rPr lang="en-GB"/>
              <a:t>answers on next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4726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Thumbs up if open ended</a:t>
            </a:r>
          </a:p>
          <a:p>
            <a:r>
              <a:rPr lang="en-GB"/>
              <a:t>Thumbs down if closed  </a:t>
            </a:r>
          </a:p>
          <a:p>
            <a:endParaRPr lang="en-GB"/>
          </a:p>
          <a:p>
            <a:r>
              <a:rPr lang="en-GB"/>
              <a:t>(taken from topic guide)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27751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Probes help to keep participants ‘on track’ but also to elaborate their answers or help to understand more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5579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Other types of questions</a:t>
            </a:r>
          </a:p>
          <a:p>
            <a:endParaRPr lang="en-GB"/>
          </a:p>
          <a:p>
            <a:r>
              <a:rPr lang="en-GB"/>
              <a:t>You will recognise some of these types of questions from the interview topic guide you reviewed. These address specific research aims and objectives.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9FA2E-2ED6-44AE-9690-D0F8DC90D6B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131152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Advisory group + peer researcher + member of research team. XX &amp; XX to observe and prepare notes for feedback. XX will pop into rooms to also observe.</a:t>
            </a:r>
          </a:p>
          <a:p>
            <a:endParaRPr lang="en-GB"/>
          </a:p>
          <a:p>
            <a:r>
              <a:rPr lang="en-GB"/>
              <a:t>Your breakout room will be recorded so you can watch back in your own time  </a:t>
            </a:r>
          </a:p>
          <a:p>
            <a:r>
              <a:rPr lang="en-GB"/>
              <a:t>In this round we will focus on the </a:t>
            </a:r>
            <a:r>
              <a:rPr lang="en-GB" b="1"/>
              <a:t>background</a:t>
            </a:r>
            <a:r>
              <a:rPr lang="en-GB" b="0"/>
              <a:t> Qs of the topic guide</a:t>
            </a:r>
            <a:endParaRPr lang="en-GB"/>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[Drop topic guide into chat &amp; put into breakout rooms]</a:t>
            </a:r>
          </a:p>
          <a:p>
            <a:endParaRPr lang="en-GB"/>
          </a:p>
          <a:p>
            <a:r>
              <a:rPr lang="en-GB"/>
              <a:t>15 minutes practice, 5 mins feedback after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19526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a:p>
            <a:pPr marL="171450" indent="-171450">
              <a:buFontTx/>
              <a:buChar char="-"/>
            </a:pPr>
            <a:r>
              <a:rPr lang="en-GB"/>
              <a:t>How did you find that?</a:t>
            </a:r>
          </a:p>
          <a:p>
            <a:pPr marL="171450" indent="-171450">
              <a:buFontTx/>
              <a:buChar char="-"/>
            </a:pPr>
            <a:r>
              <a:rPr lang="en-GB"/>
              <a:t>What did you learn?</a:t>
            </a:r>
          </a:p>
          <a:p>
            <a:pPr marL="0" indent="0">
              <a:buFontTx/>
              <a:buNone/>
            </a:pPr>
            <a:endParaRPr lang="en-GB"/>
          </a:p>
          <a:p>
            <a:pPr marL="0" indent="0">
              <a:buFontTx/>
              <a:buNone/>
            </a:pPr>
            <a:r>
              <a:rPr lang="en-GB"/>
              <a:t>5 mins feedback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239441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For this part of the evening, we will be looking at qualities of the interviewer &amp; key things to consider at each stage of the interview process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14196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 </a:t>
            </a:r>
          </a:p>
          <a:p>
            <a:r>
              <a:rPr lang="en-GB"/>
              <a:t>Discussion here (stop sharing slides)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99385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0"/>
              </a:spcBef>
              <a:spcAft>
                <a:spcPts val="0"/>
              </a:spcAft>
              <a:buFont typeface="+mj-lt"/>
              <a:buAutoNum type="arabicPeriod"/>
            </a:pPr>
            <a:endParaRPr lang="en-GB" sz="1200" b="1" i="0" u="none" strike="noStrike">
              <a:solidFill>
                <a:srgbClr val="000000"/>
              </a:solidFill>
              <a:effectLst/>
              <a:latin typeface="Arial" panose="020B0604020202020204" pitchFamily="34" charset="0"/>
            </a:endParaRPr>
          </a:p>
          <a:p>
            <a:pPr rtl="0" fontAlgn="base">
              <a:spcBef>
                <a:spcPts val="0"/>
              </a:spcBef>
              <a:spcAft>
                <a:spcPts val="0"/>
              </a:spcAft>
              <a:buFont typeface="+mj-lt"/>
              <a:buAutoNum type="arabicPeriod"/>
            </a:pPr>
            <a:r>
              <a:rPr lang="en-GB" sz="1200" b="1" i="0" u="none" strike="noStrike">
                <a:solidFill>
                  <a:srgbClr val="000000"/>
                </a:solidFill>
                <a:effectLst/>
                <a:latin typeface="Arial" panose="020B0604020202020204" pitchFamily="34" charset="0"/>
              </a:rPr>
              <a:t>Knowledgeable + Critical</a:t>
            </a:r>
            <a:r>
              <a:rPr lang="en-GB" sz="1200" b="0" i="0" u="none" strike="noStrike">
                <a:solidFill>
                  <a:srgbClr val="000000"/>
                </a:solidFill>
                <a:effectLst/>
                <a:latin typeface="Arial" panose="020B0604020202020204" pitchFamily="34" charset="0"/>
              </a:rPr>
              <a:t> - prepared to challenge what is said e.g. inconsistencies or ambiguities </a:t>
            </a:r>
            <a:endParaRPr lang="en-GB" sz="1200" b="1" i="0" u="none" strike="noStrike">
              <a:solidFill>
                <a:srgbClr val="000000"/>
              </a:solidFill>
              <a:effectLst/>
              <a:latin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lang="en-GB" sz="1200" b="1" i="0" u="none" strike="noStrike">
                <a:solidFill>
                  <a:srgbClr val="000000"/>
                </a:solidFill>
                <a:effectLst/>
                <a:latin typeface="Arial" panose="020B0604020202020204" pitchFamily="34" charset="0"/>
              </a:rPr>
              <a:t>Sensitive</a:t>
            </a:r>
            <a:r>
              <a:rPr lang="en-GB" sz="1200" b="0" i="0" u="none" strike="noStrike">
                <a:solidFill>
                  <a:srgbClr val="000000"/>
                </a:solidFill>
                <a:effectLst/>
                <a:latin typeface="Arial" panose="020B0604020202020204" pitchFamily="34" charset="0"/>
              </a:rPr>
              <a:t> - listens attentively and empathise + </a:t>
            </a:r>
            <a:r>
              <a:rPr lang="en-GB" sz="1200" b="1" i="0" u="none" strike="noStrike">
                <a:solidFill>
                  <a:srgbClr val="000000"/>
                </a:solidFill>
                <a:effectLst/>
                <a:latin typeface="Arial" panose="020B0604020202020204" pitchFamily="34" charset="0"/>
              </a:rPr>
              <a:t>Gentle</a:t>
            </a:r>
            <a:r>
              <a:rPr lang="en-GB" sz="1200" b="0" i="0" u="none" strike="noStrike">
                <a:solidFill>
                  <a:srgbClr val="000000"/>
                </a:solidFill>
                <a:effectLst/>
                <a:latin typeface="Arial" panose="020B0604020202020204" pitchFamily="34" charset="0"/>
              </a:rPr>
              <a:t> - let people finish what they are saying, tolerate pausing and don’t interrupt</a:t>
            </a: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lang="en-GB" sz="1200" b="1" i="0" u="none" strike="noStrike">
                <a:solidFill>
                  <a:srgbClr val="000000"/>
                </a:solidFill>
                <a:effectLst/>
                <a:latin typeface="Arial" panose="020B0604020202020204" pitchFamily="34" charset="0"/>
              </a:rPr>
              <a:t>Steering</a:t>
            </a:r>
            <a:r>
              <a:rPr lang="en-GB" sz="1200" b="0" i="0" u="none" strike="noStrike">
                <a:solidFill>
                  <a:srgbClr val="000000"/>
                </a:solidFill>
                <a:effectLst/>
                <a:latin typeface="Arial" panose="020B0604020202020204" pitchFamily="34" charset="0"/>
              </a:rPr>
              <a:t> - know what they want to find out, use Qs, prompts, probes + </a:t>
            </a:r>
            <a:r>
              <a:rPr lang="en-GB" sz="1200" b="1" i="0" u="none" strike="noStrike">
                <a:solidFill>
                  <a:srgbClr val="000000"/>
                </a:solidFill>
                <a:effectLst/>
                <a:latin typeface="Arial" panose="020B0604020202020204" pitchFamily="34" charset="0"/>
              </a:rPr>
              <a:t>Structure</a:t>
            </a:r>
            <a:r>
              <a:rPr lang="en-GB" sz="1200" b="0" i="0" u="none" strike="noStrike">
                <a:solidFill>
                  <a:srgbClr val="000000"/>
                </a:solidFill>
                <a:effectLst/>
                <a:latin typeface="Arial" panose="020B0604020202020204" pitchFamily="34" charset="0"/>
              </a:rPr>
              <a:t> - start with purpose and round off at end</a:t>
            </a: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lang="en-GB" sz="1200" b="1" i="0" u="none" strike="noStrike">
                <a:solidFill>
                  <a:srgbClr val="000000"/>
                </a:solidFill>
                <a:effectLst/>
                <a:latin typeface="Arial" panose="020B0604020202020204" pitchFamily="34" charset="0"/>
              </a:rPr>
              <a:t>Balanced</a:t>
            </a:r>
            <a:r>
              <a:rPr lang="en-GB" sz="1200" b="0" i="0" u="none" strike="noStrike">
                <a:solidFill>
                  <a:srgbClr val="000000"/>
                </a:solidFill>
                <a:effectLst/>
                <a:latin typeface="Arial" panose="020B0604020202020204" pitchFamily="34" charset="0"/>
              </a:rPr>
              <a:t> - shouldn’t talk too much and not too little either + </a:t>
            </a:r>
            <a:r>
              <a:rPr lang="en-GB" sz="1200" b="1" i="0" u="none" strike="noStrike">
                <a:solidFill>
                  <a:srgbClr val="000000"/>
                </a:solidFill>
                <a:effectLst/>
                <a:latin typeface="Arial" panose="020B0604020202020204" pitchFamily="34" charset="0"/>
              </a:rPr>
              <a:t>Clear</a:t>
            </a:r>
            <a:r>
              <a:rPr lang="en-GB" sz="1200" b="0" i="0" u="none" strike="noStrike">
                <a:solidFill>
                  <a:srgbClr val="000000"/>
                </a:solidFill>
                <a:effectLst/>
                <a:latin typeface="Arial" panose="020B0604020202020204" pitchFamily="34" charset="0"/>
              </a:rPr>
              <a:t> - simple, easy and short Qs</a:t>
            </a: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lang="en-GB" sz="1200" b="1" i="0" u="none" strike="noStrike">
                <a:solidFill>
                  <a:srgbClr val="000000"/>
                </a:solidFill>
                <a:effectLst/>
                <a:latin typeface="Arial" panose="020B0604020202020204" pitchFamily="34" charset="0"/>
              </a:rPr>
              <a:t>Open</a:t>
            </a:r>
            <a:r>
              <a:rPr lang="en-GB" sz="1200" b="0" i="0" u="none" strike="noStrike">
                <a:solidFill>
                  <a:srgbClr val="000000"/>
                </a:solidFill>
                <a:effectLst/>
                <a:latin typeface="Arial" panose="020B0604020202020204" pitchFamily="34" charset="0"/>
              </a:rPr>
              <a:t> - responds to what is important, flexible in Qs asked + </a:t>
            </a:r>
            <a:r>
              <a:rPr lang="en-GB" sz="1200" b="1" i="0" u="none" strike="noStrike">
                <a:solidFill>
                  <a:srgbClr val="000000"/>
                </a:solidFill>
                <a:effectLst/>
                <a:latin typeface="Arial" panose="020B0604020202020204" pitchFamily="34" charset="0"/>
              </a:rPr>
              <a:t>Interprets</a:t>
            </a:r>
            <a:r>
              <a:rPr lang="en-GB" sz="1200" b="0" i="0" u="none" strike="noStrike">
                <a:solidFill>
                  <a:srgbClr val="000000"/>
                </a:solidFill>
                <a:effectLst/>
                <a:latin typeface="Arial" panose="020B0604020202020204" pitchFamily="34" charset="0"/>
              </a:rPr>
              <a:t> e.g. summarise what already been said + </a:t>
            </a:r>
            <a:r>
              <a:rPr lang="en-GB" sz="1200" b="1" i="0" u="none" strike="noStrike">
                <a:solidFill>
                  <a:srgbClr val="000000"/>
                </a:solidFill>
                <a:effectLst/>
                <a:latin typeface="Arial" panose="020B0604020202020204" pitchFamily="34" charset="0"/>
              </a:rPr>
              <a:t>Remember</a:t>
            </a:r>
            <a:r>
              <a:rPr lang="en-GB" sz="1200" b="0" i="0" u="none" strike="noStrike">
                <a:solidFill>
                  <a:srgbClr val="000000"/>
                </a:solidFill>
                <a:effectLst/>
                <a:latin typeface="Arial" panose="020B0604020202020204" pitchFamily="34" charset="0"/>
              </a:rPr>
              <a:t> - especially what already has been said and avoid asking things already spoken about</a:t>
            </a:r>
          </a:p>
          <a:p>
            <a:pPr rtl="0" fontAlgn="base">
              <a:spcBef>
                <a:spcPts val="0"/>
              </a:spcBef>
              <a:spcAft>
                <a:spcPts val="0"/>
              </a:spcAft>
              <a:buFont typeface="+mj-lt"/>
              <a:buAutoNum type="arabicPeriod"/>
            </a:pPr>
            <a:r>
              <a:rPr lang="en-GB" sz="1200" b="1" i="0" u="none" strike="noStrike">
                <a:solidFill>
                  <a:srgbClr val="000000"/>
                </a:solidFill>
                <a:effectLst/>
                <a:latin typeface="Arial" panose="020B0604020202020204" pitchFamily="34" charset="0"/>
              </a:rPr>
              <a:t>Ethically sensitive </a:t>
            </a:r>
            <a:r>
              <a:rPr lang="en-GB" sz="1200" b="0" i="0" u="none" strike="noStrike">
                <a:solidFill>
                  <a:srgbClr val="000000"/>
                </a:solidFill>
                <a:effectLst/>
                <a:latin typeface="Arial" panose="020B0604020202020204" pitchFamily="34" charset="0"/>
              </a:rPr>
              <a:t>e.g. dimension of interviewing; purpose of research and confidentiality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125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Now, let’s think about potential scenarios with participants which may arise and how you would respond to these. Some are based on our own experiences as a researcher. This is to recognise that taking part in research can make a person feel vulnerable. There are 4 key areas we are trying to encapsulate with these scenarios:</a:t>
            </a:r>
          </a:p>
          <a:p>
            <a:pPr marL="342900" lvl="0" indent="-342900">
              <a:buSzPts val="1000"/>
              <a:buFont typeface="Symbol" panose="05050102010706020507" pitchFamily="18" charset="2"/>
              <a:buChar char=""/>
              <a:tabLst>
                <a:tab pos="457200" algn="l"/>
              </a:tabLst>
            </a:pPr>
            <a:r>
              <a:rPr lang="en-GB" sz="1800">
                <a:solidFill>
                  <a:srgbClr val="000000"/>
                </a:solidFill>
                <a:effectLst/>
                <a:latin typeface="Calibri" panose="020F0502020204030204" pitchFamily="34" charset="0"/>
                <a:ea typeface="Times New Roman" panose="02020603050405020304" pitchFamily="18" charset="0"/>
              </a:rPr>
              <a:t>being aware of power relationships between researcher and participants </a:t>
            </a:r>
            <a:endParaRPr lang="en-GB" sz="1800">
              <a:solidFill>
                <a:srgbClr val="000000"/>
              </a:solidFill>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r>
              <a:rPr lang="en-GB" sz="1800">
                <a:solidFill>
                  <a:srgbClr val="000000"/>
                </a:solidFill>
                <a:effectLst/>
                <a:latin typeface="Calibri" panose="020F0502020204030204" pitchFamily="34" charset="0"/>
                <a:ea typeface="Times New Roman" panose="02020603050405020304" pitchFamily="18" charset="0"/>
              </a:rPr>
              <a:t>thinking about the impact of exploring sensitive issues </a:t>
            </a:r>
          </a:p>
          <a:p>
            <a:pPr marL="342900" lvl="0" indent="-342900">
              <a:buSzPts val="1000"/>
              <a:buFont typeface="Symbol" panose="05050102010706020507" pitchFamily="18" charset="2"/>
              <a:buChar char=""/>
              <a:tabLst>
                <a:tab pos="457200" algn="l"/>
              </a:tabLst>
            </a:pPr>
            <a:r>
              <a:rPr lang="en-GB" sz="1800">
                <a:solidFill>
                  <a:srgbClr val="000000"/>
                </a:solidFill>
                <a:effectLst/>
                <a:latin typeface="Calibri" panose="020F0502020204030204" pitchFamily="34" charset="0"/>
                <a:ea typeface="Times New Roman" panose="02020603050405020304" pitchFamily="18" charset="0"/>
              </a:rPr>
              <a:t>understanding and maintaining professional boundaries as a researcher </a:t>
            </a:r>
            <a:endParaRPr lang="en-GB" sz="1800">
              <a:solidFill>
                <a:srgbClr val="000000"/>
              </a:solidFill>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r>
              <a:rPr lang="en-GB" sz="1800">
                <a:solidFill>
                  <a:srgbClr val="000000"/>
                </a:solidFill>
                <a:effectLst/>
                <a:latin typeface="Calibri" panose="020F0502020204030204" pitchFamily="34" charset="0"/>
                <a:ea typeface="Times New Roman" panose="02020603050405020304" pitchFamily="18" charset="0"/>
              </a:rPr>
              <a:t>How to handle disclosure of abuse</a:t>
            </a:r>
            <a:endParaRPr lang="en-GB"/>
          </a:p>
          <a:p>
            <a:endParaRPr lang="en-GB"/>
          </a:p>
          <a:p>
            <a:pPr marL="228600" indent="-228600">
              <a:buAutoNum type="arabicParenR"/>
            </a:pPr>
            <a:r>
              <a:rPr lang="en-GB"/>
              <a:t>Interviewee has built a really strong relationship with you. When you begin to ask them about their living situation, they disclose a past experience of domestic violence. You find the information shared distressing. What do you do?</a:t>
            </a:r>
          </a:p>
          <a:p>
            <a:pPr marL="685800" lvl="1" indent="-228600">
              <a:buFont typeface="Arial" panose="020B0604020202020204" pitchFamily="34" charset="0"/>
              <a:buChar char="•"/>
            </a:pPr>
            <a:r>
              <a:rPr lang="en-GB"/>
              <a:t>Give them the time to process their emotions. Acknowledge body language and cues from the participant. Find a natural silence to acknowledge them sharing this with you and try to guide the interview back to the original interview question asked or suggest a break (if needed). At the end of the interview, allow time to check in with them &amp; flag with the team to take note &amp; escalate if needed. Can discuss at a debrief meeting – use the emotional wheel to identify how you are feeling (see later slides)</a:t>
            </a:r>
          </a:p>
          <a:p>
            <a:pPr marL="228600" indent="-228600">
              <a:buAutoNum type="arabicParenR"/>
            </a:pPr>
            <a:endParaRPr lang="en-GB"/>
          </a:p>
          <a:p>
            <a:pPr marL="228600" indent="-228600">
              <a:buAutoNum type="arabicParenR"/>
            </a:pPr>
            <a:r>
              <a:rPr lang="en-GB"/>
              <a:t>Interviewee asks you during the interview process whether you are also living with HIV. What do you do?</a:t>
            </a:r>
          </a:p>
          <a:p>
            <a:pPr marL="685800" lvl="1" indent="-228600">
              <a:buFont typeface="Arial" panose="020B0604020202020204" pitchFamily="34" charset="0"/>
              <a:buChar char="•"/>
            </a:pPr>
            <a:r>
              <a:rPr lang="en-GB"/>
              <a:t>If you feel comfortable, you can share your status with them. If you’d prefer not to, you can simply remind them that you are a researcher and this information is personal. Set boundaries from beginning if possible.</a:t>
            </a:r>
          </a:p>
          <a:p>
            <a:pPr marL="228600" indent="-228600">
              <a:buAutoNum type="arabicParenR"/>
            </a:pPr>
            <a:endParaRPr lang="en-GB"/>
          </a:p>
          <a:p>
            <a:pPr marL="228600" indent="-228600">
              <a:buAutoNum type="arabicParenR"/>
            </a:pPr>
            <a:r>
              <a:rPr lang="en-GB"/>
              <a:t>You ask an interviewee about their personal life – they respond to say they find that intrusive and would prefer not to answer. This is followed by an awkward silence What do you do?</a:t>
            </a:r>
          </a:p>
          <a:p>
            <a:pPr marL="685800" lvl="1" indent="-228600">
              <a:buFont typeface="Arial" panose="020B0604020202020204" pitchFamily="34" charset="0"/>
              <a:buChar char="•"/>
            </a:pPr>
            <a:r>
              <a:rPr lang="en-GB"/>
              <a:t>An awkward silence is fine. Allow time to regather your thoughts, and remind the interviewee that this is fine. If appropriate, try to explain why you have asked the question (e.g. to understand more about how this might have changed during COVID-19) but be mindful that you do not unnecessarily pressure them into feeling like they must answer.</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742622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Also, specific considerations if in person (telling someone where you are going &amp; when + going in pairs) – lone worker safety protocols</a:t>
            </a:r>
          </a:p>
          <a:p>
            <a:endParaRPr lang="en-GB"/>
          </a:p>
          <a:p>
            <a:r>
              <a:rPr lang="en-GB"/>
              <a:t>No matter how small or trivial concerns seem to you – good to flag as otherwise we won’t know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9010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070934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Sharing personal information (e.g. sharing HIV status – up to you)</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16844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If technology fails on day – send coordinator email flagged as ‘high importance’ &amp; try to </a:t>
            </a:r>
            <a:r>
              <a:rPr lang="en-GB" err="1"/>
              <a:t>rejoin</a:t>
            </a:r>
            <a:r>
              <a:rPr lang="en-GB"/>
              <a:t> call. </a:t>
            </a:r>
          </a:p>
          <a:p>
            <a:endParaRPr lang="en-GB"/>
          </a:p>
          <a:p>
            <a:r>
              <a:rPr lang="en-GB"/>
              <a:t>Interview bias – where the interviewer might influence results of the research, perhaps without even realising (be aware and try to avoid)</a:t>
            </a:r>
          </a:p>
          <a:p>
            <a:pPr marL="171450" indent="-171450">
              <a:buFontTx/>
              <a:buChar char="-"/>
            </a:pPr>
            <a:r>
              <a:rPr lang="en-GB"/>
              <a:t>Frown at a response </a:t>
            </a:r>
            <a:r>
              <a:rPr lang="en-GB">
                <a:sym typeface="Wingdings" panose="05000000000000000000" pitchFamily="2" charset="2"/>
              </a:rPr>
              <a:t> participant feels uncomfortable and stops answering</a:t>
            </a:r>
          </a:p>
          <a:p>
            <a:pPr marL="171450" indent="-171450">
              <a:buFontTx/>
              <a:buChar char="-"/>
            </a:pPr>
            <a:r>
              <a:rPr lang="en-GB">
                <a:sym typeface="Wingdings" panose="05000000000000000000" pitchFamily="2" charset="2"/>
              </a:rPr>
              <a:t>Leading question to give specific answer</a:t>
            </a:r>
          </a:p>
          <a:p>
            <a:pPr marL="171450" indent="-171450">
              <a:buFontTx/>
              <a:buChar char="-"/>
            </a:pPr>
            <a:r>
              <a:rPr lang="en-GB">
                <a:sym typeface="Wingdings" panose="05000000000000000000" pitchFamily="2" charset="2"/>
              </a:rPr>
              <a:t>Tone of voice or emphasise words to make people answer a certain way</a:t>
            </a:r>
          </a:p>
          <a:p>
            <a:pPr marL="171450" indent="-171450">
              <a:buFontTx/>
              <a:buChar char="-"/>
            </a:pPr>
            <a:r>
              <a:rPr lang="en-GB">
                <a:sym typeface="Wingdings" panose="05000000000000000000" pitchFamily="2" charset="2"/>
              </a:rPr>
              <a:t>Use different body language for each interview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sym typeface="Wingdings" panose="05000000000000000000" pitchFamily="2" charset="2"/>
              </a:rPr>
              <a:t>See image – research to suggest no matter where you are in the world there are 6 facial expressions everyone can identify – see </a:t>
            </a:r>
            <a:r>
              <a:rPr lang="en-GB"/>
              <a:t>https://www.bbc.co.uk/bitesize/guides/zctwqty/revision/9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A – anger, B- disgust, C- fear, D- joy, E – sadness, F - surprise</a:t>
            </a:r>
          </a:p>
          <a:p>
            <a:pPr marL="0" indent="0">
              <a:buFontTx/>
              <a:buNone/>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589798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Fieldnotes - It is good practice to keep a note of key topics and feelings following an interview so that you don’t forget any key takeaways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50576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Advisory group + peer researcher (switch) – again 15 mins, 5 mins after to feedback</a:t>
            </a:r>
          </a:p>
          <a:p>
            <a:r>
              <a:rPr lang="en-GB"/>
              <a:t>Your breakout room will be recorded so you can watch back in your own time  </a:t>
            </a:r>
          </a:p>
          <a:p>
            <a:r>
              <a:rPr lang="en-GB"/>
              <a:t>In this round we will focus on the xxx </a:t>
            </a:r>
            <a:r>
              <a:rPr lang="en-GB" b="0"/>
              <a:t>Qs of the topic guide</a:t>
            </a:r>
            <a:endParaRPr lang="en-GB"/>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[Drop topic guide into chat &amp; put into breakout rooms]</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695488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a:p>
            <a:pPr marL="171450" indent="-171450">
              <a:buFontTx/>
              <a:buChar char="-"/>
            </a:pPr>
            <a:r>
              <a:rPr lang="en-GB"/>
              <a:t>How did you find that?</a:t>
            </a:r>
          </a:p>
          <a:p>
            <a:pPr marL="171450" indent="-171450">
              <a:buFontTx/>
              <a:buChar char="-"/>
            </a:pPr>
            <a:r>
              <a:rPr lang="en-GB"/>
              <a:t>What did you learn?</a:t>
            </a:r>
          </a:p>
          <a:p>
            <a:pPr marL="0" indent="0">
              <a:buFontTx/>
              <a:buNone/>
            </a:pPr>
            <a:endParaRPr lang="en-GB"/>
          </a:p>
          <a:p>
            <a:pPr marL="0" indent="0">
              <a:buFontTx/>
              <a:buNone/>
            </a:pPr>
            <a:r>
              <a:rPr lang="en-GB"/>
              <a:t>5 mins feedback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45204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peer researchers, you may experience moments (before, after or during an interview) that impact on your own emotions. Conversations may ‘trigger’ particularly difficult moments in your life either in the past or that you are currently experiencing. It is important to acknowledge these emotions and apply techniques to help you navigate these in the moment and process them afterwards. We will be discussing three key concepts in this section – bracketing, emotional first aid and self-reflection. However, XXXX are an organisation which is renowned for its peer support services. We would therefore recommend reaching out to XXXX to join a peer support group (if you would like) or to be assigned a peer mentor to help support you through the final few months of the project.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198157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Consider your interactions across the 4 levels and the impact of each- </a:t>
            </a:r>
          </a:p>
          <a:p>
            <a:pPr marL="171450" indent="-171450">
              <a:buFont typeface="Arial" panose="020B0604020202020204" pitchFamily="34" charset="0"/>
              <a:buChar char="•"/>
            </a:pPr>
            <a:r>
              <a:rPr lang="en-GB"/>
              <a:t>Working as a </a:t>
            </a:r>
            <a:r>
              <a:rPr lang="en-GB">
                <a:highlight>
                  <a:srgbClr val="FFFF00"/>
                </a:highlight>
              </a:rPr>
              <a:t>peer with people living with HIV</a:t>
            </a:r>
            <a:r>
              <a:rPr lang="en-GB"/>
              <a:t>, who may have other similar life experiences has an interpersonal impact</a:t>
            </a:r>
          </a:p>
          <a:p>
            <a:pPr marL="171450" indent="-171450">
              <a:buFont typeface="Arial" panose="020B0604020202020204" pitchFamily="34" charset="0"/>
              <a:buChar char="•"/>
            </a:pPr>
            <a:r>
              <a:rPr lang="en-GB"/>
              <a:t>This means often relating to people who share challenging and sometimes difficult stories with you</a:t>
            </a:r>
          </a:p>
          <a:p>
            <a:pPr marL="171450" indent="-171450">
              <a:buFont typeface="Arial" panose="020B0604020202020204" pitchFamily="34" charset="0"/>
              <a:buChar char="•"/>
            </a:pPr>
            <a:r>
              <a:rPr lang="en-GB"/>
              <a:t>You may feel your own emotions and remember past situations more vividly because of these interactions, otherwise known as a ‘trigger’</a:t>
            </a:r>
          </a:p>
          <a:p>
            <a:pPr marL="171450" indent="-171450">
              <a:buFont typeface="Arial" panose="020B0604020202020204" pitchFamily="34" charset="0"/>
              <a:buChar char="•"/>
            </a:pPr>
            <a:r>
              <a:rPr lang="en-GB"/>
              <a:t>This can therefore impact on your own sense of well-being because: you open yourself to other people’s stories including loss, trauma and ongoing changes. You expand your own sense of community to include these individuals in some way.</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Level 1 – recognise personal significance of peer work to your own life (emotions etc)</a:t>
            </a:r>
          </a:p>
          <a:p>
            <a:pPr marL="171450" indent="-171450">
              <a:buFont typeface="Arial" panose="020B0604020202020204" pitchFamily="34" charset="0"/>
              <a:buChar char="•"/>
            </a:pPr>
            <a:r>
              <a:rPr lang="en-GB"/>
              <a:t>Level 2 – direct interactions with participants and other research team members – both personal and professional environment</a:t>
            </a:r>
          </a:p>
          <a:p>
            <a:pPr marL="171450" indent="-171450">
              <a:buFont typeface="Arial" panose="020B0604020202020204" pitchFamily="34" charset="0"/>
              <a:buChar char="•"/>
            </a:pPr>
            <a:r>
              <a:rPr lang="en-GB"/>
              <a:t>Level 3 – own understanding of job description and what must be done to engage with community members</a:t>
            </a:r>
          </a:p>
          <a:p>
            <a:pPr marL="171450" indent="-171450">
              <a:buFont typeface="Arial" panose="020B0604020202020204" pitchFamily="34" charset="0"/>
              <a:buChar char="•"/>
            </a:pPr>
            <a:r>
              <a:rPr lang="en-GB"/>
              <a:t>Level 4 – reclaims person as social being. Acknowledges that although a peer researcher has an assigned role to fulfil, you may also have a social network that overlaps with person being interviewed etc. So beyond personal impact of someone’s story (trigger) , and empathy for lived challenges someone else experiences, is having to incorporate new information that comes through contact with someone &amp; how that may impact who you are in another role of your life.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992786"/>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A process where a person notices an issue that is contributing to feelings of sadness, fear or anger and they temporarily put aside the issue so they can pay attention to the present situation.</a:t>
            </a:r>
          </a:p>
          <a:p>
            <a:endParaRPr lang="en-GB"/>
          </a:p>
          <a:p>
            <a:r>
              <a:rPr lang="en-GB"/>
              <a:t>Important that we recognise and take care of these ‘emotional triggers’</a:t>
            </a:r>
          </a:p>
          <a:p>
            <a:endParaRPr lang="en-GB"/>
          </a:p>
          <a:p>
            <a:r>
              <a:rPr lang="en-GB"/>
              <a:t>Must have the intention of returning to remove the brackets (unbracket) which means that we then experience our own feelings and reactions at some time more suitable, convenient or appropriate.</a:t>
            </a:r>
          </a:p>
          <a:p>
            <a:endParaRPr lang="en-GB"/>
          </a:p>
          <a:p>
            <a:pPr marL="228600" indent="-228600">
              <a:buAutoNum type="arabicPeriod"/>
            </a:pPr>
            <a:r>
              <a:rPr lang="en-GB"/>
              <a:t>Ongoing practice or self-awareness is needed to notice shifts in your own levels of emotional intensity</a:t>
            </a:r>
          </a:p>
          <a:p>
            <a:pPr marL="228600" indent="-228600">
              <a:buAutoNum type="arabicPeriod"/>
            </a:pPr>
            <a:r>
              <a:rPr lang="en-GB"/>
              <a:t>Self-assessing by using the levels of impact model can help you categorise a trigger – personal, interpersonal, community</a:t>
            </a:r>
          </a:p>
          <a:p>
            <a:pPr marL="228600" indent="-228600">
              <a:buAutoNum type="arabicPeriod"/>
            </a:pPr>
            <a:r>
              <a:rPr lang="en-GB"/>
              <a:t>Here it is important to not judge your own reaction, you are accepting that it is happening but choosing to prioritise your current interaction</a:t>
            </a:r>
          </a:p>
          <a:p>
            <a:pPr marL="228600" indent="-228600">
              <a:buAutoNum type="arabicPeriod"/>
            </a:pPr>
            <a:r>
              <a:rPr lang="en-GB"/>
              <a:t>Strong language (‘a contract’). It is helping you take your own feeling seriously, not just push them aside while working and then ignore them. It is a commitment to taking the time to debrief</a:t>
            </a:r>
          </a:p>
          <a:p>
            <a:pPr marL="228600" indent="-228600">
              <a:buAutoNum type="arabicPeriod"/>
            </a:pPr>
            <a:r>
              <a:rPr lang="en-GB"/>
              <a:t>To help yourself pay more attention to the present situation; longer, deep breath and movements will help.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042340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a:p>
          <a:p>
            <a:pPr algn="l"/>
            <a:r>
              <a:rPr lang="en-GB"/>
              <a:t>Series of supportive techniques for being with someone who is experiencing spontaneous </a:t>
            </a:r>
            <a:r>
              <a:rPr lang="en-GB" sz="1800" b="0" i="0" u="none" strike="noStrike" baseline="0">
                <a:latin typeface="MinionPro-Regular"/>
              </a:rPr>
              <a:t>expression of sadness, anger or fear.</a:t>
            </a:r>
          </a:p>
          <a:p>
            <a:pPr algn="l"/>
            <a:r>
              <a:rPr lang="en-GB" sz="1800" b="0" i="0" u="none" strike="noStrike" baseline="0">
                <a:latin typeface="MinionPro-Regular"/>
              </a:rPr>
              <a:t>• These techniques enable us to support someone through the natural expression of their emotions. The techniques come from Sean Haldane’s book, Emotional First Aid, and are natural and intuitive responses to care for another human being.</a:t>
            </a:r>
          </a:p>
          <a:p>
            <a:pPr algn="l"/>
            <a:endParaRPr lang="en-GB" sz="1800" b="0" i="0" u="none" strike="noStrike" baseline="0">
              <a:latin typeface="MinionPro-Regular"/>
            </a:endParaRPr>
          </a:p>
          <a:p>
            <a:pPr marL="171450" indent="-171450" algn="l">
              <a:buFont typeface="Arial" panose="020B0604020202020204" pitchFamily="34" charset="0"/>
              <a:buChar char="•"/>
            </a:pPr>
            <a:r>
              <a:rPr lang="en-GB"/>
              <a:t>Slow down your own breathing to become more present and have slower pace of communication helps</a:t>
            </a:r>
          </a:p>
          <a:p>
            <a:pPr marL="171450" indent="-171450" algn="l">
              <a:buFont typeface="Arial" panose="020B0604020202020204" pitchFamily="34" charset="0"/>
              <a:buChar char="•"/>
            </a:pPr>
            <a:r>
              <a:rPr lang="en-GB"/>
              <a:t>Our own beliefs about certain emotions can impact how we react to others. Do not try to help a person to express an emotion that you yourself are not able to express comfortably</a:t>
            </a:r>
          </a:p>
          <a:p>
            <a:pPr marL="171450" indent="-171450" algn="l">
              <a:buFont typeface="Arial" panose="020B0604020202020204" pitchFamily="34" charset="0"/>
              <a:buChar char="•"/>
            </a:pPr>
            <a:r>
              <a:rPr lang="en-GB"/>
              <a:t>Pausing a question to allow space for another person’s emotional state and not trying to rush them could be an EFA moment</a:t>
            </a:r>
          </a:p>
          <a:p>
            <a:pPr marL="171450" indent="-171450" algn="l">
              <a:buFont typeface="Arial" panose="020B0604020202020204" pitchFamily="34" charset="0"/>
              <a:buChar char="•"/>
            </a:pPr>
            <a:r>
              <a:rPr lang="en-GB"/>
              <a:t>EFA is the opposite of trying to talk someone else out of their feelings – respect whatever is surfacing and give time and attention. Asking a person what is supportive to them is essential to respect their process</a:t>
            </a:r>
          </a:p>
          <a:p>
            <a:pPr marL="171450" indent="-171450" algn="l">
              <a:buFont typeface="Arial" panose="020B0604020202020204" pitchFamily="34" charset="0"/>
              <a:buChar char="•"/>
            </a:pPr>
            <a:r>
              <a:rPr lang="en-GB"/>
              <a:t>If someone is an escalating intensity of emotion, use your own judgement, and know your environment, support people and protocols</a:t>
            </a:r>
          </a:p>
          <a:p>
            <a:pPr marL="171450" indent="-171450" algn="l">
              <a:buFont typeface="Arial" panose="020B0604020202020204" pitchFamily="34" charset="0"/>
              <a:buChar char="•"/>
            </a:pPr>
            <a:r>
              <a:rPr lang="en-GB"/>
              <a:t>Demonstrating care and empathy for someone else's feelings does not make you a counsellor. It simply humanises an interaction and allows people to be authentic as they tell their stories. Stopping yourself from giving well-meaning advice or trying to offer solutions is  </a:t>
            </a:r>
            <a:r>
              <a:rPr lang="en-GB" b="1"/>
              <a:t>really important</a:t>
            </a:r>
          </a:p>
          <a:p>
            <a:pPr marL="171450" indent="-171450" algn="l">
              <a:buFont typeface="Arial" panose="020B0604020202020204" pitchFamily="34" charset="0"/>
              <a:buChar char="•"/>
            </a:pPr>
            <a:r>
              <a:rPr lang="en-GB" b="1"/>
              <a:t>Sadness </a:t>
            </a:r>
            <a:r>
              <a:rPr lang="en-GB" b="0"/>
              <a:t>is considered a high-empathy emotion – it is easy to feel sad around other’s sadness</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6035239"/>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TIME]</a:t>
            </a:r>
          </a:p>
          <a:p>
            <a:endParaRPr lang="en-GB"/>
          </a:p>
          <a:p>
            <a:r>
              <a:rPr lang="en-GB"/>
              <a:t>In pairs, for 10 mins we want you to 1) reflect and write down your responses to sentences on screen (post in chat). Then, one person will start sharing with speaking sentences and second person will write down speakers words in blanks provided.</a:t>
            </a:r>
          </a:p>
          <a:p>
            <a:endParaRPr lang="en-GB"/>
          </a:p>
          <a:p>
            <a:r>
              <a:rPr lang="en-GB"/>
              <a:t>We only have time to do one exercise today but you can do this in your own time to </a:t>
            </a:r>
            <a:r>
              <a:rPr lang="en-GB" err="1"/>
              <a:t>reflecrt</a:t>
            </a:r>
            <a:r>
              <a:rPr lang="en-GB"/>
              <a:t> on:</a:t>
            </a:r>
          </a:p>
          <a:p>
            <a:pPr marL="171450" indent="-171450">
              <a:buFontTx/>
              <a:buChar char="-"/>
            </a:pPr>
            <a:r>
              <a:rPr lang="en-GB"/>
              <a:t>Emotion you find least comfortable to express </a:t>
            </a:r>
          </a:p>
          <a:p>
            <a:pPr marL="171450" indent="-171450">
              <a:buFontTx/>
              <a:buChar char="-"/>
            </a:pPr>
            <a:r>
              <a:rPr lang="en-GB"/>
              <a:t>Emotion you find most comfortable to see expressed by others</a:t>
            </a:r>
          </a:p>
          <a:p>
            <a:pPr marL="171450" indent="-171450">
              <a:buFontTx/>
              <a:buChar char="-"/>
            </a:pPr>
            <a:r>
              <a:rPr lang="en-GB"/>
              <a:t>Emotion you find least comfortable to see expressed by others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20370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09868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739614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Please complete on your own now – and you can use these before &amp; after each interview to check in with your emotions. Please remember that we are here to support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298336"/>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32242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are also here to support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82898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898054"/>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684253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We will save the recording in a OneDrive folder along with all other relevant study documents and share after the session for you to listen back if you’d like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494E1-06E1-4553-BECC-DB75992A761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016751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94D6-9F10-431A-BC6E-1F272EC639F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23306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Share your favourite photograph with the group</a:t>
            </a:r>
          </a:p>
          <a:p>
            <a:endParaRPr lang="en-GB"/>
          </a:p>
        </p:txBody>
      </p:sp>
      <p:sp>
        <p:nvSpPr>
          <p:cNvPr id="4" name="Slide Number Placeholder 3"/>
          <p:cNvSpPr>
            <a:spLocks noGrp="1"/>
          </p:cNvSpPr>
          <p:nvPr>
            <p:ph type="sldNum" sz="quarter" idx="5"/>
          </p:nvPr>
        </p:nvSpPr>
        <p:spPr/>
        <p:txBody>
          <a:bodyPr/>
          <a:lstStyle/>
          <a:p>
            <a:fld id="{596C4D45-8B35-4C7E-A3AD-27E4D431174C}" type="slidenum">
              <a:rPr lang="en-GB" smtClean="0"/>
              <a:t>165</a:t>
            </a:fld>
            <a:endParaRPr lang="en-GB"/>
          </a:p>
        </p:txBody>
      </p:sp>
    </p:spTree>
    <p:extLst>
      <p:ext uri="{BB962C8B-B14F-4D97-AF65-F5344CB8AC3E}">
        <p14:creationId xmlns:p14="http://schemas.microsoft.com/office/powerpoint/2010/main" val="150688508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6C4D45-8B35-4C7E-A3AD-27E4D431174C}" type="slidenum">
              <a:rPr lang="en-GB" smtClean="0"/>
              <a:t>166</a:t>
            </a:fld>
            <a:endParaRPr lang="en-GB"/>
          </a:p>
        </p:txBody>
      </p:sp>
    </p:spTree>
    <p:extLst>
      <p:ext uri="{BB962C8B-B14F-4D97-AF65-F5344CB8AC3E}">
        <p14:creationId xmlns:p14="http://schemas.microsoft.com/office/powerpoint/2010/main" val="74255394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Ask peer researchers to present for 2-3 mins on reflections from (shadowing/conducting) interviews so far: 3 key takeaways</a:t>
            </a:r>
          </a:p>
        </p:txBody>
      </p:sp>
      <p:sp>
        <p:nvSpPr>
          <p:cNvPr id="4" name="Slide Number Placeholder 3"/>
          <p:cNvSpPr>
            <a:spLocks noGrp="1"/>
          </p:cNvSpPr>
          <p:nvPr>
            <p:ph type="sldNum" sz="quarter" idx="5"/>
          </p:nvPr>
        </p:nvSpPr>
        <p:spPr/>
        <p:txBody>
          <a:bodyPr/>
          <a:lstStyle/>
          <a:p>
            <a:fld id="{596C4D45-8B35-4C7E-A3AD-27E4D431174C}" type="slidenum">
              <a:rPr lang="en-GB" smtClean="0"/>
              <a:t>167</a:t>
            </a:fld>
            <a:endParaRPr lang="en-GB"/>
          </a:p>
        </p:txBody>
      </p:sp>
    </p:spTree>
    <p:extLst>
      <p:ext uri="{BB962C8B-B14F-4D97-AF65-F5344CB8AC3E}">
        <p14:creationId xmlns:p14="http://schemas.microsoft.com/office/powerpoint/2010/main" val="964918675"/>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56D80-D954-DF47-BAC3-DB95DB649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778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r>
              <a:rPr lang="en-GB"/>
              <a:t>See training session 2 for more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56D80-D954-DF47-BAC3-DB95DB649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3871619"/>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have your data… now what?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56D80-D954-DF47-BAC3-DB95DB649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84998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Can take a very long time which is why we have outsourced to an external company, UK Transcription, of which we have a confidentiality agreement with. For instance, it can take around 6 hours to transcribe a 1hr interview. We anonymise all transcripts.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Won’t have had chance to send beforehand but we will distribute one via chat for you to begin reading during tea break. Will introduce how to analyse this afterwards. Password protected (we will tell you password on day) – will be same one for each transcript so please keep a note somewhere secure</a:t>
            </a:r>
          </a:p>
          <a:p>
            <a:endParaRPr lang="en-GB"/>
          </a:p>
          <a:p>
            <a:r>
              <a:rPr lang="en-GB"/>
              <a:t>Memos – things that might spring to mind as you are transcribing e.g. ideas or concepts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56D80-D954-DF47-BAC3-DB95DB649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730037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Different approaches:</a:t>
            </a:r>
          </a:p>
          <a:p>
            <a:endParaRPr lang="en-US"/>
          </a:p>
          <a:p>
            <a:pPr marL="171450" indent="-171450">
              <a:buFont typeface="Arial" panose="020B0604020202020204" pitchFamily="34" charset="0"/>
              <a:buChar char="•"/>
            </a:pPr>
            <a:r>
              <a:rPr lang="en-US">
                <a:highlight>
                  <a:srgbClr val="FFFF00"/>
                </a:highlight>
              </a:rPr>
              <a:t>Computer-aided qualitative data analysis software (CAQDAS) e.g. </a:t>
            </a:r>
            <a:r>
              <a:rPr lang="en-US" err="1">
                <a:highlight>
                  <a:srgbClr val="FFFF00"/>
                </a:highlight>
              </a:rPr>
              <a:t>Nvivo</a:t>
            </a:r>
            <a:r>
              <a:rPr lang="en-US">
                <a:highlight>
                  <a:srgbClr val="FFFF00"/>
                </a:highlight>
              </a:rPr>
              <a:t> –</a:t>
            </a:r>
            <a:r>
              <a:rPr lang="en-US"/>
              <a:t>Different packages for different methods: use for theory building or concept maps/diagrams etc.</a:t>
            </a:r>
            <a:endParaRPr lang="en-US" b="0"/>
          </a:p>
          <a:p>
            <a:pPr marL="171450" indent="-171450">
              <a:buFont typeface="Arial" panose="020B0604020202020204" pitchFamily="34" charset="0"/>
              <a:buChar char="•"/>
            </a:pPr>
            <a:r>
              <a:rPr lang="en-US" b="1"/>
              <a:t>Cut and paste </a:t>
            </a:r>
            <a:r>
              <a:rPr lang="en-US"/>
              <a:t>– coded data cut up and pasted on large sheets of paper and </a:t>
            </a:r>
            <a:r>
              <a:rPr lang="en-US" err="1"/>
              <a:t>organised</a:t>
            </a:r>
            <a:r>
              <a:rPr lang="en-US"/>
              <a:t> into </a:t>
            </a:r>
            <a:r>
              <a:rPr lang="en-US" b="1"/>
              <a:t>themes</a:t>
            </a:r>
          </a:p>
          <a:p>
            <a:pPr marL="171450" indent="-171450">
              <a:buFont typeface="Arial" panose="020B0604020202020204" pitchFamily="34" charset="0"/>
              <a:buChar char="•"/>
            </a:pPr>
            <a:r>
              <a:rPr lang="en-US"/>
              <a:t>Manual using </a:t>
            </a:r>
            <a:r>
              <a:rPr lang="en-US" b="1"/>
              <a:t>highlighter</a:t>
            </a:r>
            <a:r>
              <a:rPr lang="en-US"/>
              <a:t> pen (we will use this approach combined with “sticky notes”)</a:t>
            </a:r>
          </a:p>
          <a:p>
            <a:pPr marL="171450" indent="-171450">
              <a:buFont typeface="Arial" panose="020B0604020202020204" pitchFamily="34" charset="0"/>
              <a:buChar char="•"/>
            </a:pPr>
            <a:r>
              <a:rPr lang="en-US"/>
              <a:t>Reduce data to a </a:t>
            </a:r>
            <a:r>
              <a:rPr lang="en-US" b="1"/>
              <a:t>matrix</a:t>
            </a:r>
            <a:r>
              <a:rPr lang="en-US"/>
              <a:t> – each respondent in rows and each key theme or concept as column (Word or Excel) – </a:t>
            </a:r>
            <a:r>
              <a:rPr lang="en-US" err="1"/>
              <a:t>pixture</a:t>
            </a:r>
            <a:r>
              <a:rPr lang="en-US"/>
              <a:t> is from NVivo</a:t>
            </a:r>
          </a:p>
          <a:p>
            <a:endParaRPr lang="en-US"/>
          </a:p>
          <a:p>
            <a:r>
              <a:rPr lang="en-US"/>
              <a:t>Other methods include: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Use </a:t>
            </a:r>
            <a:r>
              <a:rPr lang="en-US" b="1"/>
              <a:t>cognitive mapping</a:t>
            </a:r>
            <a:r>
              <a:rPr lang="en-US"/>
              <a:t> – visually chart beliefs and concepts held by one individual and see how much each of these are linked and in what direction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Transferring single concept onto </a:t>
            </a:r>
            <a:r>
              <a:rPr lang="en-US" b="1"/>
              <a:t>index cards </a:t>
            </a:r>
            <a:r>
              <a:rPr lang="en-US"/>
              <a:t>– each card represents a theme and </a:t>
            </a:r>
            <a:r>
              <a:rPr lang="en-US" err="1"/>
              <a:t>summarises</a:t>
            </a:r>
            <a:r>
              <a:rPr lang="en-US"/>
              <a:t> all respondents views on a single card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Clustering results in </a:t>
            </a:r>
            <a:r>
              <a:rPr lang="en-US" b="1"/>
              <a:t>‘dendrograms’</a:t>
            </a:r>
            <a:r>
              <a:rPr lang="en-US"/>
              <a:t> – visualize patterns by grouping themes/concepts that share similar words or attributes or are coded similarly – graphical representation of similarities and differences.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US"/>
              <a:t>Remember whichever you choose you will begin to lose some of the meaning behind the words… as you try to quantify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56D80-D954-DF47-BAC3-DB95DB649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20766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There are lots of different approaches to data analysis. We will be focusing on a type of thematic analysis.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Thematic analysis- thematic coding used in many different analytic traditions (e.g. grounded theory, content analysis) so some argue that it is more of a generic method rather than an approach of its own</a:t>
            </a:r>
          </a:p>
          <a:p>
            <a:endParaRPr lang="en-GB"/>
          </a:p>
        </p:txBody>
      </p:sp>
      <p:sp>
        <p:nvSpPr>
          <p:cNvPr id="4" name="Slide Number Placeholder 3"/>
          <p:cNvSpPr>
            <a:spLocks noGrp="1"/>
          </p:cNvSpPr>
          <p:nvPr>
            <p:ph type="sldNum" sz="quarter" idx="5"/>
          </p:nvPr>
        </p:nvSpPr>
        <p:spPr/>
        <p:txBody>
          <a:bodyPr/>
          <a:lstStyle/>
          <a:p>
            <a:fld id="{596C4D45-8B35-4C7E-A3AD-27E4D431174C}" type="slidenum">
              <a:rPr lang="en-GB" smtClean="0"/>
              <a:t>174</a:t>
            </a:fld>
            <a:endParaRPr lang="en-GB"/>
          </a:p>
        </p:txBody>
      </p:sp>
    </p:spTree>
    <p:extLst>
      <p:ext uri="{BB962C8B-B14F-4D97-AF65-F5344CB8AC3E}">
        <p14:creationId xmlns:p14="http://schemas.microsoft.com/office/powerpoint/2010/main" val="2786639812"/>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Thematic analysis= one of the most common approaches to QDA</a:t>
            </a:r>
          </a:p>
          <a:p>
            <a:r>
              <a:rPr lang="en-GB"/>
              <a:t>Coding data and organisation of coded data into </a:t>
            </a:r>
            <a:r>
              <a:rPr lang="en-GB" b="1"/>
              <a:t>themes </a:t>
            </a:r>
            <a:r>
              <a:rPr lang="en-GB"/>
              <a:t>or other patterns and associations</a:t>
            </a:r>
          </a:p>
          <a:p>
            <a:r>
              <a:rPr lang="en-GB" b="1"/>
              <a:t>Stages in thematic data analysis:</a:t>
            </a:r>
          </a:p>
          <a:p>
            <a:r>
              <a:rPr lang="en-GB"/>
              <a:t>1. organise the data</a:t>
            </a:r>
          </a:p>
          <a:p>
            <a:r>
              <a:rPr lang="en-GB"/>
              <a:t>2. code the data</a:t>
            </a:r>
          </a:p>
          <a:p>
            <a:r>
              <a:rPr lang="en-GB"/>
              <a:t>3. generate categories or themes</a:t>
            </a:r>
          </a:p>
          <a:p>
            <a:r>
              <a:rPr lang="en-GB"/>
              <a:t>4. test emergent understandings of the data</a:t>
            </a:r>
          </a:p>
          <a:p>
            <a:r>
              <a:rPr lang="en-GB"/>
              <a:t>5. search for alternative explanations of the data</a:t>
            </a:r>
          </a:p>
          <a:p>
            <a:r>
              <a:rPr lang="en-GB"/>
              <a:t>6. write-up the data analysis</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56D80-D954-DF47-BAC3-DB95DB649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99150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Summarises previous </a:t>
            </a:r>
            <a:r>
              <a:rPr lang="en-GB" err="1"/>
              <a:t>picutre</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56D80-D954-DF47-BAC3-DB95DB6496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262403"/>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a specific model used in participatory research  &amp; as you will see it is very similar to thematic analysis</a:t>
            </a:r>
          </a:p>
          <a:p>
            <a:endParaRPr lang="en-GB"/>
          </a:p>
          <a:p>
            <a:r>
              <a:rPr lang="en-GB"/>
              <a:t>Today you will learn HOW to code transcripts and categorise codes into themes. However, much of your work will take place after today’s call. You will each be assigned a “buddy” who will guide you through the other steps before we meet once more as a group to finalise our findings.</a:t>
            </a:r>
          </a:p>
          <a:p>
            <a:endParaRPr lang="en-GB"/>
          </a:p>
          <a:p>
            <a:r>
              <a:rPr lang="en-GB"/>
              <a:t>We will share transcripts with you by email (password protected) to keep these safe. We recommend that once you have finished analysing them you send them back &amp; delete from your workspace. </a:t>
            </a:r>
          </a:p>
        </p:txBody>
      </p:sp>
      <p:sp>
        <p:nvSpPr>
          <p:cNvPr id="4" name="Slide Number Placeholder 3"/>
          <p:cNvSpPr>
            <a:spLocks noGrp="1"/>
          </p:cNvSpPr>
          <p:nvPr>
            <p:ph type="sldNum" sz="quarter" idx="5"/>
          </p:nvPr>
        </p:nvSpPr>
        <p:spPr/>
        <p:txBody>
          <a:bodyPr/>
          <a:lstStyle/>
          <a:p>
            <a:fld id="{596C4D45-8B35-4C7E-A3AD-27E4D431174C}" type="slidenum">
              <a:rPr lang="en-GB" smtClean="0"/>
              <a:t>177</a:t>
            </a:fld>
            <a:endParaRPr lang="en-GB"/>
          </a:p>
        </p:txBody>
      </p:sp>
    </p:spTree>
    <p:extLst>
      <p:ext uri="{BB962C8B-B14F-4D97-AF65-F5344CB8AC3E}">
        <p14:creationId xmlns:p14="http://schemas.microsoft.com/office/powerpoint/2010/main" val="8964583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will send you each transcripts with a password (same for each one) – make a note now.</a:t>
            </a:r>
          </a:p>
          <a:p>
            <a:r>
              <a:rPr lang="en-GB"/>
              <a:t>We will set a deadline and meeting time to have completed this by.</a:t>
            </a:r>
          </a:p>
          <a:p>
            <a:endParaRPr lang="en-GB"/>
          </a:p>
        </p:txBody>
      </p:sp>
      <p:sp>
        <p:nvSpPr>
          <p:cNvPr id="4" name="Slide Number Placeholder 3"/>
          <p:cNvSpPr>
            <a:spLocks noGrp="1"/>
          </p:cNvSpPr>
          <p:nvPr>
            <p:ph type="sldNum" sz="quarter" idx="5"/>
          </p:nvPr>
        </p:nvSpPr>
        <p:spPr/>
        <p:txBody>
          <a:bodyPr/>
          <a:lstStyle/>
          <a:p>
            <a:fld id="{596C4D45-8B35-4C7E-A3AD-27E4D431174C}" type="slidenum">
              <a:rPr lang="en-GB" smtClean="0"/>
              <a:t>178</a:t>
            </a:fld>
            <a:endParaRPr lang="en-GB"/>
          </a:p>
        </p:txBody>
      </p:sp>
    </p:spTree>
    <p:extLst>
      <p:ext uri="{BB962C8B-B14F-4D97-AF65-F5344CB8AC3E}">
        <p14:creationId xmlns:p14="http://schemas.microsoft.com/office/powerpoint/2010/main" val="152136089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Let’s have a read of transcript B01 now as a group. Read out loud for 5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596C4D45-8B35-4C7E-A3AD-27E4D431174C}" type="slidenum">
              <a:rPr lang="en-GB" smtClean="0"/>
              <a:t>179</a:t>
            </a:fld>
            <a:endParaRPr lang="en-GB"/>
          </a:p>
        </p:txBody>
      </p:sp>
    </p:spTree>
    <p:extLst>
      <p:ext uri="{BB962C8B-B14F-4D97-AF65-F5344CB8AC3E}">
        <p14:creationId xmlns:p14="http://schemas.microsoft.com/office/powerpoint/2010/main" val="108196856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pPr marL="0" marR="0" lvl="0" indent="0" algn="l" defTabSz="457200" rtl="0" eaLnBrk="1" fontAlgn="auto" latinLnBrk="0" hangingPunct="1">
              <a:lnSpc>
                <a:spcPct val="100000"/>
              </a:lnSpc>
              <a:spcBef>
                <a:spcPts val="0"/>
              </a:spcBef>
              <a:spcAft>
                <a:spcPts val="0"/>
              </a:spcAft>
              <a:buClrTx/>
              <a:buSzTx/>
              <a:buFontTx/>
              <a:buNone/>
              <a:tabLst/>
              <a:defRPr/>
            </a:pPr>
            <a:r>
              <a:rPr lang="en-GB"/>
              <a:t>Thematic framework or index systematically applied to the data in their textual form.</a:t>
            </a:r>
          </a:p>
          <a:p>
            <a:pPr marL="0" marR="0" lvl="0" indent="0" algn="l" defTabSz="457200" rtl="0" eaLnBrk="1" fontAlgn="auto" latinLnBrk="0" hangingPunct="1">
              <a:lnSpc>
                <a:spcPct val="100000"/>
              </a:lnSpc>
              <a:spcBef>
                <a:spcPts val="0"/>
              </a:spcBef>
              <a:spcAft>
                <a:spcPts val="0"/>
              </a:spcAft>
              <a:buClrTx/>
              <a:buSzTx/>
              <a:buFontTx/>
              <a:buNone/>
              <a:tabLst/>
              <a:defRPr/>
            </a:pPr>
            <a:r>
              <a:rPr lang="en-GB"/>
              <a:t>Data ‘lifted’ from original context and rearranged according to appropriate thematic reference.</a:t>
            </a:r>
          </a:p>
          <a:p>
            <a:endParaRPr lang="en-GB"/>
          </a:p>
          <a:p>
            <a:r>
              <a:rPr lang="en-GB"/>
              <a:t>Researchers immerse self in data – identify topics/subjects of interest – therefore, whatever labels developed are grounded/supported by data</a:t>
            </a:r>
          </a:p>
          <a:p>
            <a:endParaRPr lang="en-GB"/>
          </a:p>
          <a:p>
            <a:r>
              <a:rPr lang="en-GB"/>
              <a:t>Possible topics – refine &amp; sort into themes and subthemes (initial thematic framework)</a:t>
            </a:r>
          </a:p>
          <a:p>
            <a:endParaRPr lang="en-GB"/>
          </a:p>
          <a:p>
            <a:r>
              <a:rPr lang="en-GB"/>
              <a:t>Emergent themes + ones derived from research questions/aims (+ interview topic guide)</a:t>
            </a:r>
          </a:p>
          <a:p>
            <a:endParaRPr lang="en-GB"/>
          </a:p>
          <a:p>
            <a:r>
              <a:rPr lang="en-GB"/>
              <a:t>“</a:t>
            </a:r>
            <a:r>
              <a:rPr lang="en-GB" sz="1200" kern="1200">
                <a:solidFill>
                  <a:schemeClr val="tx1"/>
                </a:solidFill>
                <a:effectLst/>
                <a:latin typeface="+mn-lt"/>
                <a:ea typeface="+mn-ea"/>
                <a:cs typeface="+mn-cs"/>
              </a:rPr>
              <a:t>we took a combined approach to analysis, enabling themes to be developed both inductively from the accounts (experiences and views) of research participants and deductively from existing literature."</a:t>
            </a:r>
            <a:endParaRPr lang="en-GB"/>
          </a:p>
          <a:p>
            <a:endParaRPr lang="en-GB"/>
          </a:p>
          <a:p>
            <a:pPr marL="0" marR="0" lvl="0" indent="0" algn="l" defTabSz="457200" rtl="0" eaLnBrk="1" fontAlgn="auto" latinLnBrk="0" hangingPunct="1">
              <a:lnSpc>
                <a:spcPct val="100000"/>
              </a:lnSpc>
              <a:spcBef>
                <a:spcPts val="0"/>
              </a:spcBef>
              <a:spcAft>
                <a:spcPts val="0"/>
              </a:spcAft>
              <a:buClrTx/>
              <a:buSzTx/>
              <a:buFontTx/>
              <a:buNone/>
              <a:tabLst/>
              <a:defRPr/>
            </a:pPr>
            <a:r>
              <a:rPr lang="en-GB"/>
              <a:t>Step 3: indexing or applying framework</a:t>
            </a:r>
          </a:p>
          <a:p>
            <a:endParaRPr lang="en-GB"/>
          </a:p>
          <a:p>
            <a:r>
              <a:rPr lang="en-GB"/>
              <a:t>Use thematic framework to annotate &amp; label data. Sometimes referred to as ‘</a:t>
            </a:r>
            <a:r>
              <a:rPr lang="en-GB" err="1"/>
              <a:t>opic</a:t>
            </a:r>
            <a:r>
              <a:rPr lang="en-GB"/>
              <a:t> coding’</a:t>
            </a:r>
          </a:p>
          <a:p>
            <a:endParaRPr lang="en-GB"/>
          </a:p>
          <a:p>
            <a:r>
              <a:rPr lang="en-GB"/>
              <a:t>Indexing: </a:t>
            </a:r>
          </a:p>
          <a:p>
            <a:pPr marL="171450" indent="-171450">
              <a:buFont typeface="Arial" panose="020B0604020202020204" pitchFamily="34" charset="0"/>
              <a:buChar char="•"/>
            </a:pPr>
            <a:r>
              <a:rPr lang="en-GB"/>
              <a:t>All data are read and annotated according to the thematic framework. Indexing references- recorded on the margins of each transcript. It involves making judgements on the meaning and significance of the data, it is not a mechanical, routine exercise  (subjective, but transparent process)</a:t>
            </a:r>
          </a:p>
          <a:p>
            <a:pPr marL="171450" indent="-171450">
              <a:buFont typeface="Arial" panose="020B0604020202020204" pitchFamily="34" charset="0"/>
              <a:buChar char="•"/>
            </a:pPr>
            <a:r>
              <a:rPr lang="en-GB" baseline="0"/>
              <a:t>Indexes provide a mechanism for </a:t>
            </a:r>
            <a:r>
              <a:rPr lang="en-GB" b="1" baseline="0"/>
              <a:t>labelling data in manageable ‘bites’ for subsequent retrieval and exploration</a:t>
            </a:r>
            <a:r>
              <a:rPr lang="en-GB" baseline="0"/>
              <a:t>.</a:t>
            </a:r>
          </a:p>
          <a:p>
            <a:pPr marL="171450" indent="-171450">
              <a:buFont typeface="Arial" panose="020B0604020202020204" pitchFamily="34" charset="0"/>
              <a:buChar char="•"/>
            </a:pPr>
            <a:r>
              <a:rPr lang="en-GB" baseline="0"/>
              <a:t>If more than one population is being studied, then it may be necessary to develop separate indexes for each group; or alternatively have a common index, but have additional elements through extra sub-categories- this helps identify both common and divergent themes. </a:t>
            </a:r>
            <a:endParaRPr lang="en-GB"/>
          </a:p>
          <a:p>
            <a:endParaRPr lang="en-GB"/>
          </a:p>
        </p:txBody>
      </p:sp>
      <p:sp>
        <p:nvSpPr>
          <p:cNvPr id="4" name="Slide Number Placeholder 3"/>
          <p:cNvSpPr>
            <a:spLocks noGrp="1"/>
          </p:cNvSpPr>
          <p:nvPr>
            <p:ph type="sldNum" sz="quarter" idx="5"/>
          </p:nvPr>
        </p:nvSpPr>
        <p:spPr/>
        <p:txBody>
          <a:bodyPr/>
          <a:lstStyle/>
          <a:p>
            <a:fld id="{596C4D45-8B35-4C7E-A3AD-27E4D431174C}" type="slidenum">
              <a:rPr lang="en-GB" smtClean="0"/>
              <a:t>180</a:t>
            </a:fld>
            <a:endParaRPr lang="en-GB"/>
          </a:p>
        </p:txBody>
      </p:sp>
    </p:spTree>
    <p:extLst>
      <p:ext uri="{BB962C8B-B14F-4D97-AF65-F5344CB8AC3E}">
        <p14:creationId xmlns:p14="http://schemas.microsoft.com/office/powerpoint/2010/main" val="1347230530"/>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mn-ea"/>
                <a:cs typeface="+mn-cs"/>
              </a:rPr>
              <a:t>Characterising patterns</a:t>
            </a:r>
          </a:p>
          <a:p>
            <a:pPr marL="228600" indent="-228600">
              <a:buAutoNum type="arabicPeriod"/>
            </a:pPr>
            <a:r>
              <a:rPr lang="en-GB" sz="1200" b="0" i="0" u="none" strike="noStrike" kern="1200" baseline="0">
                <a:solidFill>
                  <a:schemeClr val="tx1"/>
                </a:solidFill>
                <a:latin typeface="+mn-lt"/>
                <a:ea typeface="+mn-ea"/>
                <a:cs typeface="+mn-cs"/>
              </a:rPr>
              <a:t>Similarity – things happen the same way</a:t>
            </a:r>
          </a:p>
          <a:p>
            <a:pPr marL="228600" indent="-228600">
              <a:buAutoNum type="arabicPeriod"/>
            </a:pPr>
            <a:r>
              <a:rPr lang="en-GB" sz="1200" b="0" i="0" u="none" strike="noStrike" kern="1200" baseline="0">
                <a:solidFill>
                  <a:schemeClr val="tx1"/>
                </a:solidFill>
                <a:latin typeface="+mn-lt"/>
                <a:ea typeface="+mn-ea"/>
                <a:cs typeface="+mn-cs"/>
              </a:rPr>
              <a:t>Different – they happen in predictably different ways</a:t>
            </a:r>
          </a:p>
          <a:p>
            <a:pPr marL="228600" indent="-228600">
              <a:buAutoNum type="arabicPeriod"/>
            </a:pPr>
            <a:r>
              <a:rPr lang="en-GB" sz="1200" b="0" i="0" u="none" strike="noStrike" kern="1200" baseline="0">
                <a:solidFill>
                  <a:schemeClr val="tx1"/>
                </a:solidFill>
                <a:latin typeface="+mn-lt"/>
                <a:ea typeface="+mn-ea"/>
                <a:cs typeface="+mn-cs"/>
              </a:rPr>
              <a:t>Frequency – happen often or rarely</a:t>
            </a:r>
          </a:p>
          <a:p>
            <a:pPr marL="228600" indent="-228600">
              <a:buAutoNum type="arabicPeriod"/>
            </a:pPr>
            <a:r>
              <a:rPr lang="en-GB" sz="1200" b="0" i="0" u="none" strike="noStrike" kern="1200" baseline="0">
                <a:solidFill>
                  <a:schemeClr val="tx1"/>
                </a:solidFill>
                <a:latin typeface="+mn-lt"/>
                <a:ea typeface="+mn-ea"/>
                <a:cs typeface="+mn-cs"/>
              </a:rPr>
              <a:t>Sequence – happen in certain order</a:t>
            </a:r>
          </a:p>
          <a:p>
            <a:pPr marL="228600" indent="-228600">
              <a:buAutoNum type="arabicPeriod"/>
            </a:pPr>
            <a:r>
              <a:rPr lang="en-GB" sz="1200" b="0" i="0" u="none" strike="noStrike" kern="1200" baseline="0">
                <a:solidFill>
                  <a:schemeClr val="tx1"/>
                </a:solidFill>
                <a:latin typeface="+mn-lt"/>
                <a:ea typeface="+mn-ea"/>
                <a:cs typeface="+mn-cs"/>
              </a:rPr>
              <a:t>Correspondence – happen in relation to other activities or events</a:t>
            </a:r>
          </a:p>
          <a:p>
            <a:pPr marL="228600" indent="-228600">
              <a:buAutoNum type="arabicPeriod"/>
            </a:pPr>
            <a:r>
              <a:rPr lang="en-GB" sz="1200" b="0" i="0" u="none" strike="noStrike" kern="1200" baseline="0">
                <a:solidFill>
                  <a:schemeClr val="tx1"/>
                </a:solidFill>
                <a:latin typeface="+mn-lt"/>
                <a:ea typeface="+mn-ea"/>
                <a:cs typeface="+mn-cs"/>
              </a:rPr>
              <a:t>Causation – one appears to cause another</a:t>
            </a:r>
          </a:p>
          <a:p>
            <a:endParaRPr lang="en-GB"/>
          </a:p>
        </p:txBody>
      </p:sp>
      <p:sp>
        <p:nvSpPr>
          <p:cNvPr id="4" name="Slide Number Placeholder 3"/>
          <p:cNvSpPr>
            <a:spLocks noGrp="1"/>
          </p:cNvSpPr>
          <p:nvPr>
            <p:ph type="sldNum" sz="quarter" idx="5"/>
          </p:nvPr>
        </p:nvSpPr>
        <p:spPr/>
        <p:txBody>
          <a:bodyPr/>
          <a:lstStyle/>
          <a:p>
            <a:fld id="{596C4D45-8B35-4C7E-A3AD-27E4D431174C}" type="slidenum">
              <a:rPr lang="en-GB" smtClean="0"/>
              <a:t>181</a:t>
            </a:fld>
            <a:endParaRPr lang="en-GB"/>
          </a:p>
        </p:txBody>
      </p:sp>
    </p:spTree>
    <p:extLst>
      <p:ext uri="{BB962C8B-B14F-4D97-AF65-F5344CB8AC3E}">
        <p14:creationId xmlns:p14="http://schemas.microsoft.com/office/powerpoint/2010/main" val="383869588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Let’s do it now with our example</a:t>
            </a:r>
          </a:p>
          <a:p>
            <a:endParaRPr lang="en-GB"/>
          </a:p>
          <a:p>
            <a:r>
              <a:rPr lang="en-GB"/>
              <a:t>You will spend 10 mins coding alone – can do this simply by highlighting in word &amp; adding notes to file</a:t>
            </a:r>
          </a:p>
          <a:p>
            <a:r>
              <a:rPr lang="en-GB"/>
              <a:t>We will then meet as a group and discuss our codes to develop a codebook together.</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Create individual </a:t>
            </a:r>
            <a:r>
              <a:rPr lang="en-GB" err="1"/>
              <a:t>Jamboards</a:t>
            </a:r>
            <a:r>
              <a:rPr lang="en-GB"/>
              <a:t> for people to use </a:t>
            </a:r>
          </a:p>
        </p:txBody>
      </p:sp>
      <p:sp>
        <p:nvSpPr>
          <p:cNvPr id="4" name="Slide Number Placeholder 3"/>
          <p:cNvSpPr>
            <a:spLocks noGrp="1"/>
          </p:cNvSpPr>
          <p:nvPr>
            <p:ph type="sldNum" sz="quarter" idx="5"/>
          </p:nvPr>
        </p:nvSpPr>
        <p:spPr/>
        <p:txBody>
          <a:bodyPr/>
          <a:lstStyle/>
          <a:p>
            <a:fld id="{596C4D45-8B35-4C7E-A3AD-27E4D431174C}" type="slidenum">
              <a:rPr lang="en-GB" smtClean="0"/>
              <a:t>182</a:t>
            </a:fld>
            <a:endParaRPr lang="en-GB"/>
          </a:p>
        </p:txBody>
      </p:sp>
    </p:spTree>
    <p:extLst>
      <p:ext uri="{BB962C8B-B14F-4D97-AF65-F5344CB8AC3E}">
        <p14:creationId xmlns:p14="http://schemas.microsoft.com/office/powerpoint/2010/main" val="193950065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will continue your coding after today to start and finish coding 1 transcript each. </a:t>
            </a:r>
          </a:p>
        </p:txBody>
      </p:sp>
      <p:sp>
        <p:nvSpPr>
          <p:cNvPr id="4" name="Slide Number Placeholder 3"/>
          <p:cNvSpPr>
            <a:spLocks noGrp="1"/>
          </p:cNvSpPr>
          <p:nvPr>
            <p:ph type="sldNum" sz="quarter" idx="5"/>
          </p:nvPr>
        </p:nvSpPr>
        <p:spPr/>
        <p:txBody>
          <a:bodyPr/>
          <a:lstStyle/>
          <a:p>
            <a:fld id="{596C4D45-8B35-4C7E-A3AD-27E4D431174C}" type="slidenum">
              <a:rPr lang="en-GB" smtClean="0"/>
              <a:t>183</a:t>
            </a:fld>
            <a:endParaRPr lang="en-GB"/>
          </a:p>
        </p:txBody>
      </p:sp>
    </p:spTree>
    <p:extLst>
      <p:ext uri="{BB962C8B-B14F-4D97-AF65-F5344CB8AC3E}">
        <p14:creationId xmlns:p14="http://schemas.microsoft.com/office/powerpoint/2010/main" val="1476683528"/>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https://academic.oup.com/heapro/article/30/3/616/624351?login=true</a:t>
            </a:r>
          </a:p>
        </p:txBody>
      </p:sp>
      <p:sp>
        <p:nvSpPr>
          <p:cNvPr id="4" name="Slide Number Placeholder 3"/>
          <p:cNvSpPr>
            <a:spLocks noGrp="1"/>
          </p:cNvSpPr>
          <p:nvPr>
            <p:ph type="sldNum" sz="quarter" idx="5"/>
          </p:nvPr>
        </p:nvSpPr>
        <p:spPr/>
        <p:txBody>
          <a:bodyPr/>
          <a:lstStyle/>
          <a:p>
            <a:fld id="{596C4D45-8B35-4C7E-A3AD-27E4D431174C}" type="slidenum">
              <a:rPr lang="en-GB" smtClean="0"/>
              <a:t>184</a:t>
            </a:fld>
            <a:endParaRPr lang="en-GB"/>
          </a:p>
        </p:txBody>
      </p:sp>
    </p:spTree>
    <p:extLst>
      <p:ext uri="{BB962C8B-B14F-4D97-AF65-F5344CB8AC3E}">
        <p14:creationId xmlns:p14="http://schemas.microsoft.com/office/powerpoint/2010/main" val="345593768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https://academic.oup.com/heapro/article/30/3/616/624351?login=true</a:t>
            </a:r>
          </a:p>
        </p:txBody>
      </p:sp>
      <p:sp>
        <p:nvSpPr>
          <p:cNvPr id="4" name="Slide Number Placeholder 3"/>
          <p:cNvSpPr>
            <a:spLocks noGrp="1"/>
          </p:cNvSpPr>
          <p:nvPr>
            <p:ph type="sldNum" sz="quarter" idx="5"/>
          </p:nvPr>
        </p:nvSpPr>
        <p:spPr/>
        <p:txBody>
          <a:bodyPr/>
          <a:lstStyle/>
          <a:p>
            <a:fld id="{596C4D45-8B35-4C7E-A3AD-27E4D431174C}" type="slidenum">
              <a:rPr lang="en-GB" smtClean="0"/>
              <a:t>185</a:t>
            </a:fld>
            <a:endParaRPr lang="en-GB"/>
          </a:p>
        </p:txBody>
      </p:sp>
    </p:spTree>
    <p:extLst>
      <p:ext uri="{BB962C8B-B14F-4D97-AF65-F5344CB8AC3E}">
        <p14:creationId xmlns:p14="http://schemas.microsoft.com/office/powerpoint/2010/main" val="2052949966"/>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https://academic.oup.com/heapro/article/30/3/616/624351?login=true</a:t>
            </a:r>
          </a:p>
        </p:txBody>
      </p:sp>
      <p:sp>
        <p:nvSpPr>
          <p:cNvPr id="4" name="Slide Number Placeholder 3"/>
          <p:cNvSpPr>
            <a:spLocks noGrp="1"/>
          </p:cNvSpPr>
          <p:nvPr>
            <p:ph type="sldNum" sz="quarter" idx="5"/>
          </p:nvPr>
        </p:nvSpPr>
        <p:spPr/>
        <p:txBody>
          <a:bodyPr/>
          <a:lstStyle/>
          <a:p>
            <a:fld id="{596C4D45-8B35-4C7E-A3AD-27E4D431174C}" type="slidenum">
              <a:rPr lang="en-GB" smtClean="0"/>
              <a:t>186</a:t>
            </a:fld>
            <a:endParaRPr lang="en-GB"/>
          </a:p>
        </p:txBody>
      </p:sp>
    </p:spTree>
    <p:extLst>
      <p:ext uri="{BB962C8B-B14F-4D97-AF65-F5344CB8AC3E}">
        <p14:creationId xmlns:p14="http://schemas.microsoft.com/office/powerpoint/2010/main" val="155874623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32242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are also here to support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82898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898054"/>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D51342-A00D-43C1-89BE-2345962AF3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6842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01D5-2AD5-43E9-A125-B2F60BA19DA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230B10-31D0-420A-B30C-1714DA8F91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C702EB-3769-49F8-9C36-D5B5E8EB4DE9}"/>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A4D57F98-2AE5-43B2-AB6C-41BF90F65C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A29C70-A5A0-4847-A789-7852390FDBED}"/>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328567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15AC-5090-4262-967F-58246F442E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DD1B74-EE5B-4DE9-B551-2522F08B50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6EB1A3E-20B6-45D5-B6C6-7C97D7DBCC3C}"/>
              </a:ext>
            </a:extLst>
          </p:cNvPr>
          <p:cNvSpPr>
            <a:spLocks noGrp="1"/>
          </p:cNvSpPr>
          <p:nvPr>
            <p:ph type="dt" sz="half" idx="10"/>
          </p:nvPr>
        </p:nvSpPr>
        <p:spPr/>
        <p:txBody>
          <a:bodyPr/>
          <a:lstStyle/>
          <a:p>
            <a:fld id="{5229231C-11A5-4018-99C8-4957FF54BD37}" type="datetimeFigureOut">
              <a:rPr lang="en-GB" smtClean="0"/>
              <a:t>23/02/2022</a:t>
            </a:fld>
            <a:endParaRPr lang="en-GB"/>
          </a:p>
        </p:txBody>
      </p:sp>
      <p:sp>
        <p:nvSpPr>
          <p:cNvPr id="5" name="Footer Placeholder 4">
            <a:extLst>
              <a:ext uri="{FF2B5EF4-FFF2-40B4-BE49-F238E27FC236}">
                <a16:creationId xmlns:a16="http://schemas.microsoft.com/office/drawing/2014/main" id="{7CFF0EB8-871C-491E-B8A1-4AF588A8B4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6B3D8C-7E7B-40A0-BD40-A3D513722684}"/>
              </a:ext>
            </a:extLst>
          </p:cNvPr>
          <p:cNvSpPr>
            <a:spLocks noGrp="1"/>
          </p:cNvSpPr>
          <p:nvPr>
            <p:ph type="sldNum" sz="quarter" idx="12"/>
          </p:nvPr>
        </p:nvSpPr>
        <p:spPr/>
        <p:txBody>
          <a:bodyPr/>
          <a:lstStyle/>
          <a:p>
            <a:fld id="{B2F43E1F-FC17-4CA8-B2AE-1BF1D2B555EE}" type="slidenum">
              <a:rPr lang="en-GB" smtClean="0"/>
              <a:t>‹#›</a:t>
            </a:fld>
            <a:endParaRPr lang="en-GB"/>
          </a:p>
        </p:txBody>
      </p:sp>
    </p:spTree>
    <p:extLst>
      <p:ext uri="{BB962C8B-B14F-4D97-AF65-F5344CB8AC3E}">
        <p14:creationId xmlns:p14="http://schemas.microsoft.com/office/powerpoint/2010/main" val="1982091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Main Content">
    <p:spTree>
      <p:nvGrpSpPr>
        <p:cNvPr id="1" name=""/>
        <p:cNvGrpSpPr/>
        <p:nvPr/>
      </p:nvGrpSpPr>
      <p:grpSpPr>
        <a:xfrm>
          <a:off x="0" y="0"/>
          <a:ext cx="0" cy="0"/>
          <a:chOff x="0" y="0"/>
          <a:chExt cx="0" cy="0"/>
        </a:xfrm>
      </p:grpSpPr>
      <p:sp>
        <p:nvSpPr>
          <p:cNvPr id="7" name="Text Placeholder 2"/>
          <p:cNvSpPr>
            <a:spLocks noGrp="1"/>
          </p:cNvSpPr>
          <p:nvPr>
            <p:ph idx="1"/>
          </p:nvPr>
        </p:nvSpPr>
        <p:spPr>
          <a:xfrm>
            <a:off x="675217" y="1416051"/>
            <a:ext cx="10857273" cy="4646529"/>
          </a:xfrm>
          <a:prstGeom prst="rect">
            <a:avLst/>
          </a:prstGeom>
        </p:spPr>
        <p:txBody>
          <a:bodyPr vert="horz" lIns="0" tIns="0" rIns="0" bIns="0" rtlCol="0">
            <a:normAutofit/>
          </a:bodyPr>
          <a:lstStyle>
            <a:lvl1pPr>
              <a:defRPr sz="2400"/>
            </a:lvl1pPr>
            <a:lvl2pPr>
              <a:defRPr sz="2000"/>
            </a:lvl2pPr>
            <a:lvl3pPr>
              <a:defRPr sz="18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itle 21"/>
          <p:cNvSpPr>
            <a:spLocks noGrp="1"/>
          </p:cNvSpPr>
          <p:nvPr>
            <p:ph type="title"/>
          </p:nvPr>
        </p:nvSpPr>
        <p:spPr>
          <a:xfrm>
            <a:off x="3582740" y="307475"/>
            <a:ext cx="7940843" cy="381000"/>
          </a:xfrm>
          <a:prstGeom prst="rect">
            <a:avLst/>
          </a:prstGeom>
        </p:spPr>
        <p:txBody>
          <a:bodyPr>
            <a:noAutofit/>
          </a:bodyPr>
          <a:lstStyle>
            <a:lvl1pPr algn="ctr">
              <a:defRPr sz="2400"/>
            </a:lvl1pPr>
          </a:lstStyle>
          <a:p>
            <a:r>
              <a:rPr lang="en-GB"/>
              <a:t>Click to edit Master title style</a:t>
            </a:r>
            <a:endParaRPr lang="en-US"/>
          </a:p>
        </p:txBody>
      </p:sp>
      <p:sp>
        <p:nvSpPr>
          <p:cNvPr id="23" name="Date Placeholder 22"/>
          <p:cNvSpPr>
            <a:spLocks noGrp="1"/>
          </p:cNvSpPr>
          <p:nvPr>
            <p:ph type="dt" sz="half" idx="10"/>
          </p:nvPr>
        </p:nvSpPr>
        <p:spPr/>
        <p:txBody>
          <a:bodyPr/>
          <a:lstStyle>
            <a:lvl1pPr>
              <a:defRPr>
                <a:solidFill>
                  <a:schemeClr val="accent5"/>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B75E59D-46AF-4901-B94A-E5A16A10330B}" type="datetime1">
              <a:rPr kumimoji="0" lang="en-GB" sz="1200" b="0" i="0" u="none" strike="noStrike" kern="1200" cap="none" spc="0" normalizeH="0" baseline="0" noProof="0" smtClean="0">
                <a:ln>
                  <a:noFill/>
                </a:ln>
                <a:solidFill>
                  <a:srgbClr val="D4EFFC"/>
                </a:solidFill>
                <a:effectLst/>
                <a:uLnTx/>
                <a:uFillTx/>
                <a:latin typeface="Gill Sans MT" panose="020B0502020104020203"/>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23/02/2022</a:t>
            </a:fld>
            <a:endParaRPr kumimoji="0" lang="en-US" sz="1200" b="0" i="0" u="none" strike="noStrike" kern="1200" cap="none" spc="0" normalizeH="0" baseline="0" noProof="0">
              <a:ln>
                <a:noFill/>
              </a:ln>
              <a:solidFill>
                <a:srgbClr val="D4EFFC"/>
              </a:solidFill>
              <a:effectLst/>
              <a:uLnTx/>
              <a:uFillTx/>
              <a:latin typeface="Gill Sans MT" panose="020B0502020104020203"/>
              <a:ea typeface="+mn-ea"/>
              <a:cs typeface="+mn-cs"/>
            </a:endParaRPr>
          </a:p>
        </p:txBody>
      </p:sp>
      <p:sp>
        <p:nvSpPr>
          <p:cNvPr id="24" name="Footer Placeholder 2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rPr>
              <a:t>ICTU slide presentation (edit this text in insert/headers&amp;footers)</a:t>
            </a:r>
          </a:p>
        </p:txBody>
      </p:sp>
      <p:sp>
        <p:nvSpPr>
          <p:cNvPr id="25" name="Slide Number Placeholder 24"/>
          <p:cNvSpPr>
            <a:spLocks noGrp="1"/>
          </p:cNvSpPr>
          <p:nvPr>
            <p:ph type="sldNum" sz="quarter" idx="12"/>
          </p:nvPr>
        </p:nvSpPr>
        <p:spPr/>
        <p:txBody>
          <a:bodyPr/>
          <a:lstStyle>
            <a:lvl1pPr>
              <a:defRPr>
                <a:solidFill>
                  <a:schemeClr val="accent5"/>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66DBF57-1139-D04F-B677-BBD24669182F}" type="slidenum">
              <a:rPr kumimoji="0" lang="en-US" sz="1200" b="0" i="0" u="none" strike="noStrike" kern="1200" cap="none" spc="0" normalizeH="0" baseline="0" noProof="0" smtClean="0">
                <a:ln>
                  <a:noFill/>
                </a:ln>
                <a:solidFill>
                  <a:srgbClr val="D4EFFC"/>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D4EFFC"/>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733072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2D674-3ADA-4C42-8442-2312758D8B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8D5138-A7FB-4027-BD20-A7D2513AA4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B18227-44A6-4BD0-A53A-A7DEB75C2F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504F274-DEFC-4DCF-A470-1FDB6D05211A}" type="datetimeFigureOut">
              <a:rPr kumimoji="0" lang="en-GB" sz="12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23/02/2022</a:t>
            </a:fld>
            <a:endParaRPr kumimoji="0" lang="en-GB" sz="12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5" name="Footer Placeholder 4">
            <a:extLst>
              <a:ext uri="{FF2B5EF4-FFF2-40B4-BE49-F238E27FC236}">
                <a16:creationId xmlns:a16="http://schemas.microsoft.com/office/drawing/2014/main" id="{9CFB1499-11F5-4E55-8A4D-159BFBF48F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
        <p:nvSpPr>
          <p:cNvPr id="6" name="Slide Number Placeholder 5">
            <a:extLst>
              <a:ext uri="{FF2B5EF4-FFF2-40B4-BE49-F238E27FC236}">
                <a16:creationId xmlns:a16="http://schemas.microsoft.com/office/drawing/2014/main" id="{5B5622C6-9863-41D3-B895-AAAFCD24B6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DC8536-4A0E-495E-960D-8888FFE4D63D}" type="slidenum">
              <a:rPr kumimoji="0" lang="en-GB" sz="1200" b="0" i="0" u="none" strike="noStrike" kern="1200" cap="none" spc="0" normalizeH="0" baseline="0" noProof="0" smtClean="0">
                <a:ln>
                  <a:noFill/>
                </a:ln>
                <a:solidFill>
                  <a:prstClr val="black">
                    <a:tint val="75000"/>
                  </a:prstClr>
                </a:solidFill>
                <a:effectLst/>
                <a:uLnTx/>
                <a:uFillTx/>
                <a:latin typeface="Gill Sans MT"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44317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0DBE8-A004-4C07-AE1D-6693F1286B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3ADC8D-4CE5-4C44-8911-67B2A23E05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5895D11-E6A1-4CFD-87B5-C04F0D34C11B}"/>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5" name="Footer Placeholder 4">
            <a:extLst>
              <a:ext uri="{FF2B5EF4-FFF2-40B4-BE49-F238E27FC236}">
                <a16:creationId xmlns:a16="http://schemas.microsoft.com/office/drawing/2014/main" id="{CE2EAAA9-065E-40CA-9508-9B47C39206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8567CC-C614-4462-8BCB-16B5576350D5}"/>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1065512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4ED93-D782-4B66-9711-B7BBB54C51E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E3B516-8FC3-48CE-BC6E-21D83CE0B5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CA1DBB-8B35-4C61-B49A-F5CBF41734ED}"/>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5" name="Footer Placeholder 4">
            <a:extLst>
              <a:ext uri="{FF2B5EF4-FFF2-40B4-BE49-F238E27FC236}">
                <a16:creationId xmlns:a16="http://schemas.microsoft.com/office/drawing/2014/main" id="{9EB02625-A451-4ABF-B63F-D2BB5FBF5A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F2852A-B1D7-44FB-B81C-3F04CBDA89A5}"/>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331826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53486-93A8-4D5E-B2D4-030E9B0BC3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0DAC15-8B9A-42FC-913E-A8F9F5309D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7FAA7C-238E-4C58-BC18-838B72CFDF5B}"/>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5" name="Footer Placeholder 4">
            <a:extLst>
              <a:ext uri="{FF2B5EF4-FFF2-40B4-BE49-F238E27FC236}">
                <a16:creationId xmlns:a16="http://schemas.microsoft.com/office/drawing/2014/main" id="{0CC503A2-AA23-41BA-80C7-0AEB1BDCEE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F9A6C4-C1EC-4EB1-A66D-A5388175D0F8}"/>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2677475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10A4F-1073-4376-ADBA-9C2C55D6D8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0756BAB-5814-4CFC-953A-6BADF3B351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242226D-B91A-43C7-BCA2-D03D4484C4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1E9B04E-B9FE-4471-959E-9FB549ECCF15}"/>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6" name="Footer Placeholder 5">
            <a:extLst>
              <a:ext uri="{FF2B5EF4-FFF2-40B4-BE49-F238E27FC236}">
                <a16:creationId xmlns:a16="http://schemas.microsoft.com/office/drawing/2014/main" id="{CD5C63AA-77A0-4994-9579-6687FDE328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0D8DE8-A2AD-4220-A997-3E341ECEBBA3}"/>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131790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5A20F-255A-4D19-A27C-1FB1775F8EE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3362E3-18CD-42A9-AA1B-F51B4A4C6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71936-09D0-4BD3-832F-93EDB6C1F1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972379-7640-4AA4-868B-8D10DEEA59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8F510C-DEF7-42CB-B994-3C0424BEB4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304E408-6AC1-4AEB-A7E3-20C3DED9C2DF}"/>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8" name="Footer Placeholder 7">
            <a:extLst>
              <a:ext uri="{FF2B5EF4-FFF2-40B4-BE49-F238E27FC236}">
                <a16:creationId xmlns:a16="http://schemas.microsoft.com/office/drawing/2014/main" id="{855B58EF-B1FD-4E5C-B97B-1405ED09C6A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D86EF2B-6C8C-47C6-A108-8BDD2A98F8D5}"/>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867827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EE520-BA27-4620-8853-A5221105EE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330461D-4211-4565-8B91-84DCDD32456C}"/>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4" name="Footer Placeholder 3">
            <a:extLst>
              <a:ext uri="{FF2B5EF4-FFF2-40B4-BE49-F238E27FC236}">
                <a16:creationId xmlns:a16="http://schemas.microsoft.com/office/drawing/2014/main" id="{4078928E-D728-4F27-8327-9AE2D5CC60E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D24783-263B-4993-A676-5393C6F7B08A}"/>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2320439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39C1C4-8C6F-4D35-AC08-5E5F53CF49F1}"/>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3" name="Footer Placeholder 2">
            <a:extLst>
              <a:ext uri="{FF2B5EF4-FFF2-40B4-BE49-F238E27FC236}">
                <a16:creationId xmlns:a16="http://schemas.microsoft.com/office/drawing/2014/main" id="{BC6421F5-ACAF-4AE3-900F-B1F6BA2F4F0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4705C4A-799F-40DA-8321-93F7C7ECE9A7}"/>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1249481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0A87F-77E2-412A-B369-E4DE0D354C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39CEBF4-1F2E-4D71-80AD-87D75B7C34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69330B8-F103-4533-96CD-0AFCC997C0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9F3DCF-6A7D-4F73-9E71-4692EAA11BEA}"/>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6" name="Footer Placeholder 5">
            <a:extLst>
              <a:ext uri="{FF2B5EF4-FFF2-40B4-BE49-F238E27FC236}">
                <a16:creationId xmlns:a16="http://schemas.microsoft.com/office/drawing/2014/main" id="{6434CAF2-C452-4177-BFFE-34D4FDEBF3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8B99E7-B901-4355-B442-4950481AF5A8}"/>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4190652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98C5-B881-4955-B0CF-D765465E3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B28FE3C-989D-46A5-9291-238A24E10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CE38064-9FC8-4615-8E08-39FE93B95F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0DD93B-3503-4C35-AA4C-C8879172D232}"/>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6" name="Footer Placeholder 5">
            <a:extLst>
              <a:ext uri="{FF2B5EF4-FFF2-40B4-BE49-F238E27FC236}">
                <a16:creationId xmlns:a16="http://schemas.microsoft.com/office/drawing/2014/main" id="{27D58827-9848-4229-AEB4-D86B04EE5A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DBA8F0-FC5B-41A3-B42D-C9CEFD671D90}"/>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4076088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FFD2-DE8A-4CA8-84FD-6E8BA02B72C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B7FE9E5-6250-4D07-AFD3-D71EF25195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807A47-10D3-4490-AFDF-CF56E55B612F}"/>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5" name="Footer Placeholder 4">
            <a:extLst>
              <a:ext uri="{FF2B5EF4-FFF2-40B4-BE49-F238E27FC236}">
                <a16:creationId xmlns:a16="http://schemas.microsoft.com/office/drawing/2014/main" id="{4A9F7278-0841-4773-8447-1ED7001924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5768FF-8B82-4F67-9B15-5D22E0571E9D}"/>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18977785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CF0C7F-ACD9-4460-A080-279FDAFE00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E688B23-368E-4D3D-BAF6-DF9C9435E5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502EFE-22D0-4FCB-A750-792FA6A8578C}"/>
              </a:ext>
            </a:extLst>
          </p:cNvPr>
          <p:cNvSpPr>
            <a:spLocks noGrp="1"/>
          </p:cNvSpPr>
          <p:nvPr>
            <p:ph type="dt" sz="half" idx="10"/>
          </p:nvPr>
        </p:nvSpPr>
        <p:spPr/>
        <p:txBody>
          <a:bodyPr/>
          <a:lstStyle/>
          <a:p>
            <a:fld id="{94705872-E4F1-49B5-B55B-3FBB2DB54F79}" type="datetimeFigureOut">
              <a:rPr lang="en-GB" smtClean="0"/>
              <a:t>23/02/2022</a:t>
            </a:fld>
            <a:endParaRPr lang="en-GB"/>
          </a:p>
        </p:txBody>
      </p:sp>
      <p:sp>
        <p:nvSpPr>
          <p:cNvPr id="5" name="Footer Placeholder 4">
            <a:extLst>
              <a:ext uri="{FF2B5EF4-FFF2-40B4-BE49-F238E27FC236}">
                <a16:creationId xmlns:a16="http://schemas.microsoft.com/office/drawing/2014/main" id="{B121EB2A-A756-4687-AD65-21BBF08C00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3667FC-F0AC-4B2F-982D-D1AEF0AD0818}"/>
              </a:ext>
            </a:extLst>
          </p:cNvPr>
          <p:cNvSpPr>
            <a:spLocks noGrp="1"/>
          </p:cNvSpPr>
          <p:nvPr>
            <p:ph type="sldNum" sz="quarter" idx="12"/>
          </p:nvPr>
        </p:nvSpPr>
        <p:spPr/>
        <p:txBody>
          <a:bodyPr/>
          <a:lstStyle/>
          <a:p>
            <a:fld id="{9DC9DF56-ECC6-4CA6-9233-A3C64CBE5643}" type="slidenum">
              <a:rPr lang="en-GB" smtClean="0"/>
              <a:t>‹#›</a:t>
            </a:fld>
            <a:endParaRPr lang="en-GB"/>
          </a:p>
        </p:txBody>
      </p:sp>
    </p:spTree>
    <p:extLst>
      <p:ext uri="{BB962C8B-B14F-4D97-AF65-F5344CB8AC3E}">
        <p14:creationId xmlns:p14="http://schemas.microsoft.com/office/powerpoint/2010/main" val="3888096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F3239-DBB4-4A6C-B308-3F8C4CD01F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515665B-8A35-4503-9C2E-86DC748036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49C716B-1278-4865-8B25-E1E411971A73}"/>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5" name="Footer Placeholder 4">
            <a:extLst>
              <a:ext uri="{FF2B5EF4-FFF2-40B4-BE49-F238E27FC236}">
                <a16:creationId xmlns:a16="http://schemas.microsoft.com/office/drawing/2014/main" id="{EEA98455-ADE9-425E-A543-F27CC7814A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92E276-279E-4385-8D74-4C201FC7CEB7}"/>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2597051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5EFE9-CF2C-4C7E-850D-CC6E06482C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DD406F-5BD7-4724-B33B-62D4B4C8B2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7E4366-DA61-48CC-8A5E-FB8D876A2446}"/>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5" name="Footer Placeholder 4">
            <a:extLst>
              <a:ext uri="{FF2B5EF4-FFF2-40B4-BE49-F238E27FC236}">
                <a16:creationId xmlns:a16="http://schemas.microsoft.com/office/drawing/2014/main" id="{295E4347-EE6B-4C83-9F17-E1DB829435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E3024A-B947-4E7C-BE27-1191ECB59CA0}"/>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1180963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ED639-7EAB-4AF6-92AA-AFBC752F87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42E990D-1907-49D5-A38B-82DBDC8F45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B75BAE-DF5B-49EB-BD70-0512AF921DD3}"/>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5" name="Footer Placeholder 4">
            <a:extLst>
              <a:ext uri="{FF2B5EF4-FFF2-40B4-BE49-F238E27FC236}">
                <a16:creationId xmlns:a16="http://schemas.microsoft.com/office/drawing/2014/main" id="{87B1A87D-B38B-4EFA-8046-F01981D81A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217BFF-846A-4E09-8277-F54511700E26}"/>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1834605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EE76-F75F-4C41-BF64-13857FEF1E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3C86AE-78FD-4100-8A15-2EAF07AE40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D41568-299C-4647-8BBE-294A838D7E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4F946D-23EB-4139-B053-55880B1834B5}"/>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6" name="Footer Placeholder 5">
            <a:extLst>
              <a:ext uri="{FF2B5EF4-FFF2-40B4-BE49-F238E27FC236}">
                <a16:creationId xmlns:a16="http://schemas.microsoft.com/office/drawing/2014/main" id="{A810D8F8-C7E7-48F6-AED2-D15CFBE14F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75F73A-D12A-4470-B755-964518A3E2C5}"/>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3621439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56DB8-74A5-41DD-8346-E406DBB2B50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0294C8-CDBD-4924-86A6-9DACA54E19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180E9F-3450-415C-8C02-D869B20B5C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CB918FC-563A-4CA9-9373-B30FEF25CC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2944FD-1B5B-4D3C-8084-10F2217754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2689FBF-D045-42FC-B259-D2FB1F0AD5A1}"/>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8" name="Footer Placeholder 7">
            <a:extLst>
              <a:ext uri="{FF2B5EF4-FFF2-40B4-BE49-F238E27FC236}">
                <a16:creationId xmlns:a16="http://schemas.microsoft.com/office/drawing/2014/main" id="{7C2C23E5-B31E-4F82-B620-67F32A0012F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7832852-9264-430F-8DCE-C7C73E484612}"/>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2662750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3DC80-6B76-4ED4-9815-6A97612A9C3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B3B5D82-B7D1-4A47-B270-654437D81C4D}"/>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4" name="Footer Placeholder 3">
            <a:extLst>
              <a:ext uri="{FF2B5EF4-FFF2-40B4-BE49-F238E27FC236}">
                <a16:creationId xmlns:a16="http://schemas.microsoft.com/office/drawing/2014/main" id="{0BCAC37C-79F6-4DBE-B530-8F85704FFC4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AA4ECF5-02A8-4E61-94C9-26B632764933}"/>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797133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534925-ADA3-412D-927B-CD05884629B2}"/>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3" name="Footer Placeholder 2">
            <a:extLst>
              <a:ext uri="{FF2B5EF4-FFF2-40B4-BE49-F238E27FC236}">
                <a16:creationId xmlns:a16="http://schemas.microsoft.com/office/drawing/2014/main" id="{C73839B6-55EC-455C-BE02-20F1B15ED5E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55B8269-F84E-4C14-B621-6532651780E1}"/>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14244540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2A37-C6E7-4456-B525-0C8693199B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4B7366C-9185-4300-B7B3-6CC5CE8E9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B162323-A0E0-4483-8AEF-7D2D7C0F6A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E3BE3-1E7D-4755-8C4B-2BF7A36E357C}"/>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6" name="Footer Placeholder 5">
            <a:extLst>
              <a:ext uri="{FF2B5EF4-FFF2-40B4-BE49-F238E27FC236}">
                <a16:creationId xmlns:a16="http://schemas.microsoft.com/office/drawing/2014/main" id="{AD8CFF74-0CA2-40BC-8F7F-83ECB270CF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2E647E-C1AD-4C23-B268-84928E902EFE}"/>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37840805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FC7B8-1897-4A15-889B-BFDFED456F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89234F6-B09F-4D69-AF04-DB573DFF6E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3A8B3B-F26C-47D6-8DF6-381D3BE47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89E50E-2BFF-466C-B338-64AEDD57C12C}"/>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6" name="Footer Placeholder 5">
            <a:extLst>
              <a:ext uri="{FF2B5EF4-FFF2-40B4-BE49-F238E27FC236}">
                <a16:creationId xmlns:a16="http://schemas.microsoft.com/office/drawing/2014/main" id="{E5DCD179-7CF1-446F-975E-A52E07A717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BF6F21-91A6-47A5-92BE-3C7675DC21CA}"/>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962727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8FD73-3803-460C-836C-89730C81B2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2C42F6-DC31-4869-B2EB-98E6E4DBC7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E9CCBB-9596-471C-B5E8-0E2EBD89E830}"/>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5" name="Footer Placeholder 4">
            <a:extLst>
              <a:ext uri="{FF2B5EF4-FFF2-40B4-BE49-F238E27FC236}">
                <a16:creationId xmlns:a16="http://schemas.microsoft.com/office/drawing/2014/main" id="{211404C9-A40C-4B37-9D5A-A458C080F7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8CE68F-C297-41A2-AB25-92762B185632}"/>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28520511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98529-F5F2-4E86-8916-97E6C24030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252FEF3-CFA4-4AFD-9372-C7BB0EDDB7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CFE17-8B31-4CEE-9572-946557F2DB2D}"/>
              </a:ext>
            </a:extLst>
          </p:cNvPr>
          <p:cNvSpPr>
            <a:spLocks noGrp="1"/>
          </p:cNvSpPr>
          <p:nvPr>
            <p:ph type="dt" sz="half" idx="10"/>
          </p:nvPr>
        </p:nvSpPr>
        <p:spPr/>
        <p:txBody>
          <a:bodyPr/>
          <a:lstStyle/>
          <a:p>
            <a:fld id="{E8B146CC-F0A4-425B-8800-367E84A2DCCC}" type="datetimeFigureOut">
              <a:rPr lang="en-GB" smtClean="0"/>
              <a:t>23/02/2022</a:t>
            </a:fld>
            <a:endParaRPr lang="en-GB"/>
          </a:p>
        </p:txBody>
      </p:sp>
      <p:sp>
        <p:nvSpPr>
          <p:cNvPr id="5" name="Footer Placeholder 4">
            <a:extLst>
              <a:ext uri="{FF2B5EF4-FFF2-40B4-BE49-F238E27FC236}">
                <a16:creationId xmlns:a16="http://schemas.microsoft.com/office/drawing/2014/main" id="{ADE930F3-156C-4595-BFA7-DB65D282F1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29359E-090D-4CE9-A1AC-89E2D4113CBA}"/>
              </a:ext>
            </a:extLst>
          </p:cNvPr>
          <p:cNvSpPr>
            <a:spLocks noGrp="1"/>
          </p:cNvSpPr>
          <p:nvPr>
            <p:ph type="sldNum" sz="quarter" idx="12"/>
          </p:nvPr>
        </p:nvSpPr>
        <p:spPr/>
        <p:txBody>
          <a:bodyPr/>
          <a:lstStyle/>
          <a:p>
            <a:fld id="{94F33BA8-7156-4ACF-823B-DB775066DAFE}" type="slidenum">
              <a:rPr lang="en-GB" smtClean="0"/>
              <a:t>‹#›</a:t>
            </a:fld>
            <a:endParaRPr lang="en-GB"/>
          </a:p>
        </p:txBody>
      </p:sp>
    </p:spTree>
    <p:extLst>
      <p:ext uri="{BB962C8B-B14F-4D97-AF65-F5344CB8AC3E}">
        <p14:creationId xmlns:p14="http://schemas.microsoft.com/office/powerpoint/2010/main" val="39826199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C5085-6384-4373-B9A9-B870B72EAA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99995D3-6F21-478D-AC45-3E4F5D5A19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1BC0D2D-0919-4DE8-8AEA-0D912B0C84E7}"/>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FEAB8663-5125-4EA1-A3B8-6E494AD5F3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B8232B-0FC6-4DD7-B2F7-D14491C75849}"/>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7121497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01D5-2AD5-43E9-A125-B2F60BA19DA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230B10-31D0-420A-B30C-1714DA8F91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C702EB-3769-49F8-9C36-D5B5E8EB4DE9}"/>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A4D57F98-2AE5-43B2-AB6C-41BF90F65C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A29C70-A5A0-4847-A789-7852390FDBED}"/>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25585202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E4DCC-52A5-4BF1-8DE5-C40E5BD6A3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34CE128-8063-4483-B07A-00F404F8B4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09D7E3-8595-4E62-840B-E036EAAFA496}"/>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027E1A7C-6E45-4950-8E06-3910B80212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717528-C5C0-4372-9103-E574885CA508}"/>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3475290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51B8B-ECBE-4A60-A956-35B903A15C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745C39-C538-42F1-8BB2-4BC1EF017E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350958-1939-4334-A5FA-95E871155D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2F7E3E-EFAD-4C4F-9DF9-087CF49BA5B8}"/>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6" name="Footer Placeholder 5">
            <a:extLst>
              <a:ext uri="{FF2B5EF4-FFF2-40B4-BE49-F238E27FC236}">
                <a16:creationId xmlns:a16="http://schemas.microsoft.com/office/drawing/2014/main" id="{13D4BD12-E1B4-45DD-9B13-6723CC68AA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7A1607-2933-479E-B990-4969A49D183F}"/>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40122361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0D4BE-E7D6-401F-94FF-6E80DD47D33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042A98-D349-4AAE-9649-C5AF16D29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23E00C-DFBA-45CE-9F58-837F16D9D8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DF3035-250E-4DEC-9212-3B01B53636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406073-2B30-467B-A4A2-F89EF52CB9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DEC7545-7D72-4918-AEAF-8117051798AC}"/>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8" name="Footer Placeholder 7">
            <a:extLst>
              <a:ext uri="{FF2B5EF4-FFF2-40B4-BE49-F238E27FC236}">
                <a16:creationId xmlns:a16="http://schemas.microsoft.com/office/drawing/2014/main" id="{D6E36D6E-A0B6-44FD-89B2-B6140296381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DB489A-2F53-4F80-9B8D-A181C6B5B922}"/>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16387057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FA21E-31C8-4051-8792-EE6CB643CA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447840-99EA-4911-B62B-35F638FA69A5}"/>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4" name="Footer Placeholder 3">
            <a:extLst>
              <a:ext uri="{FF2B5EF4-FFF2-40B4-BE49-F238E27FC236}">
                <a16:creationId xmlns:a16="http://schemas.microsoft.com/office/drawing/2014/main" id="{29DC2649-EEF5-4D22-AF9B-CB00F49F919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2E98014-4B3B-4980-B419-ED5108E02821}"/>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36433885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CD6B5-7322-4F22-8A06-4CEFD5F31EDC}"/>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3" name="Footer Placeholder 2">
            <a:extLst>
              <a:ext uri="{FF2B5EF4-FFF2-40B4-BE49-F238E27FC236}">
                <a16:creationId xmlns:a16="http://schemas.microsoft.com/office/drawing/2014/main" id="{772A9C71-51C7-473A-81D6-4E5FC936F22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2FD0B30-7812-44FA-823B-D0883200291D}"/>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4123067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0A316-46AB-413E-B79F-197CCE5F0B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16F2EA-0670-48FF-80B9-CEDC43A976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EDB7A97-C005-49B4-80A2-DC0D72B399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00C192-1C1D-4443-A665-07C4404BD11F}"/>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6" name="Footer Placeholder 5">
            <a:extLst>
              <a:ext uri="{FF2B5EF4-FFF2-40B4-BE49-F238E27FC236}">
                <a16:creationId xmlns:a16="http://schemas.microsoft.com/office/drawing/2014/main" id="{99CA79DF-0D55-4688-B614-61DA07D3A9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C03DAA-8102-4E03-9B0F-DC66DCD447AB}"/>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758627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2CDD3-74E8-41F3-82B0-FB6D4C9077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5D7AB42-3ADB-40DF-BABD-AD10363C0D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0BE1E9D-8415-4C1C-AA6B-838BD7A39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92BD08-CE57-42A7-926C-05B7CCF2536D}"/>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6" name="Footer Placeholder 5">
            <a:extLst>
              <a:ext uri="{FF2B5EF4-FFF2-40B4-BE49-F238E27FC236}">
                <a16:creationId xmlns:a16="http://schemas.microsoft.com/office/drawing/2014/main" id="{BAF5B72A-0193-444F-9983-662D318F77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C43E48-38E2-4B62-9E38-132C447935F5}"/>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2753369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A065B-5005-44EB-87C8-F0764C2F43E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13728D7-DA5E-49C2-AA64-041666D709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FF2429-C411-4C88-BA5E-970B5C57EAFE}"/>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BD61E93E-B626-4848-87E7-6BF3F1F056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D1991F-AE7E-4F26-8C47-63621A8D56B0}"/>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28333953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D072FD-A5FF-4BD6-9477-AA1701DA82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B55965-284D-49B6-8723-AD1BEB17E9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CAEA4B-575F-41A9-A3B4-CC397C6B97CD}"/>
              </a:ext>
            </a:extLst>
          </p:cNvPr>
          <p:cNvSpPr>
            <a:spLocks noGrp="1"/>
          </p:cNvSpPr>
          <p:nvPr>
            <p:ph type="dt" sz="half" idx="10"/>
          </p:nvPr>
        </p:nvSpPr>
        <p:spPr/>
        <p:txBody>
          <a:body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BE20C83D-ADA9-418C-A9E2-AAF0B0EEAE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9A9643-5FC7-4477-818B-5D0C10A605EB}"/>
              </a:ext>
            </a:extLst>
          </p:cNvPr>
          <p:cNvSpPr>
            <a:spLocks noGrp="1"/>
          </p:cNvSpPr>
          <p:nvPr>
            <p:ph type="sldNum" sz="quarter" idx="12"/>
          </p:nvPr>
        </p:nvSpPr>
        <p:spPr/>
        <p:txBody>
          <a:bodyPr/>
          <a:lstStyle/>
          <a:p>
            <a:fld id="{523ED688-106B-4A2C-AE74-5A06535F90C6}" type="slidenum">
              <a:rPr lang="en-GB" smtClean="0"/>
              <a:t>‹#›</a:t>
            </a:fld>
            <a:endParaRPr lang="en-GB"/>
          </a:p>
        </p:txBody>
      </p:sp>
    </p:spTree>
    <p:extLst>
      <p:ext uri="{BB962C8B-B14F-4D97-AF65-F5344CB8AC3E}">
        <p14:creationId xmlns:p14="http://schemas.microsoft.com/office/powerpoint/2010/main" val="5606372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AEA3CC-6A98-487D-A16B-03E83EB6F1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C68CE0-4E3E-48ED-A3C1-774B3D48CD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33AB3-7767-4F0C-A752-6F267E1819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4445B0CE-B65A-466D-86A4-BE255FBFB9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86F8A30-9269-462D-8FC8-054ED551EF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ED688-106B-4A2C-AE74-5A06535F90C6}" type="slidenum">
              <a:rPr lang="en-GB" smtClean="0"/>
              <a:t>‹#›</a:t>
            </a:fld>
            <a:endParaRPr lang="en-GB"/>
          </a:p>
        </p:txBody>
      </p:sp>
    </p:spTree>
    <p:extLst>
      <p:ext uri="{BB962C8B-B14F-4D97-AF65-F5344CB8AC3E}">
        <p14:creationId xmlns:p14="http://schemas.microsoft.com/office/powerpoint/2010/main" val="3124889464"/>
      </p:ext>
    </p:extLst>
  </p:cSld>
  <p:clrMap bg1="lt1" tx1="dk1" bg2="lt2" tx2="dk2" accent1="accent1" accent2="accent2" accent3="accent3" accent4="accent4" accent5="accent5" accent6="accent6" hlink="hlink" folHlink="folHlink"/>
  <p:sldLayoutIdLst>
    <p:sldLayoutId id="2147483650" r:id="rId1"/>
    <p:sldLayoutId id="2147483662" r:id="rId2"/>
    <p:sldLayoutId id="2147483663"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CDB9D3-9541-43AD-B596-8C858E5284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7CD9918-7907-4233-A86A-68CD456D9D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50EF66-CCEE-40D3-9ABB-765650073E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05872-E4F1-49B5-B55B-3FBB2DB54F79}" type="datetimeFigureOut">
              <a:rPr lang="en-GB" smtClean="0"/>
              <a:t>23/02/2022</a:t>
            </a:fld>
            <a:endParaRPr lang="en-GB"/>
          </a:p>
        </p:txBody>
      </p:sp>
      <p:sp>
        <p:nvSpPr>
          <p:cNvPr id="5" name="Footer Placeholder 4">
            <a:extLst>
              <a:ext uri="{FF2B5EF4-FFF2-40B4-BE49-F238E27FC236}">
                <a16:creationId xmlns:a16="http://schemas.microsoft.com/office/drawing/2014/main" id="{A8292C60-36C9-44BD-8E53-FD8D5EEB08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913442A-94F7-4E65-A60D-34EC3D6947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C9DF56-ECC6-4CA6-9233-A3C64CBE5643}" type="slidenum">
              <a:rPr lang="en-GB" smtClean="0"/>
              <a:t>‹#›</a:t>
            </a:fld>
            <a:endParaRPr lang="en-GB"/>
          </a:p>
        </p:txBody>
      </p:sp>
    </p:spTree>
    <p:extLst>
      <p:ext uri="{BB962C8B-B14F-4D97-AF65-F5344CB8AC3E}">
        <p14:creationId xmlns:p14="http://schemas.microsoft.com/office/powerpoint/2010/main" val="62607949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896AAC-1B90-467F-B7C9-C07F95DE4F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B78A78-846C-4FBE-8273-B4A2F0890D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527F57-F910-4E20-8984-B8201BB57F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B146CC-F0A4-425B-8800-367E84A2DCCC}" type="datetimeFigureOut">
              <a:rPr lang="en-GB" smtClean="0"/>
              <a:t>23/02/2022</a:t>
            </a:fld>
            <a:endParaRPr lang="en-GB"/>
          </a:p>
        </p:txBody>
      </p:sp>
      <p:sp>
        <p:nvSpPr>
          <p:cNvPr id="5" name="Footer Placeholder 4">
            <a:extLst>
              <a:ext uri="{FF2B5EF4-FFF2-40B4-BE49-F238E27FC236}">
                <a16:creationId xmlns:a16="http://schemas.microsoft.com/office/drawing/2014/main" id="{74B9DEBC-5932-4129-AE6C-06ED27CAA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01E472F-65E1-4690-82B2-A1BA0741CC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33BA8-7156-4ACF-823B-DB775066DAFE}" type="slidenum">
              <a:rPr lang="en-GB" smtClean="0"/>
              <a:t>‹#›</a:t>
            </a:fld>
            <a:endParaRPr lang="en-GB"/>
          </a:p>
        </p:txBody>
      </p:sp>
    </p:spTree>
    <p:extLst>
      <p:ext uri="{BB962C8B-B14F-4D97-AF65-F5344CB8AC3E}">
        <p14:creationId xmlns:p14="http://schemas.microsoft.com/office/powerpoint/2010/main" val="96054573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AEA3CC-6A98-487D-A16B-03E83EB6F1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C68CE0-4E3E-48ED-A3C1-774B3D48CD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33AB3-7767-4F0C-A752-6F267E1819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2DE9F8-917C-42C7-88B7-A9762B8013BD}" type="datetimeFigureOut">
              <a:rPr lang="en-GB" smtClean="0"/>
              <a:t>23/02/2022</a:t>
            </a:fld>
            <a:endParaRPr lang="en-GB"/>
          </a:p>
        </p:txBody>
      </p:sp>
      <p:sp>
        <p:nvSpPr>
          <p:cNvPr id="5" name="Footer Placeholder 4">
            <a:extLst>
              <a:ext uri="{FF2B5EF4-FFF2-40B4-BE49-F238E27FC236}">
                <a16:creationId xmlns:a16="http://schemas.microsoft.com/office/drawing/2014/main" id="{4445B0CE-B65A-466D-86A4-BE255FBFB9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86F8A30-9269-462D-8FC8-054ED551EF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ED688-106B-4A2C-AE74-5A06535F90C6}" type="slidenum">
              <a:rPr lang="en-GB" smtClean="0"/>
              <a:t>‹#›</a:t>
            </a:fld>
            <a:endParaRPr lang="en-GB"/>
          </a:p>
        </p:txBody>
      </p:sp>
    </p:spTree>
    <p:extLst>
      <p:ext uri="{BB962C8B-B14F-4D97-AF65-F5344CB8AC3E}">
        <p14:creationId xmlns:p14="http://schemas.microsoft.com/office/powerpoint/2010/main" val="48511014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i.org/10.25561/94819" TargetMode="External"/><Relationship Id="rId2" Type="http://schemas.openxmlformats.org/officeDocument/2006/relationships/hyperlink" Target="http://creativecommons.org/licenses/by-nc/4.0/"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www.imperial.ac.uk/be-inspired/societal-engagement/funding/rapid-response-seed-fund/2020-rapid-response-seed-fund-recipient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vasiliki.papageorgiou17@imperial.ac.uk" TargetMode="External"/><Relationship Id="rId2" Type="http://schemas.openxmlformats.org/officeDocument/2006/relationships/hyperlink" Target="https://doi.org/10.25561/94819" TargetMode="External"/><Relationship Id="rId1" Type="http://schemas.openxmlformats.org/officeDocument/2006/relationships/slideLayout" Target="../slideLayouts/slideLayout6.xml"/><Relationship Id="rId4" Type="http://schemas.openxmlformats.org/officeDocument/2006/relationships/hyperlink" Target="mailto:publicinvolvement@imperial.ac.uk" TargetMode="Externa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16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23.xml"/><Relationship Id="rId5" Type="http://schemas.openxmlformats.org/officeDocument/2006/relationships/slide" Target="slide78.xml"/><Relationship Id="rId4" Type="http://schemas.openxmlformats.org/officeDocument/2006/relationships/slide" Target="slide32.xml"/></Relationships>
</file>

<file path=ppt/slides/_rels/slide5.xml.rels><?xml version="1.0" encoding="UTF-8" standalone="yes"?>
<Relationships xmlns="http://schemas.openxmlformats.org/package/2006/relationships"><Relationship Id="rId3" Type="http://schemas.openxmlformats.org/officeDocument/2006/relationships/hyperlink" Target="https://unsplash.com/@ashkfor121?utm_source=unsplash&amp;utm_medium=referral&amp;utm_content=creditCopyText" TargetMode="External"/><Relationship Id="rId2" Type="http://schemas.openxmlformats.org/officeDocument/2006/relationships/image" Target="../media/image4.jpeg"/><Relationship Id="rId1" Type="http://schemas.openxmlformats.org/officeDocument/2006/relationships/slideLayout" Target="../slideLayouts/slideLayout27.xml"/><Relationship Id="rId4" Type="http://schemas.openxmlformats.org/officeDocument/2006/relationships/hyperlink" Target="https://unsplash.com/s/photos/puzzle?utm_source=unsplash&amp;utm_medium=referral&amp;utm_content=creditCopyText"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8.xml"/><Relationship Id="rId5" Type="http://schemas.openxmlformats.org/officeDocument/2006/relationships/hyperlink" Target="https://unsplash.com/s/photos/penguin?utm_source=unsplash&amp;utm_medium=referral&amp;utm_content=creditCopyText" TargetMode="External"/><Relationship Id="rId4" Type="http://schemas.openxmlformats.org/officeDocument/2006/relationships/hyperlink" Target="https://unsplash.com/@dylanshaw?utm_source=unsplash&amp;utm_medium=referral&amp;utm_content=creditCopyTex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unsplash.com/@martenbjork?utm_source=unsplash&amp;utm_medium=referral&amp;utm_content=creditCopyText" TargetMode="External"/><Relationship Id="rId2" Type="http://schemas.openxmlformats.org/officeDocument/2006/relationships/image" Target="../media/image7.jpeg"/><Relationship Id="rId1" Type="http://schemas.openxmlformats.org/officeDocument/2006/relationships/slideLayout" Target="../slideLayouts/slideLayout28.xml"/><Relationship Id="rId4" Type="http://schemas.openxmlformats.org/officeDocument/2006/relationships/hyperlink" Target="https://unsplash.com/s/photos/planning?utm_source=unsplash&amp;utm_medium=referral&amp;utm_content=creditCopyTex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8.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0.sv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5.jpeg"/><Relationship Id="rId7" Type="http://schemas.openxmlformats.org/officeDocument/2006/relationships/diagramColors" Target="../diagrams/colors4.xml"/><Relationship Id="rId12" Type="http://schemas.openxmlformats.org/officeDocument/2006/relationships/image" Target="../media/image39.svg"/><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diagramQuickStyle" Target="../diagrams/quickStyle4.xml"/><Relationship Id="rId11" Type="http://schemas.openxmlformats.org/officeDocument/2006/relationships/image" Target="../media/image38.png"/><Relationship Id="rId5" Type="http://schemas.openxmlformats.org/officeDocument/2006/relationships/diagramLayout" Target="../diagrams/layout4.xml"/><Relationship Id="rId10" Type="http://schemas.openxmlformats.org/officeDocument/2006/relationships/image" Target="../media/image37.svg"/><Relationship Id="rId4" Type="http://schemas.openxmlformats.org/officeDocument/2006/relationships/diagramData" Target="../diagrams/data4.xml"/><Relationship Id="rId9"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hyperlink" Target="https://www.futurelearn.com/courses/research-ethics-an-introduction" TargetMode="External"/><Relationship Id="rId2" Type="http://schemas.openxmlformats.org/officeDocument/2006/relationships/notesSlide" Target="../notesSlides/notesSlide15.xml"/><Relationship Id="rId1" Type="http://schemas.openxmlformats.org/officeDocument/2006/relationships/slideLayout" Target="../slideLayouts/slideLayout28.xml"/><Relationship Id="rId5" Type="http://schemas.openxmlformats.org/officeDocument/2006/relationships/image" Target="../media/image42.sv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www.imperial.ac.uk/research-ethics-committee/ethics-approval-overview/" TargetMode="External"/><Relationship Id="rId7" Type="http://schemas.openxmlformats.org/officeDocument/2006/relationships/diagramColors" Target="../diagrams/colors5.xml"/><Relationship Id="rId2" Type="http://schemas.openxmlformats.org/officeDocument/2006/relationships/notesSlide" Target="../notesSlides/notesSlide16.xml"/><Relationship Id="rId1" Type="http://schemas.openxmlformats.org/officeDocument/2006/relationships/slideLayout" Target="../slideLayouts/slideLayout2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8.xml"/><Relationship Id="rId4" Type="http://schemas.openxmlformats.org/officeDocument/2006/relationships/image" Target="../media/image44.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microsoft.com/office/2011/relationships/webextension" Target="../webextensions/webextension2.xml"/><Relationship Id="rId2" Type="http://schemas.openxmlformats.org/officeDocument/2006/relationships/notesSlide" Target="../notesSlides/notesSlide18.xml"/><Relationship Id="rId1" Type="http://schemas.openxmlformats.org/officeDocument/2006/relationships/slideLayout" Target="../slideLayouts/slideLayout28.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microsoft.com/office/2011/relationships/webextension" Target="../webextensions/webextension3.xml"/><Relationship Id="rId2" Type="http://schemas.openxmlformats.org/officeDocument/2006/relationships/notesSlide" Target="../notesSlides/notesSlide19.xml"/><Relationship Id="rId1" Type="http://schemas.openxmlformats.org/officeDocument/2006/relationships/slideLayout" Target="../slideLayouts/slideLayout28.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hyperlink" Target="https://unsplash.com/@jontyson?utm_source=unsplash&amp;utm_medium=referral&amp;utm_content=creditCopyText" TargetMode="External"/><Relationship Id="rId2" Type="http://schemas.openxmlformats.org/officeDocument/2006/relationships/image" Target="../media/image47.jpeg"/><Relationship Id="rId1" Type="http://schemas.openxmlformats.org/officeDocument/2006/relationships/slideLayout" Target="../slideLayouts/slideLayout28.xml"/><Relationship Id="rId4" Type="http://schemas.openxmlformats.org/officeDocument/2006/relationships/hyperlink" Target="https://unsplash.com/s/photos/questions?utm_source=unsplash&amp;utm_medium=referral&amp;utm_content=creditCopyTex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8.xml"/><Relationship Id="rId5" Type="http://schemas.openxmlformats.org/officeDocument/2006/relationships/hyperlink" Target="https://unsplash.com/s/photos/calendar?utm_source=unsplash&amp;utm_medium=referral&amp;utm_content=creditCopyText" TargetMode="External"/><Relationship Id="rId4" Type="http://schemas.openxmlformats.org/officeDocument/2006/relationships/hyperlink" Target="https://unsplash.com/@esteejanssens?utm_source=unsplash&amp;utm_medium=referral&amp;utm_content=creditCopyText"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8.xml"/><Relationship Id="rId5" Type="http://schemas.openxmlformats.org/officeDocument/2006/relationships/hyperlink" Target="https://unsplash.com/s/photos/photograph?utm_source=unsplash&amp;utm_medium=referral&amp;utm_content=creditCopyText" TargetMode="External"/><Relationship Id="rId4" Type="http://schemas.openxmlformats.org/officeDocument/2006/relationships/hyperlink" Target="https://unsplash.com/@nadineprimeau?utm_source=unsplash&amp;utm_medium=referral&amp;utm_content=creditCopyText"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invo.org.uk/resource-centre/jargon-buster/" TargetMode="External"/><Relationship Id="rId2" Type="http://schemas.openxmlformats.org/officeDocument/2006/relationships/hyperlink" Target="https://www.nihr.ac.uk/documents/briefing-notes-for-researchers-public-involvement-in-nhs-health-and-social-care-research/27371#Identifying_and_prioritising_research" TargetMode="External"/><Relationship Id="rId1" Type="http://schemas.openxmlformats.org/officeDocument/2006/relationships/slideLayout" Target="../slideLayouts/slideLayout28.xml"/><Relationship Id="rId4" Type="http://schemas.openxmlformats.org/officeDocument/2006/relationships/hyperlink" Target="https://www.futurelearn.com/courses/research-ethics-an-introduction"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unsplash.com/s/photos/research?utm_source=unsplash&amp;utm_medium=referral&amp;utm_content=creditCopyText" TargetMode="External"/><Relationship Id="rId4" Type="http://schemas.openxmlformats.org/officeDocument/2006/relationships/hyperlink" Target="https://unsplash.com/@itfeelslikefilm?utm_source=unsplash&amp;utm_medium=referral&amp;utm_content=creditCopyText"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2.sv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unsplash.com/s/photos/share?utm_source=unsplash&amp;utm_medium=referral&amp;utm_content=creditCopyText" TargetMode="External"/><Relationship Id="rId4" Type="http://schemas.openxmlformats.org/officeDocument/2006/relationships/hyperlink" Target="https://unsplash.com/@freegraphictoday?utm_source=unsplash&amp;utm_medium=referral&amp;utm_content=creditCopyText"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unsplash.com/s/photos/speech?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unsplash.com/s/photos/research?utm_source=unsplash&amp;utm_medium=referral&amp;utm_content=creditCopyText" TargetMode="External"/><Relationship Id="rId4" Type="http://schemas.openxmlformats.org/officeDocument/2006/relationships/hyperlink" Target="https://unsplash.com/@dandimmock?utm_source=unsplash&amp;utm_medium=referral&amp;utm_content=creditCopyText" TargetMode="External"/></Relationships>
</file>

<file path=ppt/slides/_rels/slide4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hyperlink" Target="https://www.imperial.ac.uk/research-and-innovation/about-imperial-research/research-integrity/" TargetMode="External"/><Relationship Id="rId7" Type="http://schemas.openxmlformats.org/officeDocument/2006/relationships/diagramColors" Target="../diagrams/colors6.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hyperlink" Target="https://unsplash.com/s/photos/research-ethics?utm_source=unsplash&amp;utm_medium=referral&amp;utm_content=creditCopyText" TargetMode="External"/><Relationship Id="rId4" Type="http://schemas.openxmlformats.org/officeDocument/2006/relationships/hyperlink" Target="https://unsplash.com/@homajob?utm_source=unsplash&amp;utm_medium=referral&amp;utm_content=creditCopyText" TargetMode="External"/></Relationships>
</file>

<file path=ppt/slides/_rels/slide42.xml.rels><?xml version="1.0" encoding="UTF-8" standalone="yes"?>
<Relationships xmlns="http://schemas.openxmlformats.org/package/2006/relationships"><Relationship Id="rId3" Type="http://schemas.microsoft.com/office/2011/relationships/webextension" Target="../webextensions/webextension4.xml"/><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hyperlink" Target="https://www.futurelearn.com/courses/research-ethics-an-introduction"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59.svg"/></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hyperlink" Target="https://unsplash.com/s/photos/research-ethics?utm_source=unsplash&amp;utm_medium=referral&amp;utm_content=creditCopyText" TargetMode="External"/><Relationship Id="rId4" Type="http://schemas.openxmlformats.org/officeDocument/2006/relationships/hyperlink" Target="https://unsplash.com/@homajob?utm_source=unsplash&amp;utm_medium=referral&amp;utm_content=creditCopyText"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hyperlink" Target="https://unsplash.com/s/photos/speech?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hyperlink" Target="https://www.ukcdr.org.uk/resource/guidance-on-safeguarding-in-international-development-research/" TargetMode="External"/><Relationship Id="rId7" Type="http://schemas.openxmlformats.org/officeDocument/2006/relationships/diagramColors" Target="../diagrams/colors7.xm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5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s://unsplash.com/s/photos/speech?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ideo" Target="https://www.youtube.com/embed/XucFuMYh0Mg?feature=oembed" TargetMode="External"/><Relationship Id="rId4" Type="http://schemas.openxmlformats.org/officeDocument/2006/relationships/image" Target="../media/image62.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www.ethicsguidebook.ac.uk/index.html"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hyperlink" Target="https://unsplash.com/s/photos/computer-children?utm_source=unsplash&amp;utm_medium=referral&amp;utm_content=creditCopyText" TargetMode="External"/><Relationship Id="rId5" Type="http://schemas.openxmlformats.org/officeDocument/2006/relationships/hyperlink" Target="https://unsplash.com/@thepaintedsquare?utm_source=unsplash&amp;utm_medium=referral&amp;utm_content=creditCopyText" TargetMode="External"/><Relationship Id="rId4" Type="http://schemas.openxmlformats.org/officeDocument/2006/relationships/image" Target="../media/image63.jpe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hyperlink" Target="https://unsplash.com/s/photos/online-quiz?utm_source=unsplash&amp;utm_medium=referral&amp;utm_content=creditCopyText" TargetMode="External"/><Relationship Id="rId4" Type="http://schemas.openxmlformats.org/officeDocument/2006/relationships/hyperlink" Target="https://unsplash.com/@anniespratt?utm_source=unsplash&amp;utm_medium=referral&amp;utm_content=creditCopyText"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unsplash.com/@loverna?utm_source=unsplash&amp;utm_medium=referral&amp;utm_content=creditCopyText" TargetMode="External"/><Relationship Id="rId2" Type="http://schemas.openxmlformats.org/officeDocument/2006/relationships/image" Target="../media/image65.jpeg"/><Relationship Id="rId1" Type="http://schemas.openxmlformats.org/officeDocument/2006/relationships/slideLayout" Target="../slideLayouts/slideLayout1.xml"/><Relationship Id="rId4" Type="http://schemas.openxmlformats.org/officeDocument/2006/relationships/hyperlink" Target="https://unsplash.com/s/photos/tea?utm_source=unsplash&amp;utm_medium=referral&amp;utm_content=creditCopyText"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unsplash.com/s/photos/data-folders?utm_source=unsplash&amp;utm_medium=referral&amp;utm_content=creditCopyText" TargetMode="External"/><Relationship Id="rId4" Type="http://schemas.openxmlformats.org/officeDocument/2006/relationships/hyperlink" Target="https://unsplash.com/@jankolar?utm_source=unsplash&amp;utm_medium=referral&amp;utm_content=creditCopyText" TargetMode="Externa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video" Target="https://www.youtube.com/embed/-wjFMMQD3UA?feature=oembed" TargetMode="External"/><Relationship Id="rId4" Type="http://schemas.openxmlformats.org/officeDocument/2006/relationships/image" Target="../media/image67.jpeg"/></Relationships>
</file>

<file path=ppt/slides/_rels/slide6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xml"/><Relationship Id="rId1" Type="http://schemas.openxmlformats.org/officeDocument/2006/relationships/video" Target="https://www.youtube.com/embed/j6wwBqfSk-o?feature=oembed" TargetMode="External"/><Relationship Id="rId5" Type="http://schemas.openxmlformats.org/officeDocument/2006/relationships/hyperlink" Target="https://www.nationalarchives.gov.uk/doc/open-government-licence/version/3/" TargetMode="External"/><Relationship Id="rId4" Type="http://schemas.openxmlformats.org/officeDocument/2006/relationships/image" Target="../media/image68.jpeg"/></Relationships>
</file>

<file path=ppt/slides/_rels/slide64.xml.rels><?xml version="1.0" encoding="UTF-8" standalone="yes"?>
<Relationships xmlns="http://schemas.openxmlformats.org/package/2006/relationships"><Relationship Id="rId3" Type="http://schemas.openxmlformats.org/officeDocument/2006/relationships/hyperlink" Target="https://ico.org.uk/for-organisations/guide-to-data-protection/guide-to-the-general-data-protection-regulation-gdpr/"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hyperlink" Target="https://www.nationalarchives.gov.uk/doc/open-government-licence/version/3/"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hyperlink" Target="https://unsplash.com/s/photos/files?utm_source=unsplash&amp;utm_medium=referral&amp;utm_content=creditCopyText" TargetMode="External"/><Relationship Id="rId4" Type="http://schemas.openxmlformats.org/officeDocument/2006/relationships/hyperlink" Target="https://unsplash.com/@wesleyphotography?utm_source=unsplash&amp;utm_medium=referral&amp;utm_content=creditCopyText"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hyperlink" Target="https://unsplash.com/s/photos/files?utm_source=unsplash&amp;utm_medium=referral&amp;utm_content=creditCopyText" TargetMode="External"/><Relationship Id="rId4" Type="http://schemas.openxmlformats.org/officeDocument/2006/relationships/hyperlink" Target="https://unsplash.com/@wesleyphotography?utm_source=unsplash&amp;utm_medium=referral&amp;utm_content=creditCopyText"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hyperlink" Target="https://unsplash.com/s/photos/online-quiz?utm_source=unsplash&amp;utm_medium=referral&amp;utm_content=creditCopyText" TargetMode="External"/><Relationship Id="rId4" Type="http://schemas.openxmlformats.org/officeDocument/2006/relationships/hyperlink" Target="https://unsplash.com/@anniespratt?utm_source=unsplash&amp;utm_medium=referral&amp;utm_content=creditCopyText"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hyperlink" Target="https://unsplash.com/s/photos/paths?utm_source=unsplash&amp;utm_medium=referral&amp;utm_content=creditCopyText" TargetMode="External"/><Relationship Id="rId4" Type="http://schemas.openxmlformats.org/officeDocument/2006/relationships/hyperlink" Target="https://unsplash.com/@gcalebjones?utm_source=unsplash&amp;utm_medium=referral&amp;utm_content=creditCopyText"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svg"/><Relationship Id="rId3" Type="http://schemas.openxmlformats.org/officeDocument/2006/relationships/diagramData" Target="../diagrams/data8.xml"/><Relationship Id="rId7" Type="http://schemas.microsoft.com/office/2007/relationships/diagramDrawing" Target="../diagrams/drawing8.xml"/><Relationship Id="rId12" Type="http://schemas.openxmlformats.org/officeDocument/2006/relationships/image" Target="../media/image78.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diagramColors" Target="../diagrams/colors8.xml"/><Relationship Id="rId11" Type="http://schemas.openxmlformats.org/officeDocument/2006/relationships/image" Target="../media/image77.svg"/><Relationship Id="rId5" Type="http://schemas.openxmlformats.org/officeDocument/2006/relationships/diagramQuickStyle" Target="../diagrams/quickStyle8.xml"/><Relationship Id="rId15" Type="http://schemas.openxmlformats.org/officeDocument/2006/relationships/image" Target="../media/image81.svg"/><Relationship Id="rId10" Type="http://schemas.openxmlformats.org/officeDocument/2006/relationships/image" Target="../media/image76.png"/><Relationship Id="rId4" Type="http://schemas.openxmlformats.org/officeDocument/2006/relationships/diagramLayout" Target="../diagrams/layout8.xml"/><Relationship Id="rId9" Type="http://schemas.openxmlformats.org/officeDocument/2006/relationships/image" Target="../media/image75.svg"/><Relationship Id="rId14" Type="http://schemas.openxmlformats.org/officeDocument/2006/relationships/image" Target="../media/image80.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openxmlformats.org/officeDocument/2006/relationships/hyperlink" Target="https://www.nottingham.ac.uk/healthsciences/documents/safeguarding-researcher-guidelines.pdf" TargetMode="External"/><Relationship Id="rId3" Type="http://schemas.openxmlformats.org/officeDocument/2006/relationships/image" Target="../media/image82.jpeg"/><Relationship Id="rId7" Type="http://schemas.openxmlformats.org/officeDocument/2006/relationships/hyperlink" Target="https://www.futurelearn.com/courses/psychological-first-aid-covid-19" TargetMode="External"/><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hyperlink" Target="https://globalhealthtrainingcentre.tghn.org/elearning/" TargetMode="External"/><Relationship Id="rId5" Type="http://schemas.openxmlformats.org/officeDocument/2006/relationships/hyperlink" Target="https://byglearning.com/mrcrsc-lms/course/index.php?categoryid=1" TargetMode="External"/><Relationship Id="rId10" Type="http://schemas.openxmlformats.org/officeDocument/2006/relationships/hyperlink" Target="https://unsplash.com/s/photos/learning?utm_source=unsplash&amp;utm_medium=referral&amp;utm_content=creditCopyText" TargetMode="External"/><Relationship Id="rId4" Type="http://schemas.openxmlformats.org/officeDocument/2006/relationships/hyperlink" Target="https://www.futurelearn.com/courses/research-ethics-an-introduction" TargetMode="External"/><Relationship Id="rId9" Type="http://schemas.openxmlformats.org/officeDocument/2006/relationships/hyperlink" Target="https://unsplash.com/@bthjnr?utm_source=unsplash&amp;utm_medium=referral&amp;utm_content=creditCopyText"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hyperlink" Target="https://unsplash.com/s/photos/thank-you?utm_source=unsplash&amp;utm_medium=referral&amp;utm_content=creditCopyText" TargetMode="External"/><Relationship Id="rId4" Type="http://schemas.openxmlformats.org/officeDocument/2006/relationships/hyperlink" Target="https://unsplash.com/@kellysikkema?utm_source=unsplash&amp;utm_medium=referral&amp;utm_content=creditCopyText"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www.futurelearn.com/courses/research-ethics-an-introduction" TargetMode="External"/><Relationship Id="rId7" Type="http://schemas.openxmlformats.org/officeDocument/2006/relationships/hyperlink" Target="http://www.ethicsguidebook.ac.uk/Defining-and-assessing-competence-to-consent-92.html" TargetMode="External"/><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hyperlink" Target="https://www.wma.net/what-we-do/medical-ethics/declaration-of-helsinki/" TargetMode="External"/><Relationship Id="rId5" Type="http://schemas.openxmlformats.org/officeDocument/2006/relationships/hyperlink" Target="https://www.imperial.ac.uk/research-and-innovation/about-imperial-research/research-integrity/ethics/human/" TargetMode="External"/><Relationship Id="rId4" Type="http://schemas.openxmlformats.org/officeDocument/2006/relationships/hyperlink" Target="https://ico.org.uk/for-organisations/guide-to-data-protection/guide-to-the-general-data-protection-regulation-gdpr/"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hyperlink" Target="https://unsplash.com/s/photos/people?utm_source=unsplash&amp;utm_medium=referral&amp;utm_content=creditCopyText" TargetMode="External"/><Relationship Id="rId4" Type="http://schemas.openxmlformats.org/officeDocument/2006/relationships/hyperlink" Target="https://unsplash.com/@dylu?utm_source=unsplash&amp;utm_medium=referral&amp;utm_content=creditCopyText" TargetMode="Externa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hyperlink" Target="https://unsplash.com/s/photos/5-minutes?utm_source=unsplash&amp;utm_medium=referral&amp;utm_content=creditCopyText" TargetMode="External"/><Relationship Id="rId4" Type="http://schemas.openxmlformats.org/officeDocument/2006/relationships/hyperlink" Target="https://unsplash.com/@wilhelmgunkel?utm_source=unsplash&amp;utm_medium=referral&amp;utm_content=creditCopyText" TargetMode="Externa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hyperlink" Target="https://unsplash.com/s/photos/research?utm_source=unsplash&amp;utm_medium=referral&amp;utm_content=creditCopyText" TargetMode="External"/><Relationship Id="rId4" Type="http://schemas.openxmlformats.org/officeDocument/2006/relationships/hyperlink" Target="https://unsplash.com/@jasongoodman_youxventures?utm_source=unsplash&amp;utm_medium=referral&amp;utm_content=creditCopyText"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image" Target="../media/image88.png"/><Relationship Id="rId4" Type="http://schemas.openxmlformats.org/officeDocument/2006/relationships/hyperlink" Target="https://creativecommons.org/licenses/by-nc-nd/3.0/" TargetMode="Externa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xml"/><Relationship Id="rId1" Type="http://schemas.openxmlformats.org/officeDocument/2006/relationships/video" Target="https://www.youtube.com/embed/hkcqGU7l_zU?feature=oembed" TargetMode="External"/><Relationship Id="rId4" Type="http://schemas.openxmlformats.org/officeDocument/2006/relationships/image" Target="../media/image89.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76.xml"/><Relationship Id="rId1" Type="http://schemas.openxmlformats.org/officeDocument/2006/relationships/slideLayout" Target="../slideLayouts/slideLayout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8.xml"/><Relationship Id="rId1" Type="http://schemas.openxmlformats.org/officeDocument/2006/relationships/slideLayout" Target="../slideLayouts/slideLayout1.xml"/><Relationship Id="rId5" Type="http://schemas.openxmlformats.org/officeDocument/2006/relationships/image" Target="../media/image88.png"/><Relationship Id="rId4" Type="http://schemas.openxmlformats.org/officeDocument/2006/relationships/hyperlink" Target="https://creativecommons.org/licenses/by-nc-nd/3.0/" TargetMode="Externa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9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image" Target="../media/image99.svg"/></Relationships>
</file>

<file path=ppt/slides/_rels/slide9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85.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88.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88.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1.xml"/><Relationship Id="rId1" Type="http://schemas.openxmlformats.org/officeDocument/2006/relationships/slideLayout" Target="../slideLayouts/slideLayout1.xml"/><Relationship Id="rId5" Type="http://schemas.openxmlformats.org/officeDocument/2006/relationships/hyperlink" Target="https://unsplash.com/s/photos/tea?utm_source=unsplash&amp;utm_medium=referral&amp;utm_content=creditCopyText" TargetMode="External"/><Relationship Id="rId4" Type="http://schemas.openxmlformats.org/officeDocument/2006/relationships/hyperlink" Target="https://unsplash.com/@kekse_und_ich?utm_source=unsplash&amp;utm_medium=referral&amp;utm_content=creditCopyText"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hyperlink" Target="https://unsplash.com/s/photos/post-it-notes?utm_source=unsplash&amp;utm_medium=referral&amp;utm_content=creditCopyText" TargetMode="External"/><Relationship Id="rId4" Type="http://schemas.openxmlformats.org/officeDocument/2006/relationships/hyperlink" Target="https://unsplash.com/@nathaliarosa?utm_source=unsplash&amp;utm_medium=referral&amp;utm_content=creditCopyText"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hyperlink" Target="https://www.hra.nhs.uk/about-us/consultations/make-it-public/" TargetMode="External"/><Relationship Id="rId2" Type="http://schemas.openxmlformats.org/officeDocument/2006/relationships/notesSlide" Target="../notesSlides/notesSlide96.xml"/><Relationship Id="rId1" Type="http://schemas.openxmlformats.org/officeDocument/2006/relationships/slideLayout" Target="../slideLayouts/slideLayout3.xml"/><Relationship Id="rId6" Type="http://schemas.openxmlformats.org/officeDocument/2006/relationships/hyperlink" Target="https://unsplash.com/s/photos/activism?utm_source=unsplash&amp;utm_medium=referral&amp;utm_content=creditCopyText" TargetMode="External"/><Relationship Id="rId5" Type="http://schemas.openxmlformats.org/officeDocument/2006/relationships/hyperlink" Target="https://unsplash.com/@gmalhotra?utm_source=unsplash&amp;utm_medium=referral&amp;utm_content=creditCopyText" TargetMode="External"/><Relationship Id="rId4" Type="http://schemas.openxmlformats.org/officeDocument/2006/relationships/image" Target="../media/image121.jpeg"/></Relationships>
</file>

<file path=ppt/slides/_rels/slide10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7.xml"/><Relationship Id="rId1" Type="http://schemas.openxmlformats.org/officeDocument/2006/relationships/slideLayout" Target="../slideLayouts/slideLayout3.xml"/><Relationship Id="rId5" Type="http://schemas.openxmlformats.org/officeDocument/2006/relationships/hyperlink" Target="https://unsplash.com/?utm_source=unsplash&amp;utm_medium=referral&amp;utm_content=creditCopyText" TargetMode="External"/><Relationship Id="rId4" Type="http://schemas.openxmlformats.org/officeDocument/2006/relationships/hyperlink" Target="https://unsplash.com/@jasongoodman_youxventures?utm_source=unsplash&amp;utm_medium=referral&amp;utm_content=creditCopyText"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openxmlformats.org/officeDocument/2006/relationships/hyperlink" Target="https://unsplash.com/s/photos/group?utm_source=unsplash&amp;utm_medium=referral&amp;utm_content=creditCopyText" TargetMode="External"/><Relationship Id="rId4" Type="http://schemas.openxmlformats.org/officeDocument/2006/relationships/hyperlink" Target="https://unsplash.com/@nataliepedigo?utm_source=unsplash&amp;utm_medium=referral&amp;utm_content=creditCopyText" TargetMode="Externa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1.xml"/><Relationship Id="rId1" Type="http://schemas.openxmlformats.org/officeDocument/2006/relationships/video" Target="https://www.youtube.com/embed/dhIlgSpVk78?feature=oembed" TargetMode="External"/><Relationship Id="rId4" Type="http://schemas.openxmlformats.org/officeDocument/2006/relationships/image" Target="../media/image123.jpeg"/></Relationships>
</file>

<file path=ppt/slides/_rels/slide11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2.xml"/><Relationship Id="rId1" Type="http://schemas.openxmlformats.org/officeDocument/2006/relationships/slideLayout" Target="../slideLayouts/slideLayout1.xml"/><Relationship Id="rId5" Type="http://schemas.openxmlformats.org/officeDocument/2006/relationships/hyperlink" Target="https://unsplash.com/s/photos/group?utm_source=unsplash&amp;utm_medium=referral&amp;utm_content=creditCopyText" TargetMode="External"/><Relationship Id="rId4" Type="http://schemas.openxmlformats.org/officeDocument/2006/relationships/hyperlink" Target="https://unsplash.com/@nataliepedigo?utm_source=unsplash&amp;utm_medium=referral&amp;utm_content=creditCopyText"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3.xml"/><Relationship Id="rId1" Type="http://schemas.openxmlformats.org/officeDocument/2006/relationships/slideLayout" Target="../slideLayouts/slideLayout1.xml"/><Relationship Id="rId5" Type="http://schemas.openxmlformats.org/officeDocument/2006/relationships/hyperlink" Target="https://unsplash.com/s/photos/group?utm_source=unsplash&amp;utm_medium=referral&amp;utm_content=creditCopyText" TargetMode="External"/><Relationship Id="rId4" Type="http://schemas.openxmlformats.org/officeDocument/2006/relationships/hyperlink" Target="https://unsplash.com/@nataliepedigo?utm_source=unsplash&amp;utm_medium=referral&amp;utm_content=creditCopyText"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04.xml"/><Relationship Id="rId1" Type="http://schemas.openxmlformats.org/officeDocument/2006/relationships/slideLayout" Target="../slideLayouts/slideLayout1.xml"/><Relationship Id="rId5" Type="http://schemas.openxmlformats.org/officeDocument/2006/relationships/hyperlink" Target="https://unsplash.com/s/photos/group?utm_source=unsplash&amp;utm_medium=referral&amp;utm_content=creditCopyText" TargetMode="External"/><Relationship Id="rId4" Type="http://schemas.openxmlformats.org/officeDocument/2006/relationships/hyperlink" Target="https://unsplash.com/@nataliepedigo?utm_source=unsplash&amp;utm_medium=referral&amp;utm_content=creditCopyText"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117.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6.xml"/><Relationship Id="rId1" Type="http://schemas.openxmlformats.org/officeDocument/2006/relationships/slideLayout" Target="../slideLayouts/slideLayout1.xml"/><Relationship Id="rId5" Type="http://schemas.openxmlformats.org/officeDocument/2006/relationships/hyperlink" Target="https://unsplash.com/s/photos/roses?utm_source=unsplash&amp;utm_medium=referral&amp;utm_content=creditCopyText" TargetMode="External"/><Relationship Id="rId4" Type="http://schemas.openxmlformats.org/officeDocument/2006/relationships/hyperlink" Target="https://unsplash.com/@niki_mir?utm_source=unsplash&amp;utm_medium=referral&amp;utm_content=creditCopyText" TargetMode="External"/></Relationships>
</file>

<file path=ppt/slides/_rels/slide118.xml.rels><?xml version="1.0" encoding="UTF-8" standalone="yes"?>
<Relationships xmlns="http://schemas.openxmlformats.org/package/2006/relationships"><Relationship Id="rId3" Type="http://schemas.openxmlformats.org/officeDocument/2006/relationships/hyperlink" Target="https://www.coursera.org/learn/public-involvement-in-research" TargetMode="External"/><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8" Type="http://schemas.openxmlformats.org/officeDocument/2006/relationships/hyperlink" Target="https://www.positiveeffect.org/stories" TargetMode="External"/><Relationship Id="rId3" Type="http://schemas.openxmlformats.org/officeDocument/2006/relationships/image" Target="../media/image82.jpeg"/><Relationship Id="rId7" Type="http://schemas.openxmlformats.org/officeDocument/2006/relationships/hyperlink" Target="https://vimeo.com/2780761" TargetMode="External"/><Relationship Id="rId2" Type="http://schemas.openxmlformats.org/officeDocument/2006/relationships/notesSlide" Target="../notesSlides/notesSlide109.xml"/><Relationship Id="rId1" Type="http://schemas.openxmlformats.org/officeDocument/2006/relationships/slideLayout" Target="../slideLayouts/slideLayout1.xml"/><Relationship Id="rId6" Type="http://schemas.openxmlformats.org/officeDocument/2006/relationships/hyperlink" Target="https://www.imperial.ac.uk/patient-experience-research-centre/ppi/ppi-training/" TargetMode="External"/><Relationship Id="rId5" Type="http://schemas.openxmlformats.org/officeDocument/2006/relationships/hyperlink" Target="https://www.invo.org.uk/posttypepublication/public-information-pack-pip-booklet-1-a-quick-guide/" TargetMode="External"/><Relationship Id="rId10" Type="http://schemas.openxmlformats.org/officeDocument/2006/relationships/hyperlink" Target="https://unsplash.com/s/photos/learning?utm_source=unsplash&amp;utm_medium=referral&amp;utm_content=creditCopyText" TargetMode="External"/><Relationship Id="rId4" Type="http://schemas.openxmlformats.org/officeDocument/2006/relationships/hyperlink" Target="https://www.manchesteropenhive.com/view/9781526136527/9781526136527.00012.xml" TargetMode="External"/><Relationship Id="rId9" Type="http://schemas.openxmlformats.org/officeDocument/2006/relationships/hyperlink" Target="https://unsplash.com/@bthjnr?utm_source=unsplash&amp;utm_medium=referral&amp;utm_content=creditCopyText"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s://unsplash.com/@calebchen?utm_source=unsplash&amp;utm_medium=referral&amp;utm_content=creditCopyText" TargetMode="External"/><Relationship Id="rId2" Type="http://schemas.openxmlformats.org/officeDocument/2006/relationships/image" Target="../media/image125.jpeg"/><Relationship Id="rId1" Type="http://schemas.openxmlformats.org/officeDocument/2006/relationships/slideLayout" Target="../slideLayouts/slideLayout1.xml"/><Relationship Id="rId4" Type="http://schemas.openxmlformats.org/officeDocument/2006/relationships/hyperlink" Target="https://unsplash.com/s/photos/thank-you?utm_source=unsplash&amp;utm_medium=referral&amp;utm_content=creditCopyText"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s://icstudies.org.uk/peer_research_network/what-peer-research" TargetMode="External"/><Relationship Id="rId2" Type="http://schemas.openxmlformats.org/officeDocument/2006/relationships/hyperlink" Target="https://www.manchesteropenhive.com/view/9781526136527/9781526136527.00012.xml" TargetMode="External"/><Relationship Id="rId1" Type="http://schemas.openxmlformats.org/officeDocument/2006/relationships/slideLayout" Target="../slideLayouts/slideLayout1.xml"/><Relationship Id="rId6" Type="http://schemas.openxmlformats.org/officeDocument/2006/relationships/hyperlink" Target="https://books.google.co.uk/books?id=EQSIAwAAQBAJ&amp;lpg=PP1&amp;pg=PP1#v=onepage&amp;q&amp;f=false" TargetMode="External"/><Relationship Id="rId5" Type="http://schemas.openxmlformats.org/officeDocument/2006/relationships/hyperlink" Target="https://www.invo.org.uk/find-out-more/what-is-public-involvement-in-research-2/" TargetMode="External"/><Relationship Id="rId4" Type="http://schemas.openxmlformats.org/officeDocument/2006/relationships/hyperlink" Target="https://www.nihr.ac.uk/documents/briefing-notes-for-researchers-public-involvement-in-nhs-health-and-social-care-research/27371#Identifying_and_prioritising_research"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0.xml"/><Relationship Id="rId1" Type="http://schemas.openxmlformats.org/officeDocument/2006/relationships/slideLayout" Target="../slideLayouts/slideLayout5.xml"/><Relationship Id="rId5" Type="http://schemas.openxmlformats.org/officeDocument/2006/relationships/hyperlink" Target="https://unsplash.com/s/photos/zoom-call?utm_source=unsplash&amp;utm_medium=referral&amp;utm_content=creditCopyText" TargetMode="External"/><Relationship Id="rId4" Type="http://schemas.openxmlformats.org/officeDocument/2006/relationships/hyperlink" Target="https://unsplash.com/@comparefibre?utm_source=unsplash&amp;utm_medium=referral&amp;utm_content=creditCopyText"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2.xml"/><Relationship Id="rId1" Type="http://schemas.openxmlformats.org/officeDocument/2006/relationships/slideLayout" Target="../slideLayouts/slideLayout6.xml"/><Relationship Id="rId4" Type="http://schemas.openxmlformats.org/officeDocument/2006/relationships/image" Target="../media/image52.svg"/></Relationships>
</file>

<file path=ppt/slides/_rels/slide12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3.xml"/><Relationship Id="rId1" Type="http://schemas.openxmlformats.org/officeDocument/2006/relationships/slideLayout" Target="../slideLayouts/slideLayout4.xml"/><Relationship Id="rId5" Type="http://schemas.openxmlformats.org/officeDocument/2006/relationships/hyperlink" Target="https://unsplash.com/s/photos/drawing?utm_source=unsplash&amp;utm_medium=referral&amp;utm_content=creditCopyText" TargetMode="External"/><Relationship Id="rId4" Type="http://schemas.openxmlformats.org/officeDocument/2006/relationships/hyperlink" Target="https://unsplash.com/@sincerelymedia?utm_source=unsplash&amp;utm_medium=referral&amp;utm_content=creditCopyText" TargetMode="Externa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17.xml"/><Relationship Id="rId1" Type="http://schemas.openxmlformats.org/officeDocument/2006/relationships/video" Target="https://www.youtube.com/embed/NqSB91rKqSU?start=3&amp;feature=oembed" TargetMode="External"/><Relationship Id="rId6" Type="http://schemas.openxmlformats.org/officeDocument/2006/relationships/image" Target="../media/image128.jpeg"/><Relationship Id="rId5" Type="http://schemas.openxmlformats.org/officeDocument/2006/relationships/hyperlink" Target="https://www.bakitakk.com/" TargetMode="External"/><Relationship Id="rId4" Type="http://schemas.openxmlformats.org/officeDocument/2006/relationships/hyperlink" Target="https://intuitproject.org/"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6.xml"/><Relationship Id="rId1" Type="http://schemas.openxmlformats.org/officeDocument/2006/relationships/slideLayout" Target="../slideLayouts/slideLayout4.xml"/><Relationship Id="rId5" Type="http://schemas.openxmlformats.org/officeDocument/2006/relationships/hyperlink" Target="https://unsplash.com/s/photos/painting?utm_source=unsplash&amp;utm_medium=referral&amp;utm_content=creditCopyText" TargetMode="External"/><Relationship Id="rId4" Type="http://schemas.openxmlformats.org/officeDocument/2006/relationships/hyperlink" Target="https://unsplash.com/@davidpisnoy?utm_source=unsplash&amp;utm_medium=referral&amp;utm_content=creditCopyText" TargetMode="External"/></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6.xml"/><Relationship Id="rId1" Type="http://schemas.openxmlformats.org/officeDocument/2006/relationships/video" Target="https://www.youtube.com/embed/jy-QGuWE7PQ?feature=oembed" TargetMode="External"/><Relationship Id="rId4" Type="http://schemas.openxmlformats.org/officeDocument/2006/relationships/image" Target="../media/image130.jpeg"/></Relationships>
</file>

<file path=ppt/slides/_rels/slide13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20.xml"/><Relationship Id="rId1" Type="http://schemas.openxmlformats.org/officeDocument/2006/relationships/slideLayout" Target="../slideLayouts/slideLayout6.xml"/><Relationship Id="rId6" Type="http://schemas.openxmlformats.org/officeDocument/2006/relationships/image" Target="../media/image135.svg"/><Relationship Id="rId5" Type="http://schemas.openxmlformats.org/officeDocument/2006/relationships/image" Target="../media/image134.png"/><Relationship Id="rId4" Type="http://schemas.openxmlformats.org/officeDocument/2006/relationships/image" Target="../media/image133.svg"/></Relationships>
</file>

<file path=ppt/slides/_rels/slide13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21.xml"/><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2.xml"/><Relationship Id="rId1" Type="http://schemas.openxmlformats.org/officeDocument/2006/relationships/slideLayout" Target="../slideLayouts/slideLayout6.xml"/><Relationship Id="rId5" Type="http://schemas.openxmlformats.org/officeDocument/2006/relationships/image" Target="../media/image88.png"/><Relationship Id="rId4" Type="http://schemas.openxmlformats.org/officeDocument/2006/relationships/hyperlink" Target="https://creativecommons.org/licenses/by-nc-nd/3.0/"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3.xml"/><Relationship Id="rId1" Type="http://schemas.openxmlformats.org/officeDocument/2006/relationships/slideLayout" Target="../slideLayouts/slideLayout7.xml"/><Relationship Id="rId5" Type="http://schemas.openxmlformats.org/officeDocument/2006/relationships/hyperlink" Target="https://unsplash.com/s/photos/recording?utm_source=unsplash&amp;utm_medium=referral&amp;utm_content=creditCopyText" TargetMode="External"/><Relationship Id="rId4" Type="http://schemas.openxmlformats.org/officeDocument/2006/relationships/hyperlink" Target="https://unsplash.com/@ucaslexander?utm_source=unsplash&amp;utm_medium=referral&amp;utm_content=creditCopyText" TargetMode="External"/></Relationships>
</file>

<file path=ppt/slides/_rels/slide1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4.xml"/><Relationship Id="rId1" Type="http://schemas.openxmlformats.org/officeDocument/2006/relationships/slideLayout" Target="../slideLayouts/slideLayout7.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s://unsplash.com/@timberfoster?utm_source=unsplash&amp;utm_medium=referral&amp;utm_content=creditCopyText" TargetMode="External"/><Relationship Id="rId2" Type="http://schemas.openxmlformats.org/officeDocument/2006/relationships/image" Target="../media/image138.jpeg"/><Relationship Id="rId1" Type="http://schemas.openxmlformats.org/officeDocument/2006/relationships/slideLayout" Target="../slideLayouts/slideLayout7.xml"/><Relationship Id="rId4" Type="http://schemas.openxmlformats.org/officeDocument/2006/relationships/hyperlink" Target="https://unsplash.com/s/photos/tea-break?utm_source=unsplash&amp;utm_medium=referral&amp;utm_content=creditCopyText"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5.xml"/><Relationship Id="rId1" Type="http://schemas.openxmlformats.org/officeDocument/2006/relationships/slideLayout" Target="../slideLayouts/slideLayout7.xml"/><Relationship Id="rId5" Type="http://schemas.openxmlformats.org/officeDocument/2006/relationships/hyperlink" Target="https://unsplash.com/s/photos/interview?utm_source=unsplash&amp;utm_medium=referral&amp;utm_content=creditCopyText" TargetMode="External"/><Relationship Id="rId4" Type="http://schemas.openxmlformats.org/officeDocument/2006/relationships/hyperlink" Target="https://unsplash.com/@wocintechchat?utm_source=unsplash&amp;utm_medium=referral&amp;utm_content=creditCopyText" TargetMode="External"/></Relationships>
</file>

<file path=ppt/slides/_rels/slide1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6.xml"/><Relationship Id="rId1" Type="http://schemas.openxmlformats.org/officeDocument/2006/relationships/slideLayout" Target="../slideLayouts/slideLayout2.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14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7.xml"/><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42.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28.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4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29.xml"/><Relationship Id="rId1" Type="http://schemas.openxmlformats.org/officeDocument/2006/relationships/slideLayout" Target="../slideLayouts/slideLayout6.xml"/><Relationship Id="rId5" Type="http://schemas.openxmlformats.org/officeDocument/2006/relationships/hyperlink" Target="https://unsplash.com/s/photos/zoom-call?utm_source=unsplash&amp;utm_medium=referral&amp;utm_content=creditCopyText" TargetMode="External"/><Relationship Id="rId4" Type="http://schemas.openxmlformats.org/officeDocument/2006/relationships/hyperlink" Target="https://unsplash.com/@cwmonty?utm_source=unsplash&amp;utm_medium=referral&amp;utm_content=creditCopyText" TargetMode="External"/></Relationships>
</file>

<file path=ppt/slides/_rels/slide144.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30.xml"/><Relationship Id="rId1" Type="http://schemas.openxmlformats.org/officeDocument/2006/relationships/slideLayout" Target="../slideLayouts/slideLayout7.xml"/><Relationship Id="rId5" Type="http://schemas.openxmlformats.org/officeDocument/2006/relationships/hyperlink" Target="https://unsplash.com/s/photos/planning?utm_source=unsplash&amp;utm_medium=referral&amp;utm_content=creditCopyText" TargetMode="External"/><Relationship Id="rId4" Type="http://schemas.openxmlformats.org/officeDocument/2006/relationships/hyperlink" Target="https://unsplash.com/@gabriellefaithhenderson?utm_source=unsplash&amp;utm_medium=referral&amp;utm_content=creditCopyText" TargetMode="External"/></Relationships>
</file>

<file path=ppt/slides/_rels/slide145.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31.xml"/><Relationship Id="rId1" Type="http://schemas.openxmlformats.org/officeDocument/2006/relationships/slideLayout" Target="../slideLayouts/slideLayout1.xml"/><Relationship Id="rId5" Type="http://schemas.openxmlformats.org/officeDocument/2006/relationships/hyperlink" Target="https://unsplash.com/s/photos/zoom-call?utm_source=unsplash&amp;utm_medium=referral&amp;utm_content=creditCopyText" TargetMode="External"/><Relationship Id="rId4" Type="http://schemas.openxmlformats.org/officeDocument/2006/relationships/hyperlink" Target="https://unsplash.com/@visuals?utm_source=unsplash&amp;utm_medium=referral&amp;utm_content=creditCopyText" TargetMode="External"/></Relationships>
</file>

<file path=ppt/slides/_rels/slide146.xml.rels><?xml version="1.0" encoding="UTF-8" standalone="yes"?>
<Relationships xmlns="http://schemas.openxmlformats.org/package/2006/relationships"><Relationship Id="rId8" Type="http://schemas.openxmlformats.org/officeDocument/2006/relationships/image" Target="../media/image154.svg"/><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notesSlide" Target="../notesSlides/notesSlide132.xml"/><Relationship Id="rId1" Type="http://schemas.openxmlformats.org/officeDocument/2006/relationships/slideLayout" Target="../slideLayouts/slideLayout1.xml"/><Relationship Id="rId6" Type="http://schemas.openxmlformats.org/officeDocument/2006/relationships/image" Target="../media/image152.svg"/><Relationship Id="rId5" Type="http://schemas.openxmlformats.org/officeDocument/2006/relationships/image" Target="../media/image151.png"/><Relationship Id="rId10" Type="http://schemas.openxmlformats.org/officeDocument/2006/relationships/image" Target="../media/image156.svg"/><Relationship Id="rId4" Type="http://schemas.openxmlformats.org/officeDocument/2006/relationships/image" Target="../media/image150.svg"/><Relationship Id="rId9" Type="http://schemas.openxmlformats.org/officeDocument/2006/relationships/image" Target="../media/image155.png"/></Relationships>
</file>

<file path=ppt/slides/_rels/slide147.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33.xml"/><Relationship Id="rId1" Type="http://schemas.openxmlformats.org/officeDocument/2006/relationships/slideLayout" Target="../slideLayouts/slideLayout1.xml"/><Relationship Id="rId5" Type="http://schemas.openxmlformats.org/officeDocument/2006/relationships/hyperlink" Target="https://unsplash.com/s/photos/zoom-call?utm_source=unsplash&amp;utm_medium=referral&amp;utm_content=creditCopyText" TargetMode="External"/><Relationship Id="rId4" Type="http://schemas.openxmlformats.org/officeDocument/2006/relationships/hyperlink" Target="https://unsplash.com/@visuals?utm_source=unsplash&amp;utm_medium=referral&amp;utm_content=creditCopyText" TargetMode="External"/></Relationships>
</file>

<file path=ppt/slides/_rels/slide148.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34.xml"/><Relationship Id="rId1" Type="http://schemas.openxmlformats.org/officeDocument/2006/relationships/slideLayout" Target="../slideLayouts/slideLayout4.xml"/><Relationship Id="rId5" Type="http://schemas.openxmlformats.org/officeDocument/2006/relationships/hyperlink" Target="https://unsplash.com/s/photos/recording?utm_source=unsplash&amp;utm_medium=referral&amp;utm_content=creditCopyText" TargetMode="External"/><Relationship Id="rId4" Type="http://schemas.openxmlformats.org/officeDocument/2006/relationships/hyperlink" Target="https://unsplash.com/@ucaslexander?utm_source=unsplash&amp;utm_medium=referral&amp;utm_content=creditCopyText"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5.xml"/><Relationship Id="rId1" Type="http://schemas.openxmlformats.org/officeDocument/2006/relationships/slideLayout" Target="../slideLayouts/slideLayout7.xml"/><Relationship Id="rId5" Type="http://schemas.openxmlformats.org/officeDocument/2006/relationships/hyperlink" Target="https://unsplash.com/s/photos/speech-bubble?utm_source=unsplash&amp;utm_medium=referral&amp;utm_content=creditCopyText" TargetMode="External"/><Relationship Id="rId4" Type="http://schemas.openxmlformats.org/officeDocument/2006/relationships/hyperlink" Target="https://unsplash.com/@ninjason?utm_source=unsplash&amp;utm_medium=referral&amp;utm_content=creditCopyText"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36.xml"/><Relationship Id="rId1" Type="http://schemas.openxmlformats.org/officeDocument/2006/relationships/slideLayout" Target="../slideLayouts/slideLayout4.xml"/><Relationship Id="rId5" Type="http://schemas.openxmlformats.org/officeDocument/2006/relationships/hyperlink" Target="https://unsplash.com/s/photos/cherry-blossom?utm_source=unsplash&amp;utm_medium=referral&amp;utm_content=creditCopyText" TargetMode="External"/><Relationship Id="rId4" Type="http://schemas.openxmlformats.org/officeDocument/2006/relationships/hyperlink" Target="https://unsplash.com/@ajny?utm_source=unsplash&amp;utm_medium=referral&amp;utm_content=creditCopyText" TargetMode="External"/></Relationships>
</file>

<file path=ppt/slides/_rels/slide15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37.xml"/><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38.xml"/><Relationship Id="rId1" Type="http://schemas.openxmlformats.org/officeDocument/2006/relationships/slideLayout" Target="../slideLayouts/slideLayout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53.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160.jpeg"/><Relationship Id="rId7" Type="http://schemas.openxmlformats.org/officeDocument/2006/relationships/diagramColors" Target="../diagrams/colors16.xml"/><Relationship Id="rId2" Type="http://schemas.openxmlformats.org/officeDocument/2006/relationships/notesSlide" Target="../notesSlides/notesSlide139.xml"/><Relationship Id="rId1" Type="http://schemas.openxmlformats.org/officeDocument/2006/relationships/slideLayout" Target="../slideLayouts/slideLayout1.xml"/><Relationship Id="rId6" Type="http://schemas.openxmlformats.org/officeDocument/2006/relationships/diagramQuickStyle" Target="../diagrams/quickStyle16.xml"/><Relationship Id="rId5" Type="http://schemas.openxmlformats.org/officeDocument/2006/relationships/diagramLayout" Target="../diagrams/layout16.xml"/><Relationship Id="rId10" Type="http://schemas.openxmlformats.org/officeDocument/2006/relationships/hyperlink" Target="https://unsplash.com/s/photos/lavendar?utm_source=unsplash&amp;utm_medium=referral&amp;utm_content=creditCopyText" TargetMode="External"/><Relationship Id="rId4" Type="http://schemas.openxmlformats.org/officeDocument/2006/relationships/diagramData" Target="../diagrams/data16.xml"/><Relationship Id="rId9" Type="http://schemas.openxmlformats.org/officeDocument/2006/relationships/hyperlink" Target="https://unsplash.com/@bibiannavelar?utm_source=unsplash&amp;utm_medium=referral&amp;utm_content=creditCopyText" TargetMode="External"/></Relationships>
</file>

<file path=ppt/slides/_rels/slide15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63.jpeg"/><Relationship Id="rId7" Type="http://schemas.openxmlformats.org/officeDocument/2006/relationships/diagramColors" Target="../diagrams/colors17.xml"/><Relationship Id="rId2" Type="http://schemas.openxmlformats.org/officeDocument/2006/relationships/notesSlide" Target="../notesSlides/notesSlide142.xml"/><Relationship Id="rId1" Type="http://schemas.openxmlformats.org/officeDocument/2006/relationships/slideLayout" Target="../slideLayouts/slideLayout1.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15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43.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8" Type="http://schemas.openxmlformats.org/officeDocument/2006/relationships/hyperlink" Target="https://youtu.be/NqSB91rKqSU" TargetMode="External"/><Relationship Id="rId13" Type="http://schemas.openxmlformats.org/officeDocument/2006/relationships/hyperlink" Target="https://unsplash.com/@bthjnr?utm_source=unsplash&amp;utm_medium=referral&amp;utm_content=creditCopyText" TargetMode="External"/><Relationship Id="rId3" Type="http://schemas.openxmlformats.org/officeDocument/2006/relationships/hyperlink" Target="https://www.youtube.com/watch?v=dVp9Z5k0dEE&amp;t=60s" TargetMode="External"/><Relationship Id="rId7" Type="http://schemas.openxmlformats.org/officeDocument/2006/relationships/hyperlink" Target="https://youtu.be/F2hc2FLOdhI" TargetMode="External"/><Relationship Id="rId12" Type="http://schemas.openxmlformats.org/officeDocument/2006/relationships/image" Target="../media/image82.jpeg"/><Relationship Id="rId2" Type="http://schemas.openxmlformats.org/officeDocument/2006/relationships/notesSlide" Target="../notesSlides/notesSlide145.xml"/><Relationship Id="rId1" Type="http://schemas.openxmlformats.org/officeDocument/2006/relationships/slideLayout" Target="../slideLayouts/slideLayout1.xml"/><Relationship Id="rId6" Type="http://schemas.openxmlformats.org/officeDocument/2006/relationships/hyperlink" Target="https://knowhow.ncvo.org.uk/safeguarding/what-is-safeguarding" TargetMode="External"/><Relationship Id="rId11" Type="http://schemas.openxmlformats.org/officeDocument/2006/relationships/hyperlink" Target="https://www.positiveeffect.org/pozcast" TargetMode="External"/><Relationship Id="rId5" Type="http://schemas.openxmlformats.org/officeDocument/2006/relationships/hyperlink" Target="https://www.nottingham.ac.uk/healthsciences/documents/safeguarding-researcher-guidelines.pdf" TargetMode="External"/><Relationship Id="rId10" Type="http://schemas.openxmlformats.org/officeDocument/2006/relationships/hyperlink" Target="https://abrpo.org/wp-content/uploads/2018/09/Essential-Tools-Peer-Researcher-Resource-Kit.pdf" TargetMode="External"/><Relationship Id="rId4" Type="http://schemas.openxmlformats.org/officeDocument/2006/relationships/hyperlink" Target="https://www.futurelearn.com/courses/psychological-first-aid-covid-19" TargetMode="External"/><Relationship Id="rId9" Type="http://schemas.openxmlformats.org/officeDocument/2006/relationships/hyperlink" Target="https://abrpo.org/abrpo-news/" TargetMode="External"/><Relationship Id="rId14" Type="http://schemas.openxmlformats.org/officeDocument/2006/relationships/hyperlink" Target="https://unsplash.com/s/photos/learning?utm_source=unsplash&amp;utm_medium=referral&amp;utm_content=creditCopyText" TargetMode="External"/></Relationships>
</file>

<file path=ppt/slides/_rels/slide160.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146.xml"/><Relationship Id="rId1" Type="http://schemas.openxmlformats.org/officeDocument/2006/relationships/slideLayout" Target="../slideLayouts/slideLayout1.xml"/><Relationship Id="rId5" Type="http://schemas.openxmlformats.org/officeDocument/2006/relationships/hyperlink" Target="https://unsplash.com/s/photos/thank-you?utm_source=unsplash&amp;utm_medium=referral&amp;utm_content=creditCopyText" TargetMode="External"/><Relationship Id="rId4" Type="http://schemas.openxmlformats.org/officeDocument/2006/relationships/hyperlink" Target="https://unsplash.com/@priscilladupreez?utm_source=unsplash&amp;utm_medium=referral&amp;utm_content=creditCopyText"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s://www.manchesteropenhive.com/view/9781526136527/9781526136527.00012.xml" TargetMode="External"/><Relationship Id="rId2" Type="http://schemas.openxmlformats.org/officeDocument/2006/relationships/notesSlide" Target="../notesSlides/notesSlide147.xml"/><Relationship Id="rId1" Type="http://schemas.openxmlformats.org/officeDocument/2006/relationships/slideLayout" Target="../slideLayouts/slideLayout1.xml"/><Relationship Id="rId5" Type="http://schemas.openxmlformats.org/officeDocument/2006/relationships/hyperlink" Target="https://www.youtube.com/watch?v=KUZ6iGvJlGI&amp;t=1s&amp;ab_channel=NNgroup" TargetMode="External"/><Relationship Id="rId4" Type="http://schemas.openxmlformats.org/officeDocument/2006/relationships/hyperlink" Target="https://abrpo.org/resources/essential-tools-for-support-and-stabiliity/"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s://unsplash.com/@hugorrocha?utm_source=unsplash&amp;utm_medium=referral&amp;utm_content=creditCopyText" TargetMode="External"/><Relationship Id="rId2" Type="http://schemas.openxmlformats.org/officeDocument/2006/relationships/image" Target="../media/image172.jpeg"/><Relationship Id="rId1" Type="http://schemas.openxmlformats.org/officeDocument/2006/relationships/slideLayout" Target="../slideLayouts/slideLayout2.xml"/><Relationship Id="rId4" Type="http://schemas.openxmlformats.org/officeDocument/2006/relationships/hyperlink" Target="https://unsplash.com/s/photos/post-it-note?utm_source=unsplash&amp;utm_medium=referral&amp;utm_content=creditCopyText" TargetMode="External"/></Relationships>
</file>

<file path=ppt/slides/_rels/slide1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9.xml"/><Relationship Id="rId1" Type="http://schemas.openxmlformats.org/officeDocument/2006/relationships/slideLayout" Target="../slideLayouts/slideLayout1.xml"/><Relationship Id="rId4" Type="http://schemas.openxmlformats.org/officeDocument/2006/relationships/image" Target="../media/image52.svg"/></Relationships>
</file>

<file path=ppt/slides/_rels/slide165.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150.xml"/><Relationship Id="rId1" Type="http://schemas.openxmlformats.org/officeDocument/2006/relationships/slideLayout" Target="../slideLayouts/slideLayout1.xml"/><Relationship Id="rId5" Type="http://schemas.openxmlformats.org/officeDocument/2006/relationships/hyperlink" Target="https://unsplash.com/s/photos/polaroid?utm_source=unsplash&amp;utm_medium=referral&amp;utm_content=creditCopyText" TargetMode="External"/><Relationship Id="rId4" Type="http://schemas.openxmlformats.org/officeDocument/2006/relationships/hyperlink" Target="https://unsplash.com/@anniespratt?utm_source=unsplash&amp;utm_medium=referral&amp;utm_content=creditCopyText" TargetMode="Externa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52.xml"/><Relationship Id="rId1" Type="http://schemas.openxmlformats.org/officeDocument/2006/relationships/slideLayout" Target="../slideLayouts/slideLayout1.xml"/><Relationship Id="rId5" Type="http://schemas.openxmlformats.org/officeDocument/2006/relationships/hyperlink" Target="https://unsplash.com/s/photos/reflection?utm_source=unsplash&amp;utm_medium=referral&amp;utm_content=creditCopyText" TargetMode="External"/><Relationship Id="rId4" Type="http://schemas.openxmlformats.org/officeDocument/2006/relationships/hyperlink" Target="https://unsplash.com/@juanster?utm_source=unsplash&amp;utm_medium=referral&amp;utm_content=creditCopyText" TargetMode="External"/></Relationships>
</file>

<file path=ppt/slides/_rels/slide168.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53.xml"/><Relationship Id="rId1" Type="http://schemas.openxmlformats.org/officeDocument/2006/relationships/slideLayout" Target="../slideLayouts/slideLayout2.xml"/><Relationship Id="rId5" Type="http://schemas.openxmlformats.org/officeDocument/2006/relationships/hyperlink" Target="https://unsplash.com/s/photos/reading?utm_source=unsplash&amp;utm_medium=referral&amp;utm_content=creditCopyText" TargetMode="External"/><Relationship Id="rId4" Type="http://schemas.openxmlformats.org/officeDocument/2006/relationships/hyperlink" Target="https://unsplash.com/@freestocks?utm_source=unsplash&amp;utm_medium=referral&amp;utm_content=creditCopyText"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3" Type="http://schemas.openxmlformats.org/officeDocument/2006/relationships/hyperlink" Target="https://unsplash.com/@claybanks?utm_source=unsplash&amp;utm_medium=referral&amp;utm_content=creditCopyText" TargetMode="External"/><Relationship Id="rId2" Type="http://schemas.openxmlformats.org/officeDocument/2006/relationships/image" Target="../media/image177.jpeg"/><Relationship Id="rId1" Type="http://schemas.openxmlformats.org/officeDocument/2006/relationships/slideLayout" Target="../slideLayouts/slideLayout4.xml"/><Relationship Id="rId4" Type="http://schemas.openxmlformats.org/officeDocument/2006/relationships/hyperlink" Target="https://unsplash.com/s/photos/coffee?utm_source=unsplash&amp;utm_medium=referral&amp;utm_content=creditCopyText" TargetMode="External"/></Relationships>
</file>

<file path=ppt/slides/_rels/slide171.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55.xml"/><Relationship Id="rId1" Type="http://schemas.openxmlformats.org/officeDocument/2006/relationships/slideLayout" Target="../slideLayouts/slideLayout2.xml"/><Relationship Id="rId5" Type="http://schemas.openxmlformats.org/officeDocument/2006/relationships/hyperlink" Target="https://unsplash.com/s/photos/piles-of-paper?utm_source=unsplash&amp;utm_medium=referral&amp;utm_content=creditCopyText" TargetMode="External"/><Relationship Id="rId4" Type="http://schemas.openxmlformats.org/officeDocument/2006/relationships/hyperlink" Target="https://unsplash.com/@krystagrusseck?utm_source=unsplash&amp;utm_medium=referral&amp;utm_content=creditCopyText" TargetMode="Externa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158.xml"/><Relationship Id="rId1" Type="http://schemas.openxmlformats.org/officeDocument/2006/relationships/slideLayout" Target="../slideLayouts/slideLayout4.xml"/><Relationship Id="rId5" Type="http://schemas.openxmlformats.org/officeDocument/2006/relationships/hyperlink" Target="https://unsplash.com/s/photos/post-it-notes?utm_source=unsplash&amp;utm_medium=referral&amp;utm_content=creditCopyText" TargetMode="External"/><Relationship Id="rId4" Type="http://schemas.openxmlformats.org/officeDocument/2006/relationships/hyperlink" Target="https://unsplash.com/@joszczepanska?utm_source=unsplash&amp;utm_medium=referral&amp;utm_content=creditCopyText" TargetMode="External"/></Relationships>
</file>

<file path=ppt/slides/_rels/slide17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59.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1.xml"/><Relationship Id="rId1" Type="http://schemas.openxmlformats.org/officeDocument/2006/relationships/video" Target="https://www.youtube.com/embed/KUZ6iGvJlGI?start=3&amp;feature=oembed" TargetMode="External"/><Relationship Id="rId4" Type="http://schemas.openxmlformats.org/officeDocument/2006/relationships/image" Target="../media/image181.jpeg"/></Relationships>
</file>

<file path=ppt/slides/_rels/slide177.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161.xml"/><Relationship Id="rId1" Type="http://schemas.openxmlformats.org/officeDocument/2006/relationships/slideLayout" Target="../slideLayouts/slideLayout2.xml"/><Relationship Id="rId5" Type="http://schemas.openxmlformats.org/officeDocument/2006/relationships/hyperlink" Target="https://unsplash.com/s/photos/post-it-notes?utm_source=unsplash&amp;utm_medium=referral&amp;utm_content=creditCopyText" TargetMode="External"/><Relationship Id="rId4" Type="http://schemas.openxmlformats.org/officeDocument/2006/relationships/hyperlink" Target="https://unsplash.com/@jasongoodman_youxventures?utm_source=unsplash&amp;utm_medium=referral&amp;utm_content=creditCopyText" TargetMode="External"/></Relationships>
</file>

<file path=ppt/slides/_rels/slide178.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162.xml"/><Relationship Id="rId1" Type="http://schemas.openxmlformats.org/officeDocument/2006/relationships/slideLayout" Target="../slideLayouts/slideLayout1.xml"/><Relationship Id="rId5" Type="http://schemas.openxmlformats.org/officeDocument/2006/relationships/hyperlink" Target="https://unsplash.com/s/photos/reading?utm_source=unsplash&amp;utm_medium=referral&amp;utm_content=creditCopyText" TargetMode="External"/><Relationship Id="rId4" Type="http://schemas.openxmlformats.org/officeDocument/2006/relationships/hyperlink" Target="https://unsplash.com/@thenathanaguirre?utm_source=unsplash&amp;utm_medium=referral&amp;utm_content=creditCopyText" TargetMode="External"/></Relationships>
</file>

<file path=ppt/slides/_rels/slide179.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163.xml"/><Relationship Id="rId1" Type="http://schemas.openxmlformats.org/officeDocument/2006/relationships/slideLayout" Target="../slideLayouts/slideLayout2.xml"/><Relationship Id="rId5" Type="http://schemas.openxmlformats.org/officeDocument/2006/relationships/hyperlink" Target="https://unsplash.com/s/photos/reading?utm_source=unsplash&amp;utm_medium=referral&amp;utm_content=creditCopyText" TargetMode="External"/><Relationship Id="rId4" Type="http://schemas.openxmlformats.org/officeDocument/2006/relationships/hyperlink" Target="https://unsplash.com/@thenathanaguirre?utm_source=unsplash&amp;utm_medium=referral&amp;utm_content=creditCopyText" TargetMode="External"/></Relationships>
</file>

<file path=ppt/slides/_rels/slide180.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64.xml"/><Relationship Id="rId1" Type="http://schemas.openxmlformats.org/officeDocument/2006/relationships/slideLayout" Target="../slideLayouts/slideLayout1.xml"/><Relationship Id="rId5" Type="http://schemas.openxmlformats.org/officeDocument/2006/relationships/hyperlink" Target="https://unsplash.com/s/photos/highlight-study?utm_source=unsplash&amp;utm_medium=referral&amp;utm_content=creditCopyText" TargetMode="External"/><Relationship Id="rId4" Type="http://schemas.openxmlformats.org/officeDocument/2006/relationships/hyperlink" Target="https://unsplash.com/@aaronburden?utm_source=unsplash&amp;utm_medium=referral&amp;utm_content=creditCopyText" TargetMode="External"/></Relationships>
</file>

<file path=ppt/slides/_rels/slide181.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165.xml"/><Relationship Id="rId1" Type="http://schemas.openxmlformats.org/officeDocument/2006/relationships/slideLayout" Target="../slideLayouts/slideLayout1.xml"/><Relationship Id="rId5" Type="http://schemas.openxmlformats.org/officeDocument/2006/relationships/hyperlink" Target="https://unsplash.com/s/photos/highlight-pen?utm_source=unsplash&amp;utm_medium=referral&amp;utm_content=creditCopyText" TargetMode="External"/><Relationship Id="rId4" Type="http://schemas.openxmlformats.org/officeDocument/2006/relationships/hyperlink" Target="https://unsplash.com/@aaronburden?utm_source=unsplash&amp;utm_medium=referral&amp;utm_content=creditCopyText" TargetMode="External"/></Relationships>
</file>

<file path=ppt/slides/_rels/slide182.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66.xml"/><Relationship Id="rId1" Type="http://schemas.openxmlformats.org/officeDocument/2006/relationships/slideLayout" Target="../slideLayouts/slideLayout2.xml"/><Relationship Id="rId5" Type="http://schemas.openxmlformats.org/officeDocument/2006/relationships/hyperlink" Target="https://unsplash.com/s/photos/highlight-study?utm_source=unsplash&amp;utm_medium=referral&amp;utm_content=creditCopyText" TargetMode="External"/><Relationship Id="rId4" Type="http://schemas.openxmlformats.org/officeDocument/2006/relationships/hyperlink" Target="https://unsplash.com/@aaronburden?utm_source=unsplash&amp;utm_medium=referral&amp;utm_content=creditCopyText" TargetMode="Externa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8" Type="http://schemas.openxmlformats.org/officeDocument/2006/relationships/hyperlink" Target="https://unsplash.com/s/photos/learning?utm_source=unsplash&amp;utm_medium=referral&amp;utm_content=creditCopyText" TargetMode="External"/><Relationship Id="rId3" Type="http://schemas.openxmlformats.org/officeDocument/2006/relationships/image" Target="../media/image82.jpeg"/><Relationship Id="rId7" Type="http://schemas.openxmlformats.org/officeDocument/2006/relationships/hyperlink" Target="https://unsplash.com/@bthjnr?utm_source=unsplash&amp;utm_medium=referral&amp;utm_content=creditCopyText" TargetMode="External"/><Relationship Id="rId2" Type="http://schemas.openxmlformats.org/officeDocument/2006/relationships/notesSlide" Target="../notesSlides/notesSlide172.xml"/><Relationship Id="rId1" Type="http://schemas.openxmlformats.org/officeDocument/2006/relationships/slideLayout" Target="../slideLayouts/slideLayout1.xml"/><Relationship Id="rId6" Type="http://schemas.openxmlformats.org/officeDocument/2006/relationships/hyperlink" Target="https://www.nngroup.com/articles/thematic-analysis/" TargetMode="External"/><Relationship Id="rId5" Type="http://schemas.openxmlformats.org/officeDocument/2006/relationships/hyperlink" Target="https://www.youtube.com/watch?v=KUZ6iGvJlGI&amp;t=1s&amp;ab_channel=NNgroup" TargetMode="External"/><Relationship Id="rId4" Type="http://schemas.openxmlformats.org/officeDocument/2006/relationships/hyperlink" Target="https://books.google.co.uk/books?id=BKMKc7_Vac0C&amp;lpg=PP1&amp;ots=gFwshH8Ljj&amp;dq=.%20Read%20me%20first%20for%20a%20user's%20guide%20to%20qualitative%20methods.%20London%3A%20Sage%20Publications%2C%202002.&amp;lr&amp;pg=PP1#v=onepage&amp;q&amp;f=false" TargetMode="External"/></Relationships>
</file>

<file path=ppt/slides/_rels/slide189.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173.xml"/><Relationship Id="rId1" Type="http://schemas.openxmlformats.org/officeDocument/2006/relationships/slideLayout" Target="../slideLayouts/slideLayout1.xml"/><Relationship Id="rId5" Type="http://schemas.openxmlformats.org/officeDocument/2006/relationships/hyperlink" Target="https://unsplash.com/s/photos/flowers?utm_source=unsplash&amp;utm_medium=referral&amp;utm_content=creditCopyText" TargetMode="External"/><Relationship Id="rId4" Type="http://schemas.openxmlformats.org/officeDocument/2006/relationships/hyperlink" Target="https://unsplash.com/@monstercritic?utm_source=unsplash&amp;utm_medium=referral&amp;utm_content=creditCopyText" TargetMode="External"/></Relationships>
</file>

<file path=ppt/slides/_rels/slide190.xml.rels><?xml version="1.0" encoding="UTF-8" standalone="yes"?>
<Relationships xmlns="http://schemas.openxmlformats.org/package/2006/relationships"><Relationship Id="rId3" Type="http://schemas.openxmlformats.org/officeDocument/2006/relationships/hyperlink" Target="https://www.nngroup.com/articles/thematic-analysis/" TargetMode="External"/><Relationship Id="rId2" Type="http://schemas.openxmlformats.org/officeDocument/2006/relationships/notesSlide" Target="../notesSlides/notesSlide17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277609-0B25-4D87-A389-5938C70C385A}"/>
              </a:ext>
            </a:extLst>
          </p:cNvPr>
          <p:cNvSpPr>
            <a:spLocks noGrp="1"/>
          </p:cNvSpPr>
          <p:nvPr>
            <p:ph type="ctrTitle"/>
          </p:nvPr>
        </p:nvSpPr>
        <p:spPr/>
        <p:txBody>
          <a:bodyPr/>
          <a:lstStyle/>
          <a:p>
            <a:r>
              <a:rPr lang="en-GB" dirty="0"/>
              <a:t>Peer Research Training Resource</a:t>
            </a:r>
          </a:p>
        </p:txBody>
      </p:sp>
      <p:sp>
        <p:nvSpPr>
          <p:cNvPr id="5" name="Subtitle 4">
            <a:extLst>
              <a:ext uri="{FF2B5EF4-FFF2-40B4-BE49-F238E27FC236}">
                <a16:creationId xmlns:a16="http://schemas.microsoft.com/office/drawing/2014/main" id="{BC360BDD-850B-4C6E-9D64-E9452E056BAF}"/>
              </a:ext>
            </a:extLst>
          </p:cNvPr>
          <p:cNvSpPr>
            <a:spLocks noGrp="1"/>
          </p:cNvSpPr>
          <p:nvPr>
            <p:ph type="subTitle" idx="1"/>
          </p:nvPr>
        </p:nvSpPr>
        <p:spPr/>
        <p:txBody>
          <a:bodyPr>
            <a:normAutofit fontScale="92500"/>
          </a:bodyPr>
          <a:lstStyle/>
          <a:p>
            <a:r>
              <a:rPr lang="en-GB" b="0" i="0">
                <a:effectLst/>
                <a:latin typeface="inherit"/>
              </a:rPr>
              <a:t>© 2022 Patient Experience Research Centre, Imperial College London</a:t>
            </a:r>
          </a:p>
          <a:p>
            <a:endParaRPr lang="en-GB" b="0" i="0">
              <a:effectLst/>
              <a:latin typeface="Source Sans Pro" panose="020B0503030403020204" pitchFamily="34" charset="0"/>
            </a:endParaRPr>
          </a:p>
          <a:p>
            <a:r>
              <a:rPr lang="en-GB" b="0" i="0">
                <a:effectLst/>
                <a:latin typeface="Source Sans Pro" panose="020B0503030403020204" pitchFamily="34" charset="0"/>
              </a:rPr>
              <a:t>Unless otherwise noted this work is licensed under CC BY-NC 4.0. To view a copy of this license, visit </a:t>
            </a:r>
            <a:r>
              <a:rPr lang="en-GB" b="0" i="0">
                <a:solidFill>
                  <a:srgbClr val="333333"/>
                </a:solidFill>
                <a:effectLst/>
                <a:latin typeface="Source Sans Pro" panose="020B0503030403020204" pitchFamily="34" charset="0"/>
                <a:hlinkClick r:id="rId2"/>
              </a:rPr>
              <a:t>http://creativecommons.org/licenses/by-nc/4.0/</a:t>
            </a:r>
            <a:r>
              <a:rPr lang="en-GB" b="0" i="0">
                <a:solidFill>
                  <a:srgbClr val="333333"/>
                </a:solidFill>
                <a:effectLst/>
                <a:latin typeface="Source Sans Pro" panose="020B0503030403020204" pitchFamily="34" charset="0"/>
              </a:rPr>
              <a:t> </a:t>
            </a:r>
          </a:p>
          <a:p>
            <a:endParaRPr lang="en-GB">
              <a:solidFill>
                <a:srgbClr val="333333"/>
              </a:solidFill>
              <a:latin typeface="Source Sans Pro" panose="020B0503030403020204" pitchFamily="34" charset="0"/>
            </a:endParaRPr>
          </a:p>
        </p:txBody>
      </p:sp>
      <p:sp>
        <p:nvSpPr>
          <p:cNvPr id="2" name="TextBox 1">
            <a:extLst>
              <a:ext uri="{FF2B5EF4-FFF2-40B4-BE49-F238E27FC236}">
                <a16:creationId xmlns:a16="http://schemas.microsoft.com/office/drawing/2014/main" id="{BBD4A382-446C-4005-BB4E-AB8673203D55}"/>
              </a:ext>
            </a:extLst>
          </p:cNvPr>
          <p:cNvSpPr txBox="1"/>
          <p:nvPr/>
        </p:nvSpPr>
        <p:spPr>
          <a:xfrm>
            <a:off x="898357" y="5735637"/>
            <a:ext cx="10358923" cy="646331"/>
          </a:xfrm>
          <a:prstGeom prst="rect">
            <a:avLst/>
          </a:prstGeom>
          <a:noFill/>
        </p:spPr>
        <p:txBody>
          <a:bodyPr wrap="square" lIns="91440" tIns="45720" rIns="91440" bIns="45720" rtlCol="0" anchor="t">
            <a:spAutoFit/>
          </a:bodyPr>
          <a:lstStyle/>
          <a:p>
            <a:r>
              <a:rPr lang="en-GB" b="1" dirty="0"/>
              <a:t>Suggested citation</a:t>
            </a:r>
            <a:r>
              <a:rPr lang="en-GB" dirty="0"/>
              <a:t>:  V Papageorgiou, J Bruton, H Johnson, H Ward. </a:t>
            </a:r>
            <a:r>
              <a:rPr lang="en-GB" i="1" dirty="0"/>
              <a:t>Peer Research Training Resource </a:t>
            </a:r>
            <a:r>
              <a:rPr lang="en-GB" dirty="0"/>
              <a:t>(2022). Patient Experience Research Centre: Imperial College London. </a:t>
            </a:r>
            <a:r>
              <a:rPr lang="en-GB" dirty="0">
                <a:ea typeface="+mn-lt"/>
                <a:cs typeface="+mn-lt"/>
              </a:rPr>
              <a:t>DOI: </a:t>
            </a:r>
            <a:r>
              <a:rPr lang="en-GB" dirty="0">
                <a:ea typeface="+mn-lt"/>
                <a:cs typeface="+mn-lt"/>
                <a:hlinkClick r:id="rId3"/>
              </a:rPr>
              <a:t>10.25561/94819</a:t>
            </a:r>
            <a:endParaRPr lang="en-GB" dirty="0">
              <a:highlight>
                <a:srgbClr val="FFFF00"/>
              </a:highlight>
              <a:ea typeface="+mn-lt"/>
              <a:cs typeface="+mn-lt"/>
            </a:endParaRPr>
          </a:p>
        </p:txBody>
      </p:sp>
      <p:pic>
        <p:nvPicPr>
          <p:cNvPr id="1028" name="Picture 4">
            <a:extLst>
              <a:ext uri="{FF2B5EF4-FFF2-40B4-BE49-F238E27FC236}">
                <a16:creationId xmlns:a16="http://schemas.microsoft.com/office/drawing/2014/main" id="{C75163AB-E5AA-4738-BDDB-AEAC59B1E6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9708" y="172739"/>
            <a:ext cx="2816583" cy="98545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AA62AC47-77AB-8E49-A053-E06C4135C3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284" y="174723"/>
            <a:ext cx="2136293" cy="5445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Logo&#10;&#10;Description automatically generated">
            <a:extLst>
              <a:ext uri="{FF2B5EF4-FFF2-40B4-BE49-F238E27FC236}">
                <a16:creationId xmlns:a16="http://schemas.microsoft.com/office/drawing/2014/main" id="{78096FF8-891C-4415-B9CC-D2EAF5E37859}"/>
              </a:ext>
            </a:extLst>
          </p:cNvPr>
          <p:cNvPicPr>
            <a:picLocks noChangeAspect="1"/>
          </p:cNvPicPr>
          <p:nvPr/>
        </p:nvPicPr>
        <p:blipFill>
          <a:blip r:embed="rId6"/>
          <a:stretch>
            <a:fillRect/>
          </a:stretch>
        </p:blipFill>
        <p:spPr>
          <a:xfrm>
            <a:off x="2719813" y="115594"/>
            <a:ext cx="2743200" cy="655789"/>
          </a:xfrm>
          <a:prstGeom prst="rect">
            <a:avLst/>
          </a:prstGeom>
        </p:spPr>
      </p:pic>
    </p:spTree>
    <p:extLst>
      <p:ext uri="{BB962C8B-B14F-4D97-AF65-F5344CB8AC3E}">
        <p14:creationId xmlns:p14="http://schemas.microsoft.com/office/powerpoint/2010/main" val="158312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005A-6A64-4665-997D-50E6A0C12306}"/>
              </a:ext>
            </a:extLst>
          </p:cNvPr>
          <p:cNvSpPr>
            <a:spLocks noGrp="1"/>
          </p:cNvSpPr>
          <p:nvPr>
            <p:ph type="ctrTitle"/>
          </p:nvPr>
        </p:nvSpPr>
        <p:spPr>
          <a:xfrm>
            <a:off x="1524000" y="380683"/>
            <a:ext cx="9144000" cy="658311"/>
          </a:xfrm>
        </p:spPr>
        <p:txBody>
          <a:bodyPr>
            <a:normAutofit fontScale="90000"/>
          </a:bodyPr>
          <a:lstStyle/>
          <a:p>
            <a:r>
              <a:rPr lang="en-GB" b="1"/>
              <a:t>Acknowledgments </a:t>
            </a:r>
          </a:p>
        </p:txBody>
      </p:sp>
      <p:sp>
        <p:nvSpPr>
          <p:cNvPr id="3" name="Subtitle 2">
            <a:extLst>
              <a:ext uri="{FF2B5EF4-FFF2-40B4-BE49-F238E27FC236}">
                <a16:creationId xmlns:a16="http://schemas.microsoft.com/office/drawing/2014/main" id="{FFEED4D5-C278-448A-B8EF-C54A94F5E5F3}"/>
              </a:ext>
            </a:extLst>
          </p:cNvPr>
          <p:cNvSpPr>
            <a:spLocks noGrp="1"/>
          </p:cNvSpPr>
          <p:nvPr>
            <p:ph type="subTitle" idx="1"/>
          </p:nvPr>
        </p:nvSpPr>
        <p:spPr>
          <a:xfrm>
            <a:off x="368968" y="1168400"/>
            <a:ext cx="11341769" cy="5308917"/>
          </a:xfrm>
        </p:spPr>
        <p:txBody>
          <a:bodyPr vert="horz" lIns="91440" tIns="45720" rIns="91440" bIns="45720" rtlCol="0" anchor="t">
            <a:normAutofit fontScale="92500" lnSpcReduction="20000"/>
          </a:bodyPr>
          <a:lstStyle/>
          <a:p>
            <a:pPr>
              <a:lnSpc>
                <a:spcPct val="170000"/>
              </a:lnSpc>
            </a:pPr>
            <a:r>
              <a:rPr lang="en-GB" sz="1600"/>
              <a:t>We thank our co-researchers (Josh, </a:t>
            </a:r>
            <a:r>
              <a:rPr lang="en-GB" sz="1600" err="1"/>
              <a:t>Husseina</a:t>
            </a:r>
            <a:r>
              <a:rPr lang="en-GB" sz="1600"/>
              <a:t>, Karl, </a:t>
            </a:r>
            <a:r>
              <a:rPr lang="en-GB" sz="1600" err="1"/>
              <a:t>Wezi</a:t>
            </a:r>
            <a:r>
              <a:rPr lang="en-GB" sz="1600"/>
              <a:t>) and Positively UK who collaborated with us on this project.  A special thank you to Silvia Petretti (CEO, Positively UK) for her support and feedback throughout and to Kabelo Murray (NIHR ARC North West London) for his help recruiting and training our peer researchers.</a:t>
            </a:r>
          </a:p>
          <a:p>
            <a:pPr>
              <a:lnSpc>
                <a:spcPct val="170000"/>
              </a:lnSpc>
            </a:pPr>
            <a:endParaRPr lang="en-GB" sz="1600"/>
          </a:p>
          <a:p>
            <a:pPr>
              <a:lnSpc>
                <a:spcPct val="170000"/>
              </a:lnSpc>
            </a:pPr>
            <a:r>
              <a:rPr lang="en-GB" sz="1600"/>
              <a:t>We also thank those we spoke to when preparing our training, particularly Bakita Kasadha (Terrence Higgins Trust) and James Watson (MAP Centre for Urban Health Solutions) who provided invaluable advice on the intricacies of training and supporting people living with HIV as peer researchers.  Also, thank you to Carmel McGrath (University of Southampton, NIHR Applied Research Collaborative West &amp; NIHR Health Protection Research Unit Behavioural Science and Evaluation at University of Bristol) for her feedback during early discussions when designing the project.</a:t>
            </a:r>
          </a:p>
          <a:p>
            <a:pPr>
              <a:lnSpc>
                <a:spcPct val="170000"/>
              </a:lnSpc>
            </a:pPr>
            <a:endParaRPr lang="en-GB" sz="1600"/>
          </a:p>
          <a:p>
            <a:pPr>
              <a:lnSpc>
                <a:spcPct val="170000"/>
              </a:lnSpc>
            </a:pPr>
            <a:r>
              <a:rPr lang="en-GB" sz="1600"/>
              <a:t>All other contributions are acknowledged in the reference lists of individual training sessions.</a:t>
            </a:r>
          </a:p>
          <a:p>
            <a:pPr>
              <a:lnSpc>
                <a:spcPct val="170000"/>
              </a:lnSpc>
            </a:pPr>
            <a:r>
              <a:rPr lang="en-GB" sz="1600"/>
              <a:t>This work was supported by the Imperial College London Societal Engagement Team </a:t>
            </a:r>
            <a:r>
              <a:rPr lang="en-GB" sz="1600">
                <a:hlinkClick r:id="rId2"/>
              </a:rPr>
              <a:t>2020 Rapid Response Seed Fund</a:t>
            </a:r>
            <a:r>
              <a:rPr lang="en-GB" sz="1600"/>
              <a:t>, NIHR Imperial Biomedical Research Council and ESRC LISS DTP CASE Studentship.</a:t>
            </a:r>
          </a:p>
        </p:txBody>
      </p:sp>
    </p:spTree>
    <p:extLst>
      <p:ext uri="{BB962C8B-B14F-4D97-AF65-F5344CB8AC3E}">
        <p14:creationId xmlns:p14="http://schemas.microsoft.com/office/powerpoint/2010/main" val="2376411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7FE89C-8860-4431-A081-CE556FC6E111}"/>
              </a:ext>
            </a:extLst>
          </p:cNvPr>
          <p:cNvSpPr>
            <a:spLocks noGrp="1"/>
          </p:cNvSpPr>
          <p:nvPr>
            <p:ph type="title"/>
          </p:nvPr>
        </p:nvSpPr>
        <p:spPr/>
        <p:txBody>
          <a:bodyPr/>
          <a:lstStyle/>
          <a:p>
            <a:r>
              <a:rPr lang="en-GB" b="1"/>
              <a:t>How to use this resource</a:t>
            </a:r>
          </a:p>
        </p:txBody>
      </p:sp>
      <p:sp>
        <p:nvSpPr>
          <p:cNvPr id="5" name="Content Placeholder 4">
            <a:extLst>
              <a:ext uri="{FF2B5EF4-FFF2-40B4-BE49-F238E27FC236}">
                <a16:creationId xmlns:a16="http://schemas.microsoft.com/office/drawing/2014/main" id="{8434EA8D-D87F-4A84-ABE1-D0565703268F}"/>
              </a:ext>
            </a:extLst>
          </p:cNvPr>
          <p:cNvSpPr>
            <a:spLocks noGrp="1"/>
          </p:cNvSpPr>
          <p:nvPr>
            <p:ph idx="1"/>
          </p:nvPr>
        </p:nvSpPr>
        <p:spPr>
          <a:xfrm>
            <a:off x="838200" y="1825624"/>
            <a:ext cx="10919011" cy="4815807"/>
          </a:xfrm>
        </p:spPr>
        <p:txBody>
          <a:bodyPr vert="horz" lIns="91440" tIns="45720" rIns="91440" bIns="45720" rtlCol="0" anchor="t">
            <a:normAutofit fontScale="70000" lnSpcReduction="20000"/>
          </a:bodyPr>
          <a:lstStyle/>
          <a:p>
            <a:r>
              <a:rPr lang="en-GB" dirty="0"/>
              <a:t>We have created this resource to be used by academics and public involvement practitioners interested in training people with lived experience in </a:t>
            </a:r>
            <a:r>
              <a:rPr lang="en-GB" b="1" dirty="0"/>
              <a:t>qualitative research</a:t>
            </a:r>
            <a:r>
              <a:rPr lang="en-GB" dirty="0"/>
              <a:t> (interviewing). </a:t>
            </a:r>
            <a:endParaRPr lang="en-GB"/>
          </a:p>
          <a:p>
            <a:endParaRPr lang="en-GB"/>
          </a:p>
          <a:p>
            <a:r>
              <a:rPr lang="en-GB" dirty="0"/>
              <a:t>Any material that we suggest should be edited is </a:t>
            </a:r>
            <a:r>
              <a:rPr lang="en-GB" dirty="0">
                <a:highlight>
                  <a:srgbClr val="FFFF00"/>
                </a:highlight>
              </a:rPr>
              <a:t>highlighted</a:t>
            </a:r>
          </a:p>
          <a:p>
            <a:endParaRPr lang="en-GB">
              <a:highlight>
                <a:srgbClr val="FFFF00"/>
              </a:highlight>
            </a:endParaRPr>
          </a:p>
          <a:p>
            <a:r>
              <a:rPr lang="en-GB" dirty="0"/>
              <a:t>Please note: any images have been sourced from </a:t>
            </a:r>
            <a:r>
              <a:rPr lang="en-GB" dirty="0" err="1"/>
              <a:t>Unsplash</a:t>
            </a:r>
            <a:r>
              <a:rPr lang="en-GB" dirty="0"/>
              <a:t> (with appropriate credit). Icons have been sourced from Microsoft Office. Therefore, these images were considered to be copyright free when these slides were compiled in November 2021.</a:t>
            </a:r>
          </a:p>
          <a:p>
            <a:endParaRPr lang="en-GB"/>
          </a:p>
          <a:p>
            <a:r>
              <a:rPr lang="en-GB" dirty="0"/>
              <a:t>Our suggested citation is V Papageorgiou, J Bruton, H Johnson, H Ward. </a:t>
            </a:r>
            <a:r>
              <a:rPr lang="en-GB" i="1" dirty="0"/>
              <a:t>Peer Researcher Training Resource </a:t>
            </a:r>
            <a:r>
              <a:rPr lang="en-GB" dirty="0"/>
              <a:t>(2022). Patient Experience Research Centre: Imperial College London. DOI: </a:t>
            </a:r>
            <a:r>
              <a:rPr lang="en-GB" dirty="0">
                <a:hlinkClick r:id="rId2"/>
              </a:rPr>
              <a:t>10.25561/94819</a:t>
            </a:r>
          </a:p>
          <a:p>
            <a:endParaRPr lang="en-GB">
              <a:highlight>
                <a:srgbClr val="FFFF00"/>
              </a:highlight>
            </a:endParaRPr>
          </a:p>
          <a:p>
            <a:r>
              <a:rPr lang="en-GB" dirty="0"/>
              <a:t>For further questions on the project please contact Vas Papageorgiou, </a:t>
            </a:r>
            <a:r>
              <a:rPr lang="en-GB" dirty="0">
                <a:hlinkClick r:id="rId3"/>
              </a:rPr>
              <a:t>vasiliki.papageorgiou17@imperial.ac.uk</a:t>
            </a:r>
            <a:r>
              <a:rPr lang="en-GB" dirty="0"/>
              <a:t> or the Patient Experience Research Centre at </a:t>
            </a:r>
            <a:r>
              <a:rPr lang="en-GB" dirty="0">
                <a:hlinkClick r:id="rId4"/>
              </a:rPr>
              <a:t>publicinvolvement@imperial.ac.uk</a:t>
            </a:r>
            <a:r>
              <a:rPr lang="en-GB" dirty="0"/>
              <a:t> </a:t>
            </a:r>
          </a:p>
        </p:txBody>
      </p:sp>
    </p:spTree>
    <p:extLst>
      <p:ext uri="{BB962C8B-B14F-4D97-AF65-F5344CB8AC3E}">
        <p14:creationId xmlns:p14="http://schemas.microsoft.com/office/powerpoint/2010/main" val="2067096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FD383-B4B3-9040-8E72-41D84C2371A6}"/>
              </a:ext>
            </a:extLst>
          </p:cNvPr>
          <p:cNvSpPr>
            <a:spLocks noGrp="1"/>
          </p:cNvSpPr>
          <p:nvPr>
            <p:ph type="title"/>
          </p:nvPr>
        </p:nvSpPr>
        <p:spPr/>
        <p:txBody>
          <a:bodyPr/>
          <a:lstStyle/>
          <a:p>
            <a:r>
              <a:rPr lang="en-US" b="1"/>
              <a:t>Table of contents</a:t>
            </a:r>
          </a:p>
        </p:txBody>
      </p:sp>
      <p:sp>
        <p:nvSpPr>
          <p:cNvPr id="3" name="Content Placeholder 2">
            <a:extLst>
              <a:ext uri="{FF2B5EF4-FFF2-40B4-BE49-F238E27FC236}">
                <a16:creationId xmlns:a16="http://schemas.microsoft.com/office/drawing/2014/main" id="{106A0E73-A98C-AA4E-8E0A-166A1D49328A}"/>
              </a:ext>
            </a:extLst>
          </p:cNvPr>
          <p:cNvSpPr>
            <a:spLocks noGrp="1"/>
          </p:cNvSpPr>
          <p:nvPr>
            <p:ph idx="1"/>
          </p:nvPr>
        </p:nvSpPr>
        <p:spPr>
          <a:xfrm>
            <a:off x="838199" y="1825625"/>
            <a:ext cx="10789693" cy="4351338"/>
          </a:xfrm>
        </p:spPr>
        <p:txBody>
          <a:bodyPr/>
          <a:lstStyle/>
          <a:p>
            <a:pPr marL="0" indent="0">
              <a:buNone/>
            </a:pPr>
            <a:r>
              <a:rPr lang="en-US" i="1"/>
              <a:t>Click the hyperlinks below to view the relevant section (must be in slideshow view)</a:t>
            </a:r>
          </a:p>
          <a:p>
            <a:pPr marL="0" indent="0">
              <a:buNone/>
            </a:pPr>
            <a:endParaRPr lang="en-US" i="1"/>
          </a:p>
          <a:p>
            <a:r>
              <a:rPr lang="en-US">
                <a:hlinkClick r:id="rId3" action="ppaction://hlinksldjump"/>
              </a:rPr>
              <a:t>Induction Training</a:t>
            </a:r>
            <a:r>
              <a:rPr lang="en-US"/>
              <a:t> (slides 5-31)</a:t>
            </a:r>
          </a:p>
          <a:p>
            <a:r>
              <a:rPr lang="en-US">
                <a:hlinkClick r:id="rId4" action="ppaction://hlinksldjump"/>
              </a:rPr>
              <a:t>Session 1 - Research Integrity</a:t>
            </a:r>
            <a:r>
              <a:rPr lang="en-US"/>
              <a:t> (slides 32-77)</a:t>
            </a:r>
          </a:p>
          <a:p>
            <a:r>
              <a:rPr lang="en-US">
                <a:hlinkClick r:id="rId5" action="ppaction://hlinksldjump"/>
              </a:rPr>
              <a:t>Session 2 – Qualitative Research and Public Involvement</a:t>
            </a:r>
            <a:r>
              <a:rPr lang="en-US"/>
              <a:t> (slides 78-122)</a:t>
            </a:r>
          </a:p>
          <a:p>
            <a:r>
              <a:rPr lang="en-US">
                <a:hlinkClick r:id="rId6" action="ppaction://hlinksldjump"/>
              </a:rPr>
              <a:t>Session 3 – Interviewing Skills and Emotional Wellbeing</a:t>
            </a:r>
            <a:r>
              <a:rPr lang="en-US"/>
              <a:t> (slides 123-161)</a:t>
            </a:r>
          </a:p>
          <a:p>
            <a:r>
              <a:rPr lang="en-US">
                <a:hlinkClick r:id="rId7" action="ppaction://hlinksldjump"/>
              </a:rPr>
              <a:t>Session 4 – Analysing Interview Transcripts</a:t>
            </a:r>
            <a:r>
              <a:rPr lang="en-US"/>
              <a:t> (slides 162-190)</a:t>
            </a:r>
          </a:p>
          <a:p>
            <a:endParaRPr lang="en-US"/>
          </a:p>
        </p:txBody>
      </p:sp>
    </p:spTree>
    <p:extLst>
      <p:ext uri="{BB962C8B-B14F-4D97-AF65-F5344CB8AC3E}">
        <p14:creationId xmlns:p14="http://schemas.microsoft.com/office/powerpoint/2010/main" val="714002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outdoor, yellow, green&#10;&#10;Description automatically generated">
            <a:extLst>
              <a:ext uri="{FF2B5EF4-FFF2-40B4-BE49-F238E27FC236}">
                <a16:creationId xmlns:a16="http://schemas.microsoft.com/office/drawing/2014/main" id="{D2DAAB25-2511-4F7A-A18F-5B4E8966830C}"/>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7611" r="-1" b="8098"/>
          <a:stretch/>
        </p:blipFill>
        <p:spPr>
          <a:xfrm>
            <a:off x="20" y="10"/>
            <a:ext cx="12188930" cy="6857990"/>
          </a:xfrm>
          <a:prstGeom prst="rect">
            <a:avLst/>
          </a:prstGeom>
        </p:spPr>
      </p:pic>
      <p:sp>
        <p:nvSpPr>
          <p:cNvPr id="2" name="Title 1">
            <a:extLst>
              <a:ext uri="{FF2B5EF4-FFF2-40B4-BE49-F238E27FC236}">
                <a16:creationId xmlns:a16="http://schemas.microsoft.com/office/drawing/2014/main" id="{FB92A501-77A4-4D69-B4DD-6ECD2CFE794E}"/>
              </a:ext>
            </a:extLst>
          </p:cNvPr>
          <p:cNvSpPr>
            <a:spLocks noGrp="1"/>
          </p:cNvSpPr>
          <p:nvPr>
            <p:ph type="ctrTitle"/>
          </p:nvPr>
        </p:nvSpPr>
        <p:spPr>
          <a:xfrm>
            <a:off x="1524000" y="1122363"/>
            <a:ext cx="9144000" cy="3063240"/>
          </a:xfrm>
        </p:spPr>
        <p:txBody>
          <a:bodyPr>
            <a:normAutofit/>
          </a:bodyPr>
          <a:lstStyle/>
          <a:p>
            <a:r>
              <a:rPr lang="en-GB" sz="6600" b="1">
                <a:solidFill>
                  <a:srgbClr val="FFFFFF"/>
                </a:solidFill>
              </a:rPr>
              <a:t>Welcome meeting &amp; introduction to ethics in research</a:t>
            </a:r>
          </a:p>
        </p:txBody>
      </p:sp>
      <p:sp>
        <p:nvSpPr>
          <p:cNvPr id="3" name="Subtitle 2">
            <a:extLst>
              <a:ext uri="{FF2B5EF4-FFF2-40B4-BE49-F238E27FC236}">
                <a16:creationId xmlns:a16="http://schemas.microsoft.com/office/drawing/2014/main" id="{21F35F65-5B36-474D-8F5B-4984A6E03AF6}"/>
              </a:ext>
            </a:extLst>
          </p:cNvPr>
          <p:cNvSpPr>
            <a:spLocks noGrp="1"/>
          </p:cNvSpPr>
          <p:nvPr>
            <p:ph type="subTitle" idx="1"/>
          </p:nvPr>
        </p:nvSpPr>
        <p:spPr>
          <a:xfrm>
            <a:off x="1527048" y="4599432"/>
            <a:ext cx="9144000" cy="1536192"/>
          </a:xfrm>
        </p:spPr>
        <p:txBody>
          <a:bodyPr>
            <a:normAutofit/>
          </a:bodyPr>
          <a:lstStyle/>
          <a:p>
            <a:endParaRPr lang="en-GB" b="1">
              <a:solidFill>
                <a:srgbClr val="FFFFFF"/>
              </a:solidFill>
            </a:endParaRPr>
          </a:p>
        </p:txBody>
      </p:sp>
      <p:sp>
        <p:nvSpPr>
          <p:cNvPr id="16"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C6C9B54-ED9F-4558-8D52-2A88149DBD4D}"/>
              </a:ext>
            </a:extLst>
          </p:cNvPr>
          <p:cNvSpPr txBox="1"/>
          <p:nvPr/>
        </p:nvSpPr>
        <p:spPr>
          <a:xfrm>
            <a:off x="-1524" y="6410263"/>
            <a:ext cx="6096000" cy="369332"/>
          </a:xfrm>
          <a:prstGeom prst="rect">
            <a:avLst/>
          </a:prstGeom>
          <a:noFill/>
        </p:spPr>
        <p:txBody>
          <a:bodyPr wrap="square">
            <a:spAutoFit/>
          </a:bodyPr>
          <a:lstStyle/>
          <a:p>
            <a:r>
              <a:rPr lang="en-GB"/>
              <a:t>Photo by </a:t>
            </a:r>
            <a:r>
              <a:rPr lang="en-GB">
                <a:hlinkClick r:id="rId3"/>
              </a:rPr>
              <a:t>Ashkan </a:t>
            </a:r>
            <a:r>
              <a:rPr lang="en-GB" err="1">
                <a:hlinkClick r:id="rId3"/>
              </a:rPr>
              <a:t>Forouzani</a:t>
            </a:r>
            <a:r>
              <a:rPr lang="en-GB"/>
              <a:t> on </a:t>
            </a:r>
            <a:r>
              <a:rPr lang="en-GB" err="1">
                <a:hlinkClick r:id="rId4"/>
              </a:rPr>
              <a:t>Unsplash</a:t>
            </a:r>
            <a:r>
              <a:rPr lang="en-GB"/>
              <a:t> </a:t>
            </a:r>
          </a:p>
        </p:txBody>
      </p:sp>
    </p:spTree>
    <p:extLst>
      <p:ext uri="{BB962C8B-B14F-4D97-AF65-F5344CB8AC3E}">
        <p14:creationId xmlns:p14="http://schemas.microsoft.com/office/powerpoint/2010/main" val="183598978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D31F93B-99C5-4C2F-9459-0D5A5C8E4921}"/>
              </a:ext>
            </a:extLst>
          </p:cNvPr>
          <p:cNvSpPr>
            <a:spLocks noGrp="1"/>
          </p:cNvSpPr>
          <p:nvPr>
            <p:ph type="title"/>
          </p:nvPr>
        </p:nvSpPr>
        <p:spPr>
          <a:xfrm>
            <a:off x="838200" y="963877"/>
            <a:ext cx="3494362" cy="4930246"/>
          </a:xfrm>
        </p:spPr>
        <p:txBody>
          <a:bodyPr>
            <a:normAutofit/>
          </a:bodyPr>
          <a:lstStyle/>
          <a:p>
            <a:pPr algn="r"/>
            <a:r>
              <a:rPr lang="en-GB" b="1">
                <a:solidFill>
                  <a:schemeClr val="accent1"/>
                </a:solidFill>
              </a:rPr>
              <a:t>Agenda</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BA142F-06C8-4CE7-82A9-5D7DC9F97627}"/>
              </a:ext>
            </a:extLst>
          </p:cNvPr>
          <p:cNvSpPr>
            <a:spLocks noGrp="1"/>
          </p:cNvSpPr>
          <p:nvPr>
            <p:ph idx="1"/>
          </p:nvPr>
        </p:nvSpPr>
        <p:spPr>
          <a:xfrm>
            <a:off x="4976031" y="963877"/>
            <a:ext cx="6631765" cy="4930246"/>
          </a:xfrm>
        </p:spPr>
        <p:txBody>
          <a:bodyPr anchor="ctr">
            <a:normAutofit/>
          </a:bodyPr>
          <a:lstStyle/>
          <a:p>
            <a:r>
              <a:rPr lang="en-GB" sz="2400"/>
              <a:t>Icebreaker (10 mins)</a:t>
            </a:r>
          </a:p>
          <a:p>
            <a:r>
              <a:rPr lang="en-GB" sz="2400"/>
              <a:t>Project background (10 mins)</a:t>
            </a:r>
          </a:p>
          <a:p>
            <a:r>
              <a:rPr lang="en-GB" sz="2400"/>
              <a:t>Introduction to ethics (10 mins)</a:t>
            </a:r>
          </a:p>
          <a:p>
            <a:r>
              <a:rPr lang="en-GB" sz="2400"/>
              <a:t>First feedback activity e.g. reviewing the interview topic guide (25 mins)</a:t>
            </a:r>
          </a:p>
          <a:p>
            <a:r>
              <a:rPr lang="en-GB" sz="2400"/>
              <a:t>Next steps &amp; anything else (5 mins)</a:t>
            </a:r>
          </a:p>
          <a:p>
            <a:endParaRPr lang="en-GB" sz="2400"/>
          </a:p>
        </p:txBody>
      </p:sp>
    </p:spTree>
    <p:extLst>
      <p:ext uri="{BB962C8B-B14F-4D97-AF65-F5344CB8AC3E}">
        <p14:creationId xmlns:p14="http://schemas.microsoft.com/office/powerpoint/2010/main" val="756819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1AA7CDE-8587-43AF-8E5F-438FBD65FD61}"/>
              </a:ext>
            </a:extLst>
          </p:cNvPr>
          <p:cNvSpPr>
            <a:spLocks noGrp="1"/>
          </p:cNvSpPr>
          <p:nvPr>
            <p:ph type="title"/>
          </p:nvPr>
        </p:nvSpPr>
        <p:spPr>
          <a:xfrm>
            <a:off x="643467" y="321734"/>
            <a:ext cx="6891186" cy="1135737"/>
          </a:xfrm>
        </p:spPr>
        <p:txBody>
          <a:bodyPr>
            <a:normAutofit/>
          </a:bodyPr>
          <a:lstStyle/>
          <a:p>
            <a:r>
              <a:rPr lang="en-GB" sz="3600" b="1"/>
              <a:t>Before we get started…</a:t>
            </a:r>
            <a:endParaRPr lang="en-GB" sz="3600" b="1">
              <a:highlight>
                <a:srgbClr val="FFFF00"/>
              </a:highlight>
            </a:endParaRPr>
          </a:p>
        </p:txBody>
      </p:sp>
      <p:sp>
        <p:nvSpPr>
          <p:cNvPr id="3" name="Content Placeholder 2">
            <a:extLst>
              <a:ext uri="{FF2B5EF4-FFF2-40B4-BE49-F238E27FC236}">
                <a16:creationId xmlns:a16="http://schemas.microsoft.com/office/drawing/2014/main" id="{A4583EC3-7DBE-46E8-916B-5F89E9A5F450}"/>
              </a:ext>
            </a:extLst>
          </p:cNvPr>
          <p:cNvSpPr>
            <a:spLocks noGrp="1"/>
          </p:cNvSpPr>
          <p:nvPr>
            <p:ph idx="1"/>
          </p:nvPr>
        </p:nvSpPr>
        <p:spPr>
          <a:xfrm>
            <a:off x="295104" y="1724602"/>
            <a:ext cx="6891187" cy="3595503"/>
          </a:xfrm>
        </p:spPr>
        <p:txBody>
          <a:bodyPr>
            <a:noAutofit/>
          </a:bodyPr>
          <a:lstStyle/>
          <a:p>
            <a:r>
              <a:rPr lang="en-GB" sz="2400"/>
              <a:t>Allow everyone to speak, one at a time</a:t>
            </a:r>
          </a:p>
          <a:p>
            <a:r>
              <a:rPr lang="en-GB" sz="2400" b="1"/>
              <a:t>Respect</a:t>
            </a:r>
            <a:r>
              <a:rPr lang="en-GB" sz="2400"/>
              <a:t> everyone’s comments and suggestions (no wrong answers)</a:t>
            </a:r>
          </a:p>
          <a:p>
            <a:r>
              <a:rPr lang="en-GB" sz="2400"/>
              <a:t>Keep your </a:t>
            </a:r>
            <a:r>
              <a:rPr lang="en-GB" sz="2400" b="1"/>
              <a:t>microphone muted </a:t>
            </a:r>
            <a:r>
              <a:rPr lang="en-GB" sz="2400"/>
              <a:t>unless you have something to say</a:t>
            </a:r>
          </a:p>
          <a:p>
            <a:r>
              <a:rPr lang="en-GB" sz="2400" b="1"/>
              <a:t>Raise your hand </a:t>
            </a:r>
            <a:r>
              <a:rPr lang="en-GB" sz="2400"/>
              <a:t>to let us know you would like to speak or use the </a:t>
            </a:r>
            <a:r>
              <a:rPr lang="en-GB" sz="2400" b="1"/>
              <a:t>chat</a:t>
            </a:r>
            <a:r>
              <a:rPr lang="en-GB" sz="2400"/>
              <a:t> to add any comments</a:t>
            </a:r>
          </a:p>
          <a:p>
            <a:r>
              <a:rPr lang="en-GB" sz="2400"/>
              <a:t>Use the chat/raise hand to ask any </a:t>
            </a:r>
            <a:r>
              <a:rPr lang="en-GB" sz="2400" b="1"/>
              <a:t>questions</a:t>
            </a:r>
            <a:r>
              <a:rPr lang="en-GB" sz="2400"/>
              <a:t> – please do stop and ask any questions throughout</a:t>
            </a:r>
          </a:p>
          <a:p>
            <a:r>
              <a:rPr lang="en-GB" sz="2400"/>
              <a:t>We will be </a:t>
            </a:r>
            <a:r>
              <a:rPr lang="en-GB" sz="2400" b="1"/>
              <a:t>recording</a:t>
            </a:r>
            <a:r>
              <a:rPr lang="en-GB" sz="2400"/>
              <a:t> the meeting to help us keep track of comments – we will only use the audio</a:t>
            </a:r>
          </a:p>
          <a:p>
            <a:endParaRPr lang="en-GB" sz="2400"/>
          </a:p>
        </p:txBody>
      </p:sp>
      <p:grpSp>
        <p:nvGrpSpPr>
          <p:cNvPr id="23" name="Group 22">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24" name="Rectangle 2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5" name="Isosceles Triangle 2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27" name="Isosceles Triangle 2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Picture 5" descr="Shape&#10;&#10;Description automatically generated with low confidence">
            <a:extLst>
              <a:ext uri="{FF2B5EF4-FFF2-40B4-BE49-F238E27FC236}">
                <a16:creationId xmlns:a16="http://schemas.microsoft.com/office/drawing/2014/main" id="{AF2453BB-064A-4B2D-A4D0-65D3AD779C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8565" y="3088885"/>
            <a:ext cx="3429000" cy="3429000"/>
          </a:xfrm>
          <a:prstGeom prst="rect">
            <a:avLst/>
          </a:prstGeom>
        </p:spPr>
      </p:pic>
    </p:spTree>
    <p:extLst>
      <p:ext uri="{BB962C8B-B14F-4D97-AF65-F5344CB8AC3E}">
        <p14:creationId xmlns:p14="http://schemas.microsoft.com/office/powerpoint/2010/main" val="3405308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6" name="Picture 5" descr="A picture containing snow, outdoor, slope, hill&#10;&#10;Description automatically generated">
            <a:extLst>
              <a:ext uri="{FF2B5EF4-FFF2-40B4-BE49-F238E27FC236}">
                <a16:creationId xmlns:a16="http://schemas.microsoft.com/office/drawing/2014/main" id="{12953C35-05AA-498D-8753-18B0A0F03556}"/>
              </a:ext>
            </a:extLst>
          </p:cNvPr>
          <p:cNvPicPr>
            <a:picLocks noChangeAspect="1"/>
          </p:cNvPicPr>
          <p:nvPr/>
        </p:nvPicPr>
        <p:blipFill rotWithShape="1">
          <a:blip r:embed="rId3">
            <a:extLst>
              <a:ext uri="{28A0092B-C50C-407E-A947-70E740481C1C}">
                <a14:useLocalDpi xmlns:a14="http://schemas.microsoft.com/office/drawing/2010/main" val="0"/>
              </a:ext>
            </a:extLst>
          </a:blip>
          <a:srcRect t="15709" r="-1" b="-1"/>
          <a:stretch/>
        </p:blipFill>
        <p:spPr>
          <a:xfrm>
            <a:off x="20" y="10"/>
            <a:ext cx="12188932" cy="6857990"/>
          </a:xfrm>
          <a:prstGeom prst="rect">
            <a:avLst/>
          </a:prstGeom>
        </p:spPr>
      </p:pic>
      <p:sp>
        <p:nvSpPr>
          <p:cNvPr id="30" name="Freeform: Shape 29">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809"/>
            <a:ext cx="11016943" cy="2262375"/>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916E240-34FF-4C55-B331-462CF644E2C2}"/>
              </a:ext>
            </a:extLst>
          </p:cNvPr>
          <p:cNvSpPr>
            <a:spLocks noGrp="1"/>
          </p:cNvSpPr>
          <p:nvPr>
            <p:ph type="title"/>
          </p:nvPr>
        </p:nvSpPr>
        <p:spPr>
          <a:xfrm>
            <a:off x="618062" y="4185749"/>
            <a:ext cx="9265771" cy="622836"/>
          </a:xfrm>
        </p:spPr>
        <p:txBody>
          <a:bodyPr>
            <a:normAutofit/>
          </a:bodyPr>
          <a:lstStyle/>
          <a:p>
            <a:r>
              <a:rPr lang="en-GB" sz="3600"/>
              <a:t>Icebreaker</a:t>
            </a:r>
          </a:p>
        </p:txBody>
      </p:sp>
      <p:sp>
        <p:nvSpPr>
          <p:cNvPr id="3" name="Content Placeholder 2">
            <a:extLst>
              <a:ext uri="{FF2B5EF4-FFF2-40B4-BE49-F238E27FC236}">
                <a16:creationId xmlns:a16="http://schemas.microsoft.com/office/drawing/2014/main" id="{4DFF8226-BBFD-4595-AD97-BA2C82BDA131}"/>
              </a:ext>
            </a:extLst>
          </p:cNvPr>
          <p:cNvSpPr>
            <a:spLocks noGrp="1"/>
          </p:cNvSpPr>
          <p:nvPr>
            <p:ph idx="1"/>
          </p:nvPr>
        </p:nvSpPr>
        <p:spPr>
          <a:xfrm>
            <a:off x="618063" y="4856921"/>
            <a:ext cx="9565028" cy="1249240"/>
          </a:xfrm>
        </p:spPr>
        <p:txBody>
          <a:bodyPr>
            <a:normAutofit/>
          </a:bodyPr>
          <a:lstStyle/>
          <a:p>
            <a:r>
              <a:rPr lang="en-GB" sz="1800"/>
              <a:t>Name</a:t>
            </a:r>
          </a:p>
          <a:p>
            <a:r>
              <a:rPr lang="en-GB" sz="1800"/>
              <a:t>Where you’re from</a:t>
            </a:r>
          </a:p>
          <a:p>
            <a:r>
              <a:rPr lang="en-GB" sz="1800"/>
              <a:t>3 words to describe yourself</a:t>
            </a:r>
          </a:p>
        </p:txBody>
      </p:sp>
      <p:sp>
        <p:nvSpPr>
          <p:cNvPr id="10" name="TextBox 9">
            <a:extLst>
              <a:ext uri="{FF2B5EF4-FFF2-40B4-BE49-F238E27FC236}">
                <a16:creationId xmlns:a16="http://schemas.microsoft.com/office/drawing/2014/main" id="{F4F2FEAF-CF1C-4042-9F5F-B2ABCFD79B17}"/>
              </a:ext>
            </a:extLst>
          </p:cNvPr>
          <p:cNvSpPr txBox="1"/>
          <p:nvPr/>
        </p:nvSpPr>
        <p:spPr>
          <a:xfrm>
            <a:off x="160421" y="6448124"/>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Dylan Shaw</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71382115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 calendar, whiteboard&#10;&#10;Description automatically generated">
            <a:extLst>
              <a:ext uri="{FF2B5EF4-FFF2-40B4-BE49-F238E27FC236}">
                <a16:creationId xmlns:a16="http://schemas.microsoft.com/office/drawing/2014/main" id="{6174E080-CA0E-4EE1-863E-F9B16610C41D}"/>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2961" b="2770"/>
          <a:stretch/>
        </p:blipFill>
        <p:spPr>
          <a:xfrm>
            <a:off x="20" y="1"/>
            <a:ext cx="12191980" cy="6857999"/>
          </a:xfrm>
          <a:prstGeom prst="rect">
            <a:avLst/>
          </a:prstGeom>
        </p:spPr>
      </p:pic>
      <p:sp>
        <p:nvSpPr>
          <p:cNvPr id="2" name="Title 1">
            <a:extLst>
              <a:ext uri="{FF2B5EF4-FFF2-40B4-BE49-F238E27FC236}">
                <a16:creationId xmlns:a16="http://schemas.microsoft.com/office/drawing/2014/main" id="{AF1206A5-D3FA-428C-817A-5D8C982789EC}"/>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rPr>
              <a:t>The project</a:t>
            </a:r>
          </a:p>
        </p:txBody>
      </p:sp>
      <p:sp>
        <p:nvSpPr>
          <p:cNvPr id="10" name="TextBox 9">
            <a:extLst>
              <a:ext uri="{FF2B5EF4-FFF2-40B4-BE49-F238E27FC236}">
                <a16:creationId xmlns:a16="http://schemas.microsoft.com/office/drawing/2014/main" id="{AE475A3C-DB5C-4F9A-9CC6-20E6B6CEACE0}"/>
              </a:ext>
            </a:extLst>
          </p:cNvPr>
          <p:cNvSpPr txBox="1"/>
          <p:nvPr/>
        </p:nvSpPr>
        <p:spPr>
          <a:xfrm>
            <a:off x="0" y="7184"/>
            <a:ext cx="6096000" cy="369332"/>
          </a:xfrm>
          <a:prstGeom prst="rect">
            <a:avLst/>
          </a:prstGeom>
          <a:noFill/>
        </p:spPr>
        <p:txBody>
          <a:bodyPr wrap="square">
            <a:spAutoFit/>
          </a:bodyPr>
          <a:lstStyle/>
          <a:p>
            <a:r>
              <a:rPr lang="en-GB"/>
              <a:t>Photo by </a:t>
            </a:r>
            <a:r>
              <a:rPr lang="en-GB">
                <a:hlinkClick r:id="rId3">
                  <a:extLst>
                    <a:ext uri="{A12FA001-AC4F-418D-AE19-62706E023703}">
                      <ahyp:hlinkClr xmlns:ahyp="http://schemas.microsoft.com/office/drawing/2018/hyperlinkcolor" val="tx"/>
                    </a:ext>
                  </a:extLst>
                </a:hlinkClick>
              </a:rPr>
              <a:t>Marten Bjork</a:t>
            </a:r>
            <a:r>
              <a:rPr lang="en-GB"/>
              <a:t> on </a:t>
            </a:r>
            <a:r>
              <a:rPr lang="en-GB" err="1">
                <a:hlinkClick r:id="rId4">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205863812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E139F69-90DB-4363-99C1-CDD094EED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CA81B96-8195-4B73-9EF2-E820C7970BDA}"/>
              </a:ext>
            </a:extLst>
          </p:cNvPr>
          <p:cNvSpPr>
            <a:spLocks noGrp="1"/>
          </p:cNvSpPr>
          <p:nvPr>
            <p:ph type="title"/>
          </p:nvPr>
        </p:nvSpPr>
        <p:spPr>
          <a:xfrm>
            <a:off x="1252800" y="662399"/>
            <a:ext cx="9835910" cy="1494000"/>
          </a:xfrm>
        </p:spPr>
        <p:txBody>
          <a:bodyPr anchor="t">
            <a:normAutofit/>
          </a:bodyPr>
          <a:lstStyle/>
          <a:p>
            <a:r>
              <a:rPr lang="en-GB" sz="4100" b="1"/>
              <a:t>What is public involvement in research?</a:t>
            </a:r>
          </a:p>
        </p:txBody>
      </p:sp>
      <p:grpSp>
        <p:nvGrpSpPr>
          <p:cNvPr id="12" name="Group 11">
            <a:extLst>
              <a:ext uri="{FF2B5EF4-FFF2-40B4-BE49-F238E27FC236}">
                <a16:creationId xmlns:a16="http://schemas.microsoft.com/office/drawing/2014/main" id="{EF5608BC-985E-44AE-8C56-1C79902865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3" name="Freeform 6">
              <a:extLst>
                <a:ext uri="{FF2B5EF4-FFF2-40B4-BE49-F238E27FC236}">
                  <a16:creationId xmlns:a16="http://schemas.microsoft.com/office/drawing/2014/main" id="{FF652A2A-BC90-4341-B339-840F6E1C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4" name="Freeform 6">
              <a:extLst>
                <a:ext uri="{FF2B5EF4-FFF2-40B4-BE49-F238E27FC236}">
                  <a16:creationId xmlns:a16="http://schemas.microsoft.com/office/drawing/2014/main" id="{E55F3E59-21AB-424D-B654-E1B9E304F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Content Placeholder 2">
            <a:extLst>
              <a:ext uri="{FF2B5EF4-FFF2-40B4-BE49-F238E27FC236}">
                <a16:creationId xmlns:a16="http://schemas.microsoft.com/office/drawing/2014/main" id="{80DF746A-0D32-416F-85BD-E768A1FFDCD3}"/>
              </a:ext>
            </a:extLst>
          </p:cNvPr>
          <p:cNvSpPr>
            <a:spLocks noGrp="1"/>
          </p:cNvSpPr>
          <p:nvPr>
            <p:ph idx="1"/>
          </p:nvPr>
        </p:nvSpPr>
        <p:spPr>
          <a:xfrm>
            <a:off x="885825" y="1930400"/>
            <a:ext cx="6719250" cy="4683760"/>
          </a:xfrm>
        </p:spPr>
        <p:txBody>
          <a:bodyPr>
            <a:normAutofit fontScale="92500" lnSpcReduction="20000"/>
          </a:bodyPr>
          <a:lstStyle/>
          <a:p>
            <a:r>
              <a:rPr lang="en-GB" sz="2000">
                <a:solidFill>
                  <a:schemeClr val="tx1">
                    <a:alpha val="60000"/>
                  </a:schemeClr>
                </a:solidFill>
              </a:rPr>
              <a:t>People sharing their views and experiences to guide and inform how research is designed, carried out, shared and adopted</a:t>
            </a:r>
          </a:p>
          <a:p>
            <a:endParaRPr lang="en-GB" sz="2000">
              <a:solidFill>
                <a:schemeClr val="tx1">
                  <a:alpha val="60000"/>
                </a:schemeClr>
              </a:solidFill>
            </a:endParaRPr>
          </a:p>
          <a:p>
            <a:r>
              <a:rPr lang="en-GB" sz="2000">
                <a:solidFill>
                  <a:schemeClr val="tx1">
                    <a:alpha val="60000"/>
                  </a:schemeClr>
                </a:solidFill>
              </a:rPr>
              <a:t>Research is done ‘with’ or ‘by’ members of the public, rather than ‘to’ them</a:t>
            </a:r>
          </a:p>
          <a:p>
            <a:endParaRPr lang="en-GB" sz="2000">
              <a:solidFill>
                <a:schemeClr val="tx1">
                  <a:alpha val="60000"/>
                </a:schemeClr>
              </a:solidFill>
            </a:endParaRPr>
          </a:p>
          <a:p>
            <a:r>
              <a:rPr lang="en-GB" sz="2100">
                <a:solidFill>
                  <a:schemeClr val="tx1">
                    <a:alpha val="60000"/>
                  </a:schemeClr>
                </a:solidFill>
              </a:rPr>
              <a:t>The term ‘public’ includes patients, potential patients, carers and people who use health and social care services as well as people from specific communities and from organisations that represent people who use services.</a:t>
            </a:r>
          </a:p>
          <a:p>
            <a:pPr marL="0" indent="0">
              <a:buNone/>
            </a:pPr>
            <a:endParaRPr lang="en-GB" sz="2100">
              <a:solidFill>
                <a:schemeClr val="tx1">
                  <a:alpha val="60000"/>
                </a:schemeClr>
              </a:solidFill>
            </a:endParaRPr>
          </a:p>
          <a:p>
            <a:r>
              <a:rPr lang="en-GB" sz="2000">
                <a:solidFill>
                  <a:schemeClr val="tx1">
                    <a:alpha val="60000"/>
                  </a:schemeClr>
                </a:solidFill>
              </a:rPr>
              <a:t>Members of the public can get involved at many stages across the research cycle, including to help develop research question, apply for funding and/or ethical approval, carry out the research and help disseminate findings. </a:t>
            </a:r>
          </a:p>
        </p:txBody>
      </p:sp>
      <p:pic>
        <p:nvPicPr>
          <p:cNvPr id="9" name="Picture 8">
            <a:extLst>
              <a:ext uri="{FF2B5EF4-FFF2-40B4-BE49-F238E27FC236}">
                <a16:creationId xmlns:a16="http://schemas.microsoft.com/office/drawing/2014/main" id="{3844DF2E-72AB-4351-8CB2-332B0A10FC34}"/>
              </a:ext>
            </a:extLst>
          </p:cNvPr>
          <p:cNvPicPr>
            <a:picLocks noChangeAspect="1"/>
          </p:cNvPicPr>
          <p:nvPr/>
        </p:nvPicPr>
        <p:blipFill rotWithShape="1">
          <a:blip r:embed="rId3">
            <a:duotone>
              <a:schemeClr val="accent2">
                <a:shade val="45000"/>
                <a:satMod val="135000"/>
              </a:schemeClr>
              <a:prstClr val="white"/>
            </a:duotone>
          </a:blip>
          <a:srcRect l="1730" t="2074" r="2508" b="1424"/>
          <a:stretch/>
        </p:blipFill>
        <p:spPr>
          <a:xfrm>
            <a:off x="7747314" y="2075815"/>
            <a:ext cx="4129725" cy="3838704"/>
          </a:xfrm>
          <a:prstGeom prst="rect">
            <a:avLst/>
          </a:prstGeom>
        </p:spPr>
      </p:pic>
      <p:sp>
        <p:nvSpPr>
          <p:cNvPr id="4" name="Footer Placeholder 3">
            <a:extLst>
              <a:ext uri="{FF2B5EF4-FFF2-40B4-BE49-F238E27FC236}">
                <a16:creationId xmlns:a16="http://schemas.microsoft.com/office/drawing/2014/main" id="{1AFEF074-6EC7-4B3B-95A4-3FD7A6076E7D}"/>
              </a:ext>
            </a:extLst>
          </p:cNvPr>
          <p:cNvSpPr>
            <a:spLocks noGrp="1"/>
          </p:cNvSpPr>
          <p:nvPr>
            <p:ph type="ftr" sz="quarter" idx="11"/>
          </p:nvPr>
        </p:nvSpPr>
        <p:spPr/>
        <p:txBody>
          <a:bodyPr/>
          <a:lstStyle/>
          <a:p>
            <a:r>
              <a:rPr lang="en-GB"/>
              <a:t>Adapted from NIHR Centre for Engagement and Dissemination (2021)</a:t>
            </a:r>
          </a:p>
        </p:txBody>
      </p:sp>
    </p:spTree>
    <p:extLst>
      <p:ext uri="{BB962C8B-B14F-4D97-AF65-F5344CB8AC3E}">
        <p14:creationId xmlns:p14="http://schemas.microsoft.com/office/powerpoint/2010/main" val="1529678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E139F69-90DB-4363-99C1-CDD094EED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1E07367-0543-4D18-A724-1AEF8B7FA4D1}"/>
              </a:ext>
            </a:extLst>
          </p:cNvPr>
          <p:cNvSpPr>
            <a:spLocks noGrp="1"/>
          </p:cNvSpPr>
          <p:nvPr>
            <p:ph type="title"/>
          </p:nvPr>
        </p:nvSpPr>
        <p:spPr>
          <a:xfrm>
            <a:off x="1251678" y="160123"/>
            <a:ext cx="9694242" cy="1494000"/>
          </a:xfrm>
        </p:spPr>
        <p:txBody>
          <a:bodyPr anchor="t">
            <a:normAutofit/>
          </a:bodyPr>
          <a:lstStyle/>
          <a:p>
            <a:r>
              <a:rPr lang="en-GB" b="1"/>
              <a:t>What is our research about?</a:t>
            </a:r>
          </a:p>
        </p:txBody>
      </p:sp>
      <p:grpSp>
        <p:nvGrpSpPr>
          <p:cNvPr id="21" name="Group 20">
            <a:extLst>
              <a:ext uri="{FF2B5EF4-FFF2-40B4-BE49-F238E27FC236}">
                <a16:creationId xmlns:a16="http://schemas.microsoft.com/office/drawing/2014/main" id="{EF5608BC-985E-44AE-8C56-1C79902865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22" name="Freeform 6">
              <a:extLst>
                <a:ext uri="{FF2B5EF4-FFF2-40B4-BE49-F238E27FC236}">
                  <a16:creationId xmlns:a16="http://schemas.microsoft.com/office/drawing/2014/main" id="{FF652A2A-BC90-4341-B339-840F6E1C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23" name="Freeform 6">
              <a:extLst>
                <a:ext uri="{FF2B5EF4-FFF2-40B4-BE49-F238E27FC236}">
                  <a16:creationId xmlns:a16="http://schemas.microsoft.com/office/drawing/2014/main" id="{E55F3E59-21AB-424D-B654-E1B9E304F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Content Placeholder 2">
            <a:extLst>
              <a:ext uri="{FF2B5EF4-FFF2-40B4-BE49-F238E27FC236}">
                <a16:creationId xmlns:a16="http://schemas.microsoft.com/office/drawing/2014/main" id="{0943B411-2EBA-4C96-83EE-3EDAB17F5BD0}"/>
              </a:ext>
            </a:extLst>
          </p:cNvPr>
          <p:cNvSpPr>
            <a:spLocks noGrp="1"/>
          </p:cNvSpPr>
          <p:nvPr>
            <p:ph idx="1"/>
          </p:nvPr>
        </p:nvSpPr>
        <p:spPr>
          <a:xfrm>
            <a:off x="1246080" y="1113794"/>
            <a:ext cx="7272278" cy="5319431"/>
          </a:xfrm>
        </p:spPr>
        <p:txBody>
          <a:bodyPr>
            <a:noAutofit/>
          </a:bodyPr>
          <a:lstStyle/>
          <a:p>
            <a:r>
              <a:rPr lang="en-GB" sz="1800">
                <a:solidFill>
                  <a:schemeClr val="tx1">
                    <a:alpha val="60000"/>
                  </a:schemeClr>
                </a:solidFill>
                <a:highlight>
                  <a:srgbClr val="FFFF00"/>
                </a:highlight>
              </a:rPr>
              <a:t>Add detail here on the background of project (including how the research question came about), why it is being established and what the aims of the project are</a:t>
            </a:r>
          </a:p>
          <a:p>
            <a:pPr marL="0" indent="0">
              <a:buNone/>
            </a:pPr>
            <a:endParaRPr lang="en-GB" sz="1800">
              <a:solidFill>
                <a:schemeClr val="tx1">
                  <a:alpha val="60000"/>
                </a:schemeClr>
              </a:solidFill>
            </a:endParaRPr>
          </a:p>
        </p:txBody>
      </p:sp>
      <p:pic>
        <p:nvPicPr>
          <p:cNvPr id="7" name="Graphic 6" descr="Desk with solid fill">
            <a:extLst>
              <a:ext uri="{FF2B5EF4-FFF2-40B4-BE49-F238E27FC236}">
                <a16:creationId xmlns:a16="http://schemas.microsoft.com/office/drawing/2014/main" id="{E2A36994-9970-4FD8-8D23-216C1DC934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58820" y="100837"/>
            <a:ext cx="1612572" cy="1612572"/>
          </a:xfrm>
          <a:prstGeom prst="rect">
            <a:avLst/>
          </a:prstGeom>
        </p:spPr>
      </p:pic>
      <p:sp>
        <p:nvSpPr>
          <p:cNvPr id="4" name="Footer Placeholder 3">
            <a:extLst>
              <a:ext uri="{FF2B5EF4-FFF2-40B4-BE49-F238E27FC236}">
                <a16:creationId xmlns:a16="http://schemas.microsoft.com/office/drawing/2014/main" id="{2D4203BA-0640-4E9E-82C6-2E1062DE2FA4}"/>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239912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1"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A5CB954-E48E-4DDD-AC90-60DBDB8F6243}"/>
              </a:ext>
            </a:extLst>
          </p:cNvPr>
          <p:cNvSpPr>
            <a:spLocks noGrp="1"/>
          </p:cNvSpPr>
          <p:nvPr>
            <p:ph type="title"/>
          </p:nvPr>
        </p:nvSpPr>
        <p:spPr>
          <a:xfrm>
            <a:off x="958506" y="800392"/>
            <a:ext cx="10264697" cy="1212102"/>
          </a:xfrm>
        </p:spPr>
        <p:txBody>
          <a:bodyPr>
            <a:normAutofit/>
          </a:bodyPr>
          <a:lstStyle/>
          <a:p>
            <a:r>
              <a:rPr lang="en-GB" sz="4000" b="1">
                <a:solidFill>
                  <a:srgbClr val="FFFFFF"/>
                </a:solidFill>
              </a:rPr>
              <a:t>Research aim and objectives</a:t>
            </a:r>
          </a:p>
        </p:txBody>
      </p:sp>
      <p:sp>
        <p:nvSpPr>
          <p:cNvPr id="3" name="Content Placeholder 2">
            <a:extLst>
              <a:ext uri="{FF2B5EF4-FFF2-40B4-BE49-F238E27FC236}">
                <a16:creationId xmlns:a16="http://schemas.microsoft.com/office/drawing/2014/main" id="{A3EF6FB5-FE17-44F2-8B85-25F4D6D05D07}"/>
              </a:ext>
            </a:extLst>
          </p:cNvPr>
          <p:cNvSpPr>
            <a:spLocks noGrp="1"/>
          </p:cNvSpPr>
          <p:nvPr>
            <p:ph idx="1"/>
          </p:nvPr>
        </p:nvSpPr>
        <p:spPr>
          <a:xfrm>
            <a:off x="1367624" y="2490437"/>
            <a:ext cx="9708995" cy="1541458"/>
          </a:xfrm>
        </p:spPr>
        <p:txBody>
          <a:bodyPr anchor="ctr">
            <a:normAutofit/>
          </a:bodyPr>
          <a:lstStyle/>
          <a:p>
            <a:r>
              <a:rPr lang="en-GB" sz="2000">
                <a:highlight>
                  <a:srgbClr val="FFFF00"/>
                </a:highlight>
              </a:rPr>
              <a:t>Add text here</a:t>
            </a:r>
          </a:p>
          <a:p>
            <a:endParaRPr lang="en-GB" sz="2000"/>
          </a:p>
          <a:p>
            <a:endParaRPr lang="en-GB" sz="2000"/>
          </a:p>
        </p:txBody>
      </p:sp>
      <p:sp>
        <p:nvSpPr>
          <p:cNvPr id="4" name="Footer Placeholder 3">
            <a:extLst>
              <a:ext uri="{FF2B5EF4-FFF2-40B4-BE49-F238E27FC236}">
                <a16:creationId xmlns:a16="http://schemas.microsoft.com/office/drawing/2014/main" id="{663EB60D-1D9D-4055-9351-6212AD487FF4}"/>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4170596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3E4CBDBB-4FBD-4B9E-BD01-054A81D43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B01A6F03-171F-40B2-8B2C-A061B89241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14" name="Rectangle 13">
            <a:extLst>
              <a:ext uri="{FF2B5EF4-FFF2-40B4-BE49-F238E27FC236}">
                <a16:creationId xmlns:a16="http://schemas.microsoft.com/office/drawing/2014/main" id="{72C4834C-B602-4125-8264-BD0D55A58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53172EE5-132F-4DD4-8855-4DBBD9C34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5844" y="1110000"/>
            <a:ext cx="10195740" cy="4629235"/>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w="22225">
                <a:solidFill>
                  <a:srgbClr val="006EAF"/>
                </a:solidFill>
                <a:prstDash val="solid"/>
              </a:ln>
              <a:solidFill>
                <a:srgbClr val="006EAF">
                  <a:lumMod val="40000"/>
                  <a:lumOff val="60000"/>
                </a:srgbClr>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852E9DA-5FFD-435D-9824-8644DE944EA8}"/>
              </a:ext>
            </a:extLst>
          </p:cNvPr>
          <p:cNvSpPr>
            <a:spLocks noGrp="1"/>
          </p:cNvSpPr>
          <p:nvPr>
            <p:ph type="title"/>
          </p:nvPr>
        </p:nvSpPr>
        <p:spPr>
          <a:xfrm>
            <a:off x="1998875" y="1302871"/>
            <a:ext cx="8188026" cy="2044650"/>
          </a:xfrm>
        </p:spPr>
        <p:txBody>
          <a:bodyPr anchor="b">
            <a:normAutofit/>
          </a:bodyPr>
          <a:lstStyle/>
          <a:p>
            <a:pPr algn="ctr"/>
            <a:r>
              <a:rPr lang="en-GB" sz="4800" b="1"/>
              <a:t>What are our main goals?</a:t>
            </a:r>
          </a:p>
        </p:txBody>
      </p:sp>
      <p:sp>
        <p:nvSpPr>
          <p:cNvPr id="3" name="Content Placeholder 2">
            <a:extLst>
              <a:ext uri="{FF2B5EF4-FFF2-40B4-BE49-F238E27FC236}">
                <a16:creationId xmlns:a16="http://schemas.microsoft.com/office/drawing/2014/main" id="{E4830038-B38F-40E5-9130-5DE4FA1179D0}"/>
              </a:ext>
            </a:extLst>
          </p:cNvPr>
          <p:cNvSpPr>
            <a:spLocks noGrp="1"/>
          </p:cNvSpPr>
          <p:nvPr>
            <p:ph idx="1"/>
          </p:nvPr>
        </p:nvSpPr>
        <p:spPr>
          <a:xfrm>
            <a:off x="1993641" y="3519236"/>
            <a:ext cx="8192843" cy="2057046"/>
          </a:xfrm>
        </p:spPr>
        <p:txBody>
          <a:bodyPr anchor="t">
            <a:normAutofit/>
          </a:bodyPr>
          <a:lstStyle/>
          <a:p>
            <a:pPr algn="ctr"/>
            <a:r>
              <a:rPr lang="en-GB" sz="1800"/>
              <a:t>Why do you think it’s important that we </a:t>
            </a:r>
            <a:r>
              <a:rPr lang="en-GB" sz="1800">
                <a:highlight>
                  <a:srgbClr val="FFFF00"/>
                </a:highlight>
              </a:rPr>
              <a:t>involve people living with HIV in our research</a:t>
            </a:r>
            <a:r>
              <a:rPr lang="en-GB" sz="1800"/>
              <a:t>?</a:t>
            </a:r>
          </a:p>
          <a:p>
            <a:pPr algn="ctr"/>
            <a:endParaRPr lang="en-GB" sz="1800"/>
          </a:p>
          <a:p>
            <a:pPr algn="ctr"/>
            <a:r>
              <a:rPr lang="en-GB" sz="1800"/>
              <a:t>What do you think it will help us to achieve?  </a:t>
            </a:r>
          </a:p>
        </p:txBody>
      </p:sp>
      <p:sp>
        <p:nvSpPr>
          <p:cNvPr id="4" name="Footer Placeholder 3">
            <a:extLst>
              <a:ext uri="{FF2B5EF4-FFF2-40B4-BE49-F238E27FC236}">
                <a16:creationId xmlns:a16="http://schemas.microsoft.com/office/drawing/2014/main" id="{50CEE101-CCE6-45A9-BA24-775918F34D42}"/>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2497212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608EDA-B05D-4C5D-AF5F-393E99EC5E13}"/>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What may (positively or negatively) influence us from achieving our stated goals?</a:t>
            </a:r>
          </a:p>
        </p:txBody>
      </p:sp>
      <p:sp>
        <p:nvSpPr>
          <p:cNvPr id="4" name="Footer Placeholder 3">
            <a:extLst>
              <a:ext uri="{FF2B5EF4-FFF2-40B4-BE49-F238E27FC236}">
                <a16:creationId xmlns:a16="http://schemas.microsoft.com/office/drawing/2014/main" id="{A707722C-16F3-47CA-A4C3-0ACBB995F96C}"/>
              </a:ext>
            </a:extLst>
          </p:cNvPr>
          <p:cNvSpPr>
            <a:spLocks noGrp="1"/>
          </p:cNvSpPr>
          <p:nvPr>
            <p:ph type="ftr" sz="quarter" idx="11"/>
          </p:nvPr>
        </p:nvSpPr>
        <p:spPr>
          <a:xfrm>
            <a:off x="3892062" y="6199632"/>
            <a:ext cx="4407876" cy="365125"/>
          </a:xfrm>
        </p:spPr>
        <p:txBody>
          <a:bodyPr vert="horz" lIns="91440" tIns="45720" rIns="91440" bIns="45720" rtlCol="0" anchor="ctr">
            <a:normAutofit/>
          </a:bodyPr>
          <a:lstStyle/>
          <a:p>
            <a:pPr defTabSz="457200">
              <a:spcAft>
                <a:spcPts val="600"/>
              </a:spcAft>
            </a:pPr>
            <a:r>
              <a:rPr lang="en-US" sz="1100" kern="1200">
                <a:solidFill>
                  <a:schemeClr val="bg1">
                    <a:alpha val="80000"/>
                  </a:schemeClr>
                </a:solidFill>
                <a:latin typeface="+mn-lt"/>
                <a:ea typeface="+mn-ea"/>
                <a:cs typeface="+mn-cs"/>
              </a:rPr>
              <a:t>Adapted from Carmel McGrath (*addition since original training)</a:t>
            </a:r>
          </a:p>
        </p:txBody>
      </p:sp>
    </p:spTree>
    <p:extLst>
      <p:ext uri="{BB962C8B-B14F-4D97-AF65-F5344CB8AC3E}">
        <p14:creationId xmlns:p14="http://schemas.microsoft.com/office/powerpoint/2010/main" val="303386757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4801-9315-41FE-8A75-5AB93B154E23}"/>
              </a:ext>
            </a:extLst>
          </p:cNvPr>
          <p:cNvSpPr>
            <a:spLocks noGrp="1"/>
          </p:cNvSpPr>
          <p:nvPr>
            <p:ph type="title"/>
          </p:nvPr>
        </p:nvSpPr>
        <p:spPr>
          <a:xfrm>
            <a:off x="838200" y="0"/>
            <a:ext cx="10515600" cy="1325563"/>
          </a:xfrm>
        </p:spPr>
        <p:txBody>
          <a:bodyPr>
            <a:normAutofit/>
          </a:bodyPr>
          <a:lstStyle/>
          <a:p>
            <a:r>
              <a:rPr lang="en-GB" sz="3600" b="1"/>
              <a:t>What are the group’s values and principles?</a:t>
            </a:r>
          </a:p>
        </p:txBody>
      </p:sp>
      <p:graphicFrame>
        <p:nvGraphicFramePr>
          <p:cNvPr id="5" name="Content Placeholder 4">
            <a:extLst>
              <a:ext uri="{FF2B5EF4-FFF2-40B4-BE49-F238E27FC236}">
                <a16:creationId xmlns:a16="http://schemas.microsoft.com/office/drawing/2014/main" id="{02E4F5AA-E94D-4E1B-B136-6AB43828A078}"/>
              </a:ext>
            </a:extLst>
          </p:cNvPr>
          <p:cNvGraphicFramePr>
            <a:graphicFrameLocks noGrp="1"/>
          </p:cNvGraphicFramePr>
          <p:nvPr>
            <p:ph idx="1"/>
            <p:extLst>
              <p:ext uri="{D42A27DB-BD31-4B8C-83A1-F6EECF244321}">
                <p14:modId xmlns:p14="http://schemas.microsoft.com/office/powerpoint/2010/main" val="1487085534"/>
              </p:ext>
            </p:extLst>
          </p:nvPr>
        </p:nvGraphicFramePr>
        <p:xfrm>
          <a:off x="838200" y="1027906"/>
          <a:ext cx="9060637" cy="4560793"/>
        </p:xfrm>
        <a:graphic>
          <a:graphicData uri="http://schemas.openxmlformats.org/drawingml/2006/table">
            <a:tbl>
              <a:tblPr firstRow="1" firstCol="1" bandRow="1"/>
              <a:tblGrid>
                <a:gridCol w="122207">
                  <a:extLst>
                    <a:ext uri="{9D8B030D-6E8A-4147-A177-3AD203B41FA5}">
                      <a16:colId xmlns:a16="http://schemas.microsoft.com/office/drawing/2014/main" val="2356574188"/>
                    </a:ext>
                  </a:extLst>
                </a:gridCol>
                <a:gridCol w="1586337">
                  <a:extLst>
                    <a:ext uri="{9D8B030D-6E8A-4147-A177-3AD203B41FA5}">
                      <a16:colId xmlns:a16="http://schemas.microsoft.com/office/drawing/2014/main" val="1075645794"/>
                    </a:ext>
                  </a:extLst>
                </a:gridCol>
                <a:gridCol w="3649618">
                  <a:extLst>
                    <a:ext uri="{9D8B030D-6E8A-4147-A177-3AD203B41FA5}">
                      <a16:colId xmlns:a16="http://schemas.microsoft.com/office/drawing/2014/main" val="1144669467"/>
                    </a:ext>
                  </a:extLst>
                </a:gridCol>
                <a:gridCol w="3702475">
                  <a:extLst>
                    <a:ext uri="{9D8B030D-6E8A-4147-A177-3AD203B41FA5}">
                      <a16:colId xmlns:a16="http://schemas.microsoft.com/office/drawing/2014/main" val="2710572045"/>
                    </a:ext>
                  </a:extLst>
                </a:gridCol>
              </a:tblGrid>
              <a:tr h="326513">
                <a:tc>
                  <a:txBody>
                    <a:bodyPr/>
                    <a:lstStyle/>
                    <a:p>
                      <a:pPr algn="l">
                        <a:lnSpc>
                          <a:spcPct val="150000"/>
                        </a:lnSpc>
                        <a:spcBef>
                          <a:spcPts val="600"/>
                        </a:spcBef>
                        <a:spcAft>
                          <a:spcPts val="600"/>
                        </a:spcAft>
                      </a:pPr>
                      <a:endParaRPr lang="en-GB" sz="700">
                        <a:effectLst/>
                        <a:latin typeface="Calibri"/>
                        <a:ea typeface="Calibri" panose="020F0502020204030204" pitchFamily="34" charset="0"/>
                        <a:cs typeface="Times New Roman"/>
                      </a:endParaRPr>
                    </a:p>
                  </a:txBody>
                  <a:tcPr marL="8067" marR="8067" marT="8067" marB="0" anchor="ctr">
                    <a:lnL>
                      <a:noFill/>
                    </a:lnL>
                    <a:lnR>
                      <a:noFill/>
                    </a:lnR>
                    <a:lnT>
                      <a:noFill/>
                    </a:lnT>
                    <a:lnB>
                      <a:noFill/>
                    </a:lnB>
                    <a:solidFill>
                      <a:srgbClr val="8FAADC"/>
                    </a:solidFill>
                  </a:tcPr>
                </a:tc>
                <a:tc>
                  <a:txBody>
                    <a:bodyPr/>
                    <a:lstStyle/>
                    <a:p>
                      <a:pPr algn="l">
                        <a:lnSpc>
                          <a:spcPct val="150000"/>
                        </a:lnSpc>
                        <a:spcBef>
                          <a:spcPts val="600"/>
                        </a:spcBef>
                        <a:spcAft>
                          <a:spcPts val="600"/>
                        </a:spcAft>
                      </a:pPr>
                      <a:r>
                        <a:rPr lang="en-GB"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Values</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w="12700" cap="flat" cmpd="sng" algn="ctr">
                      <a:solidFill>
                        <a:srgbClr val="000000"/>
                      </a:solidFill>
                      <a:prstDash val="solid"/>
                      <a:round/>
                      <a:headEnd type="none" w="med" len="med"/>
                      <a:tailEnd type="none" w="med" len="med"/>
                    </a:lnT>
                    <a:lnB>
                      <a:noFill/>
                    </a:lnB>
                    <a:solidFill>
                      <a:srgbClr val="8FAADC"/>
                    </a:solidFill>
                  </a:tcPr>
                </a:tc>
                <a:tc>
                  <a:txBody>
                    <a:bodyPr/>
                    <a:lstStyle/>
                    <a:p>
                      <a:pPr algn="l">
                        <a:lnSpc>
                          <a:spcPct val="150000"/>
                        </a:lnSpc>
                        <a:spcBef>
                          <a:spcPts val="600"/>
                        </a:spcBef>
                        <a:spcAft>
                          <a:spcPts val="600"/>
                        </a:spcAft>
                      </a:pPr>
                      <a:r>
                        <a:rPr lang="en-GB"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Summary principles</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w="12700" cap="flat" cmpd="sng" algn="ctr">
                      <a:solidFill>
                        <a:srgbClr val="000000"/>
                      </a:solidFill>
                      <a:prstDash val="solid"/>
                      <a:round/>
                      <a:headEnd type="none" w="med" len="med"/>
                      <a:tailEnd type="none" w="med" len="med"/>
                    </a:lnT>
                    <a:lnB>
                      <a:noFill/>
                    </a:lnB>
                    <a:solidFill>
                      <a:srgbClr val="8FAADC"/>
                    </a:solidFill>
                  </a:tcPr>
                </a:tc>
                <a:tc>
                  <a:txBody>
                    <a:bodyPr/>
                    <a:lstStyle/>
                    <a:p>
                      <a:pPr algn="l">
                        <a:lnSpc>
                          <a:spcPct val="150000"/>
                        </a:lnSpc>
                        <a:spcBef>
                          <a:spcPts val="600"/>
                        </a:spcBef>
                        <a:spcAft>
                          <a:spcPts val="600"/>
                        </a:spcAft>
                      </a:pPr>
                      <a:r>
                        <a:rPr lang="en-GB" sz="1050" b="1">
                          <a:solidFill>
                            <a:srgbClr val="000000"/>
                          </a:solidFill>
                          <a:effectLst/>
                          <a:latin typeface="Calibri"/>
                          <a:ea typeface="Calibri" panose="020F0502020204030204" pitchFamily="34" charset="0"/>
                          <a:cs typeface="Times New Roman"/>
                        </a:rPr>
                        <a:t>Our principles</a:t>
                      </a:r>
                      <a:endParaRPr lang="en-GB" sz="1050">
                        <a:effectLst/>
                        <a:latin typeface="Calibri"/>
                        <a:ea typeface="Calibri" panose="020F0502020204030204" pitchFamily="34" charset="0"/>
                        <a:cs typeface="Times New Roman"/>
                      </a:endParaRPr>
                    </a:p>
                  </a:txBody>
                  <a:tcPr marL="48404" marR="48404" marT="48404" marB="48404">
                    <a:lnL>
                      <a:noFill/>
                    </a:lnL>
                    <a:lnR>
                      <a:noFill/>
                    </a:lnR>
                    <a:lnT w="12700" cap="flat" cmpd="sng" algn="ctr">
                      <a:solidFill>
                        <a:srgbClr val="000000"/>
                      </a:solidFill>
                      <a:prstDash val="solid"/>
                      <a:round/>
                      <a:headEnd type="none" w="med" len="med"/>
                      <a:tailEnd type="none" w="med" len="med"/>
                    </a:lnT>
                    <a:lnB>
                      <a:noFill/>
                    </a:lnB>
                    <a:solidFill>
                      <a:srgbClr val="8FAADC"/>
                    </a:solidFill>
                  </a:tcPr>
                </a:tc>
                <a:extLst>
                  <a:ext uri="{0D108BD9-81ED-4DB2-BD59-A6C34878D82A}">
                    <a16:rowId xmlns:a16="http://schemas.microsoft.com/office/drawing/2014/main" val="4288025478"/>
                  </a:ext>
                </a:extLst>
              </a:tr>
              <a:tr h="635155">
                <a:tc gridSpan="2">
                  <a:txBody>
                    <a:bodyPr/>
                    <a:lstStyle/>
                    <a:p>
                      <a:pPr algn="l">
                        <a:lnSpc>
                          <a:spcPct val="150000"/>
                        </a:lnSpc>
                        <a:spcBef>
                          <a:spcPts val="600"/>
                        </a:spcBef>
                        <a:spcAft>
                          <a:spcPts val="60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Respect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a:noFill/>
                    </a:lnT>
                    <a:lnB>
                      <a:noFill/>
                    </a:lnB>
                  </a:tcPr>
                </a:tc>
                <a:tc hMerge="1">
                  <a:txBody>
                    <a:bodyPr/>
                    <a:lstStyle/>
                    <a:p>
                      <a:endParaRPr lang="en-GB"/>
                    </a:p>
                  </a:txBody>
                  <a:tcPr/>
                </a:tc>
                <a:tc>
                  <a:txBody>
                    <a:bodyPr/>
                    <a:lstStyle/>
                    <a:p>
                      <a:pPr algn="l">
                        <a:lnSpc>
                          <a:spcPct val="150000"/>
                        </a:lnSpc>
                        <a:spcBef>
                          <a:spcPts val="600"/>
                        </a:spcBef>
                        <a:spcAft>
                          <a:spcPts val="600"/>
                        </a:spcAft>
                      </a:pPr>
                      <a:r>
                        <a:rPr lang="en-GB" sz="1000">
                          <a:effectLst/>
                          <a:latin typeface="Calibri"/>
                          <a:ea typeface="Calibri" panose="020F0502020204030204" pitchFamily="34" charset="0"/>
                          <a:cs typeface="Times New Roman"/>
                        </a:rPr>
                        <a:t>Researchers, research organisations and the public respect one another’s roles and perspectives</a:t>
                      </a:r>
                    </a:p>
                  </a:txBody>
                  <a:tcPr marL="48404" marR="48404" marT="48404" marB="48404">
                    <a:lnL>
                      <a:noFill/>
                    </a:lnL>
                    <a:lnR>
                      <a:noFill/>
                    </a:lnR>
                    <a:lnT>
                      <a:noFill/>
                    </a:lnT>
                    <a:lnB>
                      <a:noFill/>
                    </a:lnB>
                  </a:tcPr>
                </a:tc>
                <a:tc>
                  <a:txBody>
                    <a:bodyPr/>
                    <a:lstStyle/>
                    <a:p>
                      <a:pPr algn="l">
                        <a:lnSpc>
                          <a:spcPct val="150000"/>
                        </a:lnSpc>
                        <a:spcBef>
                          <a:spcPts val="600"/>
                        </a:spcBef>
                        <a:spcAft>
                          <a:spcPts val="600"/>
                        </a:spcAft>
                      </a:pPr>
                      <a:endParaRPr lang="en-GB" sz="1000">
                        <a:effectLst/>
                        <a:latin typeface="Calibri"/>
                        <a:ea typeface="Calibri" panose="020F0502020204030204" pitchFamily="34" charset="0"/>
                        <a:cs typeface="Times New Roman"/>
                      </a:endParaRPr>
                    </a:p>
                  </a:txBody>
                  <a:tcPr marL="48404" marR="48404" marT="48404" marB="48404">
                    <a:lnL>
                      <a:noFill/>
                    </a:lnL>
                    <a:lnR>
                      <a:noFill/>
                    </a:lnR>
                    <a:lnT>
                      <a:noFill/>
                    </a:lnT>
                    <a:lnB>
                      <a:noFill/>
                    </a:lnB>
                  </a:tcPr>
                </a:tc>
                <a:extLst>
                  <a:ext uri="{0D108BD9-81ED-4DB2-BD59-A6C34878D82A}">
                    <a16:rowId xmlns:a16="http://schemas.microsoft.com/office/drawing/2014/main" val="2987024411"/>
                  </a:ext>
                </a:extLst>
              </a:tr>
              <a:tr h="703384">
                <a:tc gridSpan="2">
                  <a:txBody>
                    <a:bodyPr/>
                    <a:lstStyle/>
                    <a:p>
                      <a:pPr algn="l">
                        <a:lnSpc>
                          <a:spcPct val="150000"/>
                        </a:lnSpc>
                        <a:spcBef>
                          <a:spcPts val="600"/>
                        </a:spcBef>
                        <a:spcAft>
                          <a:spcPts val="60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Support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a:noFill/>
                    </a:lnT>
                    <a:lnB>
                      <a:noFill/>
                    </a:lnB>
                  </a:tcPr>
                </a:tc>
                <a:tc hMerge="1">
                  <a:txBody>
                    <a:bodyPr/>
                    <a:lstStyle/>
                    <a:p>
                      <a:endParaRPr lang="en-GB"/>
                    </a:p>
                  </a:txBody>
                  <a:tcPr/>
                </a:tc>
                <a:tc>
                  <a:txBody>
                    <a:bodyPr/>
                    <a:lstStyle/>
                    <a:p>
                      <a:pPr algn="l">
                        <a:lnSpc>
                          <a:spcPct val="150000"/>
                        </a:lnSpc>
                        <a:spcBef>
                          <a:spcPts val="600"/>
                        </a:spcBef>
                        <a:spcAft>
                          <a:spcPts val="600"/>
                        </a:spcAft>
                      </a:pPr>
                      <a:r>
                        <a:rPr lang="en-GB" sz="1000">
                          <a:effectLst/>
                          <a:latin typeface="Calibri"/>
                          <a:ea typeface="Calibri" panose="020F0502020204030204" pitchFamily="34" charset="0"/>
                          <a:cs typeface="Times New Roman"/>
                        </a:rPr>
                        <a:t>Researchers, research organisations and the public have access to practical and organisational support to involve and be involved</a:t>
                      </a:r>
                    </a:p>
                  </a:txBody>
                  <a:tcPr marL="48404" marR="48404" marT="48404" marB="48404">
                    <a:lnL>
                      <a:noFill/>
                    </a:lnL>
                    <a:lnR>
                      <a:noFill/>
                    </a:lnR>
                    <a:lnT>
                      <a:noFill/>
                    </a:lnT>
                    <a:lnB>
                      <a:noFill/>
                    </a:lnB>
                  </a:tcPr>
                </a:tc>
                <a:tc>
                  <a:txBody>
                    <a:bodyPr/>
                    <a:lstStyle/>
                    <a:p>
                      <a:pPr algn="l">
                        <a:lnSpc>
                          <a:spcPct val="150000"/>
                        </a:lnSpc>
                        <a:spcBef>
                          <a:spcPts val="600"/>
                        </a:spcBef>
                        <a:spcAft>
                          <a:spcPts val="600"/>
                        </a:spcAft>
                      </a:pPr>
                      <a:endParaRPr lang="en-GB" sz="1000">
                        <a:effectLst/>
                        <a:latin typeface="Calibri"/>
                        <a:ea typeface="Calibri" panose="020F0502020204030204" pitchFamily="34" charset="0"/>
                        <a:cs typeface="Times New Roman"/>
                      </a:endParaRPr>
                    </a:p>
                  </a:txBody>
                  <a:tcPr marL="48404" marR="48404" marT="48404" marB="48404">
                    <a:lnL>
                      <a:noFill/>
                    </a:lnL>
                    <a:lnR>
                      <a:noFill/>
                    </a:lnR>
                    <a:lnT>
                      <a:noFill/>
                    </a:lnT>
                    <a:lnB>
                      <a:noFill/>
                    </a:lnB>
                  </a:tcPr>
                </a:tc>
                <a:extLst>
                  <a:ext uri="{0D108BD9-81ED-4DB2-BD59-A6C34878D82A}">
                    <a16:rowId xmlns:a16="http://schemas.microsoft.com/office/drawing/2014/main" val="2598936619"/>
                  </a:ext>
                </a:extLst>
              </a:tr>
              <a:tr h="682707">
                <a:tc gridSpan="2">
                  <a:txBody>
                    <a:bodyPr/>
                    <a:lstStyle/>
                    <a:p>
                      <a:pPr algn="l">
                        <a:lnSpc>
                          <a:spcPct val="150000"/>
                        </a:lnSpc>
                        <a:spcBef>
                          <a:spcPts val="600"/>
                        </a:spcBef>
                        <a:spcAft>
                          <a:spcPts val="60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Transparency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a:noFill/>
                    </a:lnT>
                    <a:lnB>
                      <a:noFill/>
                    </a:lnB>
                  </a:tcPr>
                </a:tc>
                <a:tc hMerge="1">
                  <a:txBody>
                    <a:bodyPr/>
                    <a:lstStyle/>
                    <a:p>
                      <a:endParaRPr lang="en-GB"/>
                    </a:p>
                  </a:txBody>
                  <a:tcPr/>
                </a:tc>
                <a:tc>
                  <a:txBody>
                    <a:bodyPr/>
                    <a:lstStyle/>
                    <a:p>
                      <a:pPr algn="l">
                        <a:lnSpc>
                          <a:spcPct val="150000"/>
                        </a:lnSpc>
                        <a:spcBef>
                          <a:spcPts val="600"/>
                        </a:spcBef>
                        <a:spcAft>
                          <a:spcPts val="600"/>
                        </a:spcAft>
                      </a:pPr>
                      <a:r>
                        <a:rPr lang="en-GB" sz="1000">
                          <a:effectLst/>
                          <a:latin typeface="Calibri"/>
                          <a:ea typeface="Calibri" panose="020F0502020204030204" pitchFamily="34" charset="0"/>
                          <a:cs typeface="Times New Roman"/>
                        </a:rPr>
                        <a:t>Researchers, research organisations and the public are clear and open about the aims and scope of involvement in the research</a:t>
                      </a:r>
                    </a:p>
                  </a:txBody>
                  <a:tcPr marL="48404" marR="48404" marT="48404" marB="48404">
                    <a:lnL>
                      <a:noFill/>
                    </a:lnL>
                    <a:lnR>
                      <a:noFill/>
                    </a:lnR>
                    <a:lnT>
                      <a:noFill/>
                    </a:lnT>
                    <a:lnB>
                      <a:noFill/>
                    </a:lnB>
                  </a:tcPr>
                </a:tc>
                <a:tc>
                  <a:txBody>
                    <a:bodyPr/>
                    <a:lstStyle/>
                    <a:p>
                      <a:pPr algn="l">
                        <a:lnSpc>
                          <a:spcPct val="150000"/>
                        </a:lnSpc>
                        <a:spcBef>
                          <a:spcPts val="600"/>
                        </a:spcBef>
                        <a:spcAft>
                          <a:spcPts val="600"/>
                        </a:spcAft>
                      </a:pPr>
                      <a:endParaRPr lang="en-GB" sz="1000">
                        <a:effectLst/>
                        <a:latin typeface="Calibri"/>
                        <a:ea typeface="Calibri" panose="020F0502020204030204" pitchFamily="34" charset="0"/>
                        <a:cs typeface="Times New Roman"/>
                      </a:endParaRPr>
                    </a:p>
                  </a:txBody>
                  <a:tcPr marL="48404" marR="48404" marT="48404" marB="48404">
                    <a:lnL>
                      <a:noFill/>
                    </a:lnL>
                    <a:lnR>
                      <a:noFill/>
                    </a:lnR>
                    <a:lnT>
                      <a:noFill/>
                    </a:lnT>
                    <a:lnB>
                      <a:noFill/>
                    </a:lnB>
                  </a:tcPr>
                </a:tc>
                <a:extLst>
                  <a:ext uri="{0D108BD9-81ED-4DB2-BD59-A6C34878D82A}">
                    <a16:rowId xmlns:a16="http://schemas.microsoft.com/office/drawing/2014/main" val="3829885094"/>
                  </a:ext>
                </a:extLst>
              </a:tr>
              <a:tr h="592560">
                <a:tc gridSpan="2">
                  <a:txBody>
                    <a:bodyPr/>
                    <a:lstStyle/>
                    <a:p>
                      <a:pPr algn="l">
                        <a:lnSpc>
                          <a:spcPct val="150000"/>
                        </a:lnSpc>
                        <a:spcBef>
                          <a:spcPts val="600"/>
                        </a:spcBef>
                        <a:spcAft>
                          <a:spcPts val="60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Responsiveness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a:noFill/>
                    </a:lnT>
                    <a:lnB>
                      <a:noFill/>
                    </a:lnB>
                  </a:tcPr>
                </a:tc>
                <a:tc hMerge="1">
                  <a:txBody>
                    <a:bodyPr/>
                    <a:lstStyle/>
                    <a:p>
                      <a:endParaRPr lang="en-GB"/>
                    </a:p>
                  </a:txBody>
                  <a:tcPr/>
                </a:tc>
                <a:tc>
                  <a:txBody>
                    <a:bodyPr/>
                    <a:lstStyle/>
                    <a:p>
                      <a:pPr algn="l">
                        <a:lnSpc>
                          <a:spcPct val="150000"/>
                        </a:lnSpc>
                        <a:spcBef>
                          <a:spcPts val="600"/>
                        </a:spcBef>
                        <a:spcAft>
                          <a:spcPts val="600"/>
                        </a:spcAft>
                      </a:pPr>
                      <a:r>
                        <a:rPr lang="en-GB" sz="1000">
                          <a:effectLst/>
                          <a:latin typeface="Calibri"/>
                          <a:ea typeface="Calibri" panose="020F0502020204030204" pitchFamily="34" charset="0"/>
                          <a:cs typeface="Times New Roman"/>
                        </a:rPr>
                        <a:t>Researchers and research organisations actively respond to the input of public members involved in research.</a:t>
                      </a:r>
                    </a:p>
                  </a:txBody>
                  <a:tcPr marL="48404" marR="48404" marT="48404" marB="48404">
                    <a:lnL>
                      <a:noFill/>
                    </a:lnL>
                    <a:lnR>
                      <a:noFill/>
                    </a:lnR>
                    <a:lnT>
                      <a:noFill/>
                    </a:lnT>
                    <a:lnB>
                      <a:noFill/>
                    </a:lnB>
                  </a:tcPr>
                </a:tc>
                <a:tc>
                  <a:txBody>
                    <a:bodyPr/>
                    <a:lstStyle/>
                    <a:p>
                      <a:pPr algn="l">
                        <a:lnSpc>
                          <a:spcPct val="150000"/>
                        </a:lnSpc>
                        <a:spcBef>
                          <a:spcPts val="600"/>
                        </a:spcBef>
                        <a:spcAft>
                          <a:spcPts val="600"/>
                        </a:spcAft>
                      </a:pPr>
                      <a:endParaRPr lang="en-GB" sz="1000">
                        <a:effectLst/>
                        <a:latin typeface="Calibri"/>
                        <a:ea typeface="Calibri" panose="020F0502020204030204" pitchFamily="34" charset="0"/>
                        <a:cs typeface="Times New Roman"/>
                      </a:endParaRPr>
                    </a:p>
                  </a:txBody>
                  <a:tcPr marL="48404" marR="48404" marT="48404" marB="48404">
                    <a:lnL>
                      <a:noFill/>
                    </a:lnL>
                    <a:lnR>
                      <a:noFill/>
                    </a:lnR>
                    <a:lnT>
                      <a:noFill/>
                    </a:lnT>
                    <a:lnB>
                      <a:noFill/>
                    </a:lnB>
                  </a:tcPr>
                </a:tc>
                <a:extLst>
                  <a:ext uri="{0D108BD9-81ED-4DB2-BD59-A6C34878D82A}">
                    <a16:rowId xmlns:a16="http://schemas.microsoft.com/office/drawing/2014/main" val="2910214934"/>
                  </a:ext>
                </a:extLst>
              </a:tr>
              <a:tr h="810237">
                <a:tc gridSpan="2">
                  <a:txBody>
                    <a:bodyPr/>
                    <a:lstStyle/>
                    <a:p>
                      <a:pPr algn="l">
                        <a:lnSpc>
                          <a:spcPct val="150000"/>
                        </a:lnSpc>
                        <a:spcBef>
                          <a:spcPts val="600"/>
                        </a:spcBef>
                        <a:spcAft>
                          <a:spcPts val="60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Fairness of opportunity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a:noFill/>
                    </a:lnT>
                    <a:lnB>
                      <a:noFill/>
                    </a:lnB>
                  </a:tcPr>
                </a:tc>
                <a:tc hMerge="1">
                  <a:txBody>
                    <a:bodyPr/>
                    <a:lstStyle/>
                    <a:p>
                      <a:endParaRPr lang="en-GB"/>
                    </a:p>
                  </a:txBody>
                  <a:tcPr/>
                </a:tc>
                <a:tc>
                  <a:txBody>
                    <a:bodyPr/>
                    <a:lstStyle/>
                    <a:p>
                      <a:pPr algn="l">
                        <a:lnSpc>
                          <a:spcPct val="150000"/>
                        </a:lnSpc>
                        <a:spcBef>
                          <a:spcPts val="600"/>
                        </a:spcBef>
                        <a:spcAft>
                          <a:spcPts val="600"/>
                        </a:spcAft>
                      </a:pPr>
                      <a:r>
                        <a:rPr lang="en-GB" sz="1000">
                          <a:effectLst/>
                          <a:latin typeface="Calibri"/>
                          <a:ea typeface="Calibri" panose="020F0502020204030204" pitchFamily="34" charset="0"/>
                          <a:cs typeface="Times New Roman"/>
                        </a:rPr>
                        <a:t>Researchers and research organisations ensure that public involvement in research is open to individuals and communities without discrimination</a:t>
                      </a:r>
                    </a:p>
                  </a:txBody>
                  <a:tcPr marL="48404" marR="48404" marT="48404" marB="48404">
                    <a:lnL>
                      <a:noFill/>
                    </a:lnL>
                    <a:lnR>
                      <a:noFill/>
                    </a:lnR>
                    <a:lnT>
                      <a:noFill/>
                    </a:lnT>
                    <a:lnB>
                      <a:noFill/>
                    </a:lnB>
                  </a:tcPr>
                </a:tc>
                <a:tc>
                  <a:txBody>
                    <a:bodyPr/>
                    <a:lstStyle/>
                    <a:p>
                      <a:pPr algn="l">
                        <a:lnSpc>
                          <a:spcPct val="150000"/>
                        </a:lnSpc>
                        <a:spcBef>
                          <a:spcPts val="600"/>
                        </a:spcBef>
                        <a:spcAft>
                          <a:spcPts val="600"/>
                        </a:spcAft>
                      </a:pPr>
                      <a:endParaRPr lang="en-GB" sz="1000">
                        <a:effectLst/>
                        <a:latin typeface="Calibri"/>
                        <a:ea typeface="Calibri" panose="020F0502020204030204" pitchFamily="34" charset="0"/>
                        <a:cs typeface="Times New Roman"/>
                      </a:endParaRPr>
                    </a:p>
                  </a:txBody>
                  <a:tcPr marL="48404" marR="48404" marT="48404" marB="48404">
                    <a:lnL>
                      <a:noFill/>
                    </a:lnL>
                    <a:lnR>
                      <a:noFill/>
                    </a:lnR>
                    <a:lnT>
                      <a:noFill/>
                    </a:lnT>
                    <a:lnB>
                      <a:noFill/>
                    </a:lnB>
                  </a:tcPr>
                </a:tc>
                <a:extLst>
                  <a:ext uri="{0D108BD9-81ED-4DB2-BD59-A6C34878D82A}">
                    <a16:rowId xmlns:a16="http://schemas.microsoft.com/office/drawing/2014/main" val="29061361"/>
                  </a:ext>
                </a:extLst>
              </a:tr>
              <a:tr h="810237">
                <a:tc gridSpan="2">
                  <a:txBody>
                    <a:bodyPr/>
                    <a:lstStyle/>
                    <a:p>
                      <a:pPr algn="l">
                        <a:lnSpc>
                          <a:spcPct val="150000"/>
                        </a:lnSpc>
                        <a:spcBef>
                          <a:spcPts val="600"/>
                        </a:spcBef>
                        <a:spcAft>
                          <a:spcPts val="600"/>
                        </a:spcAft>
                      </a:pPr>
                      <a:r>
                        <a:rPr lang="en-GB" sz="1400" b="1">
                          <a:effectLst/>
                          <a:latin typeface="Calibri" panose="020F0502020204030204" pitchFamily="34" charset="0"/>
                          <a:ea typeface="Calibri" panose="020F0502020204030204" pitchFamily="34" charset="0"/>
                          <a:cs typeface="Times New Roman" panose="02020603050405020304" pitchFamily="18" charset="0"/>
                        </a:rPr>
                        <a:t>Accountability</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8404" marR="48404" marT="48404" marB="48404">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l">
                        <a:lnSpc>
                          <a:spcPct val="150000"/>
                        </a:lnSpc>
                        <a:spcBef>
                          <a:spcPts val="600"/>
                        </a:spcBef>
                        <a:spcAft>
                          <a:spcPts val="600"/>
                        </a:spcAft>
                      </a:pPr>
                      <a:r>
                        <a:rPr lang="en-GB" sz="1000">
                          <a:effectLst/>
                          <a:latin typeface="Calibri"/>
                          <a:ea typeface="Calibri" panose="020F0502020204030204" pitchFamily="34" charset="0"/>
                          <a:cs typeface="Times New Roman"/>
                        </a:rPr>
                        <a:t>Researchers, research organisations and the public are accountable for their involvement in research and to people affected by the research</a:t>
                      </a:r>
                    </a:p>
                  </a:txBody>
                  <a:tcPr marL="48404" marR="48404" marT="48404" marB="48404">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Bef>
                          <a:spcPts val="600"/>
                        </a:spcBef>
                        <a:spcAft>
                          <a:spcPts val="600"/>
                        </a:spcAft>
                      </a:pPr>
                      <a:endParaRPr lang="en-GB" sz="1000">
                        <a:effectLst/>
                        <a:latin typeface="Calibri"/>
                        <a:ea typeface="Calibri" panose="020F0502020204030204" pitchFamily="34" charset="0"/>
                        <a:cs typeface="Times New Roman"/>
                      </a:endParaRPr>
                    </a:p>
                  </a:txBody>
                  <a:tcPr marL="48404" marR="48404" marT="48404" marB="48404">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596805"/>
                  </a:ext>
                </a:extLst>
              </a:tr>
            </a:tbl>
          </a:graphicData>
        </a:graphic>
      </p:graphicFrame>
      <p:sp>
        <p:nvSpPr>
          <p:cNvPr id="6" name="Footer Placeholder 5">
            <a:extLst>
              <a:ext uri="{FF2B5EF4-FFF2-40B4-BE49-F238E27FC236}">
                <a16:creationId xmlns:a16="http://schemas.microsoft.com/office/drawing/2014/main" id="{7CB54C0D-300B-4CCF-9FAA-74354EC4D569}"/>
              </a:ext>
            </a:extLst>
          </p:cNvPr>
          <p:cNvSpPr>
            <a:spLocks noGrp="1"/>
          </p:cNvSpPr>
          <p:nvPr>
            <p:ph type="ftr" sz="quarter" idx="11"/>
          </p:nvPr>
        </p:nvSpPr>
        <p:spPr/>
        <p:txBody>
          <a:bodyPr/>
          <a:lstStyle/>
          <a:p>
            <a:r>
              <a:rPr lang="en-GB"/>
              <a:t>Adapted from Carmel McGrath (*addition since original training)</a:t>
            </a:r>
          </a:p>
        </p:txBody>
      </p:sp>
      <p:pic>
        <p:nvPicPr>
          <p:cNvPr id="8" name="Graphic 7" descr="Clenched Fist with solid fill">
            <a:extLst>
              <a:ext uri="{FF2B5EF4-FFF2-40B4-BE49-F238E27FC236}">
                <a16:creationId xmlns:a16="http://schemas.microsoft.com/office/drawing/2014/main" id="{37DF8554-3F0B-4826-B345-7CEBE84BEC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8212" y="1325563"/>
            <a:ext cx="615462" cy="615462"/>
          </a:xfrm>
          <a:prstGeom prst="rect">
            <a:avLst/>
          </a:prstGeom>
        </p:spPr>
      </p:pic>
      <p:pic>
        <p:nvPicPr>
          <p:cNvPr id="10" name="Graphic 9" descr="Open hand with solid fill">
            <a:extLst>
              <a:ext uri="{FF2B5EF4-FFF2-40B4-BE49-F238E27FC236}">
                <a16:creationId xmlns:a16="http://schemas.microsoft.com/office/drawing/2014/main" id="{F9BD194B-675B-4D34-82B8-1EF87673DE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8212" y="2053737"/>
            <a:ext cx="615462" cy="615462"/>
          </a:xfrm>
          <a:prstGeom prst="rect">
            <a:avLst/>
          </a:prstGeom>
        </p:spPr>
      </p:pic>
      <p:pic>
        <p:nvPicPr>
          <p:cNvPr id="12" name="Graphic 11" descr="Employee badge with solid fill">
            <a:extLst>
              <a:ext uri="{FF2B5EF4-FFF2-40B4-BE49-F238E27FC236}">
                <a16:creationId xmlns:a16="http://schemas.microsoft.com/office/drawing/2014/main" id="{57C1033E-7903-4549-AAA8-6DE22F1E65B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2768" y="4714164"/>
            <a:ext cx="615462" cy="615462"/>
          </a:xfrm>
          <a:prstGeom prst="rect">
            <a:avLst/>
          </a:prstGeom>
        </p:spPr>
      </p:pic>
      <p:pic>
        <p:nvPicPr>
          <p:cNvPr id="14" name="Graphic 13" descr="Scales of justice with solid fill">
            <a:extLst>
              <a:ext uri="{FF2B5EF4-FFF2-40B4-BE49-F238E27FC236}">
                <a16:creationId xmlns:a16="http://schemas.microsoft.com/office/drawing/2014/main" id="{2E7D245D-6800-4067-AA5A-D79D3C76280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1930" y="3985990"/>
            <a:ext cx="615461" cy="615461"/>
          </a:xfrm>
          <a:prstGeom prst="rect">
            <a:avLst/>
          </a:prstGeom>
        </p:spPr>
      </p:pic>
      <p:pic>
        <p:nvPicPr>
          <p:cNvPr id="16" name="Graphic 15" descr="Chat with solid fill">
            <a:extLst>
              <a:ext uri="{FF2B5EF4-FFF2-40B4-BE49-F238E27FC236}">
                <a16:creationId xmlns:a16="http://schemas.microsoft.com/office/drawing/2014/main" id="{3BBD0FE2-0384-40AB-8E3C-B1BE13515BB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1930" y="3308302"/>
            <a:ext cx="615462" cy="615462"/>
          </a:xfrm>
          <a:prstGeom prst="rect">
            <a:avLst/>
          </a:prstGeom>
        </p:spPr>
      </p:pic>
      <p:pic>
        <p:nvPicPr>
          <p:cNvPr id="18" name="Graphic 17" descr="Meeting with solid fill">
            <a:extLst>
              <a:ext uri="{FF2B5EF4-FFF2-40B4-BE49-F238E27FC236}">
                <a16:creationId xmlns:a16="http://schemas.microsoft.com/office/drawing/2014/main" id="{84EB0763-6919-45D6-9ADA-C67ADCEA088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41930" y="2681019"/>
            <a:ext cx="615462" cy="615462"/>
          </a:xfrm>
          <a:prstGeom prst="rect">
            <a:avLst/>
          </a:prstGeom>
        </p:spPr>
      </p:pic>
    </p:spTree>
    <p:extLst>
      <p:ext uri="{BB962C8B-B14F-4D97-AF65-F5344CB8AC3E}">
        <p14:creationId xmlns:p14="http://schemas.microsoft.com/office/powerpoint/2010/main" val="1403821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6" name="Freeform: Shape 25">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A3E77265-8FA3-40F5-A196-7F9272A5BF3E}"/>
              </a:ext>
            </a:extLst>
          </p:cNvPr>
          <p:cNvSpPr>
            <a:spLocks noGrp="1"/>
          </p:cNvSpPr>
          <p:nvPr>
            <p:ph type="title"/>
          </p:nvPr>
        </p:nvSpPr>
        <p:spPr>
          <a:xfrm>
            <a:off x="838200" y="365125"/>
            <a:ext cx="10515600" cy="930275"/>
          </a:xfrm>
        </p:spPr>
        <p:txBody>
          <a:bodyPr>
            <a:normAutofit/>
          </a:bodyPr>
          <a:lstStyle/>
          <a:p>
            <a:r>
              <a:rPr lang="en-GB" b="1"/>
              <a:t>How will you be involved?</a:t>
            </a:r>
          </a:p>
        </p:txBody>
      </p:sp>
      <p:graphicFrame>
        <p:nvGraphicFramePr>
          <p:cNvPr id="19" name="Content Placeholder 2">
            <a:extLst>
              <a:ext uri="{FF2B5EF4-FFF2-40B4-BE49-F238E27FC236}">
                <a16:creationId xmlns:a16="http://schemas.microsoft.com/office/drawing/2014/main" id="{A502A7EB-D1A6-47B6-B41F-27BCBB65300D}"/>
              </a:ext>
            </a:extLst>
          </p:cNvPr>
          <p:cNvGraphicFramePr>
            <a:graphicFrameLocks noGrp="1"/>
          </p:cNvGraphicFramePr>
          <p:nvPr>
            <p:ph idx="1"/>
            <p:extLst>
              <p:ext uri="{D42A27DB-BD31-4B8C-83A1-F6EECF244321}">
                <p14:modId xmlns:p14="http://schemas.microsoft.com/office/powerpoint/2010/main" val="1585976920"/>
              </p:ext>
            </p:extLst>
          </p:nvPr>
        </p:nvGraphicFramePr>
        <p:xfrm>
          <a:off x="-2145632" y="1906421"/>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F2573545-9A18-4050-80D7-4B18460A2DAD}"/>
              </a:ext>
            </a:extLst>
          </p:cNvPr>
          <p:cNvSpPr/>
          <p:nvPr/>
        </p:nvSpPr>
        <p:spPr>
          <a:xfrm>
            <a:off x="6962273" y="4277555"/>
            <a:ext cx="4750950" cy="9583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You will be provided with a role description which also outlines these points</a:t>
            </a:r>
          </a:p>
        </p:txBody>
      </p:sp>
      <p:sp>
        <p:nvSpPr>
          <p:cNvPr id="4" name="Footer Placeholder 3">
            <a:extLst>
              <a:ext uri="{FF2B5EF4-FFF2-40B4-BE49-F238E27FC236}">
                <a16:creationId xmlns:a16="http://schemas.microsoft.com/office/drawing/2014/main" id="{ACF5A415-D6B5-4E25-8272-50C6AEBEDD8D}"/>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34120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graphicEl>
                                              <a:dgm id="{1F8CCCC3-6478-4889-B650-FD6F64CC3EB4}"/>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graphicEl>
                                              <a:dgm id="{33844F87-38B0-4596-A84F-14418B16E95D}"/>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graphicEl>
                                              <a:dgm id="{D74F6A10-A187-42AF-930C-ACEB8221D29D}"/>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uiExpand="1">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A81B96-8195-4B73-9EF2-E820C7970BDA}"/>
              </a:ext>
            </a:extLst>
          </p:cNvPr>
          <p:cNvSpPr>
            <a:spLocks noGrp="1"/>
          </p:cNvSpPr>
          <p:nvPr>
            <p:ph type="title"/>
          </p:nvPr>
        </p:nvSpPr>
        <p:spPr>
          <a:xfrm>
            <a:off x="863029" y="1012004"/>
            <a:ext cx="3416158" cy="4795408"/>
          </a:xfrm>
        </p:spPr>
        <p:txBody>
          <a:bodyPr vert="horz" lIns="91440" tIns="45720" rIns="91440" bIns="45720" rtlCol="0" anchor="ctr">
            <a:normAutofit/>
          </a:bodyPr>
          <a:lstStyle/>
          <a:p>
            <a:r>
              <a:rPr lang="en-US" b="1" kern="1200">
                <a:solidFill>
                  <a:srgbClr val="FFFFFF"/>
                </a:solidFill>
                <a:latin typeface="+mj-lt"/>
                <a:ea typeface="+mj-ea"/>
                <a:cs typeface="+mj-cs"/>
              </a:rPr>
              <a:t>How will you be involved?</a:t>
            </a:r>
          </a:p>
        </p:txBody>
      </p:sp>
      <p:graphicFrame>
        <p:nvGraphicFramePr>
          <p:cNvPr id="16" name="TextBox 10">
            <a:extLst>
              <a:ext uri="{FF2B5EF4-FFF2-40B4-BE49-F238E27FC236}">
                <a16:creationId xmlns:a16="http://schemas.microsoft.com/office/drawing/2014/main" id="{0F61EBE1-3B7C-462C-8C1B-A32C4EABA171}"/>
              </a:ext>
            </a:extLst>
          </p:cNvPr>
          <p:cNvGraphicFramePr/>
          <p:nvPr>
            <p:extLst>
              <p:ext uri="{D42A27DB-BD31-4B8C-83A1-F6EECF244321}">
                <p14:modId xmlns:p14="http://schemas.microsoft.com/office/powerpoint/2010/main" val="269177963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B23D000E-BC75-473B-848D-7CDCEAF0C991}"/>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252696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C3FD4-7699-4093-A998-205353A76E46}"/>
              </a:ext>
            </a:extLst>
          </p:cNvPr>
          <p:cNvSpPr>
            <a:spLocks noGrp="1"/>
          </p:cNvSpPr>
          <p:nvPr>
            <p:ph type="title"/>
          </p:nvPr>
        </p:nvSpPr>
        <p:spPr>
          <a:xfrm>
            <a:off x="1136428" y="627564"/>
            <a:ext cx="7474172" cy="1325563"/>
          </a:xfrm>
        </p:spPr>
        <p:txBody>
          <a:bodyPr>
            <a:normAutofit/>
          </a:bodyPr>
          <a:lstStyle/>
          <a:p>
            <a:r>
              <a:rPr lang="en-GB" b="1"/>
              <a:t>Reflection points</a:t>
            </a:r>
          </a:p>
        </p:txBody>
      </p:sp>
      <p:sp>
        <p:nvSpPr>
          <p:cNvPr id="3" name="Content Placeholder 2">
            <a:extLst>
              <a:ext uri="{FF2B5EF4-FFF2-40B4-BE49-F238E27FC236}">
                <a16:creationId xmlns:a16="http://schemas.microsoft.com/office/drawing/2014/main" id="{D669ABC2-5C5D-40C3-BCDE-CBDB59B3BA19}"/>
              </a:ext>
            </a:extLst>
          </p:cNvPr>
          <p:cNvSpPr>
            <a:spLocks noGrp="1"/>
          </p:cNvSpPr>
          <p:nvPr>
            <p:ph idx="1"/>
          </p:nvPr>
        </p:nvSpPr>
        <p:spPr>
          <a:xfrm>
            <a:off x="1136429" y="2278173"/>
            <a:ext cx="6467867" cy="3450613"/>
          </a:xfrm>
        </p:spPr>
        <p:txBody>
          <a:bodyPr anchor="ctr">
            <a:normAutofit/>
          </a:bodyPr>
          <a:lstStyle/>
          <a:p>
            <a:r>
              <a:rPr lang="en-GB" sz="2400"/>
              <a:t>To be completed after each activity</a:t>
            </a:r>
          </a:p>
          <a:p>
            <a:pPr lvl="1"/>
            <a:r>
              <a:rPr lang="en-GB"/>
              <a:t>What went well?</a:t>
            </a:r>
          </a:p>
          <a:p>
            <a:pPr lvl="1"/>
            <a:r>
              <a:rPr lang="en-GB"/>
              <a:t>What could I have done better?</a:t>
            </a:r>
          </a:p>
          <a:p>
            <a:pPr lvl="1"/>
            <a:r>
              <a:rPr lang="en-GB"/>
              <a:t>What did I learn from this experience and why?</a:t>
            </a:r>
          </a:p>
          <a:p>
            <a:pPr marL="457200" lvl="1" indent="0">
              <a:buNone/>
            </a:pPr>
            <a:endParaRPr lang="en-GB"/>
          </a:p>
        </p:txBody>
      </p:sp>
      <p:sp>
        <p:nvSpPr>
          <p:cNvPr id="5" name="Footer Placeholder 4">
            <a:extLst>
              <a:ext uri="{FF2B5EF4-FFF2-40B4-BE49-F238E27FC236}">
                <a16:creationId xmlns:a16="http://schemas.microsoft.com/office/drawing/2014/main" id="{94EFFB96-8E63-4B1D-B7B6-F12E7FAFA36E}"/>
              </a:ext>
            </a:extLst>
          </p:cNvPr>
          <p:cNvSpPr>
            <a:spLocks noGrp="1"/>
          </p:cNvSpPr>
          <p:nvPr>
            <p:ph type="ftr" sz="quarter" idx="11"/>
          </p:nvPr>
        </p:nvSpPr>
        <p:spPr>
          <a:xfrm>
            <a:off x="1103859" y="6356350"/>
            <a:ext cx="4894169"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50" b="0" i="0" u="none" strike="noStrike" kern="1200" cap="none" spc="0" normalizeH="0" baseline="0" noProof="0">
                <a:ln>
                  <a:noFill/>
                </a:ln>
                <a:solidFill>
                  <a:prstClr val="black">
                    <a:lumMod val="75000"/>
                    <a:lumOff val="25000"/>
                  </a:prstClr>
                </a:solidFill>
                <a:effectLst/>
                <a:uLnTx/>
                <a:uFillTx/>
                <a:latin typeface="Gill Sans MT" panose="020B0502020104020203"/>
                <a:ea typeface="+mn-ea"/>
                <a:cs typeface="+mn-cs"/>
              </a:rPr>
              <a:t>Adapted from Carmel McGrath</a:t>
            </a:r>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9" name="Graphic 8" descr="Questions">
            <a:extLst>
              <a:ext uri="{FF2B5EF4-FFF2-40B4-BE49-F238E27FC236}">
                <a16:creationId xmlns:a16="http://schemas.microsoft.com/office/drawing/2014/main" id="{6BFF6D15-21CB-448F-A899-CE5E3F8B0C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949238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Freeform: Shape 11">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ECC1094D-DA04-48F3-934A-7CDD3F274400}"/>
              </a:ext>
            </a:extLst>
          </p:cNvPr>
          <p:cNvSpPr>
            <a:spLocks noGrp="1"/>
          </p:cNvSpPr>
          <p:nvPr>
            <p:ph type="title"/>
          </p:nvPr>
        </p:nvSpPr>
        <p:spPr>
          <a:xfrm>
            <a:off x="838200" y="365125"/>
            <a:ext cx="10515600" cy="930275"/>
          </a:xfrm>
        </p:spPr>
        <p:txBody>
          <a:bodyPr>
            <a:normAutofit/>
          </a:bodyPr>
          <a:lstStyle/>
          <a:p>
            <a:r>
              <a:rPr lang="en-GB" b="1"/>
              <a:t>Our plans for involvement</a:t>
            </a:r>
          </a:p>
        </p:txBody>
      </p:sp>
      <p:graphicFrame>
        <p:nvGraphicFramePr>
          <p:cNvPr id="5" name="Content Placeholder 2">
            <a:extLst>
              <a:ext uri="{FF2B5EF4-FFF2-40B4-BE49-F238E27FC236}">
                <a16:creationId xmlns:a16="http://schemas.microsoft.com/office/drawing/2014/main" id="{105CD38D-7067-4514-9C1A-338563016867}"/>
              </a:ext>
            </a:extLst>
          </p:cNvPr>
          <p:cNvGraphicFramePr>
            <a:graphicFrameLocks noGrp="1"/>
          </p:cNvGraphicFramePr>
          <p:nvPr>
            <p:ph idx="1"/>
            <p:extLst>
              <p:ext uri="{D42A27DB-BD31-4B8C-83A1-F6EECF244321}">
                <p14:modId xmlns:p14="http://schemas.microsoft.com/office/powerpoint/2010/main" val="1995188021"/>
              </p:ext>
            </p:extLst>
          </p:nvPr>
        </p:nvGraphicFramePr>
        <p:xfrm>
          <a:off x="838200" y="2011363"/>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B27EE9AF-E080-44B3-9F66-3A4CE850CD12}"/>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1099698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8BBA0154-807B-44FC-BE15-18EF1826A8E8}"/>
              </a:ext>
            </a:extLst>
          </p:cNvPr>
          <p:cNvPicPr>
            <a:picLocks noChangeAspect="1"/>
          </p:cNvPicPr>
          <p:nvPr/>
        </p:nvPicPr>
        <p:blipFill rotWithShape="1">
          <a:blip r:embed="rId3">
            <a:duotone>
              <a:prstClr val="black"/>
              <a:schemeClr val="tx2">
                <a:tint val="45000"/>
                <a:satMod val="400000"/>
              </a:schemeClr>
            </a:duotone>
            <a:alphaModFix amt="25000"/>
          </a:blip>
          <a:srcRect t="5596" b="7195"/>
          <a:stretch/>
        </p:blipFill>
        <p:spPr>
          <a:xfrm>
            <a:off x="20" y="1"/>
            <a:ext cx="12191980" cy="6857999"/>
          </a:xfrm>
          <a:prstGeom prst="rect">
            <a:avLst/>
          </a:prstGeom>
        </p:spPr>
      </p:pic>
      <p:sp>
        <p:nvSpPr>
          <p:cNvPr id="2" name="Title 1">
            <a:extLst>
              <a:ext uri="{FF2B5EF4-FFF2-40B4-BE49-F238E27FC236}">
                <a16:creationId xmlns:a16="http://schemas.microsoft.com/office/drawing/2014/main" id="{CA40705C-039A-4734-B899-4AA7C02493C7}"/>
              </a:ext>
            </a:extLst>
          </p:cNvPr>
          <p:cNvSpPr>
            <a:spLocks noGrp="1"/>
          </p:cNvSpPr>
          <p:nvPr>
            <p:ph type="title"/>
          </p:nvPr>
        </p:nvSpPr>
        <p:spPr>
          <a:xfrm>
            <a:off x="838200" y="365125"/>
            <a:ext cx="7279736" cy="1325563"/>
          </a:xfrm>
        </p:spPr>
        <p:txBody>
          <a:bodyPr>
            <a:normAutofit/>
          </a:bodyPr>
          <a:lstStyle/>
          <a:p>
            <a:r>
              <a:rPr lang="en-GB" b="1"/>
              <a:t>Rough timelines and ideas of meeting topics</a:t>
            </a:r>
          </a:p>
        </p:txBody>
      </p:sp>
      <p:graphicFrame>
        <p:nvGraphicFramePr>
          <p:cNvPr id="50" name="Content Placeholder 3">
            <a:extLst>
              <a:ext uri="{FF2B5EF4-FFF2-40B4-BE49-F238E27FC236}">
                <a16:creationId xmlns:a16="http://schemas.microsoft.com/office/drawing/2014/main" id="{2E3D0459-4574-45D5-94A5-88400F911B6E}"/>
              </a:ext>
            </a:extLst>
          </p:cNvPr>
          <p:cNvGraphicFramePr/>
          <p:nvPr>
            <p:extLst>
              <p:ext uri="{D42A27DB-BD31-4B8C-83A1-F6EECF244321}">
                <p14:modId xmlns:p14="http://schemas.microsoft.com/office/powerpoint/2010/main" val="381541164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0" name="Graphic 39" descr="Online meeting with solid fill">
            <a:extLst>
              <a:ext uri="{FF2B5EF4-FFF2-40B4-BE49-F238E27FC236}">
                <a16:creationId xmlns:a16="http://schemas.microsoft.com/office/drawing/2014/main" id="{12FDCAB7-9AA9-4A03-A773-EB0866C4917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673751" y="113506"/>
            <a:ext cx="634372" cy="634372"/>
          </a:xfrm>
          <a:prstGeom prst="rect">
            <a:avLst/>
          </a:prstGeom>
        </p:spPr>
      </p:pic>
      <p:sp>
        <p:nvSpPr>
          <p:cNvPr id="9" name="TextBox 8">
            <a:extLst>
              <a:ext uri="{FF2B5EF4-FFF2-40B4-BE49-F238E27FC236}">
                <a16:creationId xmlns:a16="http://schemas.microsoft.com/office/drawing/2014/main" id="{C44F71CF-CD6E-4924-BEE3-5E0E5CBDFF99}"/>
              </a:ext>
            </a:extLst>
          </p:cNvPr>
          <p:cNvSpPr txBox="1"/>
          <p:nvPr/>
        </p:nvSpPr>
        <p:spPr>
          <a:xfrm>
            <a:off x="9356195" y="230188"/>
            <a:ext cx="16843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Everyone meets</a:t>
            </a:r>
          </a:p>
        </p:txBody>
      </p:sp>
      <p:pic>
        <p:nvPicPr>
          <p:cNvPr id="47" name="Graphic 46" descr="Online meeting with solid fill">
            <a:extLst>
              <a:ext uri="{FF2B5EF4-FFF2-40B4-BE49-F238E27FC236}">
                <a16:creationId xmlns:a16="http://schemas.microsoft.com/office/drawing/2014/main" id="{7D87BE30-99FA-4AA2-86D6-273FC881E3F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697043" y="795816"/>
            <a:ext cx="634372" cy="634372"/>
          </a:xfrm>
          <a:prstGeom prst="rect">
            <a:avLst/>
          </a:prstGeom>
        </p:spPr>
      </p:pic>
      <p:sp>
        <p:nvSpPr>
          <p:cNvPr id="49" name="TextBox 48">
            <a:extLst>
              <a:ext uri="{FF2B5EF4-FFF2-40B4-BE49-F238E27FC236}">
                <a16:creationId xmlns:a16="http://schemas.microsoft.com/office/drawing/2014/main" id="{6E8F2A6C-B408-43DE-92EA-02D1712DCCEF}"/>
              </a:ext>
            </a:extLst>
          </p:cNvPr>
          <p:cNvSpPr txBox="1"/>
          <p:nvPr/>
        </p:nvSpPr>
        <p:spPr>
          <a:xfrm>
            <a:off x="9343763" y="879309"/>
            <a:ext cx="22924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Peer researchers meet</a:t>
            </a:r>
          </a:p>
        </p:txBody>
      </p:sp>
      <p:sp>
        <p:nvSpPr>
          <p:cNvPr id="3" name="Footer Placeholder 2">
            <a:extLst>
              <a:ext uri="{FF2B5EF4-FFF2-40B4-BE49-F238E27FC236}">
                <a16:creationId xmlns:a16="http://schemas.microsoft.com/office/drawing/2014/main" id="{776B99E8-00E7-4CB4-8C8E-367E531633AE}"/>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117199177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Mentimeter - Interactive Presentations">
                <a:extLst>
                  <a:ext uri="{FF2B5EF4-FFF2-40B4-BE49-F238E27FC236}">
                    <a16:creationId xmlns:a16="http://schemas.microsoft.com/office/drawing/2014/main" id="{56903165-DAEA-4446-9DE8-D79F2C45D8B5}"/>
                  </a:ext>
                </a:extLst>
              </p:cNvPr>
              <p:cNvGraphicFramePr>
                <a:graphicFrameLocks noGrp="1"/>
              </p:cNvGraphicFramePr>
              <p:nvPr>
                <p:ph idx="1"/>
              </p:nvPr>
            </p:nvGraphicFramePr>
            <p:xfrm>
              <a:off x="0" y="59372"/>
              <a:ext cx="12192000" cy="6739256"/>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4" name="Content Placeholder 3" title="Mentimeter - Interactive Presentations">
                <a:extLst>
                  <a:ext uri="{FF2B5EF4-FFF2-40B4-BE49-F238E27FC236}">
                    <a16:creationId xmlns:a16="http://schemas.microsoft.com/office/drawing/2014/main" id="{56903165-DAEA-4446-9DE8-D79F2C45D8B5}"/>
                  </a:ext>
                </a:extLst>
              </p:cNvPr>
              <p:cNvPicPr>
                <a:picLocks noGrp="1" noRot="1" noChangeAspect="1" noMove="1" noResize="1" noEditPoints="1" noAdjustHandles="1" noChangeArrowheads="1" noChangeShapeType="1"/>
              </p:cNvPicPr>
              <p:nvPr/>
            </p:nvPicPr>
            <p:blipFill>
              <a:blip r:embed="rId4"/>
              <a:stretch>
                <a:fillRect/>
              </a:stretch>
            </p:blipFill>
            <p:spPr>
              <a:xfrm>
                <a:off x="0" y="59372"/>
                <a:ext cx="12192000" cy="6739256"/>
              </a:xfrm>
              <a:prstGeom prst="rect">
                <a:avLst/>
              </a:prstGeom>
            </p:spPr>
          </p:pic>
        </mc:Fallback>
      </mc:AlternateContent>
    </p:spTree>
    <p:extLst>
      <p:ext uri="{BB962C8B-B14F-4D97-AF65-F5344CB8AC3E}">
        <p14:creationId xmlns:p14="http://schemas.microsoft.com/office/powerpoint/2010/main" val="1295546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E139F69-90DB-4363-99C1-CDD094EED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8D4FA49-64B3-4945-BF35-A9FBDA97C861}"/>
              </a:ext>
            </a:extLst>
          </p:cNvPr>
          <p:cNvSpPr>
            <a:spLocks noGrp="1"/>
          </p:cNvSpPr>
          <p:nvPr>
            <p:ph type="title"/>
          </p:nvPr>
        </p:nvSpPr>
        <p:spPr>
          <a:xfrm>
            <a:off x="1062990" y="662399"/>
            <a:ext cx="10824210" cy="1494000"/>
          </a:xfrm>
        </p:spPr>
        <p:txBody>
          <a:bodyPr vert="horz" lIns="91440" tIns="45720" rIns="91440" bIns="45720" rtlCol="0" anchor="t">
            <a:normAutofit/>
          </a:bodyPr>
          <a:lstStyle/>
          <a:p>
            <a:r>
              <a:rPr lang="en-US" b="1"/>
              <a:t>What are ethics in relation to research?</a:t>
            </a:r>
          </a:p>
        </p:txBody>
      </p:sp>
      <p:grpSp>
        <p:nvGrpSpPr>
          <p:cNvPr id="18" name="Group 17">
            <a:extLst>
              <a:ext uri="{FF2B5EF4-FFF2-40B4-BE49-F238E27FC236}">
                <a16:creationId xmlns:a16="http://schemas.microsoft.com/office/drawing/2014/main" id="{EF5608BC-985E-44AE-8C56-1C79902865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9" name="Freeform 6">
              <a:extLst>
                <a:ext uri="{FF2B5EF4-FFF2-40B4-BE49-F238E27FC236}">
                  <a16:creationId xmlns:a16="http://schemas.microsoft.com/office/drawing/2014/main" id="{FF652A2A-BC90-4341-B339-840F6E1C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20" name="Freeform 6">
              <a:extLst>
                <a:ext uri="{FF2B5EF4-FFF2-40B4-BE49-F238E27FC236}">
                  <a16:creationId xmlns:a16="http://schemas.microsoft.com/office/drawing/2014/main" id="{E55F3E59-21AB-424D-B654-E1B9E304F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Content Placeholder 2">
            <a:extLst>
              <a:ext uri="{FF2B5EF4-FFF2-40B4-BE49-F238E27FC236}">
                <a16:creationId xmlns:a16="http://schemas.microsoft.com/office/drawing/2014/main" id="{47C91C5D-1A40-4F1C-845A-6AAA495769B3}"/>
              </a:ext>
            </a:extLst>
          </p:cNvPr>
          <p:cNvSpPr>
            <a:spLocks noGrp="1"/>
          </p:cNvSpPr>
          <p:nvPr>
            <p:ph idx="1"/>
          </p:nvPr>
        </p:nvSpPr>
        <p:spPr>
          <a:xfrm>
            <a:off x="1195507" y="1940441"/>
            <a:ext cx="6726131" cy="3844800"/>
          </a:xfrm>
        </p:spPr>
        <p:txBody>
          <a:bodyPr vert="horz" lIns="91440" tIns="45720" rIns="91440" bIns="45720" rtlCol="0">
            <a:normAutofit fontScale="85000" lnSpcReduction="20000"/>
          </a:bodyPr>
          <a:lstStyle/>
          <a:p>
            <a:pPr marL="0" indent="0">
              <a:buNone/>
            </a:pPr>
            <a:r>
              <a:rPr lang="en-US" sz="2400">
                <a:solidFill>
                  <a:schemeClr val="tx1">
                    <a:alpha val="60000"/>
                  </a:schemeClr>
                </a:solidFill>
              </a:rPr>
              <a:t>Ethics are “a set of principles that guide researchers carrying out research with people” </a:t>
            </a:r>
          </a:p>
          <a:p>
            <a:pPr marL="0" indent="0">
              <a:buNone/>
            </a:pPr>
            <a:endParaRPr lang="en-US" sz="2400">
              <a:solidFill>
                <a:schemeClr val="tx1">
                  <a:alpha val="60000"/>
                </a:schemeClr>
              </a:solidFill>
            </a:endParaRPr>
          </a:p>
          <a:p>
            <a:pPr marL="0" indent="0">
              <a:buNone/>
            </a:pPr>
            <a:r>
              <a:rPr lang="en-US" sz="2400">
                <a:solidFill>
                  <a:schemeClr val="tx1">
                    <a:alpha val="60000"/>
                  </a:schemeClr>
                </a:solidFill>
              </a:rPr>
              <a:t>Ethical principles </a:t>
            </a:r>
            <a:r>
              <a:rPr lang="en-GB" sz="2400">
                <a:solidFill>
                  <a:schemeClr val="tx1">
                    <a:alpha val="60000"/>
                  </a:schemeClr>
                </a:solidFill>
              </a:rPr>
              <a:t>are “designed to protect the safety, dignity, rights and wellbeing of the people taking part” (e.g., informed consent)</a:t>
            </a:r>
          </a:p>
          <a:p>
            <a:pPr marL="0" indent="0">
              <a:buNone/>
            </a:pPr>
            <a:endParaRPr lang="en-GB" sz="2400">
              <a:solidFill>
                <a:schemeClr val="tx1">
                  <a:alpha val="60000"/>
                </a:schemeClr>
              </a:solidFill>
            </a:endParaRPr>
          </a:p>
          <a:p>
            <a:pPr marL="0" indent="0">
              <a:buNone/>
            </a:pPr>
            <a:r>
              <a:rPr lang="en-GB" sz="2400">
                <a:solidFill>
                  <a:schemeClr val="tx1">
                    <a:alpha val="60000"/>
                  </a:schemeClr>
                </a:solidFill>
              </a:rPr>
              <a:t>An ethics committee (either internal or external to the research organisation) is required to review each research study</a:t>
            </a:r>
          </a:p>
          <a:p>
            <a:pPr marL="0" indent="0">
              <a:buNone/>
            </a:pPr>
            <a:endParaRPr lang="en-GB" sz="2400">
              <a:solidFill>
                <a:schemeClr val="tx1">
                  <a:alpha val="60000"/>
                </a:schemeClr>
              </a:solidFill>
            </a:endParaRPr>
          </a:p>
          <a:p>
            <a:pPr marL="0" indent="0">
              <a:buNone/>
            </a:pPr>
            <a:r>
              <a:rPr lang="en-GB" sz="2400">
                <a:solidFill>
                  <a:schemeClr val="tx1">
                    <a:alpha val="60000"/>
                  </a:schemeClr>
                </a:solidFill>
              </a:rPr>
              <a:t>More can be found at the </a:t>
            </a:r>
            <a:r>
              <a:rPr lang="en-GB" sz="2400" err="1">
                <a:solidFill>
                  <a:schemeClr val="tx1">
                    <a:alpha val="60000"/>
                  </a:schemeClr>
                </a:solidFill>
                <a:hlinkClick r:id="rId3"/>
              </a:rPr>
              <a:t>FutureLearn</a:t>
            </a:r>
            <a:r>
              <a:rPr lang="en-GB" sz="2400">
                <a:solidFill>
                  <a:schemeClr val="tx1">
                    <a:alpha val="60000"/>
                  </a:schemeClr>
                </a:solidFill>
                <a:hlinkClick r:id="rId3"/>
              </a:rPr>
              <a:t> course</a:t>
            </a:r>
            <a:r>
              <a:rPr lang="en-GB" sz="2400">
                <a:solidFill>
                  <a:schemeClr val="tx1">
                    <a:alpha val="60000"/>
                  </a:schemeClr>
                </a:solidFill>
              </a:rPr>
              <a:t> by the University of Leeds – Introduction to Research Ethics: Working with People </a:t>
            </a:r>
          </a:p>
          <a:p>
            <a:pPr marL="0" indent="0">
              <a:buNone/>
            </a:pPr>
            <a:endParaRPr lang="en-GB" sz="2400">
              <a:solidFill>
                <a:schemeClr val="tx1">
                  <a:alpha val="60000"/>
                </a:schemeClr>
              </a:solidFill>
            </a:endParaRPr>
          </a:p>
          <a:p>
            <a:pPr marL="0" indent="0">
              <a:buNone/>
            </a:pPr>
            <a:endParaRPr lang="en-US" sz="2400">
              <a:solidFill>
                <a:schemeClr val="tx1">
                  <a:alpha val="60000"/>
                </a:schemeClr>
              </a:solidFill>
            </a:endParaRPr>
          </a:p>
        </p:txBody>
      </p:sp>
      <p:pic>
        <p:nvPicPr>
          <p:cNvPr id="5" name="Picture 4" descr="Two speech bubbles">
            <a:extLst>
              <a:ext uri="{FF2B5EF4-FFF2-40B4-BE49-F238E27FC236}">
                <a16:creationId xmlns:a16="http://schemas.microsoft.com/office/drawing/2014/main" id="{67F985B7-BAF3-4542-AA68-1E51F77ABB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21875" b="21875"/>
          <a:stretch/>
        </p:blipFill>
        <p:spPr>
          <a:xfrm>
            <a:off x="7633428" y="2328141"/>
            <a:ext cx="3914164" cy="2201717"/>
          </a:xfrm>
          <a:prstGeom prst="rect">
            <a:avLst/>
          </a:prstGeom>
        </p:spPr>
      </p:pic>
      <p:sp>
        <p:nvSpPr>
          <p:cNvPr id="6" name="Footer Placeholder 5">
            <a:extLst>
              <a:ext uri="{FF2B5EF4-FFF2-40B4-BE49-F238E27FC236}">
                <a16:creationId xmlns:a16="http://schemas.microsoft.com/office/drawing/2014/main" id="{84AD6EB8-2788-4BB4-A000-EF78AF8CDA20}"/>
              </a:ext>
            </a:extLst>
          </p:cNvPr>
          <p:cNvSpPr>
            <a:spLocks noGrp="1"/>
          </p:cNvSpPr>
          <p:nvPr>
            <p:ph type="ftr" sz="quarter" idx="11"/>
          </p:nvPr>
        </p:nvSpPr>
        <p:spPr/>
        <p:txBody>
          <a:bodyPr/>
          <a:lstStyle/>
          <a:p>
            <a:r>
              <a:rPr lang="en-GB"/>
              <a:t>Taken from NIHR INVOLVE (2022)</a:t>
            </a:r>
          </a:p>
        </p:txBody>
      </p:sp>
    </p:spTree>
    <p:extLst>
      <p:ext uri="{BB962C8B-B14F-4D97-AF65-F5344CB8AC3E}">
        <p14:creationId xmlns:p14="http://schemas.microsoft.com/office/powerpoint/2010/main" val="2283710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AF7B2-E478-4639-A5D8-41F2D7BB3CF5}"/>
              </a:ext>
            </a:extLst>
          </p:cNvPr>
          <p:cNvSpPr>
            <a:spLocks noGrp="1"/>
          </p:cNvSpPr>
          <p:nvPr>
            <p:ph type="title"/>
          </p:nvPr>
        </p:nvSpPr>
        <p:spPr/>
        <p:txBody>
          <a:bodyPr/>
          <a:lstStyle/>
          <a:p>
            <a:r>
              <a:rPr lang="en-GB" b="1"/>
              <a:t>What is the ethical approval process?</a:t>
            </a:r>
          </a:p>
        </p:txBody>
      </p:sp>
      <p:sp>
        <p:nvSpPr>
          <p:cNvPr id="3" name="Content Placeholder 2">
            <a:extLst>
              <a:ext uri="{FF2B5EF4-FFF2-40B4-BE49-F238E27FC236}">
                <a16:creationId xmlns:a16="http://schemas.microsoft.com/office/drawing/2014/main" id="{D41A3138-6AAB-4B0F-9F74-80FCC969EED7}"/>
              </a:ext>
            </a:extLst>
          </p:cNvPr>
          <p:cNvSpPr>
            <a:spLocks noGrp="1"/>
          </p:cNvSpPr>
          <p:nvPr>
            <p:ph idx="1"/>
          </p:nvPr>
        </p:nvSpPr>
        <p:spPr>
          <a:xfrm>
            <a:off x="838200" y="1825625"/>
            <a:ext cx="7251700" cy="4351338"/>
          </a:xfrm>
        </p:spPr>
        <p:txBody>
          <a:bodyPr>
            <a:normAutofit fontScale="77500" lnSpcReduction="20000"/>
          </a:bodyPr>
          <a:lstStyle/>
          <a:p>
            <a:pPr>
              <a:lnSpc>
                <a:spcPct val="120000"/>
              </a:lnSpc>
            </a:pPr>
            <a:r>
              <a:rPr lang="en-GB">
                <a:highlight>
                  <a:srgbClr val="FFFF00"/>
                </a:highlight>
              </a:rPr>
              <a:t>Explain how the process works for your institution and provide an explanation of the documents required for ethics </a:t>
            </a:r>
            <a:r>
              <a:rPr lang="en-GB"/>
              <a:t>e.g.</a:t>
            </a:r>
          </a:p>
          <a:p>
            <a:pPr lvl="1">
              <a:lnSpc>
                <a:spcPct val="120000"/>
              </a:lnSpc>
            </a:pPr>
            <a:r>
              <a:rPr lang="en-GB"/>
              <a:t>We will be applying for an </a:t>
            </a:r>
            <a:r>
              <a:rPr lang="en-GB" b="1"/>
              <a:t>amendment </a:t>
            </a:r>
            <a:r>
              <a:rPr lang="en-GB"/>
              <a:t>to an existing ethics application with </a:t>
            </a:r>
            <a:r>
              <a:rPr lang="en-GB">
                <a:hlinkClick r:id="rId3"/>
              </a:rPr>
              <a:t>Imperial College London Research Ethics Committee (ICREC)</a:t>
            </a:r>
            <a:endParaRPr lang="en-GB"/>
          </a:p>
          <a:p>
            <a:pPr lvl="1">
              <a:lnSpc>
                <a:spcPct val="120000"/>
              </a:lnSpc>
            </a:pPr>
            <a:r>
              <a:rPr lang="en-GB"/>
              <a:t>This means we have to resubmit any documents (see right hand side) which require edits for them to be reviewed and approved</a:t>
            </a:r>
          </a:p>
          <a:p>
            <a:pPr lvl="1">
              <a:lnSpc>
                <a:spcPct val="120000"/>
              </a:lnSpc>
            </a:pPr>
            <a:r>
              <a:rPr lang="en-GB"/>
              <a:t>This can take several weeks (sometimes months!) therefore it’s important we try to submit everything as soon as possible as we cannot start collecting data until we receive approval to do so</a:t>
            </a:r>
          </a:p>
        </p:txBody>
      </p:sp>
      <p:graphicFrame>
        <p:nvGraphicFramePr>
          <p:cNvPr id="4" name="Diagram 3">
            <a:extLst>
              <a:ext uri="{FF2B5EF4-FFF2-40B4-BE49-F238E27FC236}">
                <a16:creationId xmlns:a16="http://schemas.microsoft.com/office/drawing/2014/main" id="{8E576DCF-F812-48F7-AD40-D2C6E82348FD}"/>
              </a:ext>
            </a:extLst>
          </p:cNvPr>
          <p:cNvGraphicFramePr/>
          <p:nvPr/>
        </p:nvGraphicFramePr>
        <p:xfrm>
          <a:off x="8001000" y="1825625"/>
          <a:ext cx="4191000" cy="36491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7365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E139F69-90DB-4363-99C1-CDD094EED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241AF39-A8B8-48ED-A984-6A24DD9722EC}"/>
              </a:ext>
            </a:extLst>
          </p:cNvPr>
          <p:cNvSpPr>
            <a:spLocks noGrp="1"/>
          </p:cNvSpPr>
          <p:nvPr>
            <p:ph type="title"/>
          </p:nvPr>
        </p:nvSpPr>
        <p:spPr>
          <a:xfrm>
            <a:off x="1251678" y="411000"/>
            <a:ext cx="10544082" cy="1494000"/>
          </a:xfrm>
        </p:spPr>
        <p:txBody>
          <a:bodyPr anchor="t">
            <a:normAutofit/>
          </a:bodyPr>
          <a:lstStyle/>
          <a:p>
            <a:r>
              <a:rPr lang="en-GB" sz="3700" b="1"/>
              <a:t>Example activity 1: reviewing the interview topic guide</a:t>
            </a:r>
          </a:p>
        </p:txBody>
      </p:sp>
      <p:grpSp>
        <p:nvGrpSpPr>
          <p:cNvPr id="12" name="Group 11">
            <a:extLst>
              <a:ext uri="{FF2B5EF4-FFF2-40B4-BE49-F238E27FC236}">
                <a16:creationId xmlns:a16="http://schemas.microsoft.com/office/drawing/2014/main" id="{EF5608BC-985E-44AE-8C56-1C79902865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3" name="Freeform 6">
              <a:extLst>
                <a:ext uri="{FF2B5EF4-FFF2-40B4-BE49-F238E27FC236}">
                  <a16:creationId xmlns:a16="http://schemas.microsoft.com/office/drawing/2014/main" id="{FF652A2A-BC90-4341-B339-840F6E1C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sp>
        <p:sp>
          <p:nvSpPr>
            <p:cNvPr id="14" name="Freeform 6">
              <a:extLst>
                <a:ext uri="{FF2B5EF4-FFF2-40B4-BE49-F238E27FC236}">
                  <a16:creationId xmlns:a16="http://schemas.microsoft.com/office/drawing/2014/main" id="{E55F3E59-21AB-424D-B654-E1B9E304F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Content Placeholder 2">
            <a:extLst>
              <a:ext uri="{FF2B5EF4-FFF2-40B4-BE49-F238E27FC236}">
                <a16:creationId xmlns:a16="http://schemas.microsoft.com/office/drawing/2014/main" id="{97B198AD-C70B-4B85-AD26-1A0F7F78A49A}"/>
              </a:ext>
            </a:extLst>
          </p:cNvPr>
          <p:cNvSpPr>
            <a:spLocks noGrp="1"/>
          </p:cNvSpPr>
          <p:nvPr>
            <p:ph idx="1"/>
          </p:nvPr>
        </p:nvSpPr>
        <p:spPr>
          <a:xfrm>
            <a:off x="1251678" y="1665545"/>
            <a:ext cx="6812822" cy="4953000"/>
          </a:xfrm>
        </p:spPr>
        <p:txBody>
          <a:bodyPr>
            <a:normAutofit/>
          </a:bodyPr>
          <a:lstStyle/>
          <a:p>
            <a:pPr marL="0" indent="0">
              <a:buNone/>
            </a:pPr>
            <a:r>
              <a:rPr lang="en-GB" sz="1800">
                <a:solidFill>
                  <a:schemeClr val="tx1">
                    <a:alpha val="60000"/>
                  </a:schemeClr>
                </a:solidFill>
              </a:rPr>
              <a:t>It is important that topic guide:</a:t>
            </a:r>
          </a:p>
          <a:p>
            <a:pPr marL="514350" indent="-514350">
              <a:buFont typeface="+mj-lt"/>
              <a:buAutoNum type="arabicPeriod"/>
            </a:pPr>
            <a:r>
              <a:rPr lang="en-GB" sz="1800">
                <a:solidFill>
                  <a:schemeClr val="tx1">
                    <a:alpha val="60000"/>
                  </a:schemeClr>
                </a:solidFill>
              </a:rPr>
              <a:t>Has clear and focussed questions</a:t>
            </a:r>
          </a:p>
          <a:p>
            <a:pPr marL="514350" indent="-514350">
              <a:buFont typeface="+mj-lt"/>
              <a:buAutoNum type="arabicPeriod"/>
            </a:pPr>
            <a:r>
              <a:rPr lang="en-GB" sz="1800">
                <a:solidFill>
                  <a:schemeClr val="tx1">
                    <a:alpha val="60000"/>
                  </a:schemeClr>
                </a:solidFill>
              </a:rPr>
              <a:t>Asks everything we want to know to answer our research aim</a:t>
            </a:r>
          </a:p>
          <a:p>
            <a:pPr marL="514350" indent="-514350">
              <a:buFont typeface="+mj-lt"/>
              <a:buAutoNum type="arabicPeriod"/>
            </a:pPr>
            <a:r>
              <a:rPr lang="en-GB" sz="1800">
                <a:solidFill>
                  <a:schemeClr val="tx1">
                    <a:alpha val="60000"/>
                  </a:schemeClr>
                </a:solidFill>
              </a:rPr>
              <a:t>Uses language/terminology that is inclusive and acceptable</a:t>
            </a:r>
          </a:p>
          <a:p>
            <a:pPr marL="514350" indent="-514350">
              <a:buFont typeface="+mj-lt"/>
              <a:buAutoNum type="arabicPeriod"/>
            </a:pPr>
            <a:r>
              <a:rPr lang="en-GB" sz="1800">
                <a:solidFill>
                  <a:schemeClr val="tx1">
                    <a:alpha val="60000"/>
                  </a:schemeClr>
                </a:solidFill>
              </a:rPr>
              <a:t>Has enough prompts to help interviewees who need a bit of encouragement to open up</a:t>
            </a:r>
          </a:p>
          <a:p>
            <a:pPr marL="514350" indent="-514350">
              <a:buFont typeface="+mj-lt"/>
              <a:buAutoNum type="arabicPeriod"/>
            </a:pPr>
            <a:r>
              <a:rPr lang="en-GB" sz="1800">
                <a:solidFill>
                  <a:schemeClr val="tx1">
                    <a:alpha val="60000"/>
                  </a:schemeClr>
                </a:solidFill>
              </a:rPr>
              <a:t>Is realistic to cover in time allocated for the interview (1-1.5 hours)</a:t>
            </a:r>
          </a:p>
          <a:p>
            <a:pPr marL="0" indent="0">
              <a:buNone/>
            </a:pPr>
            <a:endParaRPr lang="en-GB" sz="1800">
              <a:solidFill>
                <a:schemeClr val="tx1">
                  <a:alpha val="60000"/>
                </a:schemeClr>
              </a:solidFill>
            </a:endParaRPr>
          </a:p>
          <a:p>
            <a:pPr marL="0" indent="0">
              <a:buNone/>
            </a:pPr>
            <a:r>
              <a:rPr lang="en-GB" sz="1800" b="1">
                <a:solidFill>
                  <a:schemeClr val="tx1">
                    <a:alpha val="60000"/>
                  </a:schemeClr>
                </a:solidFill>
              </a:rPr>
              <a:t>Remember to keep the above in mind </a:t>
            </a:r>
            <a:r>
              <a:rPr lang="en-GB" sz="1800" b="1">
                <a:solidFill>
                  <a:schemeClr val="tx1">
                    <a:alpha val="60000"/>
                  </a:schemeClr>
                </a:solidFill>
                <a:sym typeface="Wingdings" panose="05000000000000000000" pitchFamily="2" charset="2"/>
              </a:rPr>
              <a:t> - a reminder is on the slides too.</a:t>
            </a:r>
          </a:p>
          <a:p>
            <a:pPr marL="0" indent="0">
              <a:buNone/>
            </a:pPr>
            <a:endParaRPr lang="en-GB" sz="1800">
              <a:solidFill>
                <a:schemeClr val="tx1">
                  <a:alpha val="60000"/>
                </a:schemeClr>
              </a:solidFill>
            </a:endParaRPr>
          </a:p>
          <a:p>
            <a:pPr marL="0" indent="0">
              <a:buNone/>
            </a:pPr>
            <a:r>
              <a:rPr lang="en-GB" sz="1800">
                <a:solidFill>
                  <a:schemeClr val="tx1">
                    <a:alpha val="60000"/>
                  </a:schemeClr>
                </a:solidFill>
              </a:rPr>
              <a:t>We will focus on the topics of </a:t>
            </a:r>
            <a:r>
              <a:rPr lang="en-GB" sz="1800" b="1">
                <a:solidFill>
                  <a:schemeClr val="tx1">
                    <a:alpha val="60000"/>
                  </a:schemeClr>
                </a:solidFill>
                <a:highlight>
                  <a:srgbClr val="FFFF00"/>
                </a:highlight>
              </a:rPr>
              <a:t>personal experience &amp; HIV treatment and care </a:t>
            </a:r>
            <a:r>
              <a:rPr lang="en-GB" sz="1800">
                <a:solidFill>
                  <a:schemeClr val="tx1">
                    <a:alpha val="60000"/>
                  </a:schemeClr>
                </a:solidFill>
              </a:rPr>
              <a:t>today</a:t>
            </a:r>
            <a:r>
              <a:rPr lang="en-GB" sz="1800" b="1">
                <a:solidFill>
                  <a:schemeClr val="tx1">
                    <a:alpha val="60000"/>
                  </a:schemeClr>
                </a:solidFill>
              </a:rPr>
              <a:t>.</a:t>
            </a:r>
            <a:endParaRPr lang="en-GB" sz="1800">
              <a:solidFill>
                <a:schemeClr val="tx1">
                  <a:alpha val="60000"/>
                </a:schemeClr>
              </a:solidFill>
            </a:endParaRPr>
          </a:p>
        </p:txBody>
      </p:sp>
      <p:pic>
        <p:nvPicPr>
          <p:cNvPr id="7" name="Graphic 6" descr="Person with Idea">
            <a:extLst>
              <a:ext uri="{FF2B5EF4-FFF2-40B4-BE49-F238E27FC236}">
                <a16:creationId xmlns:a16="http://schemas.microsoft.com/office/drawing/2014/main" id="{8420E75B-12EC-4696-BF7B-9115C200F1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33428" y="1471918"/>
            <a:ext cx="3914164" cy="3914164"/>
          </a:xfrm>
          <a:prstGeom prst="rect">
            <a:avLst/>
          </a:prstGeom>
        </p:spPr>
      </p:pic>
    </p:spTree>
    <p:extLst>
      <p:ext uri="{BB962C8B-B14F-4D97-AF65-F5344CB8AC3E}">
        <p14:creationId xmlns:p14="http://schemas.microsoft.com/office/powerpoint/2010/main" val="1350785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9A233-E091-4069-8BD6-FA3E8E311307}"/>
              </a:ext>
            </a:extLst>
          </p:cNvPr>
          <p:cNvSpPr>
            <a:spLocks noGrp="1"/>
          </p:cNvSpPr>
          <p:nvPr>
            <p:ph type="title"/>
          </p:nvPr>
        </p:nvSpPr>
        <p:spPr/>
        <p:txBody>
          <a:bodyPr/>
          <a:lstStyle/>
          <a:p>
            <a:r>
              <a:rPr lang="en-GB" b="1"/>
              <a:t>Interview topic</a:t>
            </a:r>
          </a:p>
        </p:txBody>
      </p:sp>
      <p:sp>
        <p:nvSpPr>
          <p:cNvPr id="3" name="Content Placeholder 2">
            <a:extLst>
              <a:ext uri="{FF2B5EF4-FFF2-40B4-BE49-F238E27FC236}">
                <a16:creationId xmlns:a16="http://schemas.microsoft.com/office/drawing/2014/main" id="{DDDAF22F-A868-43EB-BD4D-16AE5FA8A893}"/>
              </a:ext>
            </a:extLst>
          </p:cNvPr>
          <p:cNvSpPr>
            <a:spLocks noGrp="1"/>
          </p:cNvSpPr>
          <p:nvPr>
            <p:ph idx="1"/>
          </p:nvPr>
        </p:nvSpPr>
        <p:spPr>
          <a:xfrm>
            <a:off x="838201" y="1825625"/>
            <a:ext cx="5899484" cy="4351338"/>
          </a:xfrm>
        </p:spPr>
        <p:txBody>
          <a:bodyPr>
            <a:normAutofit/>
          </a:bodyPr>
          <a:lstStyle/>
          <a:p>
            <a:pPr marL="342900" lvl="0" indent="-342900">
              <a:buFont typeface="+mj-lt"/>
              <a:buAutoNum type="arabicPeriod"/>
            </a:pPr>
            <a:r>
              <a:rPr lang="en-GB" sz="2400">
                <a:effectLst/>
                <a:highlight>
                  <a:srgbClr val="FFFF00"/>
                </a:highlight>
                <a:latin typeface="+mj-lt"/>
                <a:ea typeface="Arial" panose="020B0604020202020204" pitchFamily="34" charset="0"/>
                <a:cs typeface="Times New Roman" panose="02020603050405020304" pitchFamily="18" charset="0"/>
              </a:rPr>
              <a:t>Add each interview question to a slide and add any helpful notes to provide context </a:t>
            </a:r>
            <a:endParaRPr lang="en-GB">
              <a:effectLst/>
              <a:highlight>
                <a:srgbClr val="FFFF00"/>
              </a:highlight>
              <a:latin typeface="+mj-lt"/>
              <a:ea typeface="Cambria" panose="02040503050406030204" pitchFamily="18" charset="0"/>
              <a:cs typeface="Times New Roman" panose="02020603050405020304" pitchFamily="18" charset="0"/>
            </a:endParaRPr>
          </a:p>
          <a:p>
            <a:endParaRPr lang="en-GB" sz="2400">
              <a:latin typeface="+mj-lt"/>
            </a:endParaRPr>
          </a:p>
        </p:txBody>
      </p:sp>
      <p:sp>
        <p:nvSpPr>
          <p:cNvPr id="4" name="Thought Bubble: Cloud 3">
            <a:extLst>
              <a:ext uri="{FF2B5EF4-FFF2-40B4-BE49-F238E27FC236}">
                <a16:creationId xmlns:a16="http://schemas.microsoft.com/office/drawing/2014/main" id="{760D136D-B7A4-412F-A7B7-D22DBB74FA23}"/>
              </a:ext>
            </a:extLst>
          </p:cNvPr>
          <p:cNvSpPr/>
          <p:nvPr/>
        </p:nvSpPr>
        <p:spPr>
          <a:xfrm>
            <a:off x="7363326" y="19264"/>
            <a:ext cx="3763710" cy="3131560"/>
          </a:xfrm>
          <a:prstGeom prst="cloudCallout">
            <a:avLst>
              <a:gd name="adj1" fmla="val -38224"/>
              <a:gd name="adj2" fmla="val 50530"/>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rial" panose="020B0604020202020204"/>
                <a:ea typeface="+mn-ea"/>
                <a:cs typeface="+mn-cs"/>
              </a:rPr>
              <a:t>Remember:</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Language?</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Understandable?</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Tone?</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Order of Qs?</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Any topics missing?</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white"/>
                </a:solidFill>
                <a:effectLst/>
                <a:uLnTx/>
                <a:uFillTx/>
                <a:latin typeface="Arial" panose="020B0604020202020204"/>
                <a:ea typeface="+mn-ea"/>
                <a:cs typeface="+mn-cs"/>
              </a:rPr>
              <a:t>Useful prompts?</a:t>
            </a:r>
          </a:p>
        </p:txBody>
      </p:sp>
      <p:sp>
        <p:nvSpPr>
          <p:cNvPr id="6" name="Explosion: 8 Points 5">
            <a:extLst>
              <a:ext uri="{FF2B5EF4-FFF2-40B4-BE49-F238E27FC236}">
                <a16:creationId xmlns:a16="http://schemas.microsoft.com/office/drawing/2014/main" id="{C976A4E0-7D29-4F74-A3C0-83FD08EA3445}"/>
              </a:ext>
            </a:extLst>
          </p:cNvPr>
          <p:cNvSpPr/>
          <p:nvPr/>
        </p:nvSpPr>
        <p:spPr>
          <a:xfrm>
            <a:off x="7270795" y="2861972"/>
            <a:ext cx="5229726" cy="4351338"/>
          </a:xfrm>
          <a:prstGeom prst="irregularSeal1">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Arial" panose="020B0604020202020204"/>
                <a:ea typeface="+mn-ea"/>
                <a:cs typeface="+mn-cs"/>
              </a:rPr>
              <a:t>Note: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rial" panose="020B0604020202020204"/>
                <a:ea typeface="+mn-ea"/>
                <a:cs typeface="+mn-cs"/>
              </a:rPr>
              <a:t>We often start interviews in this way to help people feel comfortable and settled and build a good rapport with the interviewer</a:t>
            </a:r>
          </a:p>
        </p:txBody>
      </p:sp>
      <p:sp>
        <p:nvSpPr>
          <p:cNvPr id="8" name="Explosion: 8 Points 7">
            <a:extLst>
              <a:ext uri="{FF2B5EF4-FFF2-40B4-BE49-F238E27FC236}">
                <a16:creationId xmlns:a16="http://schemas.microsoft.com/office/drawing/2014/main" id="{5BF52312-38E7-4693-9FBC-387FD7DB2CC8}"/>
              </a:ext>
            </a:extLst>
          </p:cNvPr>
          <p:cNvSpPr/>
          <p:nvPr/>
        </p:nvSpPr>
        <p:spPr>
          <a:xfrm>
            <a:off x="1173080" y="2605393"/>
            <a:ext cx="5229726" cy="4026568"/>
          </a:xfrm>
          <a:prstGeom prst="irregularSeal1">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a:ea typeface="+mn-ea"/>
                <a:cs typeface="+mn-cs"/>
              </a:rPr>
              <a:t>Note: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We end interviews in this way to give the interviewee a chance to share anything we may have missed from the topic guide and to recognise their contribution. In this study, we also send a follow-up email thanking them with a list of resources which may be helpful.</a:t>
            </a:r>
          </a:p>
        </p:txBody>
      </p:sp>
    </p:spTree>
    <p:extLst>
      <p:ext uri="{BB962C8B-B14F-4D97-AF65-F5344CB8AC3E}">
        <p14:creationId xmlns:p14="http://schemas.microsoft.com/office/powerpoint/2010/main" val="1197309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Forms">
                <a:extLst>
                  <a:ext uri="{FF2B5EF4-FFF2-40B4-BE49-F238E27FC236}">
                    <a16:creationId xmlns:a16="http://schemas.microsoft.com/office/drawing/2014/main" id="{A51D0CE8-CC13-4B24-9B8C-26F7E7991FBF}"/>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Forms">
                <a:extLst>
                  <a:ext uri="{FF2B5EF4-FFF2-40B4-BE49-F238E27FC236}">
                    <a16:creationId xmlns:a16="http://schemas.microsoft.com/office/drawing/2014/main" id="{A51D0CE8-CC13-4B24-9B8C-26F7E7991FBF}"/>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425807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9" name="Add-in 8" title="Forms">
                <a:extLst>
                  <a:ext uri="{FF2B5EF4-FFF2-40B4-BE49-F238E27FC236}">
                    <a16:creationId xmlns:a16="http://schemas.microsoft.com/office/drawing/2014/main" id="{8AD7621A-ECD7-4230-A07E-6C7A357A3DFE}"/>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9" name="Add-in 8" title="Forms">
                <a:extLst>
                  <a:ext uri="{FF2B5EF4-FFF2-40B4-BE49-F238E27FC236}">
                    <a16:creationId xmlns:a16="http://schemas.microsoft.com/office/drawing/2014/main" id="{8AD7621A-ECD7-4230-A07E-6C7A357A3DFE}"/>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904736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indoor, light, lit, dark&#10;&#10;Description automatically generated">
            <a:extLst>
              <a:ext uri="{FF2B5EF4-FFF2-40B4-BE49-F238E27FC236}">
                <a16:creationId xmlns:a16="http://schemas.microsoft.com/office/drawing/2014/main" id="{B52E7544-B804-4C80-AA8D-6B7D40B0B5D1}"/>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6882" r="-1" b="16853"/>
          <a:stretch/>
        </p:blipFill>
        <p:spPr>
          <a:xfrm>
            <a:off x="20" y="10"/>
            <a:ext cx="12188930" cy="6857990"/>
          </a:xfrm>
          <a:prstGeom prst="rect">
            <a:avLst/>
          </a:prstGeom>
        </p:spPr>
      </p:pic>
      <p:sp>
        <p:nvSpPr>
          <p:cNvPr id="2" name="Title 1">
            <a:extLst>
              <a:ext uri="{FF2B5EF4-FFF2-40B4-BE49-F238E27FC236}">
                <a16:creationId xmlns:a16="http://schemas.microsoft.com/office/drawing/2014/main" id="{A4496EB3-3039-4B9A-8A05-C19CE2264501}"/>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rgbClr val="FFFFFF"/>
                </a:solidFill>
              </a:rPr>
              <a:t>Questions?</a:t>
            </a:r>
          </a:p>
        </p:txBody>
      </p:sp>
      <p:sp>
        <p:nvSpPr>
          <p:cNvPr id="27"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A602BA0-04D9-4EA6-B5DD-61443E22428D}"/>
              </a:ext>
            </a:extLst>
          </p:cNvPr>
          <p:cNvSpPr txBox="1"/>
          <p:nvPr/>
        </p:nvSpPr>
        <p:spPr>
          <a:xfrm>
            <a:off x="333103" y="163286"/>
            <a:ext cx="6100354" cy="369332"/>
          </a:xfrm>
          <a:prstGeom prst="rect">
            <a:avLst/>
          </a:prstGeom>
          <a:noFill/>
        </p:spPr>
        <p:txBody>
          <a:bodyPr wrap="square">
            <a:spAutoFit/>
          </a:bodyPr>
          <a:lstStyle/>
          <a:p>
            <a:r>
              <a:rPr lang="en-GB"/>
              <a:t>Photo by </a:t>
            </a:r>
            <a:r>
              <a:rPr lang="en-GB">
                <a:hlinkClick r:id="rId3">
                  <a:extLst>
                    <a:ext uri="{A12FA001-AC4F-418D-AE19-62706E023703}">
                      <ahyp:hlinkClr xmlns:ahyp="http://schemas.microsoft.com/office/drawing/2018/hyperlinkcolor" val="tx"/>
                    </a:ext>
                  </a:extLst>
                </a:hlinkClick>
              </a:rPr>
              <a:t>Jon Tyson</a:t>
            </a:r>
            <a:r>
              <a:rPr lang="en-GB"/>
              <a:t> on </a:t>
            </a:r>
            <a:r>
              <a:rPr lang="en-GB" err="1">
                <a:hlinkClick r:id="rId4">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4287676921"/>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0FE4-4E4A-49EC-8CC8-4CD43CF3BC82}"/>
              </a:ext>
            </a:extLst>
          </p:cNvPr>
          <p:cNvSpPr>
            <a:spLocks noGrp="1"/>
          </p:cNvSpPr>
          <p:nvPr>
            <p:ph type="title"/>
          </p:nvPr>
        </p:nvSpPr>
        <p:spPr>
          <a:xfrm>
            <a:off x="4965430" y="629268"/>
            <a:ext cx="6586491" cy="1286160"/>
          </a:xfrm>
        </p:spPr>
        <p:txBody>
          <a:bodyPr anchor="b">
            <a:normAutofit/>
          </a:bodyPr>
          <a:lstStyle/>
          <a:p>
            <a:r>
              <a:rPr lang="en-GB" b="1"/>
              <a:t>Next steps</a:t>
            </a:r>
          </a:p>
        </p:txBody>
      </p:sp>
      <p:sp>
        <p:nvSpPr>
          <p:cNvPr id="3" name="Content Placeholder 2">
            <a:extLst>
              <a:ext uri="{FF2B5EF4-FFF2-40B4-BE49-F238E27FC236}">
                <a16:creationId xmlns:a16="http://schemas.microsoft.com/office/drawing/2014/main" id="{E9640E66-2C70-48A2-9DFF-DD0319472260}"/>
              </a:ext>
            </a:extLst>
          </p:cNvPr>
          <p:cNvSpPr>
            <a:spLocks noGrp="1"/>
          </p:cNvSpPr>
          <p:nvPr>
            <p:ph idx="1"/>
          </p:nvPr>
        </p:nvSpPr>
        <p:spPr>
          <a:xfrm>
            <a:off x="4965431" y="2438400"/>
            <a:ext cx="6586489" cy="4572000"/>
          </a:xfrm>
        </p:spPr>
        <p:txBody>
          <a:bodyPr>
            <a:normAutofit/>
          </a:bodyPr>
          <a:lstStyle/>
          <a:p>
            <a:pPr marL="0" indent="0">
              <a:buNone/>
            </a:pPr>
            <a:r>
              <a:rPr lang="en-GB" sz="1000" b="1">
                <a:highlight>
                  <a:srgbClr val="FFFF00"/>
                </a:highlight>
              </a:rPr>
              <a:t>Add detail of next steps – forms to be completed, how honorarium payments will be processed &amp; any follow up activities</a:t>
            </a:r>
          </a:p>
          <a:p>
            <a:pPr marL="0" indent="0">
              <a:buNone/>
            </a:pPr>
            <a:r>
              <a:rPr lang="en-GB" sz="1000" b="1">
                <a:highlight>
                  <a:srgbClr val="FFFF00"/>
                </a:highlight>
              </a:rPr>
              <a:t>Add detail of upcoming meetings/training</a:t>
            </a:r>
          </a:p>
          <a:p>
            <a:pPr marL="0" indent="0">
              <a:buNone/>
            </a:pPr>
            <a:r>
              <a:rPr lang="en-GB" sz="1000" b="1">
                <a:highlight>
                  <a:srgbClr val="FFFF00"/>
                </a:highlight>
              </a:rPr>
              <a:t>Add contact details of project coordinator</a:t>
            </a:r>
          </a:p>
          <a:p>
            <a:endParaRPr lang="en-GB" sz="1000">
              <a:latin typeface="+mj-lt"/>
            </a:endParaRPr>
          </a:p>
        </p:txBody>
      </p:sp>
      <p:pic>
        <p:nvPicPr>
          <p:cNvPr id="6" name="Picture 5" descr="A picture containing text, stationary&#10;&#10;Description automatically generated">
            <a:extLst>
              <a:ext uri="{FF2B5EF4-FFF2-40B4-BE49-F238E27FC236}">
                <a16:creationId xmlns:a16="http://schemas.microsoft.com/office/drawing/2014/main" id="{3AA2D82A-9191-4CEF-9B3D-2EC9ED8D8119}"/>
              </a:ext>
            </a:extLst>
          </p:cNvPr>
          <p:cNvPicPr>
            <a:picLocks noChangeAspect="1"/>
          </p:cNvPicPr>
          <p:nvPr/>
        </p:nvPicPr>
        <p:blipFill rotWithShape="1">
          <a:blip r:embed="rId3">
            <a:extLst>
              <a:ext uri="{28A0092B-C50C-407E-A947-70E740481C1C}">
                <a14:useLocalDpi xmlns:a14="http://schemas.microsoft.com/office/drawing/2010/main" val="0"/>
              </a:ext>
            </a:extLst>
          </a:blip>
          <a:srcRect l="27703" r="27177" b="-1"/>
          <a:stretch/>
        </p:blipFill>
        <p:spPr>
          <a:xfrm>
            <a:off x="20" y="10"/>
            <a:ext cx="4635571" cy="6857990"/>
          </a:xfrm>
          <a:prstGeom prst="rect">
            <a:avLst/>
          </a:prstGeom>
          <a:effectLst/>
        </p:spPr>
      </p:pic>
      <p:cxnSp>
        <p:nvCxnSpPr>
          <p:cNvPr id="14" name="Straight Connector 1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58217"/>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3669803-0F68-479F-9E28-D80A45669CDF}"/>
              </a:ext>
            </a:extLst>
          </p:cNvPr>
          <p:cNvSpPr txBox="1"/>
          <p:nvPr/>
        </p:nvSpPr>
        <p:spPr>
          <a:xfrm>
            <a:off x="0" y="6465643"/>
            <a:ext cx="6096000" cy="369332"/>
          </a:xfrm>
          <a:prstGeom prst="rect">
            <a:avLst/>
          </a:prstGeom>
          <a:noFill/>
        </p:spPr>
        <p:txBody>
          <a:bodyPr wrap="square">
            <a:spAutoFit/>
          </a:bodyPr>
          <a:lstStyle/>
          <a:p>
            <a:r>
              <a:rPr lang="en-GB"/>
              <a:t>Photo by </a:t>
            </a:r>
            <a:r>
              <a:rPr lang="en-GB">
                <a:hlinkClick r:id="rId4"/>
              </a:rPr>
              <a:t>Estée Janssens</a:t>
            </a:r>
            <a:r>
              <a:rPr lang="en-GB"/>
              <a:t> on </a:t>
            </a:r>
            <a:r>
              <a:rPr lang="en-GB" err="1">
                <a:hlinkClick r:id="rId5"/>
              </a:rPr>
              <a:t>Unsplash</a:t>
            </a:r>
            <a:r>
              <a:rPr lang="en-GB"/>
              <a:t> </a:t>
            </a:r>
          </a:p>
        </p:txBody>
      </p:sp>
    </p:spTree>
    <p:extLst>
      <p:ext uri="{BB962C8B-B14F-4D97-AF65-F5344CB8AC3E}">
        <p14:creationId xmlns:p14="http://schemas.microsoft.com/office/powerpoint/2010/main" val="282848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amera on a stack of books&#10;&#10;Description automatically generated with medium confidence">
            <a:extLst>
              <a:ext uri="{FF2B5EF4-FFF2-40B4-BE49-F238E27FC236}">
                <a16:creationId xmlns:a16="http://schemas.microsoft.com/office/drawing/2014/main" id="{4F882B0F-024D-4D5A-99C7-BDBE51CD1A7B}"/>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8412" b="7001"/>
          <a:stretch/>
        </p:blipFill>
        <p:spPr>
          <a:xfrm>
            <a:off x="20" y="1"/>
            <a:ext cx="12191980" cy="6857999"/>
          </a:xfrm>
          <a:prstGeom prst="rect">
            <a:avLst/>
          </a:prstGeom>
        </p:spPr>
      </p:pic>
      <p:sp>
        <p:nvSpPr>
          <p:cNvPr id="2" name="Title 1">
            <a:extLst>
              <a:ext uri="{FF2B5EF4-FFF2-40B4-BE49-F238E27FC236}">
                <a16:creationId xmlns:a16="http://schemas.microsoft.com/office/drawing/2014/main" id="{94500023-C463-4DD1-8128-421E5FEC63E4}"/>
              </a:ext>
            </a:extLst>
          </p:cNvPr>
          <p:cNvSpPr>
            <a:spLocks noGrp="1"/>
          </p:cNvSpPr>
          <p:nvPr>
            <p:ph type="title"/>
          </p:nvPr>
        </p:nvSpPr>
        <p:spPr>
          <a:xfrm>
            <a:off x="838201" y="1065862"/>
            <a:ext cx="3313164" cy="4726276"/>
          </a:xfrm>
        </p:spPr>
        <p:txBody>
          <a:bodyPr>
            <a:normAutofit/>
          </a:bodyPr>
          <a:lstStyle/>
          <a:p>
            <a:pPr algn="r"/>
            <a:r>
              <a:rPr lang="en-GB" sz="4000" b="1">
                <a:solidFill>
                  <a:srgbClr val="FFFFFF"/>
                </a:solidFill>
              </a:rPr>
              <a:t>Team photo</a:t>
            </a:r>
          </a:p>
        </p:txBody>
      </p:sp>
      <p:cxnSp>
        <p:nvCxnSpPr>
          <p:cNvPr id="19" name="Straight Connector 18">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6338840-51CE-40E5-925B-A3E0CEE9A4F7}"/>
              </a:ext>
            </a:extLst>
          </p:cNvPr>
          <p:cNvSpPr>
            <a:spLocks noGrp="1"/>
          </p:cNvSpPr>
          <p:nvPr>
            <p:ph idx="1"/>
          </p:nvPr>
        </p:nvSpPr>
        <p:spPr>
          <a:xfrm>
            <a:off x="5155379" y="1065862"/>
            <a:ext cx="5744685" cy="4726276"/>
          </a:xfrm>
        </p:spPr>
        <p:txBody>
          <a:bodyPr anchor="ctr">
            <a:normAutofit/>
          </a:bodyPr>
          <a:lstStyle/>
          <a:p>
            <a:r>
              <a:rPr lang="en-GB" sz="2000">
                <a:solidFill>
                  <a:srgbClr val="FFFFFF"/>
                </a:solidFill>
              </a:rPr>
              <a:t>Feel free to turn off your camera if you’d prefer not to be included (we can block your name out too)</a:t>
            </a:r>
          </a:p>
        </p:txBody>
      </p:sp>
      <p:sp>
        <p:nvSpPr>
          <p:cNvPr id="13" name="TextBox 12">
            <a:extLst>
              <a:ext uri="{FF2B5EF4-FFF2-40B4-BE49-F238E27FC236}">
                <a16:creationId xmlns:a16="http://schemas.microsoft.com/office/drawing/2014/main" id="{52DC8B3B-1004-4CEE-90E1-43BF14F9559E}"/>
              </a:ext>
            </a:extLst>
          </p:cNvPr>
          <p:cNvSpPr txBox="1"/>
          <p:nvPr/>
        </p:nvSpPr>
        <p:spPr>
          <a:xfrm>
            <a:off x="7852064" y="6304003"/>
            <a:ext cx="6096000" cy="369332"/>
          </a:xfrm>
          <a:prstGeom prst="rect">
            <a:avLst/>
          </a:prstGeom>
          <a:noFill/>
        </p:spPr>
        <p:txBody>
          <a:bodyPr wrap="square">
            <a:spAutoFit/>
          </a:bodyPr>
          <a:lstStyle/>
          <a:p>
            <a:r>
              <a:rPr lang="en-GB"/>
              <a:t>Photo by </a:t>
            </a:r>
            <a:r>
              <a:rPr lang="en-GB">
                <a:hlinkClick r:id="rId4"/>
              </a:rPr>
              <a:t>Nadine </a:t>
            </a:r>
            <a:r>
              <a:rPr lang="en-GB" err="1">
                <a:hlinkClick r:id="rId4"/>
              </a:rPr>
              <a:t>Primeau</a:t>
            </a:r>
            <a:r>
              <a:rPr lang="en-GB"/>
              <a:t> on </a:t>
            </a:r>
            <a:r>
              <a:rPr lang="en-GB" err="1">
                <a:hlinkClick r:id="rId5"/>
              </a:rPr>
              <a:t>Unsplash</a:t>
            </a:r>
            <a:r>
              <a:rPr lang="en-GB"/>
              <a:t> </a:t>
            </a:r>
          </a:p>
        </p:txBody>
      </p:sp>
    </p:spTree>
    <p:extLst>
      <p:ext uri="{BB962C8B-B14F-4D97-AF65-F5344CB8AC3E}">
        <p14:creationId xmlns:p14="http://schemas.microsoft.com/office/powerpoint/2010/main" val="256467662"/>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54F9-CB0E-4190-80BC-F304A6CD6A6E}"/>
              </a:ext>
            </a:extLst>
          </p:cNvPr>
          <p:cNvSpPr>
            <a:spLocks noGrp="1"/>
          </p:cNvSpPr>
          <p:nvPr>
            <p:ph type="title"/>
          </p:nvPr>
        </p:nvSpPr>
        <p:spPr/>
        <p:txBody>
          <a:bodyPr/>
          <a:lstStyle/>
          <a:p>
            <a:r>
              <a:rPr lang="en-GB" b="1"/>
              <a:t>References</a:t>
            </a:r>
          </a:p>
        </p:txBody>
      </p:sp>
      <p:sp>
        <p:nvSpPr>
          <p:cNvPr id="3" name="Content Placeholder 2">
            <a:extLst>
              <a:ext uri="{FF2B5EF4-FFF2-40B4-BE49-F238E27FC236}">
                <a16:creationId xmlns:a16="http://schemas.microsoft.com/office/drawing/2014/main" id="{D426DB70-2896-4A98-B34D-E7FC76BBF8B4}"/>
              </a:ext>
            </a:extLst>
          </p:cNvPr>
          <p:cNvSpPr>
            <a:spLocks noGrp="1"/>
          </p:cNvSpPr>
          <p:nvPr>
            <p:ph idx="1"/>
          </p:nvPr>
        </p:nvSpPr>
        <p:spPr/>
        <p:txBody>
          <a:bodyPr>
            <a:normAutofit fontScale="62500" lnSpcReduction="20000"/>
          </a:bodyPr>
          <a:lstStyle/>
          <a:p>
            <a:r>
              <a:rPr lang="en-GB"/>
              <a:t>Thanks to Carmel McGrath whose work has been used to help design this session. Her presentation is adapted </a:t>
            </a:r>
            <a:r>
              <a:rPr lang="en-GB">
                <a:solidFill>
                  <a:schemeClr val="tx1"/>
                </a:solidFill>
              </a:rPr>
              <a:t>from the </a:t>
            </a:r>
            <a:r>
              <a:rPr lang="en-US">
                <a:solidFill>
                  <a:schemeClr val="tx1"/>
                </a:solidFill>
                <a:effectLst/>
                <a:ea typeface="Calibri" panose="020F0502020204030204" pitchFamily="34" charset="0"/>
              </a:rPr>
              <a:t>W.K. Kellogg Foundation. Using Logic Models to Bring Together Planning, Evaluation, and Action-Logic Model Development Guide W.K. Kellogg Foundation 2004 [cited 2020 August].</a:t>
            </a:r>
          </a:p>
          <a:p>
            <a:endParaRPr lang="en-US">
              <a:ea typeface="Calibri" panose="020F0502020204030204" pitchFamily="34" charset="0"/>
            </a:endParaRPr>
          </a:p>
          <a:p>
            <a:r>
              <a:rPr lang="en-US">
                <a:solidFill>
                  <a:schemeClr val="tx1"/>
                </a:solidFill>
                <a:effectLst/>
                <a:ea typeface="Calibri" panose="020F0502020204030204" pitchFamily="34" charset="0"/>
              </a:rPr>
              <a:t>NIHR Centre for Engagement and Dissemination (2021). Briefing notes for researchers* – public involvement in NHS, health and social care research (version 1.0 – April 2021). Available from: </a:t>
            </a:r>
            <a:r>
              <a:rPr lang="en-US">
                <a:solidFill>
                  <a:schemeClr val="tx1"/>
                </a:solidFill>
                <a:effectLst/>
                <a:ea typeface="Calibri" panose="020F0502020204030204" pitchFamily="34" charset="0"/>
                <a:hlinkClick r:id="rId2"/>
              </a:rPr>
              <a:t>https://www.nihr.ac.uk/documents/briefing-notes-for-researchers-public-involvement-in-nhs-health-and-social-care-research/27371#Identifying_and_prioritising_research</a:t>
            </a:r>
            <a:r>
              <a:rPr lang="en-US">
                <a:solidFill>
                  <a:schemeClr val="tx1"/>
                </a:solidFill>
                <a:effectLst/>
                <a:ea typeface="Calibri" panose="020F0502020204030204" pitchFamily="34" charset="0"/>
              </a:rPr>
              <a:t> [Accessed 10 January 2022]</a:t>
            </a:r>
            <a:endParaRPr lang="en-US">
              <a:ea typeface="Calibri" panose="020F0502020204030204" pitchFamily="34" charset="0"/>
            </a:endParaRPr>
          </a:p>
          <a:p>
            <a:pPr marL="0" indent="0">
              <a:buNone/>
            </a:pPr>
            <a:r>
              <a:rPr lang="en-US">
                <a:solidFill>
                  <a:schemeClr val="tx1"/>
                </a:solidFill>
                <a:effectLst/>
                <a:ea typeface="Calibri" panose="020F0502020204030204" pitchFamily="34" charset="0"/>
              </a:rPr>
              <a:t>*see briefing notes one and eight</a:t>
            </a:r>
          </a:p>
          <a:p>
            <a:pPr marL="0" indent="0">
              <a:buNone/>
            </a:pPr>
            <a:endParaRPr lang="en-US">
              <a:ea typeface="Calibri" panose="020F0502020204030204" pitchFamily="34" charset="0"/>
            </a:endParaRPr>
          </a:p>
          <a:p>
            <a:r>
              <a:rPr lang="en-US">
                <a:solidFill>
                  <a:schemeClr val="tx1"/>
                </a:solidFill>
                <a:effectLst/>
                <a:ea typeface="Calibri" panose="020F0502020204030204" pitchFamily="34" charset="0"/>
              </a:rPr>
              <a:t>NIHR INVOLVE (2022). Jargon Buster. Available from: </a:t>
            </a:r>
            <a:r>
              <a:rPr lang="en-US">
                <a:solidFill>
                  <a:schemeClr val="tx1"/>
                </a:solidFill>
                <a:effectLst/>
                <a:ea typeface="Calibri" panose="020F0502020204030204" pitchFamily="34" charset="0"/>
                <a:hlinkClick r:id="rId3"/>
              </a:rPr>
              <a:t>https://www.invo.org.uk/resource-centre/jargon-buster/</a:t>
            </a:r>
            <a:r>
              <a:rPr lang="en-US">
                <a:solidFill>
                  <a:schemeClr val="tx1"/>
                </a:solidFill>
                <a:effectLst/>
                <a:ea typeface="Calibri" panose="020F0502020204030204" pitchFamily="34" charset="0"/>
              </a:rPr>
              <a:t> [Accessed 10 January 2022]</a:t>
            </a:r>
          </a:p>
          <a:p>
            <a:endParaRPr lang="en-US">
              <a:ea typeface="Calibri" panose="020F0502020204030204" pitchFamily="34" charset="0"/>
            </a:endParaRPr>
          </a:p>
          <a:p>
            <a:r>
              <a:rPr lang="en-US">
                <a:ea typeface="Calibri" panose="020F0502020204030204" pitchFamily="34" charset="0"/>
              </a:rPr>
              <a:t>Introduction to Research Ethics: Working with People by the </a:t>
            </a:r>
            <a:r>
              <a:rPr lang="en-US">
                <a:solidFill>
                  <a:schemeClr val="tx1"/>
                </a:solidFill>
                <a:effectLst/>
                <a:ea typeface="Calibri" panose="020F0502020204030204" pitchFamily="34" charset="0"/>
              </a:rPr>
              <a:t>University of Leeds (2022). </a:t>
            </a:r>
            <a:r>
              <a:rPr lang="en-US" err="1">
                <a:solidFill>
                  <a:schemeClr val="tx1"/>
                </a:solidFill>
                <a:effectLst/>
                <a:ea typeface="Calibri" panose="020F0502020204030204" pitchFamily="34" charset="0"/>
              </a:rPr>
              <a:t>FutureLearn</a:t>
            </a:r>
            <a:r>
              <a:rPr lang="en-US">
                <a:solidFill>
                  <a:schemeClr val="tx1"/>
                </a:solidFill>
                <a:effectLst/>
                <a:ea typeface="Calibri" panose="020F0502020204030204" pitchFamily="34" charset="0"/>
              </a:rPr>
              <a:t>. Available from: </a:t>
            </a:r>
            <a:r>
              <a:rPr lang="en-US">
                <a:solidFill>
                  <a:schemeClr val="tx1"/>
                </a:solidFill>
                <a:effectLst/>
                <a:ea typeface="Calibri" panose="020F0502020204030204" pitchFamily="34" charset="0"/>
                <a:hlinkClick r:id="rId4"/>
              </a:rPr>
              <a:t>https://www.futurelearn.com/courses/research-ethics-an-introduction</a:t>
            </a:r>
            <a:r>
              <a:rPr lang="en-US">
                <a:solidFill>
                  <a:schemeClr val="tx1"/>
                </a:solidFill>
                <a:effectLst/>
                <a:ea typeface="Calibri" panose="020F0502020204030204" pitchFamily="34" charset="0"/>
              </a:rPr>
              <a:t> [Accessed 10 January 2022]</a:t>
            </a:r>
          </a:p>
          <a:p>
            <a:endParaRPr lang="en-US">
              <a:ea typeface="Calibri" panose="020F0502020204030204" pitchFamily="34" charset="0"/>
            </a:endParaRPr>
          </a:p>
          <a:p>
            <a:endParaRPr lang="en-GB"/>
          </a:p>
        </p:txBody>
      </p:sp>
    </p:spTree>
    <p:extLst>
      <p:ext uri="{BB962C8B-B14F-4D97-AF65-F5344CB8AC3E}">
        <p14:creationId xmlns:p14="http://schemas.microsoft.com/office/powerpoint/2010/main" val="14088795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text, book, shelf, library&#10;&#10;Description automatically generated">
            <a:extLst>
              <a:ext uri="{FF2B5EF4-FFF2-40B4-BE49-F238E27FC236}">
                <a16:creationId xmlns:a16="http://schemas.microsoft.com/office/drawing/2014/main" id="{4A892AB3-8D89-46A0-89A3-50641FEE931D}"/>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5201" r="-1" b="33972"/>
          <a:stretch/>
        </p:blipFill>
        <p:spPr>
          <a:xfrm>
            <a:off x="20" y="10"/>
            <a:ext cx="12188930" cy="6857990"/>
          </a:xfrm>
          <a:prstGeom prst="rect">
            <a:avLst/>
          </a:prstGeom>
        </p:spPr>
      </p:pic>
      <p:sp>
        <p:nvSpPr>
          <p:cNvPr id="2" name="Title 1">
            <a:extLst>
              <a:ext uri="{FF2B5EF4-FFF2-40B4-BE49-F238E27FC236}">
                <a16:creationId xmlns:a16="http://schemas.microsoft.com/office/drawing/2014/main" id="{BFDDBF4F-4B83-4D52-8277-454A3F3C3BE4}"/>
              </a:ext>
            </a:extLst>
          </p:cNvPr>
          <p:cNvSpPr>
            <a:spLocks noGrp="1"/>
          </p:cNvSpPr>
          <p:nvPr>
            <p:ph type="ctrTitle"/>
          </p:nvPr>
        </p:nvSpPr>
        <p:spPr>
          <a:xfrm>
            <a:off x="1524000" y="1122363"/>
            <a:ext cx="9144000" cy="3063240"/>
          </a:xfrm>
        </p:spPr>
        <p:txBody>
          <a:bodyPr>
            <a:normAutofit/>
          </a:bodyPr>
          <a:lstStyle/>
          <a:p>
            <a:r>
              <a:rPr lang="en-GB" sz="4100" b="1">
                <a:solidFill>
                  <a:srgbClr val="FFFFFF"/>
                </a:solidFill>
              </a:rPr>
              <a:t>Session 1 Training: </a:t>
            </a:r>
            <a:br>
              <a:rPr lang="en-GB" sz="4100" b="1">
                <a:solidFill>
                  <a:srgbClr val="FFFFFF"/>
                </a:solidFill>
              </a:rPr>
            </a:br>
            <a:r>
              <a:rPr lang="en-GB" sz="4100" b="1">
                <a:solidFill>
                  <a:srgbClr val="FFFFFF"/>
                </a:solidFill>
              </a:rPr>
              <a:t>Research Integrity</a:t>
            </a:r>
            <a:br>
              <a:rPr lang="en-GB" sz="4100" b="1">
                <a:solidFill>
                  <a:srgbClr val="FFFFFF"/>
                </a:solidFill>
              </a:rPr>
            </a:br>
            <a:br>
              <a:rPr lang="en-GB" sz="4100">
                <a:solidFill>
                  <a:srgbClr val="FFFFFF"/>
                </a:solidFill>
              </a:rPr>
            </a:br>
            <a:r>
              <a:rPr lang="en-GB" sz="4100">
                <a:solidFill>
                  <a:srgbClr val="FFFFFF"/>
                </a:solidFill>
              </a:rPr>
              <a:t>(Ethics &amp; Research Data Management)</a:t>
            </a:r>
          </a:p>
        </p:txBody>
      </p:sp>
      <p:sp>
        <p:nvSpPr>
          <p:cNvPr id="3" name="Subtitle 2">
            <a:extLst>
              <a:ext uri="{FF2B5EF4-FFF2-40B4-BE49-F238E27FC236}">
                <a16:creationId xmlns:a16="http://schemas.microsoft.com/office/drawing/2014/main" id="{3BDCD482-D6B0-4A60-AED0-B3985D2F4962}"/>
              </a:ext>
            </a:extLst>
          </p:cNvPr>
          <p:cNvSpPr>
            <a:spLocks noGrp="1"/>
          </p:cNvSpPr>
          <p:nvPr>
            <p:ph type="subTitle" idx="1"/>
          </p:nvPr>
        </p:nvSpPr>
        <p:spPr>
          <a:xfrm>
            <a:off x="1527048" y="4599432"/>
            <a:ext cx="9144000" cy="1536192"/>
          </a:xfrm>
        </p:spPr>
        <p:txBody>
          <a:bodyPr>
            <a:normAutofit/>
          </a:bodyPr>
          <a:lstStyle/>
          <a:p>
            <a:endParaRPr lang="en-GB">
              <a:solidFill>
                <a:srgbClr val="FFFFFF"/>
              </a:solidFill>
            </a:endParaRPr>
          </a:p>
        </p:txBody>
      </p:sp>
      <p:sp>
        <p:nvSpPr>
          <p:cNvPr id="1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735A2C-7437-4A44-83E9-F388C857DAEE}"/>
              </a:ext>
            </a:extLst>
          </p:cNvPr>
          <p:cNvSpPr txBox="1"/>
          <p:nvPr/>
        </p:nvSpPr>
        <p:spPr>
          <a:xfrm>
            <a:off x="112295" y="6395512"/>
            <a:ext cx="6096000" cy="369332"/>
          </a:xfrm>
          <a:prstGeom prst="rect">
            <a:avLst/>
          </a:prstGeom>
          <a:noFill/>
        </p:spPr>
        <p:txBody>
          <a:bodyPr wrap="square">
            <a:spAutoFit/>
          </a:bodyPr>
          <a:lstStyle/>
          <a:p>
            <a:r>
              <a:rPr lang="en-GB"/>
              <a:t>Photo by </a:t>
            </a:r>
            <a:r>
              <a:rPr lang="en-GB">
                <a:hlinkClick r:id="rId4"/>
              </a:rPr>
              <a:t>🇸🇮 Janko </a:t>
            </a:r>
            <a:r>
              <a:rPr lang="en-GB" err="1">
                <a:hlinkClick r:id="rId4"/>
              </a:rPr>
              <a:t>Ferlič</a:t>
            </a:r>
            <a:r>
              <a:rPr lang="en-GB"/>
              <a:t> on </a:t>
            </a:r>
            <a:r>
              <a:rPr lang="en-GB" err="1">
                <a:hlinkClick r:id="rId5"/>
              </a:rPr>
              <a:t>Unsplash</a:t>
            </a:r>
            <a:r>
              <a:rPr lang="en-GB"/>
              <a:t> </a:t>
            </a:r>
          </a:p>
        </p:txBody>
      </p:sp>
    </p:spTree>
    <p:extLst>
      <p:ext uri="{BB962C8B-B14F-4D97-AF65-F5344CB8AC3E}">
        <p14:creationId xmlns:p14="http://schemas.microsoft.com/office/powerpoint/2010/main" val="4153482344"/>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5256-9747-452D-940E-3BF588F4956A}"/>
              </a:ext>
            </a:extLst>
          </p:cNvPr>
          <p:cNvSpPr>
            <a:spLocks noGrp="1"/>
          </p:cNvSpPr>
          <p:nvPr>
            <p:ph type="title"/>
          </p:nvPr>
        </p:nvSpPr>
        <p:spPr/>
        <p:txBody>
          <a:bodyPr/>
          <a:lstStyle/>
          <a:p>
            <a:r>
              <a:rPr lang="en-GB" b="1"/>
              <a:t>Agenda </a:t>
            </a:r>
          </a:p>
        </p:txBody>
      </p:sp>
      <p:graphicFrame>
        <p:nvGraphicFramePr>
          <p:cNvPr id="4" name="Table 4">
            <a:extLst>
              <a:ext uri="{FF2B5EF4-FFF2-40B4-BE49-F238E27FC236}">
                <a16:creationId xmlns:a16="http://schemas.microsoft.com/office/drawing/2014/main" id="{E87D8441-1060-4C19-B230-7BA972410848}"/>
              </a:ext>
            </a:extLst>
          </p:cNvPr>
          <p:cNvGraphicFramePr>
            <a:graphicFrameLocks noGrp="1"/>
          </p:cNvGraphicFramePr>
          <p:nvPr>
            <p:extLst>
              <p:ext uri="{D42A27DB-BD31-4B8C-83A1-F6EECF244321}">
                <p14:modId xmlns:p14="http://schemas.microsoft.com/office/powerpoint/2010/main" val="1338225462"/>
              </p:ext>
            </p:extLst>
          </p:nvPr>
        </p:nvGraphicFramePr>
        <p:xfrm>
          <a:off x="838200" y="2118199"/>
          <a:ext cx="10515600" cy="3169920"/>
        </p:xfrm>
        <a:graphic>
          <a:graphicData uri="http://schemas.openxmlformats.org/drawingml/2006/table">
            <a:tbl>
              <a:tblPr firstRow="1" bandRow="1">
                <a:tableStyleId>{5C22544A-7EE6-4342-B048-85BDC9FD1C3A}</a:tableStyleId>
              </a:tblPr>
              <a:tblGrid>
                <a:gridCol w="2248845">
                  <a:extLst>
                    <a:ext uri="{9D8B030D-6E8A-4147-A177-3AD203B41FA5}">
                      <a16:colId xmlns:a16="http://schemas.microsoft.com/office/drawing/2014/main" val="1621959022"/>
                    </a:ext>
                  </a:extLst>
                </a:gridCol>
                <a:gridCol w="8266755">
                  <a:extLst>
                    <a:ext uri="{9D8B030D-6E8A-4147-A177-3AD203B41FA5}">
                      <a16:colId xmlns:a16="http://schemas.microsoft.com/office/drawing/2014/main" val="3183551291"/>
                    </a:ext>
                  </a:extLst>
                </a:gridCol>
              </a:tblGrid>
              <a:tr h="370840">
                <a:tc>
                  <a:txBody>
                    <a:bodyPr/>
                    <a:lstStyle/>
                    <a:p>
                      <a:r>
                        <a:rPr lang="en-GB" sz="2000"/>
                        <a:t>Time</a:t>
                      </a:r>
                    </a:p>
                  </a:txBody>
                  <a:tcPr/>
                </a:tc>
                <a:tc>
                  <a:txBody>
                    <a:bodyPr/>
                    <a:lstStyle/>
                    <a:p>
                      <a:r>
                        <a:rPr lang="en-GB" sz="2000"/>
                        <a:t>Topic</a:t>
                      </a:r>
                    </a:p>
                  </a:txBody>
                  <a:tcPr/>
                </a:tc>
                <a:extLst>
                  <a:ext uri="{0D108BD9-81ED-4DB2-BD59-A6C34878D82A}">
                    <a16:rowId xmlns:a16="http://schemas.microsoft.com/office/drawing/2014/main" val="1073193674"/>
                  </a:ext>
                </a:extLst>
              </a:tr>
              <a:tr h="370840">
                <a:tc>
                  <a:txBody>
                    <a:bodyPr/>
                    <a:lstStyle/>
                    <a:p>
                      <a:r>
                        <a:rPr lang="en-GB" sz="2000"/>
                        <a:t>5.30pm-5.40pm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Team building</a:t>
                      </a:r>
                      <a:r>
                        <a:rPr lang="en-GB" sz="2000"/>
                        <a:t>: ‘something I can’t live without’</a:t>
                      </a:r>
                    </a:p>
                  </a:txBody>
                  <a:tcPr/>
                </a:tc>
                <a:extLst>
                  <a:ext uri="{0D108BD9-81ED-4DB2-BD59-A6C34878D82A}">
                    <a16:rowId xmlns:a16="http://schemas.microsoft.com/office/drawing/2014/main" val="1598597994"/>
                  </a:ext>
                </a:extLst>
              </a:tr>
              <a:tr h="370840">
                <a:tc>
                  <a:txBody>
                    <a:bodyPr/>
                    <a:lstStyle/>
                    <a:p>
                      <a:r>
                        <a:rPr lang="en-GB" sz="2000"/>
                        <a:t>5.40pm-5.50pm</a:t>
                      </a:r>
                    </a:p>
                  </a:txBody>
                  <a:tcPr/>
                </a:tc>
                <a:tc>
                  <a:txBody>
                    <a:bodyPr/>
                    <a:lstStyle/>
                    <a:p>
                      <a:r>
                        <a:rPr lang="en-GB" sz="2000" b="1"/>
                        <a:t>Since our last meeting: </a:t>
                      </a:r>
                      <a:r>
                        <a:rPr lang="en-GB" sz="2000" b="0"/>
                        <a:t>reflection points and ethics amendment</a:t>
                      </a:r>
                      <a:endParaRPr lang="en-GB" sz="2000" b="1"/>
                    </a:p>
                  </a:txBody>
                  <a:tcPr/>
                </a:tc>
                <a:extLst>
                  <a:ext uri="{0D108BD9-81ED-4DB2-BD59-A6C34878D82A}">
                    <a16:rowId xmlns:a16="http://schemas.microsoft.com/office/drawing/2014/main" val="1084088643"/>
                  </a:ext>
                </a:extLst>
              </a:tr>
              <a:tr h="370840">
                <a:tc>
                  <a:txBody>
                    <a:bodyPr/>
                    <a:lstStyle/>
                    <a:p>
                      <a:r>
                        <a:rPr lang="en-GB" sz="2000"/>
                        <a:t>5.50pm-6.30pm</a:t>
                      </a:r>
                    </a:p>
                  </a:txBody>
                  <a:tcPr/>
                </a:tc>
                <a:tc>
                  <a:txBody>
                    <a:bodyPr/>
                    <a:lstStyle/>
                    <a:p>
                      <a:r>
                        <a:rPr lang="en-GB" sz="2000" b="1"/>
                        <a:t>Research Integrity Part 1: ethics &amp; quiz</a:t>
                      </a:r>
                    </a:p>
                  </a:txBody>
                  <a:tcPr/>
                </a:tc>
                <a:extLst>
                  <a:ext uri="{0D108BD9-81ED-4DB2-BD59-A6C34878D82A}">
                    <a16:rowId xmlns:a16="http://schemas.microsoft.com/office/drawing/2014/main" val="1604877598"/>
                  </a:ext>
                </a:extLst>
              </a:tr>
              <a:tr h="370840">
                <a:tc>
                  <a:txBody>
                    <a:bodyPr/>
                    <a:lstStyle/>
                    <a:p>
                      <a:r>
                        <a:rPr lang="en-GB" sz="2000"/>
                        <a:t>6.30pm-6.40pm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 break </a:t>
                      </a:r>
                    </a:p>
                  </a:txBody>
                  <a:tcPr/>
                </a:tc>
                <a:extLst>
                  <a:ext uri="{0D108BD9-81ED-4DB2-BD59-A6C34878D82A}">
                    <a16:rowId xmlns:a16="http://schemas.microsoft.com/office/drawing/2014/main" val="2709042883"/>
                  </a:ext>
                </a:extLst>
              </a:tr>
              <a:tr h="370840">
                <a:tc>
                  <a:txBody>
                    <a:bodyPr/>
                    <a:lstStyle/>
                    <a:p>
                      <a:r>
                        <a:rPr lang="en-GB" sz="2000"/>
                        <a:t>6.40pm-7.10pm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Research Integrity Part 2: research data management &amp; quiz</a:t>
                      </a:r>
                    </a:p>
                  </a:txBody>
                  <a:tcPr/>
                </a:tc>
                <a:extLst>
                  <a:ext uri="{0D108BD9-81ED-4DB2-BD59-A6C34878D82A}">
                    <a16:rowId xmlns:a16="http://schemas.microsoft.com/office/drawing/2014/main" val="1129604893"/>
                  </a:ext>
                </a:extLst>
              </a:tr>
              <a:tr h="370840">
                <a:tc>
                  <a:txBody>
                    <a:bodyPr/>
                    <a:lstStyle/>
                    <a:p>
                      <a:r>
                        <a:rPr lang="en-GB" sz="2000"/>
                        <a:t>7.10pm-7.20pm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Scenarios</a:t>
                      </a:r>
                    </a:p>
                  </a:txBody>
                  <a:tcPr/>
                </a:tc>
                <a:extLst>
                  <a:ext uri="{0D108BD9-81ED-4DB2-BD59-A6C34878D82A}">
                    <a16:rowId xmlns:a16="http://schemas.microsoft.com/office/drawing/2014/main" val="2243470415"/>
                  </a:ext>
                </a:extLst>
              </a:tr>
              <a:tr h="370840">
                <a:tc>
                  <a:txBody>
                    <a:bodyPr/>
                    <a:lstStyle/>
                    <a:p>
                      <a:r>
                        <a:rPr lang="en-GB" sz="2000"/>
                        <a:t>7.20pm-7.30pm</a:t>
                      </a:r>
                    </a:p>
                  </a:txBody>
                  <a:tcPr/>
                </a:tc>
                <a:tc>
                  <a:txBody>
                    <a:bodyPr/>
                    <a:lstStyle/>
                    <a:p>
                      <a:r>
                        <a:rPr lang="en-GB" sz="2000" b="1"/>
                        <a:t>Wrap up &amp; next steps</a:t>
                      </a:r>
                    </a:p>
                  </a:txBody>
                  <a:tcPr/>
                </a:tc>
                <a:extLst>
                  <a:ext uri="{0D108BD9-81ED-4DB2-BD59-A6C34878D82A}">
                    <a16:rowId xmlns:a16="http://schemas.microsoft.com/office/drawing/2014/main" val="2908054601"/>
                  </a:ext>
                </a:extLst>
              </a:tr>
            </a:tbl>
          </a:graphicData>
        </a:graphic>
      </p:graphicFrame>
      <p:pic>
        <p:nvPicPr>
          <p:cNvPr id="8" name="Graphic 7" descr="Tea with solid fill">
            <a:extLst>
              <a:ext uri="{FF2B5EF4-FFF2-40B4-BE49-F238E27FC236}">
                <a16:creationId xmlns:a16="http://schemas.microsoft.com/office/drawing/2014/main" id="{B8271D61-3DEF-4F44-A116-F426CB1D83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03272" y="3653901"/>
            <a:ext cx="404128" cy="404128"/>
          </a:xfrm>
          <a:prstGeom prst="rect">
            <a:avLst/>
          </a:prstGeom>
        </p:spPr>
      </p:pic>
    </p:spTree>
    <p:extLst>
      <p:ext uri="{BB962C8B-B14F-4D97-AF65-F5344CB8AC3E}">
        <p14:creationId xmlns:p14="http://schemas.microsoft.com/office/powerpoint/2010/main" val="23618149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AA7CDE-8587-43AF-8E5F-438FBD65FD61}"/>
              </a:ext>
            </a:extLst>
          </p:cNvPr>
          <p:cNvSpPr>
            <a:spLocks noGrp="1"/>
          </p:cNvSpPr>
          <p:nvPr>
            <p:ph type="title"/>
          </p:nvPr>
        </p:nvSpPr>
        <p:spPr>
          <a:xfrm>
            <a:off x="836679" y="223252"/>
            <a:ext cx="6002110" cy="1495425"/>
          </a:xfrm>
        </p:spPr>
        <p:txBody>
          <a:bodyPr>
            <a:normAutofit/>
          </a:bodyPr>
          <a:lstStyle/>
          <a:p>
            <a:r>
              <a:rPr lang="en-GB" sz="4000" b="1"/>
              <a:t>Reminders…</a:t>
            </a:r>
            <a:endParaRPr lang="en-GB" sz="4000" b="1">
              <a:highlight>
                <a:srgbClr val="FFFF00"/>
              </a:highlight>
            </a:endParaRPr>
          </a:p>
        </p:txBody>
      </p:sp>
      <p:sp>
        <p:nvSpPr>
          <p:cNvPr id="3" name="Content Placeholder 2">
            <a:extLst>
              <a:ext uri="{FF2B5EF4-FFF2-40B4-BE49-F238E27FC236}">
                <a16:creationId xmlns:a16="http://schemas.microsoft.com/office/drawing/2014/main" id="{A4583EC3-7DBE-46E8-916B-5F89E9A5F450}"/>
              </a:ext>
            </a:extLst>
          </p:cNvPr>
          <p:cNvSpPr>
            <a:spLocks noGrp="1"/>
          </p:cNvSpPr>
          <p:nvPr>
            <p:ph idx="1"/>
          </p:nvPr>
        </p:nvSpPr>
        <p:spPr>
          <a:xfrm>
            <a:off x="836679" y="1626919"/>
            <a:ext cx="6002110" cy="4762006"/>
          </a:xfrm>
        </p:spPr>
        <p:txBody>
          <a:bodyPr>
            <a:noAutofit/>
          </a:bodyPr>
          <a:lstStyle/>
          <a:p>
            <a:r>
              <a:rPr lang="en-GB" sz="2000"/>
              <a:t>Allow everyone to speak, one at a time</a:t>
            </a:r>
          </a:p>
          <a:p>
            <a:r>
              <a:rPr lang="en-GB" sz="2000" b="1"/>
              <a:t>Respect</a:t>
            </a:r>
            <a:r>
              <a:rPr lang="en-GB" sz="2000"/>
              <a:t> everyone’s comments and suggestions (no wrong answers)</a:t>
            </a:r>
          </a:p>
          <a:p>
            <a:r>
              <a:rPr lang="en-GB" sz="2000"/>
              <a:t>Keep your </a:t>
            </a:r>
            <a:r>
              <a:rPr lang="en-GB" sz="2000" b="1"/>
              <a:t>microphone muted </a:t>
            </a:r>
            <a:r>
              <a:rPr lang="en-GB" sz="2000"/>
              <a:t>unless you have something to say</a:t>
            </a:r>
          </a:p>
          <a:p>
            <a:r>
              <a:rPr lang="en-GB" sz="2000" b="1"/>
              <a:t>Raise your hand </a:t>
            </a:r>
            <a:r>
              <a:rPr lang="en-GB" sz="2000"/>
              <a:t>to let us know you would like to speak or use the </a:t>
            </a:r>
            <a:r>
              <a:rPr lang="en-GB" sz="2000" b="1"/>
              <a:t>chat</a:t>
            </a:r>
            <a:r>
              <a:rPr lang="en-GB" sz="2000"/>
              <a:t> to add any comments</a:t>
            </a:r>
          </a:p>
          <a:p>
            <a:r>
              <a:rPr lang="en-GB" sz="2000"/>
              <a:t>Use the chat/raise hand to ask any </a:t>
            </a:r>
            <a:r>
              <a:rPr lang="en-GB" sz="2000" b="1"/>
              <a:t>questions</a:t>
            </a:r>
            <a:r>
              <a:rPr lang="en-GB" sz="2000"/>
              <a:t> – please do stop and ask any questions throughout</a:t>
            </a:r>
          </a:p>
          <a:p>
            <a:r>
              <a:rPr lang="en-GB" sz="2000"/>
              <a:t>We will be </a:t>
            </a:r>
            <a:r>
              <a:rPr lang="en-GB" sz="2000" b="1"/>
              <a:t>recording</a:t>
            </a:r>
            <a:r>
              <a:rPr lang="en-GB" sz="2000"/>
              <a:t> the meeting to help us keep track of comments &amp; so you can re-watch in your own time</a:t>
            </a:r>
          </a:p>
        </p:txBody>
      </p:sp>
      <p:pic>
        <p:nvPicPr>
          <p:cNvPr id="6" name="Picture 5" descr="Shape&#10;&#10;Description automatically generated with low confidence">
            <a:extLst>
              <a:ext uri="{FF2B5EF4-FFF2-40B4-BE49-F238E27FC236}">
                <a16:creationId xmlns:a16="http://schemas.microsoft.com/office/drawing/2014/main" id="{0C5E9C7D-A8ED-428F-9658-CB73C5444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8565" y="3088885"/>
            <a:ext cx="3429000" cy="3429000"/>
          </a:xfrm>
          <a:prstGeom prst="rect">
            <a:avLst/>
          </a:prstGeom>
        </p:spPr>
      </p:pic>
    </p:spTree>
    <p:extLst>
      <p:ext uri="{BB962C8B-B14F-4D97-AF65-F5344CB8AC3E}">
        <p14:creationId xmlns:p14="http://schemas.microsoft.com/office/powerpoint/2010/main" val="2984979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businesscard&#10;&#10;Description automatically generated">
            <a:extLst>
              <a:ext uri="{FF2B5EF4-FFF2-40B4-BE49-F238E27FC236}">
                <a16:creationId xmlns:a16="http://schemas.microsoft.com/office/drawing/2014/main" id="{CDA8D5FB-C7A9-402F-8E93-0F79CDFA2557}"/>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2072" r="-1" b="13636"/>
          <a:stretch/>
        </p:blipFill>
        <p:spPr>
          <a:xfrm>
            <a:off x="20" y="10"/>
            <a:ext cx="12188930" cy="6857990"/>
          </a:xfrm>
          <a:prstGeom prst="rect">
            <a:avLst/>
          </a:prstGeom>
        </p:spPr>
      </p:pic>
      <p:sp>
        <p:nvSpPr>
          <p:cNvPr id="4" name="Title 3">
            <a:extLst>
              <a:ext uri="{FF2B5EF4-FFF2-40B4-BE49-F238E27FC236}">
                <a16:creationId xmlns:a16="http://schemas.microsoft.com/office/drawing/2014/main" id="{6888C780-6B57-4503-BAD4-73E59833EFC2}"/>
              </a:ext>
            </a:extLst>
          </p:cNvPr>
          <p:cNvSpPr>
            <a:spLocks noGrp="1"/>
          </p:cNvSpPr>
          <p:nvPr>
            <p:ph type="ctrTitle"/>
          </p:nvPr>
        </p:nvSpPr>
        <p:spPr>
          <a:xfrm>
            <a:off x="1524000" y="1122363"/>
            <a:ext cx="9144000" cy="3063240"/>
          </a:xfrm>
        </p:spPr>
        <p:txBody>
          <a:bodyPr>
            <a:normAutofit/>
          </a:bodyPr>
          <a:lstStyle/>
          <a:p>
            <a:r>
              <a:rPr lang="en-GB" sz="6600" b="1">
                <a:solidFill>
                  <a:srgbClr val="FFFFFF"/>
                </a:solidFill>
              </a:rPr>
              <a:t>Something I can’t live without…</a:t>
            </a:r>
          </a:p>
        </p:txBody>
      </p:sp>
      <p:sp>
        <p:nvSpPr>
          <p:cNvPr id="1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EA1A448-0812-417E-94C1-CEA9592F969B}"/>
              </a:ext>
            </a:extLst>
          </p:cNvPr>
          <p:cNvSpPr txBox="1"/>
          <p:nvPr/>
        </p:nvSpPr>
        <p:spPr>
          <a:xfrm>
            <a:off x="224590" y="6395512"/>
            <a:ext cx="6096000" cy="369332"/>
          </a:xfrm>
          <a:prstGeom prst="rect">
            <a:avLst/>
          </a:prstGeom>
          <a:noFill/>
        </p:spPr>
        <p:txBody>
          <a:bodyPr wrap="square">
            <a:spAutoFit/>
          </a:bodyPr>
          <a:lstStyle/>
          <a:p>
            <a:r>
              <a:rPr lang="en-GB"/>
              <a:t>Photo by </a:t>
            </a:r>
            <a:r>
              <a:rPr lang="en-GB" err="1">
                <a:hlinkClick r:id="rId4"/>
              </a:rPr>
              <a:t>AbsolutVision</a:t>
            </a:r>
            <a:r>
              <a:rPr lang="en-GB"/>
              <a:t> on </a:t>
            </a:r>
            <a:r>
              <a:rPr lang="en-GB" err="1">
                <a:hlinkClick r:id="rId5"/>
              </a:rPr>
              <a:t>Unsplash</a:t>
            </a:r>
            <a:r>
              <a:rPr lang="en-GB"/>
              <a:t> </a:t>
            </a:r>
          </a:p>
        </p:txBody>
      </p:sp>
    </p:spTree>
    <p:extLst>
      <p:ext uri="{BB962C8B-B14F-4D97-AF65-F5344CB8AC3E}">
        <p14:creationId xmlns:p14="http://schemas.microsoft.com/office/powerpoint/2010/main" val="1849286231"/>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350-9255-41B5-9CE5-0EA65BDF29CB}"/>
              </a:ext>
            </a:extLst>
          </p:cNvPr>
          <p:cNvSpPr>
            <a:spLocks noGrp="1"/>
          </p:cNvSpPr>
          <p:nvPr>
            <p:ph type="title"/>
          </p:nvPr>
        </p:nvSpPr>
        <p:spPr>
          <a:xfrm>
            <a:off x="838200" y="216569"/>
            <a:ext cx="10515600" cy="1325563"/>
          </a:xfrm>
        </p:spPr>
        <p:txBody>
          <a:bodyPr/>
          <a:lstStyle/>
          <a:p>
            <a:r>
              <a:rPr lang="en-GB" b="1"/>
              <a:t>Since last time…</a:t>
            </a:r>
          </a:p>
        </p:txBody>
      </p:sp>
      <p:sp>
        <p:nvSpPr>
          <p:cNvPr id="3" name="Content Placeholder 2">
            <a:extLst>
              <a:ext uri="{FF2B5EF4-FFF2-40B4-BE49-F238E27FC236}">
                <a16:creationId xmlns:a16="http://schemas.microsoft.com/office/drawing/2014/main" id="{5452E806-983E-467F-8AE9-8512FE69E74E}"/>
              </a:ext>
            </a:extLst>
          </p:cNvPr>
          <p:cNvSpPr>
            <a:spLocks noGrp="1"/>
          </p:cNvSpPr>
          <p:nvPr>
            <p:ph idx="1"/>
          </p:nvPr>
        </p:nvSpPr>
        <p:spPr>
          <a:xfrm>
            <a:off x="838200" y="1363580"/>
            <a:ext cx="10515600" cy="5277852"/>
          </a:xfrm>
        </p:spPr>
        <p:txBody>
          <a:bodyPr>
            <a:normAutofit/>
          </a:bodyPr>
          <a:lstStyle/>
          <a:p>
            <a:pPr marL="0" indent="0">
              <a:buNone/>
            </a:pPr>
            <a:r>
              <a:rPr lang="en-GB" sz="2600">
                <a:highlight>
                  <a:srgbClr val="FFFF00"/>
                </a:highlight>
              </a:rPr>
              <a:t>Some changes already made (acknowledge individual contributions)</a:t>
            </a:r>
          </a:p>
          <a:p>
            <a:endParaRPr lang="en-GB"/>
          </a:p>
          <a:p>
            <a:pPr marL="0" indent="0">
              <a:buNone/>
            </a:pPr>
            <a:r>
              <a:rPr lang="en-GB" sz="2600"/>
              <a:t>Next steps</a:t>
            </a:r>
          </a:p>
          <a:p>
            <a:r>
              <a:rPr lang="en-GB" sz="2400">
                <a:highlight>
                  <a:srgbClr val="FFFF00"/>
                </a:highlight>
              </a:rPr>
              <a:t>Add clear steps of what is going to happen before next meeting (e.g. ethics process)</a:t>
            </a:r>
          </a:p>
        </p:txBody>
      </p:sp>
    </p:spTree>
    <p:extLst>
      <p:ext uri="{BB962C8B-B14F-4D97-AF65-F5344CB8AC3E}">
        <p14:creationId xmlns:p14="http://schemas.microsoft.com/office/powerpoint/2010/main" val="55600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C3FD4-7699-4093-A998-205353A76E46}"/>
              </a:ext>
            </a:extLst>
          </p:cNvPr>
          <p:cNvSpPr>
            <a:spLocks noGrp="1"/>
          </p:cNvSpPr>
          <p:nvPr>
            <p:ph type="title"/>
          </p:nvPr>
        </p:nvSpPr>
        <p:spPr/>
        <p:txBody>
          <a:bodyPr/>
          <a:lstStyle/>
          <a:p>
            <a:r>
              <a:rPr lang="en-GB" b="1"/>
              <a:t>Reflection points</a:t>
            </a:r>
          </a:p>
        </p:txBody>
      </p:sp>
      <p:sp>
        <p:nvSpPr>
          <p:cNvPr id="3" name="Content Placeholder 2">
            <a:extLst>
              <a:ext uri="{FF2B5EF4-FFF2-40B4-BE49-F238E27FC236}">
                <a16:creationId xmlns:a16="http://schemas.microsoft.com/office/drawing/2014/main" id="{D669ABC2-5C5D-40C3-BCDE-CBDB59B3BA19}"/>
              </a:ext>
            </a:extLst>
          </p:cNvPr>
          <p:cNvSpPr>
            <a:spLocks noGrp="1"/>
          </p:cNvSpPr>
          <p:nvPr>
            <p:ph idx="1"/>
          </p:nvPr>
        </p:nvSpPr>
        <p:spPr>
          <a:xfrm>
            <a:off x="838199" y="1541540"/>
            <a:ext cx="9332495" cy="4351338"/>
          </a:xfrm>
        </p:spPr>
        <p:txBody>
          <a:bodyPr>
            <a:normAutofit/>
          </a:bodyPr>
          <a:lstStyle/>
          <a:p>
            <a:r>
              <a:rPr lang="en-GB"/>
              <a:t>To be completed after each activity</a:t>
            </a:r>
          </a:p>
          <a:p>
            <a:pPr lvl="1"/>
            <a:r>
              <a:rPr lang="en-GB"/>
              <a:t>What went well?</a:t>
            </a:r>
          </a:p>
          <a:p>
            <a:pPr lvl="1"/>
            <a:r>
              <a:rPr lang="en-GB"/>
              <a:t>What could I have done better?</a:t>
            </a:r>
          </a:p>
          <a:p>
            <a:pPr lvl="1"/>
            <a:r>
              <a:rPr lang="en-GB"/>
              <a:t>What did I learn from this experience and why?</a:t>
            </a:r>
          </a:p>
          <a:p>
            <a:pPr marL="457200" lvl="1" indent="0">
              <a:buNone/>
            </a:pPr>
            <a:endParaRPr lang="en-GB"/>
          </a:p>
        </p:txBody>
      </p:sp>
      <p:sp>
        <p:nvSpPr>
          <p:cNvPr id="5" name="Footer Placeholder 4">
            <a:extLst>
              <a:ext uri="{FF2B5EF4-FFF2-40B4-BE49-F238E27FC236}">
                <a16:creationId xmlns:a16="http://schemas.microsoft.com/office/drawing/2014/main" id="{94EFFB96-8E63-4B1D-B7B6-F12E7FAFA36E}"/>
              </a:ext>
            </a:extLst>
          </p:cNvPr>
          <p:cNvSpPr>
            <a:spLocks noGrp="1"/>
          </p:cNvSpPr>
          <p:nvPr>
            <p:ph type="ftr" sz="quarter" idx="11"/>
          </p:nvPr>
        </p:nvSpPr>
        <p:spPr/>
        <p:txBody>
          <a:bodyPr/>
          <a:lstStyle/>
          <a:p>
            <a:r>
              <a:rPr lang="en-GB"/>
              <a:t>Adapted from Carmel McGrath</a:t>
            </a:r>
          </a:p>
        </p:txBody>
      </p:sp>
    </p:spTree>
    <p:extLst>
      <p:ext uri="{BB962C8B-B14F-4D97-AF65-F5344CB8AC3E}">
        <p14:creationId xmlns:p14="http://schemas.microsoft.com/office/powerpoint/2010/main" val="24209253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accessory, case&#10;&#10;Description automatically generated">
            <a:extLst>
              <a:ext uri="{FF2B5EF4-FFF2-40B4-BE49-F238E27FC236}">
                <a16:creationId xmlns:a16="http://schemas.microsoft.com/office/drawing/2014/main" id="{14E622B8-D782-404F-97B7-062792E01602}"/>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86" r="-1" b="12623"/>
          <a:stretch/>
        </p:blipFill>
        <p:spPr>
          <a:xfrm>
            <a:off x="20" y="10"/>
            <a:ext cx="12188930" cy="6857990"/>
          </a:xfrm>
          <a:prstGeom prst="rect">
            <a:avLst/>
          </a:prstGeom>
        </p:spPr>
      </p:pic>
      <p:sp>
        <p:nvSpPr>
          <p:cNvPr id="2" name="Title 1">
            <a:extLst>
              <a:ext uri="{FF2B5EF4-FFF2-40B4-BE49-F238E27FC236}">
                <a16:creationId xmlns:a16="http://schemas.microsoft.com/office/drawing/2014/main" id="{2F37CFD3-29A9-443D-A14A-4BD94175D2D0}"/>
              </a:ext>
            </a:extLst>
          </p:cNvPr>
          <p:cNvSpPr>
            <a:spLocks noGrp="1"/>
          </p:cNvSpPr>
          <p:nvPr>
            <p:ph type="ctrTitle"/>
          </p:nvPr>
        </p:nvSpPr>
        <p:spPr>
          <a:xfrm>
            <a:off x="1524000" y="1122363"/>
            <a:ext cx="9144000" cy="3063240"/>
          </a:xfrm>
        </p:spPr>
        <p:txBody>
          <a:bodyPr>
            <a:normAutofit/>
          </a:bodyPr>
          <a:lstStyle/>
          <a:p>
            <a:r>
              <a:rPr lang="en-GB" sz="5100" b="1">
                <a:solidFill>
                  <a:srgbClr val="FFFFFF"/>
                </a:solidFill>
              </a:rPr>
              <a:t>Is there anything else you think we should be capturing on reflection points document?</a:t>
            </a:r>
          </a:p>
        </p:txBody>
      </p:sp>
      <p:sp>
        <p:nvSpPr>
          <p:cNvPr id="2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A0A6902-222B-4D8D-9B8A-51876CDEB835}"/>
              </a:ext>
            </a:extLst>
          </p:cNvPr>
          <p:cNvSpPr txBox="1"/>
          <p:nvPr/>
        </p:nvSpPr>
        <p:spPr>
          <a:xfrm>
            <a:off x="609600" y="6395512"/>
            <a:ext cx="6096000" cy="369332"/>
          </a:xfrm>
          <a:prstGeom prst="rect">
            <a:avLst/>
          </a:prstGeom>
          <a:noFill/>
        </p:spPr>
        <p:txBody>
          <a:bodyPr wrap="square">
            <a:spAutoFit/>
          </a:bodyPr>
          <a:lstStyle/>
          <a:p>
            <a:r>
              <a:rPr lang="en-GB"/>
              <a:t>Photo by </a:t>
            </a:r>
            <a:r>
              <a:rPr lang="en-GB">
                <a:hlinkClick r:id="rId4"/>
              </a:rPr>
              <a:t>Jason Leung</a:t>
            </a:r>
            <a:r>
              <a:rPr lang="en-GB"/>
              <a:t> on </a:t>
            </a:r>
            <a:r>
              <a:rPr lang="en-GB" err="1">
                <a:hlinkClick r:id="rId5"/>
              </a:rPr>
              <a:t>Unsplash</a:t>
            </a:r>
            <a:r>
              <a:rPr lang="en-GB"/>
              <a:t> </a:t>
            </a:r>
          </a:p>
        </p:txBody>
      </p:sp>
    </p:spTree>
    <p:extLst>
      <p:ext uri="{BB962C8B-B14F-4D97-AF65-F5344CB8AC3E}">
        <p14:creationId xmlns:p14="http://schemas.microsoft.com/office/powerpoint/2010/main" val="160668639"/>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lasses on top of a book&#10;&#10;Description automatically generated with medium confidence">
            <a:extLst>
              <a:ext uri="{FF2B5EF4-FFF2-40B4-BE49-F238E27FC236}">
                <a16:creationId xmlns:a16="http://schemas.microsoft.com/office/drawing/2014/main" id="{1DB5F289-B550-4272-B7A6-B9B1C4B814CC}"/>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a:stretch/>
        </p:blipFill>
        <p:spPr>
          <a:xfrm>
            <a:off x="0" y="639"/>
            <a:ext cx="12192000" cy="6856721"/>
          </a:xfrm>
          <a:prstGeom prst="rect">
            <a:avLst/>
          </a:prstGeom>
        </p:spPr>
      </p:pic>
      <p:sp>
        <p:nvSpPr>
          <p:cNvPr id="2" name="Title 1">
            <a:extLst>
              <a:ext uri="{FF2B5EF4-FFF2-40B4-BE49-F238E27FC236}">
                <a16:creationId xmlns:a16="http://schemas.microsoft.com/office/drawing/2014/main" id="{63CC3B68-0CD6-407C-9675-C67D43AAF568}"/>
              </a:ext>
            </a:extLst>
          </p:cNvPr>
          <p:cNvSpPr>
            <a:spLocks noGrp="1"/>
          </p:cNvSpPr>
          <p:nvPr>
            <p:ph type="ctrTitle"/>
          </p:nvPr>
        </p:nvSpPr>
        <p:spPr>
          <a:xfrm>
            <a:off x="1524000" y="1122362"/>
            <a:ext cx="9144000" cy="2900518"/>
          </a:xfrm>
        </p:spPr>
        <p:txBody>
          <a:bodyPr>
            <a:normAutofit/>
          </a:bodyPr>
          <a:lstStyle/>
          <a:p>
            <a:r>
              <a:rPr lang="en-GB">
                <a:solidFill>
                  <a:srgbClr val="FFFFFF"/>
                </a:solidFill>
              </a:rPr>
              <a:t>Research Integrity</a:t>
            </a:r>
          </a:p>
        </p:txBody>
      </p:sp>
      <p:sp>
        <p:nvSpPr>
          <p:cNvPr id="4" name="Subtitle 3">
            <a:extLst>
              <a:ext uri="{FF2B5EF4-FFF2-40B4-BE49-F238E27FC236}">
                <a16:creationId xmlns:a16="http://schemas.microsoft.com/office/drawing/2014/main" id="{DCAD3C89-C031-4A65-BFE9-22C6EE5A22B3}"/>
              </a:ext>
            </a:extLst>
          </p:cNvPr>
          <p:cNvSpPr>
            <a:spLocks noGrp="1"/>
          </p:cNvSpPr>
          <p:nvPr>
            <p:ph type="subTitle" idx="1"/>
          </p:nvPr>
        </p:nvSpPr>
        <p:spPr>
          <a:xfrm>
            <a:off x="1524000" y="4159404"/>
            <a:ext cx="9144000" cy="1098395"/>
          </a:xfrm>
        </p:spPr>
        <p:txBody>
          <a:bodyPr>
            <a:normAutofit/>
          </a:bodyPr>
          <a:lstStyle/>
          <a:p>
            <a:r>
              <a:rPr lang="en-GB">
                <a:solidFill>
                  <a:srgbClr val="FFFFFF"/>
                </a:solidFill>
              </a:rPr>
              <a:t>“</a:t>
            </a:r>
            <a:r>
              <a:rPr lang="en-GB" b="1" i="0">
                <a:solidFill>
                  <a:srgbClr val="FFFFFF"/>
                </a:solidFill>
                <a:effectLst/>
                <a:latin typeface="firasans"/>
              </a:rPr>
              <a:t>promote and maintain a culture of honesty, openness and responsibility”</a:t>
            </a:r>
            <a:endParaRPr lang="en-GB">
              <a:solidFill>
                <a:srgbClr val="FFFFFF"/>
              </a:solidFill>
            </a:endParaRPr>
          </a:p>
        </p:txBody>
      </p:sp>
      <p:sp>
        <p:nvSpPr>
          <p:cNvPr id="10" name="TextBox 9">
            <a:extLst>
              <a:ext uri="{FF2B5EF4-FFF2-40B4-BE49-F238E27FC236}">
                <a16:creationId xmlns:a16="http://schemas.microsoft.com/office/drawing/2014/main" id="{7DF9CE94-3347-4032-AB03-EBB83AA373D3}"/>
              </a:ext>
            </a:extLst>
          </p:cNvPr>
          <p:cNvSpPr txBox="1"/>
          <p:nvPr/>
        </p:nvSpPr>
        <p:spPr>
          <a:xfrm>
            <a:off x="288758" y="6371624"/>
            <a:ext cx="6096000" cy="369332"/>
          </a:xfrm>
          <a:prstGeom prst="rect">
            <a:avLst/>
          </a:prstGeom>
          <a:noFill/>
        </p:spPr>
        <p:txBody>
          <a:bodyPr wrap="square">
            <a:spAutoFit/>
          </a:bodyPr>
          <a:lstStyle/>
          <a:p>
            <a:r>
              <a:rPr lang="en-GB"/>
              <a:t>Photo by </a:t>
            </a:r>
            <a:r>
              <a:rPr lang="en-GB">
                <a:hlinkClick r:id="rId4"/>
              </a:rPr>
              <a:t>Dan Dimmock</a:t>
            </a:r>
            <a:r>
              <a:rPr lang="en-GB"/>
              <a:t> on </a:t>
            </a:r>
            <a:r>
              <a:rPr lang="en-GB" err="1">
                <a:hlinkClick r:id="rId5"/>
              </a:rPr>
              <a:t>Unsplash</a:t>
            </a:r>
            <a:r>
              <a:rPr lang="en-GB"/>
              <a:t> </a:t>
            </a:r>
          </a:p>
        </p:txBody>
      </p:sp>
    </p:spTree>
    <p:extLst>
      <p:ext uri="{BB962C8B-B14F-4D97-AF65-F5344CB8AC3E}">
        <p14:creationId xmlns:p14="http://schemas.microsoft.com/office/powerpoint/2010/main" val="2860449155"/>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0D33-CF01-4FE9-AF86-ADF9BA58381B}"/>
              </a:ext>
            </a:extLst>
          </p:cNvPr>
          <p:cNvSpPr>
            <a:spLocks noGrp="1"/>
          </p:cNvSpPr>
          <p:nvPr>
            <p:ph type="title"/>
          </p:nvPr>
        </p:nvSpPr>
        <p:spPr/>
        <p:txBody>
          <a:bodyPr/>
          <a:lstStyle/>
          <a:p>
            <a:r>
              <a:rPr lang="en-GB" b="1"/>
              <a:t>Research integrity</a:t>
            </a:r>
          </a:p>
        </p:txBody>
      </p:sp>
      <p:sp>
        <p:nvSpPr>
          <p:cNvPr id="3" name="Content Placeholder 2">
            <a:extLst>
              <a:ext uri="{FF2B5EF4-FFF2-40B4-BE49-F238E27FC236}">
                <a16:creationId xmlns:a16="http://schemas.microsoft.com/office/drawing/2014/main" id="{173546CE-2F80-47EF-A63D-92E53176365D}"/>
              </a:ext>
            </a:extLst>
          </p:cNvPr>
          <p:cNvSpPr>
            <a:spLocks noGrp="1"/>
          </p:cNvSpPr>
          <p:nvPr>
            <p:ph idx="1"/>
          </p:nvPr>
        </p:nvSpPr>
        <p:spPr>
          <a:xfrm>
            <a:off x="687280" y="6176963"/>
            <a:ext cx="10515600" cy="426128"/>
          </a:xfrm>
        </p:spPr>
        <p:txBody>
          <a:bodyPr>
            <a:normAutofit/>
          </a:bodyPr>
          <a:lstStyle/>
          <a:p>
            <a:pPr marL="0" indent="0">
              <a:buNone/>
            </a:pPr>
            <a:r>
              <a:rPr lang="en-GB" sz="1800"/>
              <a:t>More here: </a:t>
            </a:r>
            <a:r>
              <a:rPr lang="en-GB" sz="1800">
                <a:hlinkClick r:id="rId3"/>
              </a:rPr>
              <a:t>https://www.imperial.ac.uk/research-and-innovation/about-imperial-research/research-integrity/</a:t>
            </a:r>
            <a:r>
              <a:rPr lang="en-GB" sz="1800"/>
              <a:t> </a:t>
            </a:r>
          </a:p>
          <a:p>
            <a:pPr marL="457200" lvl="1" indent="0">
              <a:buNone/>
            </a:pPr>
            <a:endParaRPr lang="en-GB" sz="1600"/>
          </a:p>
          <a:p>
            <a:pPr lvl="1"/>
            <a:endParaRPr lang="en-GB" sz="1600"/>
          </a:p>
          <a:p>
            <a:pPr lvl="1"/>
            <a:endParaRPr lang="en-GB" sz="1600"/>
          </a:p>
        </p:txBody>
      </p:sp>
      <p:graphicFrame>
        <p:nvGraphicFramePr>
          <p:cNvPr id="4" name="Diagram 3">
            <a:extLst>
              <a:ext uri="{FF2B5EF4-FFF2-40B4-BE49-F238E27FC236}">
                <a16:creationId xmlns:a16="http://schemas.microsoft.com/office/drawing/2014/main" id="{2AA26B95-7CDA-4B9F-B423-2EF6693C314A}"/>
              </a:ext>
            </a:extLst>
          </p:cNvPr>
          <p:cNvGraphicFramePr/>
          <p:nvPr>
            <p:extLst>
              <p:ext uri="{D42A27DB-BD31-4B8C-83A1-F6EECF244321}">
                <p14:modId xmlns:p14="http://schemas.microsoft.com/office/powerpoint/2010/main" val="3361604357"/>
              </p:ext>
            </p:extLst>
          </p:nvPr>
        </p:nvGraphicFramePr>
        <p:xfrm>
          <a:off x="2753064" y="1358283"/>
          <a:ext cx="6384031" cy="44103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538388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person writing on a piece of paper&#10;&#10;Description automatically generated">
            <a:extLst>
              <a:ext uri="{FF2B5EF4-FFF2-40B4-BE49-F238E27FC236}">
                <a16:creationId xmlns:a16="http://schemas.microsoft.com/office/drawing/2014/main" id="{B7F345EB-BD62-4BE1-8EC1-A5D9EB2C82D6}"/>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b="15730"/>
          <a:stretch/>
        </p:blipFill>
        <p:spPr>
          <a:xfrm>
            <a:off x="-1" y="10"/>
            <a:ext cx="12192001" cy="6857990"/>
          </a:xfrm>
          <a:prstGeom prst="rect">
            <a:avLst/>
          </a:prstGeom>
        </p:spPr>
      </p:pic>
      <p:sp>
        <p:nvSpPr>
          <p:cNvPr id="2" name="Title 1">
            <a:extLst>
              <a:ext uri="{FF2B5EF4-FFF2-40B4-BE49-F238E27FC236}">
                <a16:creationId xmlns:a16="http://schemas.microsoft.com/office/drawing/2014/main" id="{4D0669B9-3434-40A5-B09E-9A16FC636595}"/>
              </a:ext>
            </a:extLst>
          </p:cNvPr>
          <p:cNvSpPr>
            <a:spLocks noGrp="1"/>
          </p:cNvSpPr>
          <p:nvPr>
            <p:ph type="title"/>
          </p:nvPr>
        </p:nvSpPr>
        <p:spPr>
          <a:xfrm>
            <a:off x="838200" y="914402"/>
            <a:ext cx="10515600" cy="2985923"/>
          </a:xfrm>
        </p:spPr>
        <p:txBody>
          <a:bodyPr vert="horz" lIns="91440" tIns="45720" rIns="91440" bIns="45720" rtlCol="0" anchor="b">
            <a:normAutofit/>
          </a:bodyPr>
          <a:lstStyle/>
          <a:p>
            <a:pPr algn="ctr"/>
            <a:r>
              <a:rPr lang="en-US" sz="5200">
                <a:solidFill>
                  <a:srgbClr val="FFFFFF"/>
                </a:solidFill>
              </a:rPr>
              <a:t>Ethics</a:t>
            </a:r>
          </a:p>
        </p:txBody>
      </p:sp>
      <p:sp>
        <p:nvSpPr>
          <p:cNvPr id="9" name="TextBox 8">
            <a:extLst>
              <a:ext uri="{FF2B5EF4-FFF2-40B4-BE49-F238E27FC236}">
                <a16:creationId xmlns:a16="http://schemas.microsoft.com/office/drawing/2014/main" id="{BA5EF2D7-DD9C-4C93-9596-C24239690B01}"/>
              </a:ext>
            </a:extLst>
          </p:cNvPr>
          <p:cNvSpPr txBox="1"/>
          <p:nvPr/>
        </p:nvSpPr>
        <p:spPr>
          <a:xfrm>
            <a:off x="224590" y="6304002"/>
            <a:ext cx="6096000" cy="369332"/>
          </a:xfrm>
          <a:prstGeom prst="rect">
            <a:avLst/>
          </a:prstGeom>
          <a:noFill/>
        </p:spPr>
        <p:txBody>
          <a:bodyPr wrap="square">
            <a:spAutoFit/>
          </a:bodyPr>
          <a:lstStyle/>
          <a:p>
            <a:r>
              <a:rPr lang="en-GB"/>
              <a:t>Photo by </a:t>
            </a:r>
            <a:r>
              <a:rPr lang="en-GB">
                <a:hlinkClick r:id="rId4"/>
              </a:rPr>
              <a:t>Scott Graham</a:t>
            </a:r>
            <a:r>
              <a:rPr lang="en-GB"/>
              <a:t> on </a:t>
            </a:r>
            <a:r>
              <a:rPr lang="en-GB" err="1">
                <a:hlinkClick r:id="rId5"/>
              </a:rPr>
              <a:t>Unsplash</a:t>
            </a:r>
            <a:r>
              <a:rPr lang="en-GB"/>
              <a:t> </a:t>
            </a:r>
          </a:p>
        </p:txBody>
      </p:sp>
    </p:spTree>
    <p:extLst>
      <p:ext uri="{BB962C8B-B14F-4D97-AF65-F5344CB8AC3E}">
        <p14:creationId xmlns:p14="http://schemas.microsoft.com/office/powerpoint/2010/main" val="42327362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Content Placeholder 3" title="Mentimeter - Interactive Presentations">
                <a:extLst>
                  <a:ext uri="{FF2B5EF4-FFF2-40B4-BE49-F238E27FC236}">
                    <a16:creationId xmlns:a16="http://schemas.microsoft.com/office/drawing/2014/main" id="{4ECFBD48-CBB0-4CB1-87C6-ED7C4A459390}"/>
                  </a:ext>
                </a:extLst>
              </p:cNvPr>
              <p:cNvGraphicFramePr>
                <a:graphicFrameLocks noGrp="1"/>
              </p:cNvGraphicFramePr>
              <p:nvPr>
                <p:ph idx="1"/>
                <p:extLst>
                  <p:ext uri="{D42A27DB-BD31-4B8C-83A1-F6EECF244321}">
                    <p14:modId xmlns:p14="http://schemas.microsoft.com/office/powerpoint/2010/main" val="2644030185"/>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4" name="Content Placeholder 3" title="Mentimeter - Interactive Presentations">
                <a:extLst>
                  <a:ext uri="{FF2B5EF4-FFF2-40B4-BE49-F238E27FC236}">
                    <a16:creationId xmlns:a16="http://schemas.microsoft.com/office/drawing/2014/main" id="{4ECFBD48-CBB0-4CB1-87C6-ED7C4A459390}"/>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3917804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587AE91F-CB65-4B8B-BCD5-27439B0415B1}"/>
              </a:ext>
            </a:extLst>
          </p:cNvPr>
          <p:cNvSpPr>
            <a:spLocks noGrp="1"/>
          </p:cNvSpPr>
          <p:nvPr>
            <p:ph idx="1"/>
          </p:nvPr>
        </p:nvSpPr>
        <p:spPr>
          <a:xfrm>
            <a:off x="1643269" y="1175657"/>
            <a:ext cx="8905462" cy="1626971"/>
          </a:xfrm>
        </p:spPr>
        <p:txBody>
          <a:bodyPr>
            <a:noAutofit/>
          </a:bodyPr>
          <a:lstStyle/>
          <a:p>
            <a:pPr marL="0" indent="0">
              <a:buNone/>
            </a:pPr>
            <a:r>
              <a:rPr lang="en-GB" sz="3600"/>
              <a:t>See video on history of ethics as part of the </a:t>
            </a:r>
            <a:r>
              <a:rPr lang="en-GB" sz="3600" err="1"/>
              <a:t>FutureLearn</a:t>
            </a:r>
            <a:r>
              <a:rPr lang="en-GB" sz="3600"/>
              <a:t> course ‘Introduction to Research Ethics:  Working with People’ by the University of Leeds: </a:t>
            </a:r>
            <a:r>
              <a:rPr lang="en-GB" sz="3600">
                <a:solidFill>
                  <a:srgbClr val="FF0000"/>
                </a:solidFill>
                <a:hlinkClick r:id="rId3"/>
              </a:rPr>
              <a:t>https://www.futurelearn.com/courses/research-ethics-an-introduction</a:t>
            </a:r>
            <a:r>
              <a:rPr lang="en-GB" sz="3600">
                <a:solidFill>
                  <a:srgbClr val="FF0000"/>
                </a:solidFill>
              </a:rPr>
              <a:t> </a:t>
            </a:r>
          </a:p>
        </p:txBody>
      </p:sp>
    </p:spTree>
    <p:extLst>
      <p:ext uri="{BB962C8B-B14F-4D97-AF65-F5344CB8AC3E}">
        <p14:creationId xmlns:p14="http://schemas.microsoft.com/office/powerpoint/2010/main" val="3600089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497AE-BD22-462B-AFDA-2209CEF82D8C}"/>
              </a:ext>
            </a:extLst>
          </p:cNvPr>
          <p:cNvSpPr>
            <a:spLocks noGrp="1"/>
          </p:cNvSpPr>
          <p:nvPr>
            <p:ph type="title"/>
          </p:nvPr>
        </p:nvSpPr>
        <p:spPr/>
        <p:txBody>
          <a:bodyPr/>
          <a:lstStyle/>
          <a:p>
            <a:r>
              <a:rPr lang="en-GB" b="1"/>
              <a:t>Declaration of Helsinki</a:t>
            </a:r>
          </a:p>
        </p:txBody>
      </p:sp>
      <p:sp>
        <p:nvSpPr>
          <p:cNvPr id="3" name="Content Placeholder 2">
            <a:extLst>
              <a:ext uri="{FF2B5EF4-FFF2-40B4-BE49-F238E27FC236}">
                <a16:creationId xmlns:a16="http://schemas.microsoft.com/office/drawing/2014/main" id="{9DFE7DD9-4220-47D1-806F-921225C45680}"/>
              </a:ext>
            </a:extLst>
          </p:cNvPr>
          <p:cNvSpPr>
            <a:spLocks noGrp="1"/>
          </p:cNvSpPr>
          <p:nvPr>
            <p:ph idx="1"/>
          </p:nvPr>
        </p:nvSpPr>
        <p:spPr>
          <a:xfrm>
            <a:off x="838201" y="2067606"/>
            <a:ext cx="10515599" cy="3525672"/>
          </a:xfrm>
        </p:spPr>
        <p:txBody>
          <a:bodyPr>
            <a:normAutofit/>
          </a:bodyPr>
          <a:lstStyle/>
          <a:p>
            <a:pPr marL="0" indent="0">
              <a:buNone/>
            </a:pPr>
            <a:r>
              <a:rPr lang="en-GB" sz="2400"/>
              <a:t>2013 World Medical Association Annual Assembly voted to support changes which:</a:t>
            </a:r>
          </a:p>
          <a:p>
            <a:pPr marL="0" indent="0">
              <a:buNone/>
            </a:pPr>
            <a:endParaRPr lang="en-GB" sz="2400"/>
          </a:p>
          <a:p>
            <a:r>
              <a:rPr lang="en-GB" sz="2400"/>
              <a:t>Increased protection for </a:t>
            </a:r>
            <a:r>
              <a:rPr lang="en-GB" sz="2400" b="1"/>
              <a:t>vulnerable groups </a:t>
            </a:r>
            <a:r>
              <a:rPr lang="en-GB" sz="2400"/>
              <a:t>involved in research</a:t>
            </a:r>
          </a:p>
          <a:p>
            <a:r>
              <a:rPr lang="en-GB" sz="2400"/>
              <a:t>New provision for </a:t>
            </a:r>
            <a:r>
              <a:rPr lang="en-GB" sz="2400" b="1"/>
              <a:t>compensating</a:t>
            </a:r>
            <a:r>
              <a:rPr lang="en-GB" sz="2400"/>
              <a:t> people harmed as a result of participating in research</a:t>
            </a:r>
          </a:p>
          <a:p>
            <a:r>
              <a:rPr lang="en-GB" sz="2400"/>
              <a:t>Requirements for post-study arrangements to ensure participants involved in research are </a:t>
            </a:r>
            <a:r>
              <a:rPr lang="en-GB" sz="2400" b="1"/>
              <a:t>informed of the results</a:t>
            </a:r>
            <a:r>
              <a:rPr lang="en-GB" sz="2400"/>
              <a:t> and have access to any beneficial treatments that emerge</a:t>
            </a:r>
          </a:p>
          <a:p>
            <a:endParaRPr lang="en-GB" sz="2400"/>
          </a:p>
        </p:txBody>
      </p:sp>
      <p:sp>
        <p:nvSpPr>
          <p:cNvPr id="4" name="TextBox 3">
            <a:extLst>
              <a:ext uri="{FF2B5EF4-FFF2-40B4-BE49-F238E27FC236}">
                <a16:creationId xmlns:a16="http://schemas.microsoft.com/office/drawing/2014/main" id="{DC2C745A-4AE9-4BB9-98D3-1C253908A466}"/>
              </a:ext>
            </a:extLst>
          </p:cNvPr>
          <p:cNvSpPr txBox="1"/>
          <p:nvPr/>
        </p:nvSpPr>
        <p:spPr>
          <a:xfrm>
            <a:off x="838200" y="1424830"/>
            <a:ext cx="4209166" cy="369332"/>
          </a:xfrm>
          <a:prstGeom prst="rect">
            <a:avLst/>
          </a:prstGeom>
          <a:noFill/>
        </p:spPr>
        <p:txBody>
          <a:bodyPr wrap="none" rtlCol="0">
            <a:spAutoFit/>
          </a:bodyPr>
          <a:lstStyle/>
          <a:p>
            <a:r>
              <a:rPr lang="en-GB" i="1"/>
              <a:t>Medical research involving human subjects</a:t>
            </a:r>
          </a:p>
        </p:txBody>
      </p:sp>
      <p:sp>
        <p:nvSpPr>
          <p:cNvPr id="5" name="Footer Placeholder 4">
            <a:extLst>
              <a:ext uri="{FF2B5EF4-FFF2-40B4-BE49-F238E27FC236}">
                <a16:creationId xmlns:a16="http://schemas.microsoft.com/office/drawing/2014/main" id="{BF88A872-C36E-4C8C-8D0F-D011D08DD803}"/>
              </a:ext>
            </a:extLst>
          </p:cNvPr>
          <p:cNvSpPr>
            <a:spLocks noGrp="1"/>
          </p:cNvSpPr>
          <p:nvPr>
            <p:ph type="ftr" sz="quarter" idx="11"/>
          </p:nvPr>
        </p:nvSpPr>
        <p:spPr/>
        <p:txBody>
          <a:bodyPr/>
          <a:lstStyle/>
          <a:p>
            <a:r>
              <a:rPr lang="en-GB"/>
              <a:t>Adapted from World Medical Association (2022)</a:t>
            </a:r>
          </a:p>
        </p:txBody>
      </p:sp>
    </p:spTree>
    <p:extLst>
      <p:ext uri="{BB962C8B-B14F-4D97-AF65-F5344CB8AC3E}">
        <p14:creationId xmlns:p14="http://schemas.microsoft.com/office/powerpoint/2010/main" val="17578775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A1DC-737D-4911-9578-70C2FC23720C}"/>
              </a:ext>
            </a:extLst>
          </p:cNvPr>
          <p:cNvSpPr>
            <a:spLocks noGrp="1"/>
          </p:cNvSpPr>
          <p:nvPr>
            <p:ph type="title"/>
          </p:nvPr>
        </p:nvSpPr>
        <p:spPr/>
        <p:txBody>
          <a:bodyPr/>
          <a:lstStyle/>
          <a:p>
            <a:r>
              <a:rPr lang="en-GB" b="1"/>
              <a:t>Why is ethics important?</a:t>
            </a:r>
          </a:p>
        </p:txBody>
      </p:sp>
      <p:pic>
        <p:nvPicPr>
          <p:cNvPr id="5" name="Graphic 4" descr="Head with gears with solid fill">
            <a:extLst>
              <a:ext uri="{FF2B5EF4-FFF2-40B4-BE49-F238E27FC236}">
                <a16:creationId xmlns:a16="http://schemas.microsoft.com/office/drawing/2014/main" id="{1E92C40B-72DC-4D17-A66E-77AC5E4AF3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2129904"/>
            <a:ext cx="678873" cy="678873"/>
          </a:xfrm>
          <a:prstGeom prst="rect">
            <a:avLst/>
          </a:prstGeom>
        </p:spPr>
      </p:pic>
      <p:sp>
        <p:nvSpPr>
          <p:cNvPr id="6" name="TextBox 5">
            <a:extLst>
              <a:ext uri="{FF2B5EF4-FFF2-40B4-BE49-F238E27FC236}">
                <a16:creationId xmlns:a16="http://schemas.microsoft.com/office/drawing/2014/main" id="{9890F2CC-83BD-444C-98AF-A9943C0808AA}"/>
              </a:ext>
            </a:extLst>
          </p:cNvPr>
          <p:cNvSpPr txBox="1"/>
          <p:nvPr/>
        </p:nvSpPr>
        <p:spPr>
          <a:xfrm>
            <a:off x="1613065" y="2129904"/>
            <a:ext cx="9740735" cy="707886"/>
          </a:xfrm>
          <a:prstGeom prst="rect">
            <a:avLst/>
          </a:prstGeom>
          <a:noFill/>
        </p:spPr>
        <p:txBody>
          <a:bodyPr wrap="square" rtlCol="0">
            <a:spAutoFit/>
          </a:bodyPr>
          <a:lstStyle/>
          <a:p>
            <a:r>
              <a:rPr lang="en-GB" sz="2000"/>
              <a:t>Research generates new knowledge therefore, significant physical &amp; emotional </a:t>
            </a:r>
            <a:r>
              <a:rPr lang="en-GB" sz="2000" b="1"/>
              <a:t>risks</a:t>
            </a:r>
            <a:r>
              <a:rPr lang="en-GB" sz="2000"/>
              <a:t> are possible</a:t>
            </a:r>
          </a:p>
        </p:txBody>
      </p:sp>
      <p:pic>
        <p:nvPicPr>
          <p:cNvPr id="8" name="Graphic 7" descr="Meeting with solid fill">
            <a:extLst>
              <a:ext uri="{FF2B5EF4-FFF2-40B4-BE49-F238E27FC236}">
                <a16:creationId xmlns:a16="http://schemas.microsoft.com/office/drawing/2014/main" id="{DE1A0494-3C90-40EE-A93A-672F3FF6470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7020" y="3218980"/>
            <a:ext cx="801231" cy="801231"/>
          </a:xfrm>
          <a:prstGeom prst="rect">
            <a:avLst/>
          </a:prstGeom>
        </p:spPr>
      </p:pic>
      <p:sp>
        <p:nvSpPr>
          <p:cNvPr id="9" name="TextBox 8">
            <a:extLst>
              <a:ext uri="{FF2B5EF4-FFF2-40B4-BE49-F238E27FC236}">
                <a16:creationId xmlns:a16="http://schemas.microsoft.com/office/drawing/2014/main" id="{3BB46D19-4D6D-48D8-9F71-17BE7D8E1F59}"/>
              </a:ext>
            </a:extLst>
          </p:cNvPr>
          <p:cNvSpPr txBox="1"/>
          <p:nvPr/>
        </p:nvSpPr>
        <p:spPr>
          <a:xfrm>
            <a:off x="1613065" y="3170711"/>
            <a:ext cx="9740735" cy="707886"/>
          </a:xfrm>
          <a:prstGeom prst="rect">
            <a:avLst/>
          </a:prstGeom>
          <a:noFill/>
        </p:spPr>
        <p:txBody>
          <a:bodyPr wrap="square" rtlCol="0">
            <a:spAutoFit/>
          </a:bodyPr>
          <a:lstStyle/>
          <a:p>
            <a:r>
              <a:rPr lang="en-GB" sz="2000" b="1"/>
              <a:t>Research Ethics Committees (RECs) </a:t>
            </a:r>
            <a:r>
              <a:rPr lang="en-GB" sz="2000"/>
              <a:t>consider research proposals &amp; researchers who propose the research</a:t>
            </a:r>
          </a:p>
        </p:txBody>
      </p:sp>
      <p:pic>
        <p:nvPicPr>
          <p:cNvPr id="11" name="Graphic 10" descr="List with solid fill">
            <a:extLst>
              <a:ext uri="{FF2B5EF4-FFF2-40B4-BE49-F238E27FC236}">
                <a16:creationId xmlns:a16="http://schemas.microsoft.com/office/drawing/2014/main" id="{BC0C752C-592F-49C8-9950-9FBB48372D1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0435" y="4394199"/>
            <a:ext cx="914400" cy="914400"/>
          </a:xfrm>
          <a:prstGeom prst="rect">
            <a:avLst/>
          </a:prstGeom>
        </p:spPr>
      </p:pic>
      <p:sp>
        <p:nvSpPr>
          <p:cNvPr id="12" name="TextBox 11">
            <a:extLst>
              <a:ext uri="{FF2B5EF4-FFF2-40B4-BE49-F238E27FC236}">
                <a16:creationId xmlns:a16="http://schemas.microsoft.com/office/drawing/2014/main" id="{AB835FF9-5DFD-4607-90AC-A7788746C204}"/>
              </a:ext>
            </a:extLst>
          </p:cNvPr>
          <p:cNvSpPr txBox="1"/>
          <p:nvPr/>
        </p:nvSpPr>
        <p:spPr>
          <a:xfrm>
            <a:off x="1752600" y="4394199"/>
            <a:ext cx="9740735" cy="707886"/>
          </a:xfrm>
          <a:prstGeom prst="rect">
            <a:avLst/>
          </a:prstGeom>
          <a:noFill/>
        </p:spPr>
        <p:txBody>
          <a:bodyPr wrap="square" rtlCol="0">
            <a:spAutoFit/>
          </a:bodyPr>
          <a:lstStyle/>
          <a:p>
            <a:r>
              <a:rPr lang="en-GB" sz="2000"/>
              <a:t>You cannot </a:t>
            </a:r>
            <a:r>
              <a:rPr lang="en-GB" sz="2000" b="1"/>
              <a:t>start research </a:t>
            </a:r>
            <a:r>
              <a:rPr lang="en-GB" sz="2000"/>
              <a:t>without approval – and some funders may not provide funding until you have received REC approval</a:t>
            </a:r>
          </a:p>
        </p:txBody>
      </p:sp>
      <p:sp>
        <p:nvSpPr>
          <p:cNvPr id="4" name="Footer Placeholder 3">
            <a:extLst>
              <a:ext uri="{FF2B5EF4-FFF2-40B4-BE49-F238E27FC236}">
                <a16:creationId xmlns:a16="http://schemas.microsoft.com/office/drawing/2014/main" id="{89A2EC56-9F4E-4208-86A0-29CDF9FF04FF}"/>
              </a:ext>
            </a:extLst>
          </p:cNvPr>
          <p:cNvSpPr>
            <a:spLocks noGrp="1"/>
          </p:cNvSpPr>
          <p:nvPr>
            <p:ph type="ftr" sz="quarter" idx="11"/>
          </p:nvPr>
        </p:nvSpPr>
        <p:spPr/>
        <p:txBody>
          <a:bodyPr/>
          <a:lstStyle/>
          <a:p>
            <a:r>
              <a:rPr lang="en-GB"/>
              <a:t>Adapted from Jasim and </a:t>
            </a:r>
            <a:r>
              <a:rPr lang="en-GB" err="1"/>
              <a:t>Plackett</a:t>
            </a:r>
            <a:r>
              <a:rPr lang="en-GB"/>
              <a:t> (2021)</a:t>
            </a:r>
          </a:p>
        </p:txBody>
      </p:sp>
    </p:spTree>
    <p:extLst>
      <p:ext uri="{BB962C8B-B14F-4D97-AF65-F5344CB8AC3E}">
        <p14:creationId xmlns:p14="http://schemas.microsoft.com/office/powerpoint/2010/main" val="3792416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FCF61D-EF56-4271-BA00-50797F0B5CE3}"/>
              </a:ext>
            </a:extLst>
          </p:cNvPr>
          <p:cNvSpPr>
            <a:spLocks noGrp="1"/>
          </p:cNvSpPr>
          <p:nvPr>
            <p:ph type="title"/>
          </p:nvPr>
        </p:nvSpPr>
        <p:spPr>
          <a:xfrm>
            <a:off x="640080" y="325369"/>
            <a:ext cx="4368602" cy="1956841"/>
          </a:xfrm>
        </p:spPr>
        <p:txBody>
          <a:bodyPr anchor="b">
            <a:normAutofit/>
          </a:bodyPr>
          <a:lstStyle/>
          <a:p>
            <a:r>
              <a:rPr lang="en-GB" sz="4200" b="1"/>
              <a:t>Key ethical principles in research</a:t>
            </a:r>
          </a:p>
        </p:txBody>
      </p:sp>
      <p:sp>
        <p:nvSpPr>
          <p:cNvPr id="3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ent Placeholder 2">
            <a:extLst>
              <a:ext uri="{FF2B5EF4-FFF2-40B4-BE49-F238E27FC236}">
                <a16:creationId xmlns:a16="http://schemas.microsoft.com/office/drawing/2014/main" id="{AD9B29C6-8523-4919-B554-C0FFB7EA4588}"/>
              </a:ext>
            </a:extLst>
          </p:cNvPr>
          <p:cNvSpPr>
            <a:spLocks noGrp="1"/>
          </p:cNvSpPr>
          <p:nvPr>
            <p:ph idx="1"/>
          </p:nvPr>
        </p:nvSpPr>
        <p:spPr>
          <a:xfrm>
            <a:off x="640080" y="2872899"/>
            <a:ext cx="4243589" cy="3320668"/>
          </a:xfrm>
        </p:spPr>
        <p:txBody>
          <a:bodyPr>
            <a:normAutofit/>
          </a:bodyPr>
          <a:lstStyle/>
          <a:p>
            <a:pPr marL="342900" indent="-342900">
              <a:buFont typeface="+mj-lt"/>
              <a:buAutoNum type="arabicPeriod"/>
            </a:pPr>
            <a:r>
              <a:rPr lang="en-GB" sz="2200" b="1"/>
              <a:t>Respect: </a:t>
            </a:r>
            <a:r>
              <a:rPr lang="en-GB" sz="2200"/>
              <a:t>autonomy, capacity &amp; dignity</a:t>
            </a:r>
          </a:p>
          <a:p>
            <a:pPr marL="0" indent="0">
              <a:buNone/>
            </a:pPr>
            <a:endParaRPr lang="en-GB" sz="2200" b="1"/>
          </a:p>
          <a:p>
            <a:pPr marL="457200" indent="-457200">
              <a:buFont typeface="+mj-lt"/>
              <a:buAutoNum type="arabicPeriod" startAt="2"/>
            </a:pPr>
            <a:r>
              <a:rPr lang="en-GB" sz="2200" b="1"/>
              <a:t>Beneficence: </a:t>
            </a:r>
            <a:r>
              <a:rPr lang="en-GB" sz="2200"/>
              <a:t>wellbeing, minimise risk &amp; protect</a:t>
            </a:r>
            <a:endParaRPr lang="en-GB" sz="2200" b="1"/>
          </a:p>
          <a:p>
            <a:pPr marL="342900" indent="-342900">
              <a:buFont typeface="+mj-lt"/>
              <a:buAutoNum type="arabicPeriod" startAt="2"/>
            </a:pPr>
            <a:endParaRPr lang="en-GB" sz="2200" b="1"/>
          </a:p>
          <a:p>
            <a:pPr marL="342900" indent="-342900">
              <a:buFont typeface="+mj-lt"/>
              <a:buAutoNum type="arabicPeriod" startAt="2"/>
            </a:pPr>
            <a:r>
              <a:rPr lang="en-GB" sz="2200" b="1"/>
              <a:t>Justice: </a:t>
            </a:r>
            <a:r>
              <a:rPr lang="en-GB" sz="2200"/>
              <a:t>risk/benefit, equity &amp; special protection of vulnerable groups</a:t>
            </a:r>
            <a:endParaRPr lang="en-GB" sz="2200" b="1"/>
          </a:p>
        </p:txBody>
      </p:sp>
      <p:pic>
        <p:nvPicPr>
          <p:cNvPr id="6" name="Picture 5" descr="A person writing on a piece of paper&#10;&#10;Description automatically generated">
            <a:extLst>
              <a:ext uri="{FF2B5EF4-FFF2-40B4-BE49-F238E27FC236}">
                <a16:creationId xmlns:a16="http://schemas.microsoft.com/office/drawing/2014/main" id="{70FBCE14-06A6-402E-A3CC-0C04B15C92D7}"/>
              </a:ext>
            </a:extLst>
          </p:cNvPr>
          <p:cNvPicPr>
            <a:picLocks noChangeAspect="1"/>
          </p:cNvPicPr>
          <p:nvPr/>
        </p:nvPicPr>
        <p:blipFill rotWithShape="1">
          <a:blip r:embed="rId3">
            <a:extLst>
              <a:ext uri="{28A0092B-C50C-407E-A947-70E740481C1C}">
                <a14:useLocalDpi xmlns:a14="http://schemas.microsoft.com/office/drawing/2010/main" val="0"/>
              </a:ext>
            </a:extLst>
          </a:blip>
          <a:srcRect l="9757" r="2329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0" name="TextBox 9">
            <a:extLst>
              <a:ext uri="{FF2B5EF4-FFF2-40B4-BE49-F238E27FC236}">
                <a16:creationId xmlns:a16="http://schemas.microsoft.com/office/drawing/2014/main" id="{A00FCB71-6155-488A-8693-0C4A688E5170}"/>
              </a:ext>
            </a:extLst>
          </p:cNvPr>
          <p:cNvSpPr txBox="1"/>
          <p:nvPr/>
        </p:nvSpPr>
        <p:spPr>
          <a:xfrm>
            <a:off x="8502316" y="6314237"/>
            <a:ext cx="6096000" cy="369332"/>
          </a:xfrm>
          <a:prstGeom prst="rect">
            <a:avLst/>
          </a:prstGeom>
          <a:noFill/>
        </p:spPr>
        <p:txBody>
          <a:bodyPr wrap="square">
            <a:spAutoFit/>
          </a:bodyPr>
          <a:lstStyle/>
          <a:p>
            <a:r>
              <a:rPr lang="en-GB"/>
              <a:t>Photo by </a:t>
            </a:r>
            <a:r>
              <a:rPr lang="en-GB">
                <a:hlinkClick r:id="rId4"/>
              </a:rPr>
              <a:t>Scott Graham</a:t>
            </a:r>
            <a:r>
              <a:rPr lang="en-GB"/>
              <a:t> on </a:t>
            </a:r>
            <a:r>
              <a:rPr lang="en-GB" err="1">
                <a:hlinkClick r:id="rId5"/>
              </a:rPr>
              <a:t>Unsplash</a:t>
            </a:r>
            <a:r>
              <a:rPr lang="en-GB"/>
              <a:t> </a:t>
            </a:r>
          </a:p>
        </p:txBody>
      </p:sp>
      <p:sp>
        <p:nvSpPr>
          <p:cNvPr id="4" name="Footer Placeholder 3">
            <a:extLst>
              <a:ext uri="{FF2B5EF4-FFF2-40B4-BE49-F238E27FC236}">
                <a16:creationId xmlns:a16="http://schemas.microsoft.com/office/drawing/2014/main" id="{92E301B4-6E0A-4980-9DC1-51E9341760F2}"/>
              </a:ext>
            </a:extLst>
          </p:cNvPr>
          <p:cNvSpPr>
            <a:spLocks noGrp="1"/>
          </p:cNvSpPr>
          <p:nvPr>
            <p:ph type="ftr" sz="quarter" idx="11"/>
          </p:nvPr>
        </p:nvSpPr>
        <p:spPr>
          <a:xfrm>
            <a:off x="320040" y="6419131"/>
            <a:ext cx="4114800" cy="365125"/>
          </a:xfrm>
        </p:spPr>
        <p:txBody>
          <a:bodyPr/>
          <a:lstStyle/>
          <a:p>
            <a:r>
              <a:rPr lang="en-GB"/>
              <a:t>Adapted from Jasim and </a:t>
            </a:r>
            <a:r>
              <a:rPr lang="en-GB" err="1"/>
              <a:t>Plackett</a:t>
            </a:r>
            <a:r>
              <a:rPr lang="en-GB"/>
              <a:t> (2021)</a:t>
            </a:r>
          </a:p>
        </p:txBody>
      </p:sp>
    </p:spTree>
    <p:extLst>
      <p:ext uri="{BB962C8B-B14F-4D97-AF65-F5344CB8AC3E}">
        <p14:creationId xmlns:p14="http://schemas.microsoft.com/office/powerpoint/2010/main" val="3607483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accessory, case&#10;&#10;Description automatically generated">
            <a:extLst>
              <a:ext uri="{FF2B5EF4-FFF2-40B4-BE49-F238E27FC236}">
                <a16:creationId xmlns:a16="http://schemas.microsoft.com/office/drawing/2014/main" id="{2F787F85-E5D4-4EBE-8C18-920E0BAB0A2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86" r="-1" b="12623"/>
          <a:stretch/>
        </p:blipFill>
        <p:spPr>
          <a:xfrm>
            <a:off x="20" y="10"/>
            <a:ext cx="12188930" cy="6857990"/>
          </a:xfrm>
          <a:prstGeom prst="rect">
            <a:avLst/>
          </a:prstGeom>
        </p:spPr>
      </p:pic>
      <p:sp>
        <p:nvSpPr>
          <p:cNvPr id="2" name="Title 1">
            <a:extLst>
              <a:ext uri="{FF2B5EF4-FFF2-40B4-BE49-F238E27FC236}">
                <a16:creationId xmlns:a16="http://schemas.microsoft.com/office/drawing/2014/main" id="{2F37CFD3-29A9-443D-A14A-4BD94175D2D0}"/>
              </a:ext>
            </a:extLst>
          </p:cNvPr>
          <p:cNvSpPr>
            <a:spLocks noGrp="1"/>
          </p:cNvSpPr>
          <p:nvPr>
            <p:ph type="ctrTitle"/>
          </p:nvPr>
        </p:nvSpPr>
        <p:spPr>
          <a:xfrm>
            <a:off x="1524000" y="1122363"/>
            <a:ext cx="9144000" cy="3063240"/>
          </a:xfrm>
        </p:spPr>
        <p:txBody>
          <a:bodyPr>
            <a:normAutofit/>
          </a:bodyPr>
          <a:lstStyle/>
          <a:p>
            <a:r>
              <a:rPr lang="en-GB" sz="6600" b="1">
                <a:solidFill>
                  <a:srgbClr val="FFFFFF"/>
                </a:solidFill>
              </a:rPr>
              <a:t>Who would you consider to be a vulnerable participant?</a:t>
            </a:r>
          </a:p>
        </p:txBody>
      </p:sp>
      <p:sp>
        <p:nvSpPr>
          <p:cNvPr id="2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30F1903-5864-44D8-8485-B679AF35894B}"/>
              </a:ext>
            </a:extLst>
          </p:cNvPr>
          <p:cNvSpPr txBox="1"/>
          <p:nvPr/>
        </p:nvSpPr>
        <p:spPr>
          <a:xfrm>
            <a:off x="463731" y="6395512"/>
            <a:ext cx="6100354" cy="369332"/>
          </a:xfrm>
          <a:prstGeom prst="rect">
            <a:avLst/>
          </a:prstGeom>
          <a:noFill/>
        </p:spPr>
        <p:txBody>
          <a:bodyPr wrap="square">
            <a:spAutoFit/>
          </a:bodyPr>
          <a:lstStyle/>
          <a:p>
            <a:r>
              <a:rPr lang="en-GB"/>
              <a:t>Photo by </a:t>
            </a:r>
            <a:r>
              <a:rPr lang="en-GB">
                <a:hlinkClick r:id="rId4"/>
              </a:rPr>
              <a:t>Jason Leung</a:t>
            </a:r>
            <a:r>
              <a:rPr lang="en-GB"/>
              <a:t> on </a:t>
            </a:r>
            <a:r>
              <a:rPr lang="en-GB" err="1">
                <a:hlinkClick r:id="rId5"/>
              </a:rPr>
              <a:t>Unsplash</a:t>
            </a:r>
            <a:r>
              <a:rPr lang="en-GB"/>
              <a:t> </a:t>
            </a:r>
          </a:p>
        </p:txBody>
      </p:sp>
    </p:spTree>
    <p:extLst>
      <p:ext uri="{BB962C8B-B14F-4D97-AF65-F5344CB8AC3E}">
        <p14:creationId xmlns:p14="http://schemas.microsoft.com/office/powerpoint/2010/main" val="2461140902"/>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5923E-4AA9-4DFE-9F2C-3CD3E5A1CB46}"/>
              </a:ext>
            </a:extLst>
          </p:cNvPr>
          <p:cNvSpPr>
            <a:spLocks noGrp="1"/>
          </p:cNvSpPr>
          <p:nvPr>
            <p:ph type="title"/>
          </p:nvPr>
        </p:nvSpPr>
        <p:spPr/>
        <p:txBody>
          <a:bodyPr/>
          <a:lstStyle/>
          <a:p>
            <a:r>
              <a:rPr lang="en-GB" b="1"/>
              <a:t>Vulnerability </a:t>
            </a:r>
          </a:p>
        </p:txBody>
      </p:sp>
      <p:sp>
        <p:nvSpPr>
          <p:cNvPr id="3" name="Content Placeholder 2">
            <a:extLst>
              <a:ext uri="{FF2B5EF4-FFF2-40B4-BE49-F238E27FC236}">
                <a16:creationId xmlns:a16="http://schemas.microsoft.com/office/drawing/2014/main" id="{BBDAD091-4FA7-49A9-978B-A7612E2C50E4}"/>
              </a:ext>
            </a:extLst>
          </p:cNvPr>
          <p:cNvSpPr>
            <a:spLocks noGrp="1"/>
          </p:cNvSpPr>
          <p:nvPr>
            <p:ph idx="1"/>
          </p:nvPr>
        </p:nvSpPr>
        <p:spPr>
          <a:xfrm>
            <a:off x="838200" y="1825625"/>
            <a:ext cx="10134600" cy="4351338"/>
          </a:xfrm>
        </p:spPr>
        <p:txBody>
          <a:bodyPr>
            <a:normAutofit/>
          </a:bodyPr>
          <a:lstStyle/>
          <a:p>
            <a:pPr marL="0" indent="0">
              <a:buNone/>
            </a:pPr>
            <a:r>
              <a:rPr lang="en-GB">
                <a:highlight>
                  <a:srgbClr val="FFFF00"/>
                </a:highlight>
              </a:rPr>
              <a:t>Add here what your REC defines as vulnerable</a:t>
            </a:r>
          </a:p>
          <a:p>
            <a:endParaRPr lang="en-GB"/>
          </a:p>
          <a:p>
            <a:pPr marL="0" indent="0">
              <a:buNone/>
            </a:pPr>
            <a:r>
              <a:rPr lang="en-GB"/>
              <a:t>Ethics in practice: vulnerability is situation/context dependent</a:t>
            </a:r>
          </a:p>
        </p:txBody>
      </p:sp>
    </p:spTree>
    <p:extLst>
      <p:ext uri="{BB962C8B-B14F-4D97-AF65-F5344CB8AC3E}">
        <p14:creationId xmlns:p14="http://schemas.microsoft.com/office/powerpoint/2010/main" val="3269812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F741F-C9D4-4403-A90C-6B396ACC0585}"/>
              </a:ext>
            </a:extLst>
          </p:cNvPr>
          <p:cNvSpPr>
            <a:spLocks noGrp="1"/>
          </p:cNvSpPr>
          <p:nvPr>
            <p:ph type="title"/>
          </p:nvPr>
        </p:nvSpPr>
        <p:spPr/>
        <p:txBody>
          <a:bodyPr/>
          <a:lstStyle/>
          <a:p>
            <a:r>
              <a:rPr lang="en-GB" b="1"/>
              <a:t>Safeguarding</a:t>
            </a:r>
            <a:r>
              <a:rPr lang="en-GB"/>
              <a:t> </a:t>
            </a:r>
          </a:p>
        </p:txBody>
      </p:sp>
      <p:sp>
        <p:nvSpPr>
          <p:cNvPr id="3" name="Content Placeholder 2">
            <a:extLst>
              <a:ext uri="{FF2B5EF4-FFF2-40B4-BE49-F238E27FC236}">
                <a16:creationId xmlns:a16="http://schemas.microsoft.com/office/drawing/2014/main" id="{A69B98A2-3C58-4815-AC67-FFBE7DD6643A}"/>
              </a:ext>
            </a:extLst>
          </p:cNvPr>
          <p:cNvSpPr>
            <a:spLocks noGrp="1"/>
          </p:cNvSpPr>
          <p:nvPr>
            <p:ph idx="1"/>
          </p:nvPr>
        </p:nvSpPr>
        <p:spPr/>
        <p:txBody>
          <a:bodyPr>
            <a:normAutofit lnSpcReduction="10000"/>
          </a:bodyPr>
          <a:lstStyle/>
          <a:p>
            <a:pPr marL="0" indent="0">
              <a:buNone/>
            </a:pPr>
            <a:r>
              <a:rPr lang="en-GB"/>
              <a:t>Promoting the welfare of children (under 18) &amp; vulnerable adults and protect them from harm.</a:t>
            </a:r>
          </a:p>
          <a:p>
            <a:r>
              <a:rPr lang="en-GB"/>
              <a:t>Power relationships between researchers and participants</a:t>
            </a:r>
          </a:p>
          <a:p>
            <a:r>
              <a:rPr lang="en-GB"/>
              <a:t>Exploring sensitive and emotive topics</a:t>
            </a:r>
          </a:p>
          <a:p>
            <a:r>
              <a:rPr lang="en-GB"/>
              <a:t>Researching in the field &amp; lone working</a:t>
            </a:r>
          </a:p>
          <a:p>
            <a:r>
              <a:rPr lang="en-GB"/>
              <a:t>Maintaining professional boundaries</a:t>
            </a:r>
          </a:p>
          <a:p>
            <a:r>
              <a:rPr lang="en-GB"/>
              <a:t>Disclosure of abuse / safeguarding concerns during data collection</a:t>
            </a:r>
          </a:p>
          <a:p>
            <a:endParaRPr lang="en-GB"/>
          </a:p>
          <a:p>
            <a:pPr marL="0" indent="0">
              <a:buNone/>
            </a:pPr>
            <a:r>
              <a:rPr lang="en-GB">
                <a:highlight>
                  <a:srgbClr val="FFFF00"/>
                </a:highlight>
              </a:rPr>
              <a:t>[Add institution specific guidelines]</a:t>
            </a:r>
          </a:p>
        </p:txBody>
      </p:sp>
      <p:sp>
        <p:nvSpPr>
          <p:cNvPr id="5" name="Footer Placeholder 4">
            <a:extLst>
              <a:ext uri="{FF2B5EF4-FFF2-40B4-BE49-F238E27FC236}">
                <a16:creationId xmlns:a16="http://schemas.microsoft.com/office/drawing/2014/main" id="{85D8C2C6-E0E5-428E-811A-F3C0D503697E}"/>
              </a:ext>
            </a:extLst>
          </p:cNvPr>
          <p:cNvSpPr>
            <a:spLocks noGrp="1"/>
          </p:cNvSpPr>
          <p:nvPr>
            <p:ph type="ftr" sz="quarter" idx="11"/>
          </p:nvPr>
        </p:nvSpPr>
        <p:spPr/>
        <p:txBody>
          <a:bodyPr/>
          <a:lstStyle/>
          <a:p>
            <a:r>
              <a:rPr lang="en-GB"/>
              <a:t>Adapted from Jasim and </a:t>
            </a:r>
            <a:r>
              <a:rPr lang="en-GB" err="1"/>
              <a:t>Plackett</a:t>
            </a:r>
            <a:r>
              <a:rPr lang="en-GB"/>
              <a:t> (2021)</a:t>
            </a:r>
          </a:p>
        </p:txBody>
      </p:sp>
    </p:spTree>
    <p:extLst>
      <p:ext uri="{BB962C8B-B14F-4D97-AF65-F5344CB8AC3E}">
        <p14:creationId xmlns:p14="http://schemas.microsoft.com/office/powerpoint/2010/main" val="3390451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6B76-D5BE-4B6E-9644-556975FE2975}"/>
              </a:ext>
            </a:extLst>
          </p:cNvPr>
          <p:cNvSpPr>
            <a:spLocks noGrp="1"/>
          </p:cNvSpPr>
          <p:nvPr>
            <p:ph type="title"/>
          </p:nvPr>
        </p:nvSpPr>
        <p:spPr/>
        <p:txBody>
          <a:bodyPr/>
          <a:lstStyle/>
          <a:p>
            <a:r>
              <a:rPr lang="en-GB" b="1"/>
              <a:t>Safeguarding during COVID-19</a:t>
            </a:r>
          </a:p>
        </p:txBody>
      </p:sp>
      <p:sp>
        <p:nvSpPr>
          <p:cNvPr id="3" name="Content Placeholder 2">
            <a:extLst>
              <a:ext uri="{FF2B5EF4-FFF2-40B4-BE49-F238E27FC236}">
                <a16:creationId xmlns:a16="http://schemas.microsoft.com/office/drawing/2014/main" id="{8C70C224-8F46-417D-9CFF-A3CE210FE7A3}"/>
              </a:ext>
            </a:extLst>
          </p:cNvPr>
          <p:cNvSpPr>
            <a:spLocks noGrp="1"/>
          </p:cNvSpPr>
          <p:nvPr>
            <p:ph idx="1"/>
          </p:nvPr>
        </p:nvSpPr>
        <p:spPr>
          <a:xfrm>
            <a:off x="838200" y="5783178"/>
            <a:ext cx="10515600" cy="709697"/>
          </a:xfrm>
        </p:spPr>
        <p:txBody>
          <a:bodyPr>
            <a:normAutofit/>
          </a:bodyPr>
          <a:lstStyle/>
          <a:p>
            <a:pPr marL="0" indent="0">
              <a:buNone/>
            </a:pPr>
            <a:r>
              <a:rPr lang="en-GB" sz="2000"/>
              <a:t>More here: </a:t>
            </a:r>
            <a:r>
              <a:rPr lang="en-GB" sz="2000">
                <a:hlinkClick r:id="rId3"/>
              </a:rPr>
              <a:t>https://www.ukcdr.org.uk/resource/guidance-on-safeguarding-in-international-development-research/</a:t>
            </a:r>
            <a:r>
              <a:rPr lang="en-GB" sz="2000"/>
              <a:t> (pages 21-22 &amp; 24)</a:t>
            </a:r>
            <a:endParaRPr lang="en-GB"/>
          </a:p>
        </p:txBody>
      </p:sp>
      <p:graphicFrame>
        <p:nvGraphicFramePr>
          <p:cNvPr id="4" name="Diagram 3">
            <a:extLst>
              <a:ext uri="{FF2B5EF4-FFF2-40B4-BE49-F238E27FC236}">
                <a16:creationId xmlns:a16="http://schemas.microsoft.com/office/drawing/2014/main" id="{D5D8C94C-ECC7-4267-985A-C89E9A816EBF}"/>
              </a:ext>
            </a:extLst>
          </p:cNvPr>
          <p:cNvGraphicFramePr/>
          <p:nvPr>
            <p:extLst>
              <p:ext uri="{D42A27DB-BD31-4B8C-83A1-F6EECF244321}">
                <p14:modId xmlns:p14="http://schemas.microsoft.com/office/powerpoint/2010/main" val="1233669163"/>
              </p:ext>
            </p:extLst>
          </p:nvPr>
        </p:nvGraphicFramePr>
        <p:xfrm>
          <a:off x="3261894" y="1626045"/>
          <a:ext cx="5668211" cy="36059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5892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 name="Picture 6" descr="A picture containing accessory, case&#10;&#10;Description automatically generated">
            <a:extLst>
              <a:ext uri="{FF2B5EF4-FFF2-40B4-BE49-F238E27FC236}">
                <a16:creationId xmlns:a16="http://schemas.microsoft.com/office/drawing/2014/main" id="{B823796D-7443-46E2-BA3D-74433B2321A8}"/>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3096" b="12634"/>
          <a:stretch/>
        </p:blipFill>
        <p:spPr>
          <a:xfrm>
            <a:off x="-1" y="10"/>
            <a:ext cx="12192001" cy="6857990"/>
          </a:xfrm>
          <a:prstGeom prst="rect">
            <a:avLst/>
          </a:prstGeom>
        </p:spPr>
      </p:pic>
      <p:sp>
        <p:nvSpPr>
          <p:cNvPr id="2" name="Title 1">
            <a:extLst>
              <a:ext uri="{FF2B5EF4-FFF2-40B4-BE49-F238E27FC236}">
                <a16:creationId xmlns:a16="http://schemas.microsoft.com/office/drawing/2014/main" id="{2F37CFD3-29A9-443D-A14A-4BD94175D2D0}"/>
              </a:ext>
            </a:extLst>
          </p:cNvPr>
          <p:cNvSpPr>
            <a:spLocks noGrp="1"/>
          </p:cNvSpPr>
          <p:nvPr>
            <p:ph type="ctrTitle"/>
          </p:nvPr>
        </p:nvSpPr>
        <p:spPr>
          <a:xfrm>
            <a:off x="838200" y="914402"/>
            <a:ext cx="10515600" cy="2985923"/>
          </a:xfrm>
        </p:spPr>
        <p:txBody>
          <a:bodyPr>
            <a:normAutofit/>
          </a:bodyPr>
          <a:lstStyle/>
          <a:p>
            <a:r>
              <a:rPr lang="en-GB" sz="5200" b="1">
                <a:solidFill>
                  <a:srgbClr val="FFFFFF"/>
                </a:solidFill>
              </a:rPr>
              <a:t>Why might people be excluded from research?</a:t>
            </a:r>
          </a:p>
        </p:txBody>
      </p:sp>
      <p:sp>
        <p:nvSpPr>
          <p:cNvPr id="12" name="TextBox 11">
            <a:extLst>
              <a:ext uri="{FF2B5EF4-FFF2-40B4-BE49-F238E27FC236}">
                <a16:creationId xmlns:a16="http://schemas.microsoft.com/office/drawing/2014/main" id="{A418AFF7-4A93-41A9-B8CE-7E5082F27028}"/>
              </a:ext>
            </a:extLst>
          </p:cNvPr>
          <p:cNvSpPr txBox="1"/>
          <p:nvPr/>
        </p:nvSpPr>
        <p:spPr>
          <a:xfrm>
            <a:off x="288758"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Leung</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1399104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9D766-CC9F-4386-8AC8-6BC9D72A4021}"/>
              </a:ext>
            </a:extLst>
          </p:cNvPr>
          <p:cNvSpPr>
            <a:spLocks noGrp="1"/>
          </p:cNvSpPr>
          <p:nvPr>
            <p:ph type="title"/>
          </p:nvPr>
        </p:nvSpPr>
        <p:spPr/>
        <p:txBody>
          <a:bodyPr/>
          <a:lstStyle/>
          <a:p>
            <a:r>
              <a:rPr lang="en-GB" b="1"/>
              <a:t>Exclusion from research</a:t>
            </a:r>
          </a:p>
        </p:txBody>
      </p:sp>
      <p:sp>
        <p:nvSpPr>
          <p:cNvPr id="3" name="Content Placeholder 2">
            <a:extLst>
              <a:ext uri="{FF2B5EF4-FFF2-40B4-BE49-F238E27FC236}">
                <a16:creationId xmlns:a16="http://schemas.microsoft.com/office/drawing/2014/main" id="{08FC4612-EF40-4A34-B383-D50F6AB46777}"/>
              </a:ext>
            </a:extLst>
          </p:cNvPr>
          <p:cNvSpPr>
            <a:spLocks noGrp="1"/>
          </p:cNvSpPr>
          <p:nvPr>
            <p:ph idx="1"/>
          </p:nvPr>
        </p:nvSpPr>
        <p:spPr/>
        <p:txBody>
          <a:bodyPr/>
          <a:lstStyle/>
          <a:p>
            <a:pPr marL="0" indent="0">
              <a:buNone/>
            </a:pPr>
            <a:r>
              <a:rPr lang="en-GB"/>
              <a:t>This could be due to</a:t>
            </a:r>
          </a:p>
          <a:p>
            <a:r>
              <a:rPr lang="en-GB"/>
              <a:t>Way research question is conceptualised</a:t>
            </a:r>
          </a:p>
          <a:p>
            <a:r>
              <a:rPr lang="en-GB"/>
              <a:t>Assumptions made by researchers or gatekeepers</a:t>
            </a:r>
          </a:p>
          <a:p>
            <a:r>
              <a:rPr lang="en-GB"/>
              <a:t>Sampling or recruitment strategy</a:t>
            </a:r>
          </a:p>
          <a:p>
            <a:r>
              <a:rPr lang="en-GB"/>
              <a:t>Methods used to collect data</a:t>
            </a:r>
          </a:p>
          <a:p>
            <a:r>
              <a:rPr lang="en-GB"/>
              <a:t>Skills or attitudes of researchers</a:t>
            </a:r>
          </a:p>
          <a:p>
            <a:pPr marL="0" indent="0">
              <a:buNone/>
            </a:pPr>
            <a:endParaRPr lang="en-GB"/>
          </a:p>
        </p:txBody>
      </p:sp>
      <p:sp>
        <p:nvSpPr>
          <p:cNvPr id="5" name="Footer Placeholder 4">
            <a:extLst>
              <a:ext uri="{FF2B5EF4-FFF2-40B4-BE49-F238E27FC236}">
                <a16:creationId xmlns:a16="http://schemas.microsoft.com/office/drawing/2014/main" id="{DA031675-0934-47EA-B42D-613D24C920BE}"/>
              </a:ext>
            </a:extLst>
          </p:cNvPr>
          <p:cNvSpPr>
            <a:spLocks noGrp="1"/>
          </p:cNvSpPr>
          <p:nvPr>
            <p:ph type="ftr" sz="quarter" idx="11"/>
          </p:nvPr>
        </p:nvSpPr>
        <p:spPr/>
        <p:txBody>
          <a:bodyPr/>
          <a:lstStyle/>
          <a:p>
            <a:r>
              <a:rPr lang="en-GB"/>
              <a:t>Adapted from Jasim and </a:t>
            </a:r>
            <a:r>
              <a:rPr lang="en-GB" err="1"/>
              <a:t>Plackett</a:t>
            </a:r>
            <a:r>
              <a:rPr lang="en-GB"/>
              <a:t> (2021)</a:t>
            </a:r>
          </a:p>
        </p:txBody>
      </p:sp>
    </p:spTree>
    <p:extLst>
      <p:ext uri="{BB962C8B-B14F-4D97-AF65-F5344CB8AC3E}">
        <p14:creationId xmlns:p14="http://schemas.microsoft.com/office/powerpoint/2010/main" val="33197516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CA3DE-FA5D-4499-9B9F-2A46A1C6A80D}"/>
              </a:ext>
            </a:extLst>
          </p:cNvPr>
          <p:cNvSpPr>
            <a:spLocks noGrp="1"/>
          </p:cNvSpPr>
          <p:nvPr>
            <p:ph type="ctrTitle"/>
          </p:nvPr>
        </p:nvSpPr>
        <p:spPr>
          <a:xfrm>
            <a:off x="1524000" y="136525"/>
            <a:ext cx="9144000" cy="886728"/>
          </a:xfrm>
        </p:spPr>
        <p:txBody>
          <a:bodyPr>
            <a:normAutofit/>
          </a:bodyPr>
          <a:lstStyle/>
          <a:p>
            <a:r>
              <a:rPr lang="en-GB" sz="3600" b="1"/>
              <a:t>Example of Informed consent</a:t>
            </a:r>
          </a:p>
        </p:txBody>
      </p:sp>
      <p:pic>
        <p:nvPicPr>
          <p:cNvPr id="3" name="Online Media 2" title="What Not To Do // Informed Consent Training">
            <a:hlinkClick r:id="" action="ppaction://media"/>
            <a:extLst>
              <a:ext uri="{FF2B5EF4-FFF2-40B4-BE49-F238E27FC236}">
                <a16:creationId xmlns:a16="http://schemas.microsoft.com/office/drawing/2014/main" id="{8036DA85-F105-4F4A-90B7-E0E646FA6916}"/>
              </a:ext>
            </a:extLst>
          </p:cNvPr>
          <p:cNvPicPr>
            <a:picLocks noRot="1" noChangeAspect="1"/>
          </p:cNvPicPr>
          <p:nvPr>
            <a:videoFile r:link="rId1"/>
          </p:nvPr>
        </p:nvPicPr>
        <p:blipFill>
          <a:blip r:embed="rId4"/>
          <a:stretch>
            <a:fillRect/>
          </a:stretch>
        </p:blipFill>
        <p:spPr>
          <a:xfrm>
            <a:off x="2158441" y="1204279"/>
            <a:ext cx="7875117" cy="4449441"/>
          </a:xfrm>
          <a:prstGeom prst="rect">
            <a:avLst/>
          </a:prstGeom>
        </p:spPr>
      </p:pic>
      <p:sp>
        <p:nvSpPr>
          <p:cNvPr id="4" name="Footer Placeholder 3">
            <a:extLst>
              <a:ext uri="{FF2B5EF4-FFF2-40B4-BE49-F238E27FC236}">
                <a16:creationId xmlns:a16="http://schemas.microsoft.com/office/drawing/2014/main" id="{3AC83122-26BE-46EF-8DFF-17281C3D0E3B}"/>
              </a:ext>
            </a:extLst>
          </p:cNvPr>
          <p:cNvSpPr>
            <a:spLocks noGrp="1"/>
          </p:cNvSpPr>
          <p:nvPr>
            <p:ph type="ftr" sz="quarter" idx="11"/>
          </p:nvPr>
        </p:nvSpPr>
        <p:spPr/>
        <p:txBody>
          <a:bodyPr/>
          <a:lstStyle/>
          <a:p>
            <a:r>
              <a:rPr lang="en-GB"/>
              <a:t>Uploaded to YouTube by ELLICSR: Health, Wellness, and Cancer Survivorship Centre (2017)</a:t>
            </a:r>
          </a:p>
        </p:txBody>
      </p:sp>
    </p:spTree>
    <p:extLst>
      <p:ext uri="{BB962C8B-B14F-4D97-AF65-F5344CB8AC3E}">
        <p14:creationId xmlns:p14="http://schemas.microsoft.com/office/powerpoint/2010/main" val="368236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9484B-5462-4DFE-AEC6-223B96870320}"/>
              </a:ext>
            </a:extLst>
          </p:cNvPr>
          <p:cNvSpPr>
            <a:spLocks noGrp="1"/>
          </p:cNvSpPr>
          <p:nvPr>
            <p:ph type="title"/>
          </p:nvPr>
        </p:nvSpPr>
        <p:spPr/>
        <p:txBody>
          <a:bodyPr/>
          <a:lstStyle/>
          <a:p>
            <a:r>
              <a:rPr lang="en-GB" b="1"/>
              <a:t>Consent must be...</a:t>
            </a:r>
          </a:p>
        </p:txBody>
      </p:sp>
      <p:sp>
        <p:nvSpPr>
          <p:cNvPr id="3" name="Content Placeholder 2">
            <a:extLst>
              <a:ext uri="{FF2B5EF4-FFF2-40B4-BE49-F238E27FC236}">
                <a16:creationId xmlns:a16="http://schemas.microsoft.com/office/drawing/2014/main" id="{F670E880-7AF6-47A2-97BE-3F70F9F63342}"/>
              </a:ext>
            </a:extLst>
          </p:cNvPr>
          <p:cNvSpPr>
            <a:spLocks noGrp="1"/>
          </p:cNvSpPr>
          <p:nvPr>
            <p:ph idx="1"/>
          </p:nvPr>
        </p:nvSpPr>
        <p:spPr>
          <a:xfrm>
            <a:off x="838200" y="1424572"/>
            <a:ext cx="10515600" cy="4351338"/>
          </a:xfrm>
        </p:spPr>
        <p:txBody>
          <a:bodyPr>
            <a:normAutofit/>
          </a:bodyPr>
          <a:lstStyle/>
          <a:p>
            <a:pPr marL="0" indent="0">
              <a:buNone/>
            </a:pPr>
            <a:r>
              <a:rPr lang="en-GB" sz="2400">
                <a:highlight>
                  <a:srgbClr val="FFFF00"/>
                </a:highlight>
              </a:rPr>
              <a:t>[Add institution specific guidelines]</a:t>
            </a:r>
          </a:p>
          <a:p>
            <a:pPr marL="0" indent="0">
              <a:buNone/>
            </a:pPr>
            <a:endParaRPr lang="en-GB" sz="2400"/>
          </a:p>
        </p:txBody>
      </p:sp>
    </p:spTree>
    <p:extLst>
      <p:ext uri="{BB962C8B-B14F-4D97-AF65-F5344CB8AC3E}">
        <p14:creationId xmlns:p14="http://schemas.microsoft.com/office/powerpoint/2010/main" val="2288952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88A14-1485-439D-A679-19E392B9B891}"/>
              </a:ext>
            </a:extLst>
          </p:cNvPr>
          <p:cNvSpPr>
            <a:spLocks noGrp="1"/>
          </p:cNvSpPr>
          <p:nvPr>
            <p:ph type="title"/>
          </p:nvPr>
        </p:nvSpPr>
        <p:spPr>
          <a:xfrm>
            <a:off x="4965430" y="629268"/>
            <a:ext cx="6586491" cy="1286160"/>
          </a:xfrm>
        </p:spPr>
        <p:txBody>
          <a:bodyPr anchor="b">
            <a:normAutofit/>
          </a:bodyPr>
          <a:lstStyle/>
          <a:p>
            <a:r>
              <a:rPr lang="en-GB" b="1"/>
              <a:t>Competence </a:t>
            </a:r>
          </a:p>
        </p:txBody>
      </p:sp>
      <p:sp>
        <p:nvSpPr>
          <p:cNvPr id="3" name="Content Placeholder 2">
            <a:extLst>
              <a:ext uri="{FF2B5EF4-FFF2-40B4-BE49-F238E27FC236}">
                <a16:creationId xmlns:a16="http://schemas.microsoft.com/office/drawing/2014/main" id="{DAD87247-5566-4CD0-9BB1-E106F44D2BFB}"/>
              </a:ext>
            </a:extLst>
          </p:cNvPr>
          <p:cNvSpPr>
            <a:spLocks noGrp="1"/>
          </p:cNvSpPr>
          <p:nvPr>
            <p:ph idx="1"/>
          </p:nvPr>
        </p:nvSpPr>
        <p:spPr>
          <a:xfrm>
            <a:off x="4942369" y="2266928"/>
            <a:ext cx="7041084" cy="3785419"/>
          </a:xfrm>
        </p:spPr>
        <p:txBody>
          <a:bodyPr>
            <a:noAutofit/>
          </a:bodyPr>
          <a:lstStyle/>
          <a:p>
            <a:r>
              <a:rPr lang="en-GB" sz="1800"/>
              <a:t>Has the </a:t>
            </a:r>
            <a:r>
              <a:rPr lang="en-GB" sz="1800" b="1"/>
              <a:t>capacity</a:t>
            </a:r>
            <a:r>
              <a:rPr lang="en-GB" sz="1800"/>
              <a:t> to make a choice about proposed course of action</a:t>
            </a:r>
          </a:p>
          <a:p>
            <a:r>
              <a:rPr lang="en-GB" sz="1800"/>
              <a:t>Knows </a:t>
            </a:r>
            <a:r>
              <a:rPr lang="en-GB" sz="1800" b="1"/>
              <a:t>risks, benefits &amp; alternatives</a:t>
            </a:r>
          </a:p>
          <a:p>
            <a:r>
              <a:rPr lang="en-GB" sz="1800"/>
              <a:t>Understand consent is ‘</a:t>
            </a:r>
            <a:r>
              <a:rPr lang="en-GB" sz="1800" b="1"/>
              <a:t>voluntary and continuing permission’</a:t>
            </a:r>
          </a:p>
          <a:p>
            <a:r>
              <a:rPr lang="en-GB" sz="1800"/>
              <a:t>Understands consent can be ‘</a:t>
            </a:r>
            <a:r>
              <a:rPr lang="en-GB" sz="1800" b="1"/>
              <a:t>withdrawn at any time without giving a reason’</a:t>
            </a:r>
          </a:p>
          <a:p>
            <a:pPr marL="0" indent="0">
              <a:buNone/>
            </a:pPr>
            <a:endParaRPr lang="en-GB" sz="1800"/>
          </a:p>
          <a:p>
            <a:pPr marL="0" indent="0">
              <a:buNone/>
            </a:pPr>
            <a:r>
              <a:rPr lang="en-GB" sz="1800"/>
              <a:t>Vulnerable people:</a:t>
            </a:r>
          </a:p>
          <a:p>
            <a:r>
              <a:rPr lang="en-GB" sz="1800"/>
              <a:t>Children or people receiving care/with a medical condition</a:t>
            </a:r>
          </a:p>
          <a:p>
            <a:r>
              <a:rPr lang="en-GB" sz="1800"/>
              <a:t>Cannot be assumed to be ‘incompetent’ to consent due to age or condition</a:t>
            </a:r>
          </a:p>
          <a:p>
            <a:pPr marL="0" indent="0">
              <a:buNone/>
            </a:pPr>
            <a:endParaRPr lang="en-GB" sz="1800">
              <a:solidFill>
                <a:srgbClr val="0563C1"/>
              </a:solidFill>
              <a:hlinkClick r:id="rId3">
                <a:extLst>
                  <a:ext uri="{A12FA001-AC4F-418D-AE19-62706E023703}">
                    <ahyp:hlinkClr xmlns:ahyp="http://schemas.microsoft.com/office/drawing/2018/hyperlinkcolor" val="tx"/>
                  </a:ext>
                </a:extLst>
              </a:hlinkClick>
            </a:endParaRPr>
          </a:p>
        </p:txBody>
      </p:sp>
      <p:pic>
        <p:nvPicPr>
          <p:cNvPr id="6" name="Picture 5" descr="A picture containing text, document&#10;&#10;Description automatically generated">
            <a:extLst>
              <a:ext uri="{FF2B5EF4-FFF2-40B4-BE49-F238E27FC236}">
                <a16:creationId xmlns:a16="http://schemas.microsoft.com/office/drawing/2014/main" id="{16069BB9-38B5-49BE-952A-6C44F972F323}"/>
              </a:ext>
            </a:extLst>
          </p:cNvPr>
          <p:cNvPicPr>
            <a:picLocks noChangeAspect="1"/>
          </p:cNvPicPr>
          <p:nvPr/>
        </p:nvPicPr>
        <p:blipFill rotWithShape="1">
          <a:blip r:embed="rId4">
            <a:extLst>
              <a:ext uri="{28A0092B-C50C-407E-A947-70E740481C1C}">
                <a14:useLocalDpi xmlns:a14="http://schemas.microsoft.com/office/drawing/2010/main" val="0"/>
              </a:ext>
            </a:extLst>
          </a:blip>
          <a:srcRect l="50771" r="4109" b="-1"/>
          <a:stretch/>
        </p:blipFill>
        <p:spPr>
          <a:xfrm>
            <a:off x="20" y="10"/>
            <a:ext cx="4635571" cy="6857990"/>
          </a:xfrm>
          <a:prstGeom prst="rect">
            <a:avLst/>
          </a:prstGeom>
          <a:effectLst/>
        </p:spPr>
      </p:pic>
      <p:cxnSp>
        <p:nvCxnSpPr>
          <p:cNvPr id="15"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4634E"/>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73844B1-6691-4E11-83C8-92DF07702898}"/>
              </a:ext>
            </a:extLst>
          </p:cNvPr>
          <p:cNvSpPr txBox="1"/>
          <p:nvPr/>
        </p:nvSpPr>
        <p:spPr>
          <a:xfrm>
            <a:off x="0" y="6403847"/>
            <a:ext cx="6096000" cy="369332"/>
          </a:xfrm>
          <a:prstGeom prst="rect">
            <a:avLst/>
          </a:prstGeom>
          <a:noFill/>
        </p:spPr>
        <p:txBody>
          <a:bodyPr wrap="square">
            <a:spAutoFit/>
          </a:bodyPr>
          <a:lstStyle/>
          <a:p>
            <a:r>
              <a:rPr lang="en-GB"/>
              <a:t>Photo by </a:t>
            </a:r>
            <a:r>
              <a:rPr lang="en-GB">
                <a:hlinkClick r:id="rId5"/>
              </a:rPr>
              <a:t>Jessica Lewis</a:t>
            </a:r>
            <a:r>
              <a:rPr lang="en-GB"/>
              <a:t> on </a:t>
            </a:r>
            <a:r>
              <a:rPr lang="en-GB" err="1">
                <a:hlinkClick r:id="rId6"/>
              </a:rPr>
              <a:t>Unsplash</a:t>
            </a:r>
            <a:r>
              <a:rPr lang="en-GB"/>
              <a:t> </a:t>
            </a:r>
          </a:p>
        </p:txBody>
      </p:sp>
      <p:sp>
        <p:nvSpPr>
          <p:cNvPr id="4" name="Footer Placeholder 3">
            <a:extLst>
              <a:ext uri="{FF2B5EF4-FFF2-40B4-BE49-F238E27FC236}">
                <a16:creationId xmlns:a16="http://schemas.microsoft.com/office/drawing/2014/main" id="{4C5B2EC3-E4A2-46FF-91FC-131FC82B0241}"/>
              </a:ext>
            </a:extLst>
          </p:cNvPr>
          <p:cNvSpPr>
            <a:spLocks noGrp="1"/>
          </p:cNvSpPr>
          <p:nvPr>
            <p:ph type="ftr" sz="quarter" idx="11"/>
          </p:nvPr>
        </p:nvSpPr>
        <p:spPr>
          <a:xfrm>
            <a:off x="4965430" y="6321191"/>
            <a:ext cx="6424864" cy="365125"/>
          </a:xfrm>
        </p:spPr>
        <p:txBody>
          <a:bodyPr/>
          <a:lstStyle/>
          <a:p>
            <a:r>
              <a:rPr lang="en-GB"/>
              <a:t>Taken from The Research Ethics Guidebook: a resource for social scientists (2012)</a:t>
            </a:r>
          </a:p>
        </p:txBody>
      </p:sp>
    </p:spTree>
    <p:extLst>
      <p:ext uri="{BB962C8B-B14F-4D97-AF65-F5344CB8AC3E}">
        <p14:creationId xmlns:p14="http://schemas.microsoft.com/office/powerpoint/2010/main" val="30725004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4C32B-53CC-4AE8-AD89-5136346AD995}"/>
              </a:ext>
            </a:extLst>
          </p:cNvPr>
          <p:cNvSpPr>
            <a:spLocks noGrp="1"/>
          </p:cNvSpPr>
          <p:nvPr>
            <p:ph type="title"/>
          </p:nvPr>
        </p:nvSpPr>
        <p:spPr/>
        <p:txBody>
          <a:bodyPr/>
          <a:lstStyle/>
          <a:p>
            <a:r>
              <a:rPr lang="en-GB" b="1"/>
              <a:t>Participant information sheet &amp; consent form</a:t>
            </a:r>
          </a:p>
        </p:txBody>
      </p:sp>
      <p:sp>
        <p:nvSpPr>
          <p:cNvPr id="3" name="Content Placeholder 2">
            <a:extLst>
              <a:ext uri="{FF2B5EF4-FFF2-40B4-BE49-F238E27FC236}">
                <a16:creationId xmlns:a16="http://schemas.microsoft.com/office/drawing/2014/main" id="{D85A12B1-3A35-4080-A591-2B8B29FD6F42}"/>
              </a:ext>
            </a:extLst>
          </p:cNvPr>
          <p:cNvSpPr>
            <a:spLocks noGrp="1"/>
          </p:cNvSpPr>
          <p:nvPr>
            <p:ph idx="1"/>
          </p:nvPr>
        </p:nvSpPr>
        <p:spPr>
          <a:xfrm>
            <a:off x="838200" y="1825625"/>
            <a:ext cx="8177463" cy="4351338"/>
          </a:xfrm>
        </p:spPr>
        <p:txBody>
          <a:bodyPr>
            <a:normAutofit/>
          </a:bodyPr>
          <a:lstStyle/>
          <a:p>
            <a:pPr marL="0" indent="0">
              <a:buNone/>
            </a:pPr>
            <a:r>
              <a:rPr lang="en-GB"/>
              <a:t>Includes statements on:</a:t>
            </a:r>
          </a:p>
          <a:p>
            <a:pPr marL="0" indent="0">
              <a:buNone/>
            </a:pPr>
            <a:r>
              <a:rPr lang="en-GB">
                <a:highlight>
                  <a:srgbClr val="FFFF00"/>
                </a:highlight>
              </a:rPr>
              <a:t>(add any specific requirements of institution)</a:t>
            </a:r>
          </a:p>
        </p:txBody>
      </p:sp>
      <p:sp>
        <p:nvSpPr>
          <p:cNvPr id="4" name="TextBox 3">
            <a:extLst>
              <a:ext uri="{FF2B5EF4-FFF2-40B4-BE49-F238E27FC236}">
                <a16:creationId xmlns:a16="http://schemas.microsoft.com/office/drawing/2014/main" id="{51EA403F-B005-40DD-A273-FEDD2A885C99}"/>
              </a:ext>
            </a:extLst>
          </p:cNvPr>
          <p:cNvSpPr txBox="1"/>
          <p:nvPr/>
        </p:nvSpPr>
        <p:spPr>
          <a:xfrm>
            <a:off x="8662737" y="2707105"/>
            <a:ext cx="2518610" cy="2246769"/>
          </a:xfrm>
          <a:prstGeom prst="rect">
            <a:avLst/>
          </a:prstGeom>
          <a:solidFill>
            <a:schemeClr val="accent4"/>
          </a:solidFill>
        </p:spPr>
        <p:txBody>
          <a:bodyPr wrap="square" rtlCol="0">
            <a:spAutoFit/>
          </a:bodyPr>
          <a:lstStyle/>
          <a:p>
            <a:pPr algn="ctr"/>
            <a:r>
              <a:rPr lang="en-GB" sz="2800" b="1"/>
              <a:t>A reminder that this is all explained in the guidance document!</a:t>
            </a:r>
          </a:p>
        </p:txBody>
      </p:sp>
    </p:spTree>
    <p:extLst>
      <p:ext uri="{BB962C8B-B14F-4D97-AF65-F5344CB8AC3E}">
        <p14:creationId xmlns:p14="http://schemas.microsoft.com/office/powerpoint/2010/main" val="30733224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AA82B-76CE-4D23-93BE-D9A717156A95}"/>
              </a:ext>
            </a:extLst>
          </p:cNvPr>
          <p:cNvSpPr>
            <a:spLocks noGrp="1"/>
          </p:cNvSpPr>
          <p:nvPr>
            <p:ph type="title"/>
          </p:nvPr>
        </p:nvSpPr>
        <p:spPr/>
        <p:txBody>
          <a:bodyPr/>
          <a:lstStyle/>
          <a:p>
            <a:r>
              <a:rPr lang="en-GB" b="1"/>
              <a:t>REC process (at institution)</a:t>
            </a:r>
          </a:p>
        </p:txBody>
      </p:sp>
      <p:sp>
        <p:nvSpPr>
          <p:cNvPr id="3" name="Content Placeholder 2">
            <a:extLst>
              <a:ext uri="{FF2B5EF4-FFF2-40B4-BE49-F238E27FC236}">
                <a16:creationId xmlns:a16="http://schemas.microsoft.com/office/drawing/2014/main" id="{978DDB52-688D-46EC-88FC-0D9F68DBADC4}"/>
              </a:ext>
            </a:extLst>
          </p:cNvPr>
          <p:cNvSpPr>
            <a:spLocks noGrp="1"/>
          </p:cNvSpPr>
          <p:nvPr>
            <p:ph idx="1"/>
          </p:nvPr>
        </p:nvSpPr>
        <p:spPr/>
        <p:txBody>
          <a:bodyPr>
            <a:normAutofit/>
          </a:bodyPr>
          <a:lstStyle/>
          <a:p>
            <a:pPr marL="514350" indent="-514350">
              <a:buAutoNum type="arabicPeriod"/>
            </a:pPr>
            <a:r>
              <a:rPr lang="en-GB">
                <a:highlight>
                  <a:srgbClr val="FFFF00"/>
                </a:highlight>
              </a:rPr>
              <a:t>Add step-by-step list of actions and stage these are at (e.g. underway/done)</a:t>
            </a:r>
          </a:p>
        </p:txBody>
      </p:sp>
    </p:spTree>
    <p:extLst>
      <p:ext uri="{BB962C8B-B14F-4D97-AF65-F5344CB8AC3E}">
        <p14:creationId xmlns:p14="http://schemas.microsoft.com/office/powerpoint/2010/main" val="534156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using a computer&#10;&#10;Description automatically generated with low confidence">
            <a:extLst>
              <a:ext uri="{FF2B5EF4-FFF2-40B4-BE49-F238E27FC236}">
                <a16:creationId xmlns:a16="http://schemas.microsoft.com/office/drawing/2014/main" id="{58E0BB52-7A16-4BE5-8E78-2D789BBEFCF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7676" r="-1" b="24767"/>
          <a:stretch/>
        </p:blipFill>
        <p:spPr>
          <a:xfrm>
            <a:off x="20" y="10"/>
            <a:ext cx="12188930" cy="6857990"/>
          </a:xfrm>
          <a:prstGeom prst="rect">
            <a:avLst/>
          </a:prstGeom>
        </p:spPr>
      </p:pic>
      <p:sp>
        <p:nvSpPr>
          <p:cNvPr id="6" name="TextBox 5">
            <a:extLst>
              <a:ext uri="{FF2B5EF4-FFF2-40B4-BE49-F238E27FC236}">
                <a16:creationId xmlns:a16="http://schemas.microsoft.com/office/drawing/2014/main" id="{D906D771-F3E4-430A-AE38-DE26D39E36E3}"/>
              </a:ext>
            </a:extLst>
          </p:cNvPr>
          <p:cNvSpPr txBox="1"/>
          <p:nvPr/>
        </p:nvSpPr>
        <p:spPr>
          <a:xfrm>
            <a:off x="1524000" y="1122363"/>
            <a:ext cx="9144000" cy="306324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600">
                <a:solidFill>
                  <a:srgbClr val="FFFFFF"/>
                </a:solidFill>
                <a:latin typeface="+mj-lt"/>
                <a:ea typeface="+mj-ea"/>
                <a:cs typeface="+mj-cs"/>
              </a:rPr>
              <a:t>Online Quiz</a:t>
            </a:r>
          </a:p>
        </p:txBody>
      </p:sp>
      <p:sp>
        <p:nvSpPr>
          <p:cNvPr id="1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EECCF5-7A50-400D-9C9C-5F4EF91F66CB}"/>
              </a:ext>
            </a:extLst>
          </p:cNvPr>
          <p:cNvSpPr txBox="1"/>
          <p:nvPr/>
        </p:nvSpPr>
        <p:spPr>
          <a:xfrm>
            <a:off x="8694821" y="7189"/>
            <a:ext cx="6096000" cy="369332"/>
          </a:xfrm>
          <a:prstGeom prst="rect">
            <a:avLst/>
          </a:prstGeom>
          <a:noFill/>
        </p:spPr>
        <p:txBody>
          <a:bodyPr wrap="square">
            <a:spAutoFit/>
          </a:bodyPr>
          <a:lstStyle/>
          <a:p>
            <a:r>
              <a:rPr lang="en-GB"/>
              <a:t>Photo by </a:t>
            </a:r>
            <a:r>
              <a:rPr lang="en-GB">
                <a:hlinkClick r:id="rId4"/>
              </a:rPr>
              <a:t>Annie Spratt</a:t>
            </a:r>
            <a:r>
              <a:rPr lang="en-GB"/>
              <a:t> on </a:t>
            </a:r>
            <a:r>
              <a:rPr lang="en-GB" err="1">
                <a:hlinkClick r:id="rId5"/>
              </a:rPr>
              <a:t>Unsplash</a:t>
            </a:r>
            <a:r>
              <a:rPr lang="en-GB"/>
              <a:t> </a:t>
            </a:r>
          </a:p>
        </p:txBody>
      </p:sp>
    </p:spTree>
    <p:extLst>
      <p:ext uri="{BB962C8B-B14F-4D97-AF65-F5344CB8AC3E}">
        <p14:creationId xmlns:p14="http://schemas.microsoft.com/office/powerpoint/2010/main" val="2799345258"/>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indoor&#10;&#10;Description automatically generated">
            <a:extLst>
              <a:ext uri="{FF2B5EF4-FFF2-40B4-BE49-F238E27FC236}">
                <a16:creationId xmlns:a16="http://schemas.microsoft.com/office/drawing/2014/main" id="{77EF1BC6-0569-4986-93BE-ED41613BAD6B}"/>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0718" r="-1" b="44270"/>
          <a:stretch/>
        </p:blipFill>
        <p:spPr>
          <a:xfrm>
            <a:off x="20" y="10"/>
            <a:ext cx="12188930" cy="6857990"/>
          </a:xfrm>
          <a:prstGeom prst="rect">
            <a:avLst/>
          </a:prstGeom>
        </p:spPr>
      </p:pic>
      <p:sp>
        <p:nvSpPr>
          <p:cNvPr id="2" name="Title 1">
            <a:extLst>
              <a:ext uri="{FF2B5EF4-FFF2-40B4-BE49-F238E27FC236}">
                <a16:creationId xmlns:a16="http://schemas.microsoft.com/office/drawing/2014/main" id="{80DB8C6D-B3FD-4436-AC93-F126877677D1}"/>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rgbClr val="FFFFFF"/>
                </a:solidFill>
              </a:rPr>
              <a:t>Tea break</a:t>
            </a:r>
          </a:p>
        </p:txBody>
      </p:sp>
      <p:sp>
        <p:nvSpPr>
          <p:cNvPr id="1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84E7CC8-B059-4E71-9CCA-F7EFB1F66BEE}"/>
              </a:ext>
            </a:extLst>
          </p:cNvPr>
          <p:cNvSpPr txBox="1"/>
          <p:nvPr/>
        </p:nvSpPr>
        <p:spPr>
          <a:xfrm>
            <a:off x="176464" y="6395512"/>
            <a:ext cx="6096000" cy="369332"/>
          </a:xfrm>
          <a:prstGeom prst="rect">
            <a:avLst/>
          </a:prstGeom>
          <a:noFill/>
        </p:spPr>
        <p:txBody>
          <a:bodyPr wrap="square">
            <a:spAutoFit/>
          </a:bodyPr>
          <a:lstStyle/>
          <a:p>
            <a:r>
              <a:rPr lang="en-GB"/>
              <a:t>Photo by </a:t>
            </a:r>
            <a:r>
              <a:rPr lang="en-GB" err="1">
                <a:hlinkClick r:id="rId3"/>
              </a:rPr>
              <a:t>Loverna</a:t>
            </a:r>
            <a:r>
              <a:rPr lang="en-GB">
                <a:hlinkClick r:id="rId3"/>
              </a:rPr>
              <a:t> Journey</a:t>
            </a:r>
            <a:r>
              <a:rPr lang="en-GB"/>
              <a:t> on </a:t>
            </a:r>
            <a:r>
              <a:rPr lang="en-GB" err="1">
                <a:hlinkClick r:id="rId4"/>
              </a:rPr>
              <a:t>Unsplash</a:t>
            </a:r>
            <a:r>
              <a:rPr lang="en-GB"/>
              <a:t> </a:t>
            </a:r>
          </a:p>
        </p:txBody>
      </p:sp>
    </p:spTree>
    <p:extLst>
      <p:ext uri="{BB962C8B-B14F-4D97-AF65-F5344CB8AC3E}">
        <p14:creationId xmlns:p14="http://schemas.microsoft.com/office/powerpoint/2010/main" val="86131408"/>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picture containing file, furniture&#10;&#10;Description automatically generated">
            <a:extLst>
              <a:ext uri="{FF2B5EF4-FFF2-40B4-BE49-F238E27FC236}">
                <a16:creationId xmlns:a16="http://schemas.microsoft.com/office/drawing/2014/main" id="{366536F5-360E-4C31-AE54-F0B989157EA7}"/>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2473" b="16592"/>
          <a:stretch/>
        </p:blipFill>
        <p:spPr>
          <a:xfrm>
            <a:off x="-1" y="10"/>
            <a:ext cx="12192001" cy="6857990"/>
          </a:xfrm>
          <a:prstGeom prst="rect">
            <a:avLst/>
          </a:prstGeom>
        </p:spPr>
      </p:pic>
      <p:sp>
        <p:nvSpPr>
          <p:cNvPr id="2" name="Title 1">
            <a:extLst>
              <a:ext uri="{FF2B5EF4-FFF2-40B4-BE49-F238E27FC236}">
                <a16:creationId xmlns:a16="http://schemas.microsoft.com/office/drawing/2014/main" id="{1487E1A3-8E15-4D52-9D8F-1427FA988F1F}"/>
              </a:ext>
            </a:extLst>
          </p:cNvPr>
          <p:cNvSpPr>
            <a:spLocks noGrp="1"/>
          </p:cNvSpPr>
          <p:nvPr>
            <p:ph type="ctrTitle"/>
          </p:nvPr>
        </p:nvSpPr>
        <p:spPr>
          <a:xfrm>
            <a:off x="838200" y="914402"/>
            <a:ext cx="10515600" cy="2985923"/>
          </a:xfrm>
        </p:spPr>
        <p:txBody>
          <a:bodyPr>
            <a:normAutofit/>
          </a:bodyPr>
          <a:lstStyle/>
          <a:p>
            <a:r>
              <a:rPr lang="en-GB" sz="5200" b="1">
                <a:solidFill>
                  <a:srgbClr val="FFFFFF"/>
                </a:solidFill>
              </a:rPr>
              <a:t>Data collection and retention</a:t>
            </a:r>
          </a:p>
        </p:txBody>
      </p:sp>
      <p:sp>
        <p:nvSpPr>
          <p:cNvPr id="4" name="Subtitle 3">
            <a:extLst>
              <a:ext uri="{FF2B5EF4-FFF2-40B4-BE49-F238E27FC236}">
                <a16:creationId xmlns:a16="http://schemas.microsoft.com/office/drawing/2014/main" id="{46F82BE6-7D60-4EBC-9573-4E0915C642C8}"/>
              </a:ext>
            </a:extLst>
          </p:cNvPr>
          <p:cNvSpPr>
            <a:spLocks noGrp="1"/>
          </p:cNvSpPr>
          <p:nvPr>
            <p:ph type="subTitle" idx="1"/>
          </p:nvPr>
        </p:nvSpPr>
        <p:spPr>
          <a:xfrm>
            <a:off x="838200" y="4072040"/>
            <a:ext cx="10515600" cy="1384310"/>
          </a:xfrm>
        </p:spPr>
        <p:txBody>
          <a:bodyPr>
            <a:normAutofit/>
          </a:bodyPr>
          <a:lstStyle/>
          <a:p>
            <a:endParaRPr lang="en-GB">
              <a:solidFill>
                <a:srgbClr val="FFFFFF"/>
              </a:solidFill>
            </a:endParaRPr>
          </a:p>
        </p:txBody>
      </p:sp>
      <p:sp>
        <p:nvSpPr>
          <p:cNvPr id="11" name="TextBox 10">
            <a:extLst>
              <a:ext uri="{FF2B5EF4-FFF2-40B4-BE49-F238E27FC236}">
                <a16:creationId xmlns:a16="http://schemas.microsoft.com/office/drawing/2014/main" id="{DABBE3DC-623D-43C2-B702-9D5B90D40CD9}"/>
              </a:ext>
            </a:extLst>
          </p:cNvPr>
          <p:cNvSpPr txBox="1"/>
          <p:nvPr/>
        </p:nvSpPr>
        <p:spPr>
          <a:xfrm>
            <a:off x="304800" y="6389859"/>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Jan Antonin Kolar</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9615549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4F254-FC4E-4D3D-A091-75FDD8757E6A}"/>
              </a:ext>
            </a:extLst>
          </p:cNvPr>
          <p:cNvSpPr>
            <a:spLocks noGrp="1"/>
          </p:cNvSpPr>
          <p:nvPr>
            <p:ph type="title"/>
          </p:nvPr>
        </p:nvSpPr>
        <p:spPr/>
        <p:txBody>
          <a:bodyPr/>
          <a:lstStyle/>
          <a:p>
            <a:r>
              <a:rPr lang="en-GB" b="1"/>
              <a:t>What is research data &amp; the data life cycle?</a:t>
            </a:r>
          </a:p>
        </p:txBody>
      </p:sp>
      <p:sp>
        <p:nvSpPr>
          <p:cNvPr id="3" name="Content Placeholder 2">
            <a:extLst>
              <a:ext uri="{FF2B5EF4-FFF2-40B4-BE49-F238E27FC236}">
                <a16:creationId xmlns:a16="http://schemas.microsoft.com/office/drawing/2014/main" id="{B9D2A207-21F0-481D-BCC1-D1E4164A8EFE}"/>
              </a:ext>
            </a:extLst>
          </p:cNvPr>
          <p:cNvSpPr>
            <a:spLocks noGrp="1"/>
          </p:cNvSpPr>
          <p:nvPr>
            <p:ph idx="1"/>
          </p:nvPr>
        </p:nvSpPr>
        <p:spPr>
          <a:xfrm>
            <a:off x="838200" y="1825625"/>
            <a:ext cx="4439653" cy="4351338"/>
          </a:xfrm>
        </p:spPr>
        <p:txBody>
          <a:bodyPr/>
          <a:lstStyle/>
          <a:p>
            <a:r>
              <a:rPr lang="en-GB"/>
              <a:t>Can be in any form (text, photos, objects, numbers etc.)</a:t>
            </a:r>
          </a:p>
          <a:p>
            <a:endParaRPr lang="en-GB"/>
          </a:p>
          <a:p>
            <a:r>
              <a:rPr lang="en-GB"/>
              <a:t>Generated to be analysed</a:t>
            </a:r>
          </a:p>
          <a:p>
            <a:endParaRPr lang="en-GB"/>
          </a:p>
        </p:txBody>
      </p:sp>
      <p:pic>
        <p:nvPicPr>
          <p:cNvPr id="4" name="Online Media 3" title="Research Data Lifecycle">
            <a:hlinkClick r:id="" action="ppaction://media"/>
            <a:extLst>
              <a:ext uri="{FF2B5EF4-FFF2-40B4-BE49-F238E27FC236}">
                <a16:creationId xmlns:a16="http://schemas.microsoft.com/office/drawing/2014/main" id="{C8141754-6BDD-43AD-8FDE-29127C8E52B8}"/>
              </a:ext>
            </a:extLst>
          </p:cNvPr>
          <p:cNvPicPr>
            <a:picLocks noRot="1" noChangeAspect="1"/>
          </p:cNvPicPr>
          <p:nvPr>
            <a:videoFile r:link="rId1"/>
          </p:nvPr>
        </p:nvPicPr>
        <p:blipFill>
          <a:blip r:embed="rId4"/>
          <a:stretch>
            <a:fillRect/>
          </a:stretch>
        </p:blipFill>
        <p:spPr>
          <a:xfrm>
            <a:off x="5994399" y="1781175"/>
            <a:ext cx="5229610" cy="2954730"/>
          </a:xfrm>
          <a:prstGeom prst="rect">
            <a:avLst/>
          </a:prstGeom>
        </p:spPr>
      </p:pic>
      <p:sp>
        <p:nvSpPr>
          <p:cNvPr id="6" name="Footer Placeholder 5">
            <a:extLst>
              <a:ext uri="{FF2B5EF4-FFF2-40B4-BE49-F238E27FC236}">
                <a16:creationId xmlns:a16="http://schemas.microsoft.com/office/drawing/2014/main" id="{F299552F-E542-4965-AE02-B0D3C8C87D6F}"/>
              </a:ext>
            </a:extLst>
          </p:cNvPr>
          <p:cNvSpPr>
            <a:spLocks noGrp="1"/>
          </p:cNvSpPr>
          <p:nvPr>
            <p:ph type="ftr" sz="quarter" idx="11"/>
          </p:nvPr>
        </p:nvSpPr>
        <p:spPr>
          <a:xfrm>
            <a:off x="6914149" y="4735905"/>
            <a:ext cx="4114800" cy="365125"/>
          </a:xfrm>
        </p:spPr>
        <p:txBody>
          <a:bodyPr/>
          <a:lstStyle/>
          <a:p>
            <a:r>
              <a:rPr lang="en-GB"/>
              <a:t>Uploaded to YouTube by UK Data Service (2019)</a:t>
            </a:r>
          </a:p>
        </p:txBody>
      </p:sp>
    </p:spTree>
    <p:extLst>
      <p:ext uri="{BB962C8B-B14F-4D97-AF65-F5344CB8AC3E}">
        <p14:creationId xmlns:p14="http://schemas.microsoft.com/office/powerpoint/2010/main" val="20183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accessory, case&#10;&#10;Description automatically generated">
            <a:extLst>
              <a:ext uri="{FF2B5EF4-FFF2-40B4-BE49-F238E27FC236}">
                <a16:creationId xmlns:a16="http://schemas.microsoft.com/office/drawing/2014/main" id="{806FC09C-9FA9-4AFB-ACF1-23A7C11CB605}"/>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96" b="12634"/>
          <a:stretch/>
        </p:blipFill>
        <p:spPr>
          <a:xfrm>
            <a:off x="20" y="1"/>
            <a:ext cx="12191980" cy="6857999"/>
          </a:xfrm>
          <a:prstGeom prst="rect">
            <a:avLst/>
          </a:prstGeom>
        </p:spPr>
      </p:pic>
      <p:sp>
        <p:nvSpPr>
          <p:cNvPr id="2" name="Title 1">
            <a:extLst>
              <a:ext uri="{FF2B5EF4-FFF2-40B4-BE49-F238E27FC236}">
                <a16:creationId xmlns:a16="http://schemas.microsoft.com/office/drawing/2014/main" id="{2F37CFD3-29A9-443D-A14A-4BD94175D2D0}"/>
              </a:ext>
            </a:extLst>
          </p:cNvPr>
          <p:cNvSpPr>
            <a:spLocks noGrp="1"/>
          </p:cNvSpPr>
          <p:nvPr>
            <p:ph type="ctrTitle"/>
          </p:nvPr>
        </p:nvSpPr>
        <p:spPr>
          <a:xfrm>
            <a:off x="838200" y="1122362"/>
            <a:ext cx="10515600" cy="2900518"/>
          </a:xfrm>
        </p:spPr>
        <p:txBody>
          <a:bodyPr>
            <a:normAutofit/>
          </a:bodyPr>
          <a:lstStyle/>
          <a:p>
            <a:r>
              <a:rPr lang="en-GB" sz="4400" b="1">
                <a:solidFill>
                  <a:srgbClr val="FFFFFF"/>
                </a:solidFill>
              </a:rPr>
              <a:t>What do you know about General Data Protection Regulation (GDPR)?</a:t>
            </a:r>
          </a:p>
        </p:txBody>
      </p:sp>
      <p:sp>
        <p:nvSpPr>
          <p:cNvPr id="9" name="TextBox 8">
            <a:extLst>
              <a:ext uri="{FF2B5EF4-FFF2-40B4-BE49-F238E27FC236}">
                <a16:creationId xmlns:a16="http://schemas.microsoft.com/office/drawing/2014/main" id="{978A7810-2940-4AB1-AE7A-C959E4F7410B}"/>
              </a:ext>
            </a:extLst>
          </p:cNvPr>
          <p:cNvSpPr txBox="1"/>
          <p:nvPr/>
        </p:nvSpPr>
        <p:spPr>
          <a:xfrm>
            <a:off x="320842"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Leung</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16935571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EF6E7-F0B5-4C3F-B07B-08EEE22AE0CE}"/>
              </a:ext>
            </a:extLst>
          </p:cNvPr>
          <p:cNvSpPr>
            <a:spLocks noGrp="1"/>
          </p:cNvSpPr>
          <p:nvPr>
            <p:ph type="title"/>
          </p:nvPr>
        </p:nvSpPr>
        <p:spPr/>
        <p:txBody>
          <a:bodyPr/>
          <a:lstStyle/>
          <a:p>
            <a:r>
              <a:rPr lang="en-GB" b="1"/>
              <a:t>General Data Protection Regulation (GDPR)</a:t>
            </a:r>
          </a:p>
        </p:txBody>
      </p:sp>
      <p:sp>
        <p:nvSpPr>
          <p:cNvPr id="3" name="Content Placeholder 2">
            <a:extLst>
              <a:ext uri="{FF2B5EF4-FFF2-40B4-BE49-F238E27FC236}">
                <a16:creationId xmlns:a16="http://schemas.microsoft.com/office/drawing/2014/main" id="{B89AA776-3CDD-4549-98A5-EBC68A13EF93}"/>
              </a:ext>
            </a:extLst>
          </p:cNvPr>
          <p:cNvSpPr>
            <a:spLocks noGrp="1"/>
          </p:cNvSpPr>
          <p:nvPr>
            <p:ph idx="1"/>
          </p:nvPr>
        </p:nvSpPr>
        <p:spPr>
          <a:xfrm>
            <a:off x="838200" y="1825625"/>
            <a:ext cx="10676467" cy="601486"/>
          </a:xfrm>
        </p:spPr>
        <p:txBody>
          <a:bodyPr>
            <a:normAutofit fontScale="92500"/>
          </a:bodyPr>
          <a:lstStyle/>
          <a:p>
            <a:pPr marL="0" indent="0">
              <a:buNone/>
            </a:pPr>
            <a:r>
              <a:rPr lang="en-GB"/>
              <a:t>A major difference to previous legislation is the </a:t>
            </a:r>
            <a:r>
              <a:rPr lang="en-GB" b="1"/>
              <a:t>‘right to be forgotten’</a:t>
            </a:r>
            <a:r>
              <a:rPr lang="en-GB"/>
              <a:t>. </a:t>
            </a:r>
            <a:endParaRPr lang="en-GB" sz="2200"/>
          </a:p>
        </p:txBody>
      </p:sp>
      <p:sp>
        <p:nvSpPr>
          <p:cNvPr id="7" name="TextBox 6">
            <a:extLst>
              <a:ext uri="{FF2B5EF4-FFF2-40B4-BE49-F238E27FC236}">
                <a16:creationId xmlns:a16="http://schemas.microsoft.com/office/drawing/2014/main" id="{33DE40CA-6978-43E9-8D47-691D35BFF811}"/>
              </a:ext>
            </a:extLst>
          </p:cNvPr>
          <p:cNvSpPr txBox="1"/>
          <p:nvPr/>
        </p:nvSpPr>
        <p:spPr>
          <a:xfrm>
            <a:off x="7811912" y="2711450"/>
            <a:ext cx="3793066" cy="3046988"/>
          </a:xfrm>
          <a:prstGeom prst="rect">
            <a:avLst/>
          </a:prstGeom>
          <a:solidFill>
            <a:srgbClr val="0070C0"/>
          </a:solidFill>
        </p:spPr>
        <p:txBody>
          <a:bodyPr wrap="square">
            <a:spAutoFit/>
          </a:bodyPr>
          <a:lstStyle/>
          <a:p>
            <a:pPr marL="285750" indent="-285750">
              <a:buFont typeface="Arial" panose="020B0604020202020204" pitchFamily="34" charset="0"/>
              <a:buChar char="•"/>
            </a:pPr>
            <a:r>
              <a:rPr lang="en-GB" sz="1600">
                <a:solidFill>
                  <a:schemeClr val="bg1"/>
                </a:solidFill>
              </a:rPr>
              <a:t>The right to be </a:t>
            </a:r>
            <a:r>
              <a:rPr lang="en-GB" sz="1600" b="1">
                <a:solidFill>
                  <a:schemeClr val="bg1"/>
                </a:solidFill>
              </a:rPr>
              <a:t>informed</a:t>
            </a:r>
            <a:r>
              <a:rPr lang="en-GB" sz="1600">
                <a:solidFill>
                  <a:schemeClr val="bg1"/>
                </a:solidFill>
              </a:rPr>
              <a:t> if your personal data is being used</a:t>
            </a:r>
          </a:p>
          <a:p>
            <a:pPr marL="285750" indent="-285750">
              <a:buFont typeface="Arial" panose="020B0604020202020204" pitchFamily="34" charset="0"/>
              <a:buChar char="•"/>
            </a:pPr>
            <a:r>
              <a:rPr lang="en-GB" sz="1600">
                <a:solidFill>
                  <a:schemeClr val="bg1"/>
                </a:solidFill>
              </a:rPr>
              <a:t>The right to get </a:t>
            </a:r>
            <a:r>
              <a:rPr lang="en-GB" sz="1600" b="1">
                <a:solidFill>
                  <a:schemeClr val="bg1"/>
                </a:solidFill>
              </a:rPr>
              <a:t>copies</a:t>
            </a:r>
            <a:r>
              <a:rPr lang="en-GB" sz="1600">
                <a:solidFill>
                  <a:schemeClr val="bg1"/>
                </a:solidFill>
              </a:rPr>
              <a:t> of your data</a:t>
            </a:r>
          </a:p>
          <a:p>
            <a:pPr marL="285750" indent="-285750">
              <a:buFont typeface="Arial" panose="020B0604020202020204" pitchFamily="34" charset="0"/>
              <a:buChar char="•"/>
            </a:pPr>
            <a:r>
              <a:rPr lang="en-GB" sz="1600">
                <a:solidFill>
                  <a:schemeClr val="bg1"/>
                </a:solidFill>
              </a:rPr>
              <a:t>The right to get your data </a:t>
            </a:r>
            <a:r>
              <a:rPr lang="en-GB" sz="1600" b="1">
                <a:solidFill>
                  <a:schemeClr val="bg1"/>
                </a:solidFill>
              </a:rPr>
              <a:t>corrected</a:t>
            </a:r>
          </a:p>
          <a:p>
            <a:pPr marL="285750" indent="-285750">
              <a:buFont typeface="Arial" panose="020B0604020202020204" pitchFamily="34" charset="0"/>
              <a:buChar char="•"/>
            </a:pPr>
            <a:r>
              <a:rPr lang="en-GB" sz="1600">
                <a:solidFill>
                  <a:schemeClr val="bg1"/>
                </a:solidFill>
              </a:rPr>
              <a:t>The right to get your data </a:t>
            </a:r>
            <a:r>
              <a:rPr lang="en-GB" sz="1600" b="1">
                <a:solidFill>
                  <a:schemeClr val="bg1"/>
                </a:solidFill>
              </a:rPr>
              <a:t>deleted</a:t>
            </a:r>
          </a:p>
          <a:p>
            <a:pPr marL="285750" indent="-285750">
              <a:buFont typeface="Arial" panose="020B0604020202020204" pitchFamily="34" charset="0"/>
              <a:buChar char="•"/>
            </a:pPr>
            <a:r>
              <a:rPr lang="en-GB" sz="1600">
                <a:solidFill>
                  <a:schemeClr val="bg1"/>
                </a:solidFill>
              </a:rPr>
              <a:t>The right to </a:t>
            </a:r>
            <a:r>
              <a:rPr lang="en-GB" sz="1600" b="1">
                <a:solidFill>
                  <a:schemeClr val="bg1"/>
                </a:solidFill>
              </a:rPr>
              <a:t>limit</a:t>
            </a:r>
            <a:r>
              <a:rPr lang="en-GB" sz="1600">
                <a:solidFill>
                  <a:schemeClr val="bg1"/>
                </a:solidFill>
              </a:rPr>
              <a:t> how organisations use your data</a:t>
            </a:r>
          </a:p>
          <a:p>
            <a:pPr marL="285750" indent="-285750">
              <a:buFont typeface="Arial" panose="020B0604020202020204" pitchFamily="34" charset="0"/>
              <a:buChar char="•"/>
            </a:pPr>
            <a:r>
              <a:rPr lang="en-GB" sz="1600">
                <a:solidFill>
                  <a:schemeClr val="bg1"/>
                </a:solidFill>
              </a:rPr>
              <a:t>The right to data </a:t>
            </a:r>
            <a:r>
              <a:rPr lang="en-GB" sz="1600" b="1">
                <a:solidFill>
                  <a:schemeClr val="bg1"/>
                </a:solidFill>
              </a:rPr>
              <a:t>portability</a:t>
            </a:r>
          </a:p>
          <a:p>
            <a:pPr marL="285750" indent="-285750">
              <a:buFont typeface="Arial" panose="020B0604020202020204" pitchFamily="34" charset="0"/>
              <a:buChar char="•"/>
            </a:pPr>
            <a:r>
              <a:rPr lang="en-GB" sz="1600">
                <a:solidFill>
                  <a:schemeClr val="bg1"/>
                </a:solidFill>
              </a:rPr>
              <a:t>The right to </a:t>
            </a:r>
            <a:r>
              <a:rPr lang="en-GB" sz="1600" b="1">
                <a:solidFill>
                  <a:schemeClr val="bg1"/>
                </a:solidFill>
              </a:rPr>
              <a:t>object</a:t>
            </a:r>
            <a:r>
              <a:rPr lang="en-GB" sz="1600">
                <a:solidFill>
                  <a:schemeClr val="bg1"/>
                </a:solidFill>
              </a:rPr>
              <a:t> to the use of your data</a:t>
            </a:r>
          </a:p>
          <a:p>
            <a:pPr marL="285750" indent="-285750">
              <a:buFont typeface="Arial" panose="020B0604020202020204" pitchFamily="34" charset="0"/>
              <a:buChar char="•"/>
            </a:pPr>
            <a:r>
              <a:rPr lang="en-GB" sz="1600">
                <a:solidFill>
                  <a:schemeClr val="bg1"/>
                </a:solidFill>
              </a:rPr>
              <a:t>Rights in relation to </a:t>
            </a:r>
            <a:r>
              <a:rPr lang="en-GB" sz="1600" b="1">
                <a:solidFill>
                  <a:schemeClr val="bg1"/>
                </a:solidFill>
              </a:rPr>
              <a:t>automated decision making and profiling</a:t>
            </a:r>
          </a:p>
        </p:txBody>
      </p:sp>
      <p:pic>
        <p:nvPicPr>
          <p:cNvPr id="4" name="Online Media 3" title="GDPR: What Is It and How Might It Affect You?">
            <a:hlinkClick r:id="" action="ppaction://media"/>
            <a:extLst>
              <a:ext uri="{FF2B5EF4-FFF2-40B4-BE49-F238E27FC236}">
                <a16:creationId xmlns:a16="http://schemas.microsoft.com/office/drawing/2014/main" id="{B5702741-42F3-4745-9673-D2894D6FD263}"/>
              </a:ext>
            </a:extLst>
          </p:cNvPr>
          <p:cNvPicPr>
            <a:picLocks noRot="1" noChangeAspect="1"/>
          </p:cNvPicPr>
          <p:nvPr>
            <a:videoFile r:link="rId1"/>
          </p:nvPr>
        </p:nvPicPr>
        <p:blipFill>
          <a:blip r:embed="rId4"/>
          <a:stretch>
            <a:fillRect/>
          </a:stretch>
        </p:blipFill>
        <p:spPr>
          <a:xfrm>
            <a:off x="947336" y="2562048"/>
            <a:ext cx="5657327" cy="3196390"/>
          </a:xfrm>
          <a:prstGeom prst="rect">
            <a:avLst/>
          </a:prstGeom>
        </p:spPr>
      </p:pic>
      <p:sp>
        <p:nvSpPr>
          <p:cNvPr id="10" name="Footer Placeholder 5">
            <a:extLst>
              <a:ext uri="{FF2B5EF4-FFF2-40B4-BE49-F238E27FC236}">
                <a16:creationId xmlns:a16="http://schemas.microsoft.com/office/drawing/2014/main" id="{82A02917-C36E-456D-8D11-AB7CABDA2969}"/>
              </a:ext>
            </a:extLst>
          </p:cNvPr>
          <p:cNvSpPr txBox="1">
            <a:spLocks/>
          </p:cNvSpPr>
          <p:nvPr/>
        </p:nvSpPr>
        <p:spPr>
          <a:xfrm>
            <a:off x="1718599" y="575843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Uploaded to YouTube by Wall Street Journal (2018)</a:t>
            </a:r>
          </a:p>
        </p:txBody>
      </p:sp>
      <p:sp>
        <p:nvSpPr>
          <p:cNvPr id="5" name="TextBox 4">
            <a:extLst>
              <a:ext uri="{FF2B5EF4-FFF2-40B4-BE49-F238E27FC236}">
                <a16:creationId xmlns:a16="http://schemas.microsoft.com/office/drawing/2014/main" id="{C1AB44D7-3710-4014-85AB-7709C2DA8310}"/>
              </a:ext>
            </a:extLst>
          </p:cNvPr>
          <p:cNvSpPr txBox="1"/>
          <p:nvPr/>
        </p:nvSpPr>
        <p:spPr>
          <a:xfrm>
            <a:off x="7682729" y="5758438"/>
            <a:ext cx="3922249" cy="923330"/>
          </a:xfrm>
          <a:prstGeom prst="rect">
            <a:avLst/>
          </a:prstGeom>
          <a:noFill/>
        </p:spPr>
        <p:txBody>
          <a:bodyPr wrap="square" rtlCol="0">
            <a:spAutoFit/>
          </a:bodyPr>
          <a:lstStyle/>
          <a:p>
            <a:pPr algn="ctr"/>
            <a:r>
              <a:rPr lang="en-GB" sz="1200">
                <a:solidFill>
                  <a:schemeClr val="tx1">
                    <a:tint val="75000"/>
                  </a:schemeClr>
                </a:solidFill>
              </a:rPr>
              <a:t>Taken from Information Commissioner’s Office, Your Data Matters, https://ico.org.uk/your-data-matters licensed under the </a:t>
            </a:r>
            <a:r>
              <a:rPr lang="en-GB" sz="1200">
                <a:solidFill>
                  <a:schemeClr val="tx1">
                    <a:tint val="75000"/>
                  </a:schemeClr>
                </a:solidFill>
                <a:hlinkClick r:id="rId5"/>
              </a:rPr>
              <a:t>Open Government Licence</a:t>
            </a:r>
            <a:r>
              <a:rPr lang="en-GB" sz="1200">
                <a:solidFill>
                  <a:schemeClr val="tx1">
                    <a:tint val="75000"/>
                  </a:schemeClr>
                </a:solidFill>
              </a:rPr>
              <a:t>.</a:t>
            </a:r>
          </a:p>
          <a:p>
            <a:endParaRPr lang="en-GB"/>
          </a:p>
        </p:txBody>
      </p:sp>
    </p:spTree>
    <p:extLst>
      <p:ext uri="{BB962C8B-B14F-4D97-AF65-F5344CB8AC3E}">
        <p14:creationId xmlns:p14="http://schemas.microsoft.com/office/powerpoint/2010/main" val="121396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D762-E4BB-4335-A0AC-7EB9D4BC3A41}"/>
              </a:ext>
            </a:extLst>
          </p:cNvPr>
          <p:cNvSpPr>
            <a:spLocks noGrp="1"/>
          </p:cNvSpPr>
          <p:nvPr>
            <p:ph type="title"/>
          </p:nvPr>
        </p:nvSpPr>
        <p:spPr/>
        <p:txBody>
          <a:bodyPr/>
          <a:lstStyle/>
          <a:p>
            <a:r>
              <a:rPr lang="en-GB"/>
              <a:t>Data</a:t>
            </a:r>
          </a:p>
        </p:txBody>
      </p:sp>
      <p:graphicFrame>
        <p:nvGraphicFramePr>
          <p:cNvPr id="4" name="Table 4">
            <a:extLst>
              <a:ext uri="{FF2B5EF4-FFF2-40B4-BE49-F238E27FC236}">
                <a16:creationId xmlns:a16="http://schemas.microsoft.com/office/drawing/2014/main" id="{5C1ED652-9C92-47E2-98B9-B6E87826D131}"/>
              </a:ext>
            </a:extLst>
          </p:cNvPr>
          <p:cNvGraphicFramePr>
            <a:graphicFrameLocks noGrp="1"/>
          </p:cNvGraphicFramePr>
          <p:nvPr>
            <p:ph idx="1"/>
            <p:extLst>
              <p:ext uri="{D42A27DB-BD31-4B8C-83A1-F6EECF244321}">
                <p14:modId xmlns:p14="http://schemas.microsoft.com/office/powerpoint/2010/main" val="132625194"/>
              </p:ext>
            </p:extLst>
          </p:nvPr>
        </p:nvGraphicFramePr>
        <p:xfrm>
          <a:off x="838200" y="1409989"/>
          <a:ext cx="10515600" cy="34798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4196474160"/>
                    </a:ext>
                  </a:extLst>
                </a:gridCol>
                <a:gridCol w="5257800">
                  <a:extLst>
                    <a:ext uri="{9D8B030D-6E8A-4147-A177-3AD203B41FA5}">
                      <a16:colId xmlns:a16="http://schemas.microsoft.com/office/drawing/2014/main" val="3686312861"/>
                    </a:ext>
                  </a:extLst>
                </a:gridCol>
              </a:tblGrid>
              <a:tr h="370840">
                <a:tc>
                  <a:txBody>
                    <a:bodyPr/>
                    <a:lstStyle/>
                    <a:p>
                      <a:r>
                        <a:rPr lang="en-GB"/>
                        <a:t>Personal data</a:t>
                      </a:r>
                    </a:p>
                  </a:txBody>
                  <a:tcPr/>
                </a:tc>
                <a:tc>
                  <a:txBody>
                    <a:bodyPr/>
                    <a:lstStyle/>
                    <a:p>
                      <a:r>
                        <a:rPr lang="en-GB"/>
                        <a:t>Special categories of personal data</a:t>
                      </a:r>
                    </a:p>
                  </a:txBody>
                  <a:tcPr/>
                </a:tc>
                <a:extLst>
                  <a:ext uri="{0D108BD9-81ED-4DB2-BD59-A6C34878D82A}">
                    <a16:rowId xmlns:a16="http://schemas.microsoft.com/office/drawing/2014/main" val="279444872"/>
                  </a:ext>
                </a:extLst>
              </a:tr>
              <a:tr h="370840">
                <a:tc>
                  <a:txBody>
                    <a:bodyPr/>
                    <a:lstStyle/>
                    <a:p>
                      <a:pPr algn="ctr"/>
                      <a:r>
                        <a:rPr lang="en-GB"/>
                        <a:t>“... Only includes information relating to natural persons who: can be identified or who are identifiable, directly from the information in question; or who can be indirectly identified from that information in combination with other information.”</a:t>
                      </a:r>
                    </a:p>
                    <a:p>
                      <a:pPr algn="ctr"/>
                      <a:endParaRPr lang="en-GB"/>
                    </a:p>
                    <a:p>
                      <a:pPr algn="ctr"/>
                      <a:r>
                        <a:rPr lang="en-GB"/>
                        <a:t>“A combination of identifiers may be needed to identify an individual” e.g. name, identification number, location data, online identifier (IP address)</a:t>
                      </a:r>
                    </a:p>
                    <a:p>
                      <a:pPr algn="ctr"/>
                      <a:endParaRPr lang="en-GB"/>
                    </a:p>
                    <a:p>
                      <a:pPr algn="ctr"/>
                      <a:r>
                        <a:rPr lang="en-GB" b="1"/>
                        <a:t>ALWAYS subject to GDPR</a:t>
                      </a:r>
                    </a:p>
                  </a:txBody>
                  <a:tcPr/>
                </a:tc>
                <a:tc>
                  <a:txBody>
                    <a:bodyPr/>
                    <a:lstStyle/>
                    <a:p>
                      <a:pPr algn="ctr"/>
                      <a:r>
                        <a:rPr lang="en-GB"/>
                        <a:t>"Personal data revealing </a:t>
                      </a:r>
                      <a:r>
                        <a:rPr lang="en-GB" b="1"/>
                        <a:t>racial or ethnic origin, political opinions, religious or philosophical beliefs, trade-union membership</a:t>
                      </a:r>
                      <a:r>
                        <a:rPr lang="en-GB"/>
                        <a:t>; data concerning </a:t>
                      </a:r>
                      <a:r>
                        <a:rPr lang="en-GB" b="1"/>
                        <a:t>health or sex life and sexual orientation</a:t>
                      </a:r>
                      <a:r>
                        <a:rPr lang="en-GB"/>
                        <a:t>; </a:t>
                      </a:r>
                      <a:r>
                        <a:rPr lang="en-GB" b="1"/>
                        <a:t>genetic data or biometric data</a:t>
                      </a:r>
                      <a:r>
                        <a:rPr lang="en-GB"/>
                        <a:t>."</a:t>
                      </a:r>
                    </a:p>
                    <a:p>
                      <a:pPr algn="ctr"/>
                      <a:endParaRPr lang="en-GB" b="1"/>
                    </a:p>
                    <a:p>
                      <a:pPr algn="ctr"/>
                      <a:endParaRPr lang="en-GB" b="1"/>
                    </a:p>
                    <a:p>
                      <a:pPr algn="ctr"/>
                      <a:r>
                        <a:rPr lang="en-GB" b="1"/>
                        <a:t>Additional protections</a:t>
                      </a:r>
                      <a:endParaRPr lang="en-GB"/>
                    </a:p>
                  </a:txBody>
                  <a:tcPr/>
                </a:tc>
                <a:extLst>
                  <a:ext uri="{0D108BD9-81ED-4DB2-BD59-A6C34878D82A}">
                    <a16:rowId xmlns:a16="http://schemas.microsoft.com/office/drawing/2014/main" val="4014865660"/>
                  </a:ext>
                </a:extLst>
              </a:tr>
            </a:tbl>
          </a:graphicData>
        </a:graphic>
      </p:graphicFrame>
      <p:sp>
        <p:nvSpPr>
          <p:cNvPr id="3" name="TextBox 2">
            <a:extLst>
              <a:ext uri="{FF2B5EF4-FFF2-40B4-BE49-F238E27FC236}">
                <a16:creationId xmlns:a16="http://schemas.microsoft.com/office/drawing/2014/main" id="{7A517F65-891F-4F64-A075-FEE9294D70E7}"/>
              </a:ext>
            </a:extLst>
          </p:cNvPr>
          <p:cNvSpPr txBox="1"/>
          <p:nvPr/>
        </p:nvSpPr>
        <p:spPr>
          <a:xfrm>
            <a:off x="2131332" y="5846544"/>
            <a:ext cx="7107671" cy="646331"/>
          </a:xfrm>
          <a:prstGeom prst="rect">
            <a:avLst/>
          </a:prstGeom>
          <a:noFill/>
        </p:spPr>
        <p:txBody>
          <a:bodyPr wrap="square" rtlCol="0">
            <a:spAutoFit/>
          </a:bodyPr>
          <a:lstStyle/>
          <a:p>
            <a:pPr algn="ctr"/>
            <a:r>
              <a:rPr lang="en-GB" sz="1200">
                <a:solidFill>
                  <a:schemeClr val="tx1">
                    <a:tint val="75000"/>
                  </a:schemeClr>
                </a:solidFill>
              </a:rPr>
              <a:t>Taken from Information Commissioner’s Office, Your Data Matters, </a:t>
            </a:r>
            <a:r>
              <a:rPr lang="en-GB" sz="1200">
                <a:hlinkClick r:id="rId3"/>
              </a:rPr>
              <a:t>https://ico.org.uk/for-organisations/guide-to-data-protection/guide-to-the-general-data-protection-regulation-gdpr/</a:t>
            </a:r>
            <a:r>
              <a:rPr lang="en-GB" sz="1200"/>
              <a:t> </a:t>
            </a:r>
            <a:r>
              <a:rPr lang="en-GB" sz="1200">
                <a:solidFill>
                  <a:schemeClr val="tx1">
                    <a:tint val="75000"/>
                  </a:schemeClr>
                </a:solidFill>
              </a:rPr>
              <a:t>licensed under the </a:t>
            </a:r>
            <a:r>
              <a:rPr lang="en-GB" sz="1200">
                <a:solidFill>
                  <a:schemeClr val="tx1">
                    <a:tint val="75000"/>
                  </a:schemeClr>
                </a:solidFill>
                <a:hlinkClick r:id="rId4"/>
              </a:rPr>
              <a:t>Open Government Licence</a:t>
            </a:r>
            <a:r>
              <a:rPr lang="en-GB" sz="1200">
                <a:solidFill>
                  <a:schemeClr val="tx1">
                    <a:tint val="75000"/>
                  </a:schemeClr>
                </a:solidFill>
              </a:rPr>
              <a:t>.</a:t>
            </a:r>
          </a:p>
        </p:txBody>
      </p:sp>
      <p:sp>
        <p:nvSpPr>
          <p:cNvPr id="7" name="TextBox 6">
            <a:extLst>
              <a:ext uri="{FF2B5EF4-FFF2-40B4-BE49-F238E27FC236}">
                <a16:creationId xmlns:a16="http://schemas.microsoft.com/office/drawing/2014/main" id="{E787EE69-2BB8-499A-A778-851464A6D97E}"/>
              </a:ext>
            </a:extLst>
          </p:cNvPr>
          <p:cNvSpPr txBox="1"/>
          <p:nvPr/>
        </p:nvSpPr>
        <p:spPr>
          <a:xfrm>
            <a:off x="2942112" y="4978499"/>
            <a:ext cx="6097978" cy="646331"/>
          </a:xfrm>
          <a:prstGeom prst="rect">
            <a:avLst/>
          </a:prstGeom>
          <a:noFill/>
        </p:spPr>
        <p:txBody>
          <a:bodyPr wrap="square">
            <a:spAutoFit/>
          </a:bodyPr>
          <a:lstStyle/>
          <a:p>
            <a:pPr algn="ctr"/>
            <a:r>
              <a:rPr lang="en-GB" b="1"/>
              <a:t>“If personal data can be truly anonymised than the anonymised data is not subject to the UK GDPR”</a:t>
            </a:r>
          </a:p>
        </p:txBody>
      </p:sp>
    </p:spTree>
    <p:extLst>
      <p:ext uri="{BB962C8B-B14F-4D97-AF65-F5344CB8AC3E}">
        <p14:creationId xmlns:p14="http://schemas.microsoft.com/office/powerpoint/2010/main" val="8898834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0CC13-5CCA-4539-A736-DC6A5B804B71}"/>
              </a:ext>
            </a:extLst>
          </p:cNvPr>
          <p:cNvSpPr>
            <a:spLocks noGrp="1"/>
          </p:cNvSpPr>
          <p:nvPr>
            <p:ph type="title"/>
          </p:nvPr>
        </p:nvSpPr>
        <p:spPr/>
        <p:txBody>
          <a:bodyPr/>
          <a:lstStyle/>
          <a:p>
            <a:r>
              <a:rPr lang="en-GB" b="1"/>
              <a:t>Research data management</a:t>
            </a:r>
          </a:p>
        </p:txBody>
      </p:sp>
      <p:sp>
        <p:nvSpPr>
          <p:cNvPr id="3" name="Content Placeholder 2">
            <a:extLst>
              <a:ext uri="{FF2B5EF4-FFF2-40B4-BE49-F238E27FC236}">
                <a16:creationId xmlns:a16="http://schemas.microsoft.com/office/drawing/2014/main" id="{5EB0711B-F486-401D-895B-0C90801C3D21}"/>
              </a:ext>
            </a:extLst>
          </p:cNvPr>
          <p:cNvSpPr>
            <a:spLocks noGrp="1"/>
          </p:cNvSpPr>
          <p:nvPr>
            <p:ph idx="1"/>
          </p:nvPr>
        </p:nvSpPr>
        <p:spPr>
          <a:xfrm>
            <a:off x="838200" y="1689622"/>
            <a:ext cx="7182704" cy="4351338"/>
          </a:xfrm>
        </p:spPr>
        <p:txBody>
          <a:bodyPr>
            <a:normAutofit fontScale="85000" lnSpcReduction="20000"/>
          </a:bodyPr>
          <a:lstStyle/>
          <a:p>
            <a:pPr marL="0" indent="0">
              <a:buNone/>
            </a:pPr>
            <a:r>
              <a:rPr lang="en-GB" sz="2800">
                <a:highlight>
                  <a:srgbClr val="FFFF00"/>
                </a:highlight>
              </a:rPr>
              <a:t>[Add institution specific guidelines]</a:t>
            </a:r>
          </a:p>
          <a:p>
            <a:pPr marL="0" indent="0">
              <a:buNone/>
            </a:pPr>
            <a:endParaRPr lang="en-GB"/>
          </a:p>
          <a:p>
            <a:r>
              <a:rPr lang="en-GB"/>
              <a:t>When conducting research, you collect, process, store and use data. </a:t>
            </a:r>
          </a:p>
          <a:p>
            <a:endParaRPr lang="en-GB"/>
          </a:p>
          <a:p>
            <a:r>
              <a:rPr lang="en-GB"/>
              <a:t>You also collect and record your data so that it can be audited and reproduced (if required) e.g. claims of scientific misconduct</a:t>
            </a:r>
          </a:p>
          <a:p>
            <a:endParaRPr lang="en-GB"/>
          </a:p>
          <a:p>
            <a:r>
              <a:rPr lang="en-GB"/>
              <a:t>Research data has a special position within GDPR however, sensitive personal data has particular provisions</a:t>
            </a:r>
          </a:p>
          <a:p>
            <a:endParaRPr lang="en-GB"/>
          </a:p>
        </p:txBody>
      </p:sp>
      <p:pic>
        <p:nvPicPr>
          <p:cNvPr id="6" name="Picture 5" descr="Shape&#10;&#10;Description automatically generated with low confidence">
            <a:extLst>
              <a:ext uri="{FF2B5EF4-FFF2-40B4-BE49-F238E27FC236}">
                <a16:creationId xmlns:a16="http://schemas.microsoft.com/office/drawing/2014/main" id="{D2DADC38-47EA-48F9-B1DE-7DCB76771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5110" y="1289539"/>
            <a:ext cx="2790092" cy="2790092"/>
          </a:xfrm>
          <a:prstGeom prst="rect">
            <a:avLst/>
          </a:prstGeom>
        </p:spPr>
      </p:pic>
    </p:spTree>
    <p:extLst>
      <p:ext uri="{BB962C8B-B14F-4D97-AF65-F5344CB8AC3E}">
        <p14:creationId xmlns:p14="http://schemas.microsoft.com/office/powerpoint/2010/main" val="3250265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D04DC-5DE1-4201-8220-061161A906E7}"/>
              </a:ext>
            </a:extLst>
          </p:cNvPr>
          <p:cNvSpPr>
            <a:spLocks noGrp="1"/>
          </p:cNvSpPr>
          <p:nvPr>
            <p:ph type="title"/>
          </p:nvPr>
        </p:nvSpPr>
        <p:spPr/>
        <p:txBody>
          <a:bodyPr/>
          <a:lstStyle/>
          <a:p>
            <a:r>
              <a:rPr lang="en-GB" b="1"/>
              <a:t>Processing data</a:t>
            </a:r>
          </a:p>
        </p:txBody>
      </p:sp>
      <p:sp>
        <p:nvSpPr>
          <p:cNvPr id="3" name="Content Placeholder 2">
            <a:extLst>
              <a:ext uri="{FF2B5EF4-FFF2-40B4-BE49-F238E27FC236}">
                <a16:creationId xmlns:a16="http://schemas.microsoft.com/office/drawing/2014/main" id="{E38E1B69-0ED3-4251-985B-22170EFAD65A}"/>
              </a:ext>
            </a:extLst>
          </p:cNvPr>
          <p:cNvSpPr>
            <a:spLocks noGrp="1"/>
          </p:cNvSpPr>
          <p:nvPr>
            <p:ph idx="1"/>
          </p:nvPr>
        </p:nvSpPr>
        <p:spPr>
          <a:xfrm>
            <a:off x="838200" y="1825625"/>
            <a:ext cx="10515600" cy="4351338"/>
          </a:xfrm>
        </p:spPr>
        <p:txBody>
          <a:bodyPr>
            <a:normAutofit/>
          </a:bodyPr>
          <a:lstStyle/>
          <a:p>
            <a:r>
              <a:rPr lang="en-GB" sz="2400" b="1"/>
              <a:t>Privacy</a:t>
            </a:r>
            <a:r>
              <a:rPr lang="en-GB" sz="2400"/>
              <a:t> concerns – sensitive data (e.g. names, contact details) need to be processed with care</a:t>
            </a:r>
          </a:p>
          <a:p>
            <a:endParaRPr lang="en-GB" sz="2400"/>
          </a:p>
          <a:p>
            <a:r>
              <a:rPr lang="en-GB" sz="2400">
                <a:highlight>
                  <a:srgbClr val="FFFF00"/>
                </a:highlight>
              </a:rPr>
              <a:t>[Add project specific approach]</a:t>
            </a:r>
          </a:p>
          <a:p>
            <a:pPr marL="0" indent="0">
              <a:buNone/>
            </a:pPr>
            <a:r>
              <a:rPr lang="en-GB" sz="2400"/>
              <a:t>e.g. </a:t>
            </a:r>
          </a:p>
          <a:p>
            <a:pPr lvl="1"/>
            <a:r>
              <a:rPr lang="en-GB" sz="2000"/>
              <a:t>You will </a:t>
            </a:r>
            <a:r>
              <a:rPr lang="en-GB" sz="2000" b="1"/>
              <a:t>NOT</a:t>
            </a:r>
            <a:r>
              <a:rPr lang="en-GB" sz="2000"/>
              <a:t> have any information personal information on participants other than their name (which may be a pseudonym). We will set up interviews &amp; anonymise transcripts afterwards. </a:t>
            </a:r>
          </a:p>
          <a:p>
            <a:pPr lvl="1"/>
            <a:r>
              <a:rPr lang="en-GB" sz="2000"/>
              <a:t>On the day of interviews, you may be made aware of sensitive data. Do </a:t>
            </a:r>
            <a:r>
              <a:rPr lang="en-GB" sz="2000" b="1"/>
              <a:t>NOT</a:t>
            </a:r>
            <a:r>
              <a:rPr lang="en-GB" sz="2000"/>
              <a:t> record this anywhere – this includes on paper, email etc. </a:t>
            </a:r>
          </a:p>
        </p:txBody>
      </p:sp>
    </p:spTree>
    <p:extLst>
      <p:ext uri="{BB962C8B-B14F-4D97-AF65-F5344CB8AC3E}">
        <p14:creationId xmlns:p14="http://schemas.microsoft.com/office/powerpoint/2010/main" val="29575439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4">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AE4BA4-E95B-454D-A0FC-ABAA07ACB561}"/>
              </a:ext>
            </a:extLst>
          </p:cNvPr>
          <p:cNvSpPr>
            <a:spLocks noGrp="1"/>
          </p:cNvSpPr>
          <p:nvPr>
            <p:ph type="title"/>
          </p:nvPr>
        </p:nvSpPr>
        <p:spPr>
          <a:xfrm>
            <a:off x="317511" y="-340652"/>
            <a:ext cx="5181510" cy="1671569"/>
          </a:xfrm>
        </p:spPr>
        <p:txBody>
          <a:bodyPr>
            <a:normAutofit/>
          </a:bodyPr>
          <a:lstStyle/>
          <a:p>
            <a:r>
              <a:rPr lang="en-GB" sz="4000" b="1"/>
              <a:t>Storing data</a:t>
            </a:r>
          </a:p>
        </p:txBody>
      </p:sp>
      <p:sp>
        <p:nvSpPr>
          <p:cNvPr id="3" name="Content Placeholder 2">
            <a:extLst>
              <a:ext uri="{FF2B5EF4-FFF2-40B4-BE49-F238E27FC236}">
                <a16:creationId xmlns:a16="http://schemas.microsoft.com/office/drawing/2014/main" id="{836B3E50-DDAE-4632-84E3-05AA0594E404}"/>
              </a:ext>
            </a:extLst>
          </p:cNvPr>
          <p:cNvSpPr>
            <a:spLocks noGrp="1"/>
          </p:cNvSpPr>
          <p:nvPr>
            <p:ph idx="1"/>
          </p:nvPr>
        </p:nvSpPr>
        <p:spPr>
          <a:xfrm>
            <a:off x="412191" y="990265"/>
            <a:ext cx="5682284" cy="3722438"/>
          </a:xfrm>
        </p:spPr>
        <p:txBody>
          <a:bodyPr>
            <a:noAutofit/>
          </a:bodyPr>
          <a:lstStyle/>
          <a:p>
            <a:r>
              <a:rPr lang="en-GB" sz="1800" b="1"/>
              <a:t>Security</a:t>
            </a:r>
            <a:r>
              <a:rPr lang="en-GB" sz="1800"/>
              <a:t> issues</a:t>
            </a:r>
          </a:p>
          <a:p>
            <a:r>
              <a:rPr lang="en-GB" sz="1800"/>
              <a:t>Research data can be highly </a:t>
            </a:r>
            <a:r>
              <a:rPr lang="en-GB" sz="1800" b="1"/>
              <a:t>sensitive</a:t>
            </a:r>
            <a:r>
              <a:rPr lang="en-GB" sz="1800"/>
              <a:t>. </a:t>
            </a:r>
          </a:p>
          <a:p>
            <a:pPr marL="0" indent="0">
              <a:buNone/>
            </a:pPr>
            <a:r>
              <a:rPr lang="en-GB" sz="1800">
                <a:highlight>
                  <a:srgbClr val="FFFF00"/>
                </a:highlight>
              </a:rPr>
              <a:t>[Add project specific approach] e.g.</a:t>
            </a:r>
            <a:endParaRPr lang="en-GB" sz="1800"/>
          </a:p>
          <a:p>
            <a:pPr lvl="1"/>
            <a:r>
              <a:rPr lang="en-GB" sz="1800"/>
              <a:t>This is why we store our data in an encrypted environment which is on a separate server from the main Imperial College network. </a:t>
            </a:r>
          </a:p>
          <a:p>
            <a:pPr marL="0" indent="0">
              <a:buNone/>
            </a:pPr>
            <a:endParaRPr lang="en-GB" sz="1800"/>
          </a:p>
          <a:p>
            <a:pPr marL="0" indent="0">
              <a:buNone/>
            </a:pPr>
            <a:r>
              <a:rPr lang="en-GB" sz="1800">
                <a:highlight>
                  <a:srgbClr val="FFFF00"/>
                </a:highlight>
              </a:rPr>
              <a:t>[Add project specific approach]</a:t>
            </a:r>
          </a:p>
          <a:p>
            <a:pPr marL="0" indent="0">
              <a:buNone/>
            </a:pPr>
            <a:r>
              <a:rPr lang="en-GB" sz="1800">
                <a:highlight>
                  <a:srgbClr val="FFFF00"/>
                </a:highlight>
              </a:rPr>
              <a:t>e.g. </a:t>
            </a:r>
            <a:endParaRPr lang="en-GB" sz="1800"/>
          </a:p>
          <a:p>
            <a:r>
              <a:rPr lang="en-GB" sz="1800"/>
              <a:t>We will record all interviews using our </a:t>
            </a:r>
            <a:r>
              <a:rPr lang="en-GB" sz="1800" b="1"/>
              <a:t>Zoom Business account </a:t>
            </a:r>
            <a:r>
              <a:rPr lang="en-GB" sz="1800"/>
              <a:t>(only certain members of PERC have access to this).  </a:t>
            </a:r>
          </a:p>
          <a:p>
            <a:pPr lvl="1"/>
            <a:r>
              <a:rPr lang="en-GB" sz="1800"/>
              <a:t>Audio recordings will be downloaded and saved in an encrypted server until it has been transcribed. </a:t>
            </a:r>
          </a:p>
          <a:p>
            <a:pPr lvl="1"/>
            <a:r>
              <a:rPr lang="en-GB" sz="1800"/>
              <a:t>We will delete any recordings on Zoom immediately after interviews.</a:t>
            </a:r>
          </a:p>
          <a:p>
            <a:r>
              <a:rPr lang="en-GB" sz="1800"/>
              <a:t>We will only share </a:t>
            </a:r>
            <a:r>
              <a:rPr lang="en-GB" sz="1800" b="1"/>
              <a:t>anonymised transcripts </a:t>
            </a:r>
            <a:r>
              <a:rPr lang="en-GB" sz="1800"/>
              <a:t>using a trusted environment (</a:t>
            </a:r>
            <a:r>
              <a:rPr lang="en-GB" sz="1800" err="1"/>
              <a:t>tbd</a:t>
            </a:r>
            <a:r>
              <a:rPr lang="en-GB" sz="1800"/>
              <a:t> – ethics).</a:t>
            </a:r>
          </a:p>
        </p:txBody>
      </p:sp>
      <p:pic>
        <p:nvPicPr>
          <p:cNvPr id="6" name="Picture 5" descr="A picture containing stack, stacked, pile&#10;&#10;Description automatically generated">
            <a:extLst>
              <a:ext uri="{FF2B5EF4-FFF2-40B4-BE49-F238E27FC236}">
                <a16:creationId xmlns:a16="http://schemas.microsoft.com/office/drawing/2014/main" id="{E92AE84C-E53A-4081-9EA2-C9F4DCAB4364}"/>
              </a:ext>
            </a:extLst>
          </p:cNvPr>
          <p:cNvPicPr>
            <a:picLocks noChangeAspect="1"/>
          </p:cNvPicPr>
          <p:nvPr/>
        </p:nvPicPr>
        <p:blipFill rotWithShape="1">
          <a:blip r:embed="rId3">
            <a:extLst>
              <a:ext uri="{28A0092B-C50C-407E-A947-70E740481C1C}">
                <a14:useLocalDpi xmlns:a14="http://schemas.microsoft.com/office/drawing/2010/main" val="0"/>
              </a:ext>
            </a:extLst>
          </a:blip>
          <a:srcRect l="18652" r="22920" b="-1"/>
          <a:stretch/>
        </p:blipFill>
        <p:spPr>
          <a:xfrm>
            <a:off x="6189155" y="10"/>
            <a:ext cx="6002844" cy="6857990"/>
          </a:xfrm>
          <a:prstGeom prst="rect">
            <a:avLst/>
          </a:prstGeom>
          <a:effectLst/>
        </p:spPr>
      </p:pic>
      <p:sp>
        <p:nvSpPr>
          <p:cNvPr id="11" name="TextBox 10">
            <a:extLst>
              <a:ext uri="{FF2B5EF4-FFF2-40B4-BE49-F238E27FC236}">
                <a16:creationId xmlns:a16="http://schemas.microsoft.com/office/drawing/2014/main" id="{01E2F745-0E03-4891-8EF2-B7A80729CC9A}"/>
              </a:ext>
            </a:extLst>
          </p:cNvPr>
          <p:cNvSpPr txBox="1"/>
          <p:nvPr/>
        </p:nvSpPr>
        <p:spPr>
          <a:xfrm>
            <a:off x="8486273" y="0"/>
            <a:ext cx="6096000" cy="369332"/>
          </a:xfrm>
          <a:prstGeom prst="rect">
            <a:avLst/>
          </a:prstGeom>
          <a:noFill/>
        </p:spPr>
        <p:txBody>
          <a:bodyPr wrap="square">
            <a:spAutoFit/>
          </a:bodyPr>
          <a:lstStyle/>
          <a:p>
            <a:r>
              <a:rPr lang="en-GB"/>
              <a:t>Photo by </a:t>
            </a:r>
            <a:r>
              <a:rPr lang="en-GB">
                <a:hlinkClick r:id="rId4"/>
              </a:rPr>
              <a:t>Wesley Tingey</a:t>
            </a:r>
            <a:r>
              <a:rPr lang="en-GB"/>
              <a:t> on </a:t>
            </a:r>
            <a:r>
              <a:rPr lang="en-GB" err="1">
                <a:hlinkClick r:id="rId5"/>
              </a:rPr>
              <a:t>Unsplash</a:t>
            </a:r>
            <a:r>
              <a:rPr lang="en-GB"/>
              <a:t> </a:t>
            </a:r>
          </a:p>
        </p:txBody>
      </p:sp>
    </p:spTree>
    <p:extLst>
      <p:ext uri="{BB962C8B-B14F-4D97-AF65-F5344CB8AC3E}">
        <p14:creationId xmlns:p14="http://schemas.microsoft.com/office/powerpoint/2010/main" val="19728538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3CA03-7AD4-45CF-9BAD-CB68CDF678CC}"/>
              </a:ext>
            </a:extLst>
          </p:cNvPr>
          <p:cNvSpPr>
            <a:spLocks noGrp="1"/>
          </p:cNvSpPr>
          <p:nvPr>
            <p:ph type="title"/>
          </p:nvPr>
        </p:nvSpPr>
        <p:spPr>
          <a:xfrm>
            <a:off x="648929" y="557190"/>
            <a:ext cx="5181510" cy="1671569"/>
          </a:xfrm>
        </p:spPr>
        <p:txBody>
          <a:bodyPr>
            <a:normAutofit/>
          </a:bodyPr>
          <a:lstStyle/>
          <a:p>
            <a:r>
              <a:rPr lang="en-GB" sz="4000" b="1"/>
              <a:t>Privacy and confidentiality</a:t>
            </a:r>
          </a:p>
        </p:txBody>
      </p:sp>
      <p:sp>
        <p:nvSpPr>
          <p:cNvPr id="3" name="Content Placeholder 2">
            <a:extLst>
              <a:ext uri="{FF2B5EF4-FFF2-40B4-BE49-F238E27FC236}">
                <a16:creationId xmlns:a16="http://schemas.microsoft.com/office/drawing/2014/main" id="{8292E15A-9674-462D-AAC3-8708942A82D3}"/>
              </a:ext>
            </a:extLst>
          </p:cNvPr>
          <p:cNvSpPr>
            <a:spLocks noGrp="1"/>
          </p:cNvSpPr>
          <p:nvPr>
            <p:ph idx="1"/>
          </p:nvPr>
        </p:nvSpPr>
        <p:spPr>
          <a:xfrm>
            <a:off x="648930" y="2406650"/>
            <a:ext cx="5181508" cy="3722438"/>
          </a:xfrm>
        </p:spPr>
        <p:txBody>
          <a:bodyPr>
            <a:normAutofit/>
          </a:bodyPr>
          <a:lstStyle/>
          <a:p>
            <a:r>
              <a:rPr lang="en-GB" sz="1700"/>
              <a:t>All personal information must be kept confidential</a:t>
            </a:r>
          </a:p>
          <a:p>
            <a:pPr lvl="1"/>
            <a:r>
              <a:rPr lang="en-GB" sz="1700"/>
              <a:t>Names, contact details health status</a:t>
            </a:r>
          </a:p>
          <a:p>
            <a:pPr lvl="1"/>
            <a:r>
              <a:rPr lang="en-GB" sz="1700"/>
              <a:t>Do not keep personal details in notes</a:t>
            </a:r>
          </a:p>
          <a:p>
            <a:pPr lvl="1"/>
            <a:r>
              <a:rPr lang="en-GB" sz="1700"/>
              <a:t>Destroy any if you do (shred)</a:t>
            </a:r>
          </a:p>
          <a:p>
            <a:pPr lvl="1"/>
            <a:endParaRPr lang="en-GB" sz="1700"/>
          </a:p>
          <a:p>
            <a:r>
              <a:rPr lang="en-GB" sz="1700"/>
              <a:t>You must protect the privacy of participants in research</a:t>
            </a:r>
          </a:p>
          <a:p>
            <a:pPr lvl="1"/>
            <a:r>
              <a:rPr lang="en-GB" sz="1700"/>
              <a:t>Do not share if someone has decided to take part in your study</a:t>
            </a:r>
          </a:p>
          <a:p>
            <a:pPr lvl="1"/>
            <a:endParaRPr lang="en-GB" sz="1700"/>
          </a:p>
          <a:p>
            <a:r>
              <a:rPr lang="en-GB" sz="1700"/>
              <a:t>Personal and pseudonymised data files should be encrypted</a:t>
            </a:r>
          </a:p>
        </p:txBody>
      </p:sp>
      <p:pic>
        <p:nvPicPr>
          <p:cNvPr id="6" name="Picture 5" descr="A picture containing stack, stacked, pile&#10;&#10;Description automatically generated">
            <a:extLst>
              <a:ext uri="{FF2B5EF4-FFF2-40B4-BE49-F238E27FC236}">
                <a16:creationId xmlns:a16="http://schemas.microsoft.com/office/drawing/2014/main" id="{8CDA273E-88C5-4FF8-8D3A-CC2C9FB550D6}"/>
              </a:ext>
            </a:extLst>
          </p:cNvPr>
          <p:cNvPicPr>
            <a:picLocks noChangeAspect="1"/>
          </p:cNvPicPr>
          <p:nvPr/>
        </p:nvPicPr>
        <p:blipFill rotWithShape="1">
          <a:blip r:embed="rId3">
            <a:extLst>
              <a:ext uri="{28A0092B-C50C-407E-A947-70E740481C1C}">
                <a14:useLocalDpi xmlns:a14="http://schemas.microsoft.com/office/drawing/2010/main" val="0"/>
              </a:ext>
            </a:extLst>
          </a:blip>
          <a:srcRect l="18652" r="22920" b="-1"/>
          <a:stretch/>
        </p:blipFill>
        <p:spPr>
          <a:xfrm>
            <a:off x="6189155" y="10"/>
            <a:ext cx="6002844" cy="6857990"/>
          </a:xfrm>
          <a:prstGeom prst="rect">
            <a:avLst/>
          </a:prstGeom>
          <a:effectLst/>
        </p:spPr>
      </p:pic>
      <p:sp>
        <p:nvSpPr>
          <p:cNvPr id="11" name="TextBox 10">
            <a:extLst>
              <a:ext uri="{FF2B5EF4-FFF2-40B4-BE49-F238E27FC236}">
                <a16:creationId xmlns:a16="http://schemas.microsoft.com/office/drawing/2014/main" id="{480D4EAD-E7D7-42F3-9097-14132AA46F1C}"/>
              </a:ext>
            </a:extLst>
          </p:cNvPr>
          <p:cNvSpPr txBox="1"/>
          <p:nvPr/>
        </p:nvSpPr>
        <p:spPr>
          <a:xfrm>
            <a:off x="6609347" y="0"/>
            <a:ext cx="6096000" cy="369332"/>
          </a:xfrm>
          <a:prstGeom prst="rect">
            <a:avLst/>
          </a:prstGeom>
          <a:noFill/>
        </p:spPr>
        <p:txBody>
          <a:bodyPr wrap="square">
            <a:spAutoFit/>
          </a:bodyPr>
          <a:lstStyle/>
          <a:p>
            <a:r>
              <a:rPr lang="en-GB"/>
              <a:t>Photo by </a:t>
            </a:r>
            <a:r>
              <a:rPr lang="en-GB">
                <a:hlinkClick r:id="rId4"/>
              </a:rPr>
              <a:t>Wesley Tingey</a:t>
            </a:r>
            <a:r>
              <a:rPr lang="en-GB"/>
              <a:t> on </a:t>
            </a:r>
            <a:r>
              <a:rPr lang="en-GB" err="1">
                <a:hlinkClick r:id="rId5"/>
              </a:rPr>
              <a:t>Unsplash</a:t>
            </a:r>
            <a:r>
              <a:rPr lang="en-GB"/>
              <a:t> </a:t>
            </a:r>
          </a:p>
        </p:txBody>
      </p:sp>
    </p:spTree>
    <p:extLst>
      <p:ext uri="{BB962C8B-B14F-4D97-AF65-F5344CB8AC3E}">
        <p14:creationId xmlns:p14="http://schemas.microsoft.com/office/powerpoint/2010/main" val="3140242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descr="A person using a computer&#10;&#10;Description automatically generated with low confidence">
            <a:extLst>
              <a:ext uri="{FF2B5EF4-FFF2-40B4-BE49-F238E27FC236}">
                <a16:creationId xmlns:a16="http://schemas.microsoft.com/office/drawing/2014/main" id="{58E0BB52-7A16-4BE5-8E78-2D789BBEFCF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7676" r="-1" b="24767"/>
          <a:stretch/>
        </p:blipFill>
        <p:spPr>
          <a:xfrm>
            <a:off x="20" y="10"/>
            <a:ext cx="12188930" cy="6857990"/>
          </a:xfrm>
          <a:prstGeom prst="rect">
            <a:avLst/>
          </a:prstGeom>
        </p:spPr>
      </p:pic>
      <p:sp>
        <p:nvSpPr>
          <p:cNvPr id="6" name="TextBox 5">
            <a:extLst>
              <a:ext uri="{FF2B5EF4-FFF2-40B4-BE49-F238E27FC236}">
                <a16:creationId xmlns:a16="http://schemas.microsoft.com/office/drawing/2014/main" id="{D906D771-F3E4-430A-AE38-DE26D39E36E3}"/>
              </a:ext>
            </a:extLst>
          </p:cNvPr>
          <p:cNvSpPr txBox="1"/>
          <p:nvPr/>
        </p:nvSpPr>
        <p:spPr>
          <a:xfrm>
            <a:off x="1524000" y="1122363"/>
            <a:ext cx="9144000" cy="3063240"/>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600" b="0" i="0" u="none" strike="noStrike" kern="1200" cap="none" spc="0" normalizeH="0" baseline="0" noProof="0">
                <a:ln>
                  <a:noFill/>
                </a:ln>
                <a:solidFill>
                  <a:srgbClr val="FFFFFF"/>
                </a:solidFill>
                <a:effectLst/>
                <a:uLnTx/>
                <a:uFillTx/>
                <a:latin typeface="Gill Sans MT" panose="020B0502020104020203"/>
                <a:ea typeface="+mn-ea"/>
                <a:cs typeface="+mn-cs"/>
              </a:rPr>
              <a:t>Online Quiz</a:t>
            </a:r>
          </a:p>
        </p:txBody>
      </p:sp>
      <p:sp>
        <p:nvSpPr>
          <p:cNvPr id="1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1" name="TextBox 10">
            <a:extLst>
              <a:ext uri="{FF2B5EF4-FFF2-40B4-BE49-F238E27FC236}">
                <a16:creationId xmlns:a16="http://schemas.microsoft.com/office/drawing/2014/main" id="{2CEECCF5-7A50-400D-9C9C-5F4EF91F66CB}"/>
              </a:ext>
            </a:extLst>
          </p:cNvPr>
          <p:cNvSpPr txBox="1"/>
          <p:nvPr/>
        </p:nvSpPr>
        <p:spPr>
          <a:xfrm>
            <a:off x="8694821" y="71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rPr>
              <a:t>Photo by </a:t>
            </a: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hlinkClick r:id="rId4"/>
              </a:rPr>
              <a:t>Annie Spratt</a:t>
            </a: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rPr>
              <a:t> on </a:t>
            </a:r>
            <a:r>
              <a:rPr kumimoji="0" lang="en-GB" sz="1800" b="0" i="0" u="none" strike="noStrike" kern="1200" cap="none" spc="0" normalizeH="0" baseline="0" noProof="0" err="1">
                <a:ln>
                  <a:noFill/>
                </a:ln>
                <a:solidFill>
                  <a:prstClr val="white"/>
                </a:solidFill>
                <a:effectLst/>
                <a:uLnTx/>
                <a:uFillTx/>
                <a:latin typeface="Gill Sans MT" panose="020B0502020104020203"/>
                <a:ea typeface="+mn-ea"/>
                <a:cs typeface="+mn-cs"/>
                <a:hlinkClick r:id="rId5"/>
              </a:rPr>
              <a:t>Unsplash</a:t>
            </a: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rPr>
              <a:t> </a:t>
            </a:r>
          </a:p>
        </p:txBody>
      </p:sp>
    </p:spTree>
    <p:extLst>
      <p:ext uri="{BB962C8B-B14F-4D97-AF65-F5344CB8AC3E}">
        <p14:creationId xmlns:p14="http://schemas.microsoft.com/office/powerpoint/2010/main" val="2413354311"/>
      </p:ext>
    </p:extLst>
  </p:cSld>
  <p:clrMapOvr>
    <a:overrideClrMapping bg1="dk1" tx1="lt1" bg2="dk2" tx2="lt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A person walking on a path in a forest&#10;&#10;Description automatically generated with medium confidence">
            <a:extLst>
              <a:ext uri="{FF2B5EF4-FFF2-40B4-BE49-F238E27FC236}">
                <a16:creationId xmlns:a16="http://schemas.microsoft.com/office/drawing/2014/main" id="{D7C55D5D-BD8D-4112-9F76-AEBBF36B2299}"/>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13104" b="2627"/>
          <a:stretch/>
        </p:blipFill>
        <p:spPr>
          <a:xfrm>
            <a:off x="-1" y="10"/>
            <a:ext cx="12192001" cy="6857990"/>
          </a:xfrm>
          <a:prstGeom prst="rect">
            <a:avLst/>
          </a:prstGeom>
        </p:spPr>
      </p:pic>
      <p:sp>
        <p:nvSpPr>
          <p:cNvPr id="2" name="Title 1">
            <a:extLst>
              <a:ext uri="{FF2B5EF4-FFF2-40B4-BE49-F238E27FC236}">
                <a16:creationId xmlns:a16="http://schemas.microsoft.com/office/drawing/2014/main" id="{0EAEA794-869A-413A-BEE7-CD6F81A6178C}"/>
              </a:ext>
            </a:extLst>
          </p:cNvPr>
          <p:cNvSpPr>
            <a:spLocks noGrp="1"/>
          </p:cNvSpPr>
          <p:nvPr>
            <p:ph type="ctrTitle"/>
          </p:nvPr>
        </p:nvSpPr>
        <p:spPr>
          <a:xfrm>
            <a:off x="838200" y="914402"/>
            <a:ext cx="10515600" cy="2985923"/>
          </a:xfrm>
        </p:spPr>
        <p:txBody>
          <a:bodyPr>
            <a:normAutofit/>
          </a:bodyPr>
          <a:lstStyle/>
          <a:p>
            <a:r>
              <a:rPr lang="en-GB" sz="5200" b="1">
                <a:solidFill>
                  <a:srgbClr val="FFFFFF"/>
                </a:solidFill>
              </a:rPr>
              <a:t>Scenarios</a:t>
            </a:r>
          </a:p>
        </p:txBody>
      </p:sp>
      <p:sp>
        <p:nvSpPr>
          <p:cNvPr id="10" name="TextBox 9">
            <a:extLst>
              <a:ext uri="{FF2B5EF4-FFF2-40B4-BE49-F238E27FC236}">
                <a16:creationId xmlns:a16="http://schemas.microsoft.com/office/drawing/2014/main" id="{203DB64E-CCF2-4B08-9CF4-FF6E44C57562}"/>
              </a:ext>
            </a:extLst>
          </p:cNvPr>
          <p:cNvSpPr txBox="1"/>
          <p:nvPr/>
        </p:nvSpPr>
        <p:spPr>
          <a:xfrm>
            <a:off x="449179"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Caleb Jones</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4500737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B2DBB-C517-4F25-B6ED-45180C8F1F2C}"/>
              </a:ext>
            </a:extLst>
          </p:cNvPr>
          <p:cNvSpPr>
            <a:spLocks noGrp="1"/>
          </p:cNvSpPr>
          <p:nvPr>
            <p:ph type="ctrTitle"/>
          </p:nvPr>
        </p:nvSpPr>
        <p:spPr>
          <a:xfrm>
            <a:off x="1524000" y="1122363"/>
            <a:ext cx="9144000" cy="1655762"/>
          </a:xfrm>
        </p:spPr>
        <p:txBody>
          <a:bodyPr/>
          <a:lstStyle/>
          <a:p>
            <a:r>
              <a:rPr lang="en-GB" b="1"/>
              <a:t>Scenario 1</a:t>
            </a:r>
          </a:p>
        </p:txBody>
      </p:sp>
      <p:sp>
        <p:nvSpPr>
          <p:cNvPr id="3" name="Subtitle 2">
            <a:extLst>
              <a:ext uri="{FF2B5EF4-FFF2-40B4-BE49-F238E27FC236}">
                <a16:creationId xmlns:a16="http://schemas.microsoft.com/office/drawing/2014/main" id="{93156F2D-A4EE-45BE-A8E2-0215E25ED523}"/>
              </a:ext>
            </a:extLst>
          </p:cNvPr>
          <p:cNvSpPr>
            <a:spLocks noGrp="1"/>
          </p:cNvSpPr>
          <p:nvPr>
            <p:ph type="subTitle" idx="1"/>
          </p:nvPr>
        </p:nvSpPr>
        <p:spPr>
          <a:xfrm>
            <a:off x="1524000" y="3049588"/>
            <a:ext cx="9144000" cy="1655762"/>
          </a:xfrm>
        </p:spPr>
        <p:txBody>
          <a:bodyPr>
            <a:normAutofit fontScale="85000" lnSpcReduction="10000"/>
          </a:bodyPr>
          <a:lstStyle/>
          <a:p>
            <a:r>
              <a:rPr lang="en-GB"/>
              <a:t>It’s the day of your first interview. You join the Zoom call and have a good conversation with the participant. Towards the end of the interview, they share that they have felt suicidal &amp; do not have any close friends or family to support them.</a:t>
            </a:r>
          </a:p>
          <a:p>
            <a:endParaRPr lang="en-GB"/>
          </a:p>
          <a:p>
            <a:r>
              <a:rPr lang="en-GB"/>
              <a:t>What do you do?</a:t>
            </a:r>
          </a:p>
        </p:txBody>
      </p:sp>
      <p:pic>
        <p:nvPicPr>
          <p:cNvPr id="7" name="Picture 6" descr="Shape&#10;&#10;Description automatically generated with low confidence">
            <a:extLst>
              <a:ext uri="{FF2B5EF4-FFF2-40B4-BE49-F238E27FC236}">
                <a16:creationId xmlns:a16="http://schemas.microsoft.com/office/drawing/2014/main" id="{B0C8ABED-3A1B-4C6A-90BB-BD7F108F8B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1292" y="4000377"/>
            <a:ext cx="2719754" cy="2719754"/>
          </a:xfrm>
          <a:prstGeom prst="rect">
            <a:avLst/>
          </a:prstGeom>
        </p:spPr>
      </p:pic>
    </p:spTree>
    <p:extLst>
      <p:ext uri="{BB962C8B-B14F-4D97-AF65-F5344CB8AC3E}">
        <p14:creationId xmlns:p14="http://schemas.microsoft.com/office/powerpoint/2010/main" val="990533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AC88-F7B1-4261-BF82-6C6DBB15B1F8}"/>
              </a:ext>
            </a:extLst>
          </p:cNvPr>
          <p:cNvSpPr>
            <a:spLocks noGrp="1"/>
          </p:cNvSpPr>
          <p:nvPr>
            <p:ph type="ctrTitle"/>
          </p:nvPr>
        </p:nvSpPr>
        <p:spPr>
          <a:xfrm>
            <a:off x="1524000" y="1122363"/>
            <a:ext cx="9144000" cy="1754187"/>
          </a:xfrm>
        </p:spPr>
        <p:txBody>
          <a:bodyPr/>
          <a:lstStyle/>
          <a:p>
            <a:r>
              <a:rPr lang="en-GB" b="1"/>
              <a:t>Scenario 2</a:t>
            </a:r>
          </a:p>
        </p:txBody>
      </p:sp>
      <p:sp>
        <p:nvSpPr>
          <p:cNvPr id="3" name="Subtitle 2">
            <a:extLst>
              <a:ext uri="{FF2B5EF4-FFF2-40B4-BE49-F238E27FC236}">
                <a16:creationId xmlns:a16="http://schemas.microsoft.com/office/drawing/2014/main" id="{E62FBD06-2570-4A8E-A89A-46A8CD699D9E}"/>
              </a:ext>
            </a:extLst>
          </p:cNvPr>
          <p:cNvSpPr>
            <a:spLocks noGrp="1"/>
          </p:cNvSpPr>
          <p:nvPr>
            <p:ph type="subTitle" idx="1"/>
          </p:nvPr>
        </p:nvSpPr>
        <p:spPr>
          <a:xfrm>
            <a:off x="1524000" y="3221038"/>
            <a:ext cx="9144000" cy="1655762"/>
          </a:xfrm>
        </p:spPr>
        <p:txBody>
          <a:bodyPr>
            <a:normAutofit fontScale="92500"/>
          </a:bodyPr>
          <a:lstStyle/>
          <a:p>
            <a:r>
              <a:rPr lang="en-GB"/>
              <a:t>Someone you interviewed has sent you a “friend request” on social media and were asking intrusive questions about your personal life during interviews.</a:t>
            </a:r>
          </a:p>
          <a:p>
            <a:endParaRPr lang="en-GB"/>
          </a:p>
          <a:p>
            <a:r>
              <a:rPr lang="en-GB"/>
              <a:t>What do you do?</a:t>
            </a:r>
          </a:p>
        </p:txBody>
      </p:sp>
      <p:pic>
        <p:nvPicPr>
          <p:cNvPr id="7" name="Picture 6" descr="Shape&#10;&#10;Description automatically generated with low confidence">
            <a:extLst>
              <a:ext uri="{FF2B5EF4-FFF2-40B4-BE49-F238E27FC236}">
                <a16:creationId xmlns:a16="http://schemas.microsoft.com/office/drawing/2014/main" id="{E91C6112-92C8-41F5-AB98-10DEE5C922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0215" y="3971316"/>
            <a:ext cx="2678723" cy="2678723"/>
          </a:xfrm>
          <a:prstGeom prst="rect">
            <a:avLst/>
          </a:prstGeom>
        </p:spPr>
      </p:pic>
    </p:spTree>
    <p:extLst>
      <p:ext uri="{BB962C8B-B14F-4D97-AF65-F5344CB8AC3E}">
        <p14:creationId xmlns:p14="http://schemas.microsoft.com/office/powerpoint/2010/main" val="31613683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812110C-454D-45D4-A43C-D268FC30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1071345-C238-45F2-9D1D-2A9BA53FF71C}"/>
              </a:ext>
            </a:extLst>
          </p:cNvPr>
          <p:cNvSpPr>
            <a:spLocks noGrp="1"/>
          </p:cNvSpPr>
          <p:nvPr>
            <p:ph type="title"/>
          </p:nvPr>
        </p:nvSpPr>
        <p:spPr>
          <a:xfrm>
            <a:off x="1655064" y="365760"/>
            <a:ext cx="9363456" cy="1188720"/>
          </a:xfrm>
        </p:spPr>
        <p:txBody>
          <a:bodyPr>
            <a:normAutofit/>
          </a:bodyPr>
          <a:lstStyle/>
          <a:p>
            <a:r>
              <a:rPr lang="en-GB" b="1"/>
              <a:t>Good practice (Remember: SSSU)</a:t>
            </a:r>
          </a:p>
        </p:txBody>
      </p:sp>
      <p:sp>
        <p:nvSpPr>
          <p:cNvPr id="11" name="Freeform: Shape 10">
            <a:extLst>
              <a:ext uri="{FF2B5EF4-FFF2-40B4-BE49-F238E27FC236}">
                <a16:creationId xmlns:a16="http://schemas.microsoft.com/office/drawing/2014/main" id="{A3663F10-4AEF-432D-B195-513FD3539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8AEFC5D-4625-4A90-904B-81C44B4AF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E402220A-FB39-474D-BCBC-F97EEC94EECE}"/>
              </a:ext>
            </a:extLst>
          </p:cNvPr>
          <p:cNvGraphicFramePr>
            <a:graphicFrameLocks noGrp="1"/>
          </p:cNvGraphicFramePr>
          <p:nvPr>
            <p:ph idx="1"/>
            <p:extLst>
              <p:ext uri="{D42A27DB-BD31-4B8C-83A1-F6EECF244321}">
                <p14:modId xmlns:p14="http://schemas.microsoft.com/office/powerpoint/2010/main" val="170490750"/>
              </p:ext>
            </p:extLst>
          </p:nvPr>
        </p:nvGraphicFramePr>
        <p:xfrm>
          <a:off x="1655064" y="1920240"/>
          <a:ext cx="9363456" cy="4721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Box with solid fill">
            <a:extLst>
              <a:ext uri="{FF2B5EF4-FFF2-40B4-BE49-F238E27FC236}">
                <a16:creationId xmlns:a16="http://schemas.microsoft.com/office/drawing/2014/main" id="{CA65D8DF-4E43-43A4-9582-2CC5FB8A8B7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960825" y="2473080"/>
            <a:ext cx="469873" cy="469873"/>
          </a:xfrm>
          <a:prstGeom prst="rect">
            <a:avLst/>
          </a:prstGeom>
        </p:spPr>
      </p:pic>
      <p:pic>
        <p:nvPicPr>
          <p:cNvPr id="10" name="Graphic 9" descr="Share with solid fill">
            <a:extLst>
              <a:ext uri="{FF2B5EF4-FFF2-40B4-BE49-F238E27FC236}">
                <a16:creationId xmlns:a16="http://schemas.microsoft.com/office/drawing/2014/main" id="{F9993AAE-9EFE-4874-A337-FACF6CB73B8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917611" y="3663632"/>
            <a:ext cx="483358" cy="483358"/>
          </a:xfrm>
          <a:prstGeom prst="rect">
            <a:avLst/>
          </a:prstGeom>
        </p:spPr>
      </p:pic>
      <p:pic>
        <p:nvPicPr>
          <p:cNvPr id="14" name="Graphic 13" descr="Shield Tick with solid fill">
            <a:extLst>
              <a:ext uri="{FF2B5EF4-FFF2-40B4-BE49-F238E27FC236}">
                <a16:creationId xmlns:a16="http://schemas.microsoft.com/office/drawing/2014/main" id="{F3984037-8D0B-4E72-AFFB-EE7AA381BCC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940667" y="4836616"/>
            <a:ext cx="432816" cy="432816"/>
          </a:xfrm>
          <a:prstGeom prst="rect">
            <a:avLst/>
          </a:prstGeom>
        </p:spPr>
      </p:pic>
      <p:pic>
        <p:nvPicPr>
          <p:cNvPr id="16" name="Graphic 15" descr="Questions with solid fill">
            <a:extLst>
              <a:ext uri="{FF2B5EF4-FFF2-40B4-BE49-F238E27FC236}">
                <a16:creationId xmlns:a16="http://schemas.microsoft.com/office/drawing/2014/main" id="{CC0FE08A-97FD-4667-8C78-1F9DAC03135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914242" y="6008882"/>
            <a:ext cx="483358" cy="483358"/>
          </a:xfrm>
          <a:prstGeom prst="rect">
            <a:avLst/>
          </a:prstGeom>
        </p:spPr>
      </p:pic>
      <p:sp>
        <p:nvSpPr>
          <p:cNvPr id="17" name="Multiplication Sign 16">
            <a:extLst>
              <a:ext uri="{FF2B5EF4-FFF2-40B4-BE49-F238E27FC236}">
                <a16:creationId xmlns:a16="http://schemas.microsoft.com/office/drawing/2014/main" id="{2D1C3F2B-FE43-4EAC-B07B-F29C270FB31A}"/>
              </a:ext>
            </a:extLst>
          </p:cNvPr>
          <p:cNvSpPr/>
          <p:nvPr/>
        </p:nvSpPr>
        <p:spPr>
          <a:xfrm>
            <a:off x="3024944" y="2516476"/>
            <a:ext cx="348604" cy="384266"/>
          </a:xfrm>
          <a:prstGeom prst="mathMultiply">
            <a:avLst>
              <a:gd name="adj1" fmla="val 712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Multiplication Sign 17">
            <a:extLst>
              <a:ext uri="{FF2B5EF4-FFF2-40B4-BE49-F238E27FC236}">
                <a16:creationId xmlns:a16="http://schemas.microsoft.com/office/drawing/2014/main" id="{2DD257E3-019C-4019-8D69-DAF9ED2C9464}"/>
              </a:ext>
            </a:extLst>
          </p:cNvPr>
          <p:cNvSpPr/>
          <p:nvPr/>
        </p:nvSpPr>
        <p:spPr>
          <a:xfrm>
            <a:off x="2977319" y="3700054"/>
            <a:ext cx="348604" cy="384266"/>
          </a:xfrm>
          <a:prstGeom prst="mathMultiply">
            <a:avLst>
              <a:gd name="adj1" fmla="val 712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341855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7367-31B5-4488-AE4F-46537ABF2B47}"/>
              </a:ext>
            </a:extLst>
          </p:cNvPr>
          <p:cNvSpPr>
            <a:spLocks noGrp="1"/>
          </p:cNvSpPr>
          <p:nvPr>
            <p:ph type="title"/>
          </p:nvPr>
        </p:nvSpPr>
        <p:spPr/>
        <p:txBody>
          <a:bodyPr/>
          <a:lstStyle/>
          <a:p>
            <a:r>
              <a:rPr lang="en-GB" b="1"/>
              <a:t>Next steps</a:t>
            </a:r>
          </a:p>
        </p:txBody>
      </p:sp>
      <p:sp>
        <p:nvSpPr>
          <p:cNvPr id="3" name="Content Placeholder 2">
            <a:extLst>
              <a:ext uri="{FF2B5EF4-FFF2-40B4-BE49-F238E27FC236}">
                <a16:creationId xmlns:a16="http://schemas.microsoft.com/office/drawing/2014/main" id="{F8B7B8C2-9109-4DA1-B2BA-E656AA7B0E2C}"/>
              </a:ext>
            </a:extLst>
          </p:cNvPr>
          <p:cNvSpPr>
            <a:spLocks noGrp="1"/>
          </p:cNvSpPr>
          <p:nvPr>
            <p:ph idx="1"/>
          </p:nvPr>
        </p:nvSpPr>
        <p:spPr/>
        <p:txBody>
          <a:bodyPr>
            <a:normAutofit/>
          </a:bodyPr>
          <a:lstStyle/>
          <a:p>
            <a:r>
              <a:rPr lang="en-GB">
                <a:highlight>
                  <a:srgbClr val="FFFF00"/>
                </a:highlight>
              </a:rPr>
              <a:t>Add when the next training session will be</a:t>
            </a:r>
          </a:p>
          <a:p>
            <a:r>
              <a:rPr lang="en-GB">
                <a:highlight>
                  <a:srgbClr val="FFFF00"/>
                </a:highlight>
              </a:rPr>
              <a:t>Explain process of ethics (if still waiting for approval)</a:t>
            </a:r>
          </a:p>
          <a:p>
            <a:endParaRPr lang="en-GB"/>
          </a:p>
          <a:p>
            <a:endParaRPr lang="en-GB"/>
          </a:p>
        </p:txBody>
      </p:sp>
    </p:spTree>
    <p:extLst>
      <p:ext uri="{BB962C8B-B14F-4D97-AF65-F5344CB8AC3E}">
        <p14:creationId xmlns:p14="http://schemas.microsoft.com/office/powerpoint/2010/main" val="28008677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35F5EFD-6257-4614-BC2E-C425C467510C}"/>
              </a:ext>
            </a:extLst>
          </p:cNvPr>
          <p:cNvSpPr>
            <a:spLocks noGrp="1"/>
          </p:cNvSpPr>
          <p:nvPr>
            <p:ph type="title"/>
          </p:nvPr>
        </p:nvSpPr>
        <p:spPr>
          <a:xfrm>
            <a:off x="5297762" y="329184"/>
            <a:ext cx="6251110" cy="1783080"/>
          </a:xfrm>
        </p:spPr>
        <p:txBody>
          <a:bodyPr anchor="b">
            <a:normAutofit/>
          </a:bodyPr>
          <a:lstStyle/>
          <a:p>
            <a:r>
              <a:rPr lang="en-GB" sz="5400" b="1"/>
              <a:t>Recommended resources</a:t>
            </a:r>
          </a:p>
        </p:txBody>
      </p:sp>
      <p:pic>
        <p:nvPicPr>
          <p:cNvPr id="8" name="Picture 7" descr="A light bulb on a table&#10;&#10;Description automatically generated with low confidence">
            <a:extLst>
              <a:ext uri="{FF2B5EF4-FFF2-40B4-BE49-F238E27FC236}">
                <a16:creationId xmlns:a16="http://schemas.microsoft.com/office/drawing/2014/main" id="{0BB0ADC6-EC19-49F0-9E8F-E46555BED881}"/>
              </a:ext>
            </a:extLst>
          </p:cNvPr>
          <p:cNvPicPr>
            <a:picLocks noChangeAspect="1"/>
          </p:cNvPicPr>
          <p:nvPr/>
        </p:nvPicPr>
        <p:blipFill rotWithShape="1">
          <a:blip r:embed="rId3">
            <a:extLst>
              <a:ext uri="{28A0092B-C50C-407E-A947-70E740481C1C}">
                <a14:useLocalDpi xmlns:a14="http://schemas.microsoft.com/office/drawing/2010/main" val="0"/>
              </a:ext>
            </a:extLst>
          </a:blip>
          <a:srcRect t="384" r="-1" b="132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D6BF43F-0C13-4F81-A7C1-79EC6466098F}"/>
              </a:ext>
            </a:extLst>
          </p:cNvPr>
          <p:cNvSpPr>
            <a:spLocks noGrp="1"/>
          </p:cNvSpPr>
          <p:nvPr>
            <p:ph idx="1"/>
          </p:nvPr>
        </p:nvSpPr>
        <p:spPr>
          <a:xfrm>
            <a:off x="4926138" y="2441448"/>
            <a:ext cx="6994358" cy="3483864"/>
          </a:xfrm>
        </p:spPr>
        <p:txBody>
          <a:bodyPr>
            <a:noAutofit/>
          </a:bodyPr>
          <a:lstStyle/>
          <a:p>
            <a:pPr marL="0" indent="0">
              <a:buNone/>
            </a:pPr>
            <a:r>
              <a:rPr lang="en-GB" sz="1200" b="1"/>
              <a:t>Ethics &amp; Research Data Management</a:t>
            </a:r>
          </a:p>
          <a:p>
            <a:r>
              <a:rPr lang="en-GB" sz="1200"/>
              <a:t>Future Learn University of Leeds (Introduction to Research Ethics:  Working with People): </a:t>
            </a:r>
            <a:r>
              <a:rPr lang="en-GB" sz="1200">
                <a:hlinkClick r:id="rId4">
                  <a:extLst>
                    <a:ext uri="{A12FA001-AC4F-418D-AE19-62706E023703}">
                      <ahyp:hlinkClr xmlns:ahyp="http://schemas.microsoft.com/office/drawing/2018/hyperlinkcolor" val="tx"/>
                    </a:ext>
                  </a:extLst>
                </a:hlinkClick>
              </a:rPr>
              <a:t>https://www.futurelearn.com/courses/research-ethics-an-introduction</a:t>
            </a:r>
            <a:r>
              <a:rPr lang="en-GB" sz="1200"/>
              <a:t> </a:t>
            </a:r>
          </a:p>
          <a:p>
            <a:r>
              <a:rPr lang="en-GB" sz="1200"/>
              <a:t>Free e-Learning (provided by Medical Research Council) – sign-up required </a:t>
            </a:r>
            <a:r>
              <a:rPr lang="en-GB" sz="1200">
                <a:hlinkClick r:id="rId5"/>
              </a:rPr>
              <a:t>https://byglearning.com/mrcrsc-lms/course/index.php?categoryid=1</a:t>
            </a:r>
            <a:r>
              <a:rPr lang="en-GB" sz="1200"/>
              <a:t> </a:t>
            </a:r>
          </a:p>
          <a:p>
            <a:pPr lvl="1"/>
            <a:r>
              <a:rPr lang="en-GB" sz="1200"/>
              <a:t>‘Research, GDPR and confidentiality – what you really need to know (8 part module)</a:t>
            </a:r>
          </a:p>
          <a:p>
            <a:r>
              <a:rPr lang="en-GB" sz="1200"/>
              <a:t>Free e-Learning (provided by the Global Health Network) – sign-up required: </a:t>
            </a:r>
            <a:r>
              <a:rPr lang="en-GB" sz="1200">
                <a:hlinkClick r:id="rId6"/>
              </a:rPr>
              <a:t>https://globalhealthtrainingcentre.tghn.org/elearning/</a:t>
            </a:r>
            <a:r>
              <a:rPr lang="en-GB" sz="1200"/>
              <a:t> </a:t>
            </a:r>
          </a:p>
          <a:p>
            <a:pPr lvl="1"/>
            <a:r>
              <a:rPr lang="en-GB" sz="1200"/>
              <a:t>Introduction to data management (Parts 2-7)</a:t>
            </a:r>
          </a:p>
          <a:p>
            <a:pPr lvl="1"/>
            <a:r>
              <a:rPr lang="en-GB" sz="1200"/>
              <a:t>Introduction to informed consent (all)</a:t>
            </a:r>
          </a:p>
          <a:p>
            <a:endParaRPr lang="en-GB" sz="1200"/>
          </a:p>
          <a:p>
            <a:pPr marL="0" indent="0">
              <a:buNone/>
            </a:pPr>
            <a:r>
              <a:rPr lang="en-GB" sz="1200" b="1"/>
              <a:t>Safeguarding</a:t>
            </a:r>
          </a:p>
          <a:p>
            <a:r>
              <a:rPr lang="en-GB" sz="1200">
                <a:highlight>
                  <a:srgbClr val="FFFF00"/>
                </a:highlight>
              </a:rPr>
              <a:t>[add links from your institution]</a:t>
            </a:r>
          </a:p>
          <a:p>
            <a:r>
              <a:rPr lang="en-GB" sz="1200"/>
              <a:t>COVID-19 Psychological First Aid: </a:t>
            </a:r>
            <a:r>
              <a:rPr lang="en-GB" sz="1200">
                <a:hlinkClick r:id="rId7"/>
              </a:rPr>
              <a:t>https://www.futurelearn.com/courses/psychological-first-aid-covid-19</a:t>
            </a:r>
            <a:r>
              <a:rPr lang="en-GB" sz="1200"/>
              <a:t> </a:t>
            </a:r>
          </a:p>
          <a:p>
            <a:r>
              <a:rPr lang="en-GB" sz="1200"/>
              <a:t>Safeguarding considerations for researchers: </a:t>
            </a:r>
            <a:r>
              <a:rPr lang="en-GB" sz="1200">
                <a:hlinkClick r:id="rId8"/>
              </a:rPr>
              <a:t>https://www.nottingham.ac.uk/healthsciences/documents/safeguarding-researcher-guidelines.pdf</a:t>
            </a:r>
            <a:r>
              <a:rPr lang="en-GB" sz="1200"/>
              <a:t> </a:t>
            </a:r>
          </a:p>
        </p:txBody>
      </p:sp>
      <p:sp>
        <p:nvSpPr>
          <p:cNvPr id="15" name="TextBox 14">
            <a:extLst>
              <a:ext uri="{FF2B5EF4-FFF2-40B4-BE49-F238E27FC236}">
                <a16:creationId xmlns:a16="http://schemas.microsoft.com/office/drawing/2014/main" id="{6913FD15-F6C0-4E4F-BA11-7BAEF23687B6}"/>
              </a:ext>
            </a:extLst>
          </p:cNvPr>
          <p:cNvSpPr txBox="1"/>
          <p:nvPr/>
        </p:nvSpPr>
        <p:spPr>
          <a:xfrm>
            <a:off x="0" y="144513"/>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9">
                  <a:extLst>
                    <a:ext uri="{A12FA001-AC4F-418D-AE19-62706E023703}">
                      <ahyp:hlinkClr xmlns:ahyp="http://schemas.microsoft.com/office/drawing/2018/hyperlinkcolor" val="tx"/>
                    </a:ext>
                  </a:extLst>
                </a:hlinkClick>
              </a:rPr>
              <a:t>Beth Jnr</a:t>
            </a:r>
            <a:r>
              <a:rPr lang="en-GB">
                <a:solidFill>
                  <a:schemeClr val="bg1"/>
                </a:solidFill>
              </a:rPr>
              <a:t> on </a:t>
            </a:r>
            <a:r>
              <a:rPr lang="en-GB" err="1">
                <a:solidFill>
                  <a:schemeClr val="bg1"/>
                </a:solidFill>
                <a:hlinkClick r:id="rId10">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1140970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 name="Picture 6" descr="A note on a table&#10;&#10;Description automatically generated with low confidence">
            <a:extLst>
              <a:ext uri="{FF2B5EF4-FFF2-40B4-BE49-F238E27FC236}">
                <a16:creationId xmlns:a16="http://schemas.microsoft.com/office/drawing/2014/main" id="{16B3889B-BFB5-4B92-B6E3-2A2410CA4541}"/>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6874" b="8856"/>
          <a:stretch/>
        </p:blipFill>
        <p:spPr>
          <a:xfrm>
            <a:off x="-1" y="10"/>
            <a:ext cx="12192001" cy="6857990"/>
          </a:xfrm>
          <a:prstGeom prst="rect">
            <a:avLst/>
          </a:prstGeom>
        </p:spPr>
      </p:pic>
      <p:sp>
        <p:nvSpPr>
          <p:cNvPr id="2" name="Title 1">
            <a:extLst>
              <a:ext uri="{FF2B5EF4-FFF2-40B4-BE49-F238E27FC236}">
                <a16:creationId xmlns:a16="http://schemas.microsoft.com/office/drawing/2014/main" id="{450D7C0A-1515-4C5E-8698-8F8936C7F311}"/>
              </a:ext>
            </a:extLst>
          </p:cNvPr>
          <p:cNvSpPr>
            <a:spLocks noGrp="1"/>
          </p:cNvSpPr>
          <p:nvPr>
            <p:ph type="title"/>
          </p:nvPr>
        </p:nvSpPr>
        <p:spPr>
          <a:xfrm>
            <a:off x="836676" y="5228492"/>
            <a:ext cx="10515600" cy="1438479"/>
          </a:xfrm>
        </p:spPr>
        <p:txBody>
          <a:bodyPr vert="horz" lIns="91440" tIns="45720" rIns="91440" bIns="45720" rtlCol="0" anchor="b">
            <a:normAutofit/>
          </a:bodyPr>
          <a:lstStyle/>
          <a:p>
            <a:pPr algn="ctr"/>
            <a:r>
              <a:rPr lang="en-US" sz="4000" b="1">
                <a:solidFill>
                  <a:srgbClr val="FFFFFF"/>
                </a:solidFill>
              </a:rPr>
              <a:t>Any questions?</a:t>
            </a:r>
          </a:p>
        </p:txBody>
      </p:sp>
      <p:sp>
        <p:nvSpPr>
          <p:cNvPr id="11" name="TextBox 10">
            <a:extLst>
              <a:ext uri="{FF2B5EF4-FFF2-40B4-BE49-F238E27FC236}">
                <a16:creationId xmlns:a16="http://schemas.microsoft.com/office/drawing/2014/main" id="{0B633CA0-1539-4FCB-8E2D-69354A89492B}"/>
              </a:ext>
            </a:extLst>
          </p:cNvPr>
          <p:cNvSpPr txBox="1"/>
          <p:nvPr/>
        </p:nvSpPr>
        <p:spPr>
          <a:xfrm>
            <a:off x="176463" y="6363"/>
            <a:ext cx="6096000" cy="369332"/>
          </a:xfrm>
          <a:prstGeom prst="rect">
            <a:avLst/>
          </a:prstGeom>
          <a:noFill/>
        </p:spPr>
        <p:txBody>
          <a:bodyPr wrap="square">
            <a:spAutoFit/>
          </a:bodyPr>
          <a:lstStyle/>
          <a:p>
            <a:r>
              <a:rPr lang="fi-FI">
                <a:solidFill>
                  <a:schemeClr val="bg1"/>
                </a:solidFill>
              </a:rPr>
              <a:t>Photo by </a:t>
            </a:r>
            <a:r>
              <a:rPr lang="fi-FI">
                <a:solidFill>
                  <a:schemeClr val="bg1"/>
                </a:solidFill>
                <a:hlinkClick r:id="rId4">
                  <a:extLst>
                    <a:ext uri="{A12FA001-AC4F-418D-AE19-62706E023703}">
                      <ahyp:hlinkClr xmlns:ahyp="http://schemas.microsoft.com/office/drawing/2018/hyperlinkcolor" val="tx"/>
                    </a:ext>
                  </a:extLst>
                </a:hlinkClick>
              </a:rPr>
              <a:t>Kelly Sikkema</a:t>
            </a:r>
            <a:r>
              <a:rPr lang="fi-FI">
                <a:solidFill>
                  <a:schemeClr val="bg1"/>
                </a:solidFill>
              </a:rPr>
              <a:t> on </a:t>
            </a:r>
            <a:r>
              <a:rPr lang="fi-FI">
                <a:solidFill>
                  <a:schemeClr val="bg1"/>
                </a:solidFill>
                <a:hlinkClick r:id="rId5">
                  <a:extLst>
                    <a:ext uri="{A12FA001-AC4F-418D-AE19-62706E023703}">
                      <ahyp:hlinkClr xmlns:ahyp="http://schemas.microsoft.com/office/drawing/2018/hyperlinkcolor" val="tx"/>
                    </a:ext>
                  </a:extLst>
                </a:hlinkClick>
              </a:rPr>
              <a:t>Unsplash</a:t>
            </a:r>
            <a:r>
              <a:rPr lang="fi-FI">
                <a:solidFill>
                  <a:schemeClr val="bg1"/>
                </a:solidFill>
              </a:rPr>
              <a:t> </a:t>
            </a:r>
            <a:endParaRPr lang="en-GB">
              <a:solidFill>
                <a:schemeClr val="bg1"/>
              </a:solidFill>
            </a:endParaRPr>
          </a:p>
        </p:txBody>
      </p:sp>
    </p:spTree>
    <p:extLst>
      <p:ext uri="{BB962C8B-B14F-4D97-AF65-F5344CB8AC3E}">
        <p14:creationId xmlns:p14="http://schemas.microsoft.com/office/powerpoint/2010/main" val="2198316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84F3-F880-4114-9DAD-7BB27FC670AE}"/>
              </a:ext>
            </a:extLst>
          </p:cNvPr>
          <p:cNvSpPr>
            <a:spLocks noGrp="1"/>
          </p:cNvSpPr>
          <p:nvPr>
            <p:ph type="title"/>
          </p:nvPr>
        </p:nvSpPr>
        <p:spPr/>
        <p:txBody>
          <a:bodyPr/>
          <a:lstStyle/>
          <a:p>
            <a:r>
              <a:rPr lang="en-GB" b="1"/>
              <a:t>References</a:t>
            </a:r>
          </a:p>
        </p:txBody>
      </p:sp>
      <p:sp>
        <p:nvSpPr>
          <p:cNvPr id="3" name="Content Placeholder 2">
            <a:extLst>
              <a:ext uri="{FF2B5EF4-FFF2-40B4-BE49-F238E27FC236}">
                <a16:creationId xmlns:a16="http://schemas.microsoft.com/office/drawing/2014/main" id="{850BE2EF-66C5-435E-B3FF-30FA00B807B5}"/>
              </a:ext>
            </a:extLst>
          </p:cNvPr>
          <p:cNvSpPr>
            <a:spLocks noGrp="1"/>
          </p:cNvSpPr>
          <p:nvPr>
            <p:ph idx="1"/>
          </p:nvPr>
        </p:nvSpPr>
        <p:spPr>
          <a:xfrm>
            <a:off x="549443" y="1496291"/>
            <a:ext cx="10515600" cy="4792967"/>
          </a:xfrm>
        </p:spPr>
        <p:txBody>
          <a:bodyPr>
            <a:normAutofit fontScale="55000" lnSpcReduction="20000"/>
          </a:bodyPr>
          <a:lstStyle/>
          <a:p>
            <a:r>
              <a:rPr lang="en-GB"/>
              <a:t>Slides on ethics have been adapted from Sarah Jasim and Ruth </a:t>
            </a:r>
            <a:r>
              <a:rPr lang="en-GB" err="1"/>
              <a:t>Plackett</a:t>
            </a:r>
            <a:r>
              <a:rPr lang="en-GB"/>
              <a:t>, “Planning, Analysing &amp; Writing Up Mixed Methods”. Lecture, LISS006 Introduction to Mixed Methods Research Course (LISS DTP), February 2021.</a:t>
            </a:r>
          </a:p>
          <a:p>
            <a:endParaRPr lang="en-GB"/>
          </a:p>
          <a:p>
            <a:r>
              <a:rPr lang="en-GB"/>
              <a:t>Future Learn University of Leeds (Introduction to Research Ethics: Working with People): </a:t>
            </a:r>
            <a:r>
              <a:rPr lang="en-GB">
                <a:hlinkClick r:id="rId3">
                  <a:extLst>
                    <a:ext uri="{A12FA001-AC4F-418D-AE19-62706E023703}">
                      <ahyp:hlinkClr xmlns:ahyp="http://schemas.microsoft.com/office/drawing/2018/hyperlinkcolor" val="tx"/>
                    </a:ext>
                  </a:extLst>
                </a:hlinkClick>
              </a:rPr>
              <a:t>https://www.futurelearn.com/courses/research-ethics-an-introduction</a:t>
            </a:r>
            <a:endParaRPr lang="en-GB"/>
          </a:p>
          <a:p>
            <a:endParaRPr lang="en-GB"/>
          </a:p>
          <a:p>
            <a:r>
              <a:rPr lang="en-GB"/>
              <a:t>Independent Commissioner’s Office.  Guide to the UK General Data Protection Regulation (UK GDPR).  Available from: </a:t>
            </a:r>
            <a:r>
              <a:rPr lang="en-GB">
                <a:hlinkClick r:id="rId4"/>
              </a:rPr>
              <a:t>https://ico.org.uk/for-organisations/guide-to-data-protection/guide-to-the-general-data-protection-regulation-gdpr/</a:t>
            </a:r>
            <a:r>
              <a:rPr lang="en-GB"/>
              <a:t> [Accessed 11 January 2022]</a:t>
            </a:r>
          </a:p>
          <a:p>
            <a:endParaRPr lang="en-GB">
              <a:hlinkClick r:id="rId5">
                <a:extLst>
                  <a:ext uri="{A12FA001-AC4F-418D-AE19-62706E023703}">
                    <ahyp:hlinkClr xmlns:ahyp="http://schemas.microsoft.com/office/drawing/2018/hyperlinkcolor" val="tx"/>
                  </a:ext>
                </a:extLst>
              </a:hlinkClick>
            </a:endParaRPr>
          </a:p>
          <a:p>
            <a:r>
              <a:rPr lang="en-GB"/>
              <a:t>Imperial College London Research Integrity: </a:t>
            </a:r>
            <a:r>
              <a:rPr lang="en-GB">
                <a:hlinkClick r:id="rId5"/>
              </a:rPr>
              <a:t>https://www.imperial.ac.uk/research-and-innovation/about-imperial-research/research-integrity/ethics/human/</a:t>
            </a:r>
            <a:endParaRPr lang="en-GB"/>
          </a:p>
          <a:p>
            <a:pPr marL="0" indent="0">
              <a:buNone/>
            </a:pPr>
            <a:endParaRPr lang="en-GB"/>
          </a:p>
          <a:p>
            <a:r>
              <a:rPr lang="en-GB"/>
              <a:t>World Medical Association (2022). Available from: </a:t>
            </a:r>
            <a:r>
              <a:rPr lang="en-GB">
                <a:hlinkClick r:id="rId6"/>
              </a:rPr>
              <a:t>https://www.wma.net/what-we-do/medical-ethics/declaration-of-helsinki/</a:t>
            </a:r>
            <a:r>
              <a:rPr lang="en-GB"/>
              <a:t> </a:t>
            </a:r>
            <a:r>
              <a:rPr lang="en-GB" sz="2800"/>
              <a:t>[Accessed 10 January 2022]</a:t>
            </a:r>
            <a:endParaRPr lang="en-GB"/>
          </a:p>
          <a:p>
            <a:endParaRPr lang="en-GB"/>
          </a:p>
          <a:p>
            <a:r>
              <a:rPr lang="en-GB"/>
              <a:t>The Research Ethics Guidebook: a resource for social scientists (Last updated 2012). Available from: </a:t>
            </a:r>
            <a:r>
              <a:rPr lang="en-GB" sz="2800">
                <a:solidFill>
                  <a:srgbClr val="0563C1"/>
                </a:solidFill>
                <a:hlinkClick r:id="rId7"/>
              </a:rPr>
              <a:t>http://www.ethicsguidebook.ac.uk/Defining-and-assessing-competence-to-consent-92.html</a:t>
            </a:r>
            <a:r>
              <a:rPr lang="en-GB" sz="2800">
                <a:solidFill>
                  <a:srgbClr val="0563C1"/>
                </a:solidFill>
              </a:rPr>
              <a:t> </a:t>
            </a:r>
            <a:r>
              <a:rPr lang="en-GB" sz="2700"/>
              <a:t>[Accessed 10 January 2022]</a:t>
            </a:r>
          </a:p>
          <a:p>
            <a:endParaRPr lang="en-GB"/>
          </a:p>
        </p:txBody>
      </p:sp>
    </p:spTree>
    <p:extLst>
      <p:ext uri="{BB962C8B-B14F-4D97-AF65-F5344CB8AC3E}">
        <p14:creationId xmlns:p14="http://schemas.microsoft.com/office/powerpoint/2010/main" val="19688259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walking on a street&#10;&#10;Description automatically generated with low confidence">
            <a:extLst>
              <a:ext uri="{FF2B5EF4-FFF2-40B4-BE49-F238E27FC236}">
                <a16:creationId xmlns:a16="http://schemas.microsoft.com/office/drawing/2014/main" id="{311EDE8E-80C6-41E0-A32F-B6B55C0FBAE0}"/>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b="15414"/>
          <a:stretch/>
        </p:blipFill>
        <p:spPr>
          <a:xfrm>
            <a:off x="20" y="1"/>
            <a:ext cx="12191980" cy="6857999"/>
          </a:xfrm>
          <a:prstGeom prst="rect">
            <a:avLst/>
          </a:prstGeom>
        </p:spPr>
      </p:pic>
      <p:sp>
        <p:nvSpPr>
          <p:cNvPr id="2" name="Title 1">
            <a:extLst>
              <a:ext uri="{FF2B5EF4-FFF2-40B4-BE49-F238E27FC236}">
                <a16:creationId xmlns:a16="http://schemas.microsoft.com/office/drawing/2014/main" id="{2EE166E5-0F8F-4B0D-9F69-29B86E25A1FA}"/>
              </a:ext>
            </a:extLst>
          </p:cNvPr>
          <p:cNvSpPr>
            <a:spLocks noGrp="1"/>
          </p:cNvSpPr>
          <p:nvPr>
            <p:ph type="ctrTitle"/>
          </p:nvPr>
        </p:nvSpPr>
        <p:spPr>
          <a:xfrm>
            <a:off x="1524000" y="1122362"/>
            <a:ext cx="9144000" cy="2900518"/>
          </a:xfrm>
        </p:spPr>
        <p:txBody>
          <a:bodyPr>
            <a:normAutofit/>
          </a:bodyPr>
          <a:lstStyle/>
          <a:p>
            <a:r>
              <a:rPr lang="en-GB" b="1">
                <a:solidFill>
                  <a:srgbClr val="FFFFFF"/>
                </a:solidFill>
              </a:rPr>
              <a:t>Session 2 Training:</a:t>
            </a:r>
            <a:br>
              <a:rPr lang="en-GB" b="1">
                <a:solidFill>
                  <a:srgbClr val="FFFFFF"/>
                </a:solidFill>
              </a:rPr>
            </a:br>
            <a:r>
              <a:rPr lang="en-GB" b="1">
                <a:solidFill>
                  <a:srgbClr val="FFFFFF"/>
                </a:solidFill>
              </a:rPr>
              <a:t>Qualitative Research &amp; Public Involvement </a:t>
            </a:r>
          </a:p>
        </p:txBody>
      </p:sp>
      <p:sp>
        <p:nvSpPr>
          <p:cNvPr id="3" name="Subtitle 2">
            <a:extLst>
              <a:ext uri="{FF2B5EF4-FFF2-40B4-BE49-F238E27FC236}">
                <a16:creationId xmlns:a16="http://schemas.microsoft.com/office/drawing/2014/main" id="{042B2EB3-0135-45A7-9256-10BBCD5C1310}"/>
              </a:ext>
            </a:extLst>
          </p:cNvPr>
          <p:cNvSpPr>
            <a:spLocks noGrp="1"/>
          </p:cNvSpPr>
          <p:nvPr>
            <p:ph type="subTitle" idx="1"/>
          </p:nvPr>
        </p:nvSpPr>
        <p:spPr>
          <a:xfrm>
            <a:off x="1524000" y="4159404"/>
            <a:ext cx="9144000" cy="1098395"/>
          </a:xfrm>
        </p:spPr>
        <p:txBody>
          <a:bodyPr>
            <a:normAutofit/>
          </a:bodyPr>
          <a:lstStyle/>
          <a:p>
            <a:endParaRPr lang="en-GB">
              <a:solidFill>
                <a:srgbClr val="FFFFFF"/>
              </a:solidFill>
            </a:endParaRPr>
          </a:p>
        </p:txBody>
      </p:sp>
      <p:sp>
        <p:nvSpPr>
          <p:cNvPr id="19" name="TextBox 18">
            <a:extLst>
              <a:ext uri="{FF2B5EF4-FFF2-40B4-BE49-F238E27FC236}">
                <a16:creationId xmlns:a16="http://schemas.microsoft.com/office/drawing/2014/main" id="{E4F62C9D-B146-48FD-898F-D963897C111B}"/>
              </a:ext>
            </a:extLst>
          </p:cNvPr>
          <p:cNvSpPr txBox="1"/>
          <p:nvPr/>
        </p:nvSpPr>
        <p:spPr>
          <a:xfrm>
            <a:off x="449179" y="6304002"/>
            <a:ext cx="6096000" cy="369332"/>
          </a:xfrm>
          <a:prstGeom prst="rect">
            <a:avLst/>
          </a:prstGeom>
          <a:noFill/>
        </p:spPr>
        <p:txBody>
          <a:bodyPr wrap="square">
            <a:spAutoFit/>
          </a:bodyPr>
          <a:lstStyle/>
          <a:p>
            <a:r>
              <a:rPr lang="en-GB"/>
              <a:t>Photo by </a:t>
            </a:r>
            <a:r>
              <a:rPr lang="en-GB">
                <a:hlinkClick r:id="rId4"/>
              </a:rPr>
              <a:t>Jacek </a:t>
            </a:r>
            <a:r>
              <a:rPr lang="en-GB" err="1">
                <a:hlinkClick r:id="rId4"/>
              </a:rPr>
              <a:t>Dylag</a:t>
            </a:r>
            <a:r>
              <a:rPr lang="en-GB"/>
              <a:t> on </a:t>
            </a:r>
            <a:r>
              <a:rPr lang="en-GB" err="1">
                <a:hlinkClick r:id="rId5"/>
              </a:rPr>
              <a:t>Unsplash</a:t>
            </a:r>
            <a:r>
              <a:rPr lang="en-GB"/>
              <a:t> </a:t>
            </a:r>
          </a:p>
        </p:txBody>
      </p:sp>
    </p:spTree>
    <p:extLst>
      <p:ext uri="{BB962C8B-B14F-4D97-AF65-F5344CB8AC3E}">
        <p14:creationId xmlns:p14="http://schemas.microsoft.com/office/powerpoint/2010/main" val="3369935245"/>
      </p:ext>
    </p:extLst>
  </p:cSld>
  <p:clrMapOvr>
    <a:overrideClrMapping bg1="dk1" tx1="lt1" bg2="dk2" tx2="lt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03AD0-DF89-4142-9A42-5F0E6A09D636}"/>
              </a:ext>
            </a:extLst>
          </p:cNvPr>
          <p:cNvSpPr>
            <a:spLocks noGrp="1"/>
          </p:cNvSpPr>
          <p:nvPr>
            <p:ph type="title"/>
          </p:nvPr>
        </p:nvSpPr>
        <p:spPr/>
        <p:txBody>
          <a:bodyPr/>
          <a:lstStyle/>
          <a:p>
            <a:r>
              <a:rPr lang="en-GB" b="1"/>
              <a:t>Agenda</a:t>
            </a:r>
          </a:p>
        </p:txBody>
      </p:sp>
      <p:graphicFrame>
        <p:nvGraphicFramePr>
          <p:cNvPr id="4" name="Table 4">
            <a:extLst>
              <a:ext uri="{FF2B5EF4-FFF2-40B4-BE49-F238E27FC236}">
                <a16:creationId xmlns:a16="http://schemas.microsoft.com/office/drawing/2014/main" id="{FCDC40F6-CA5C-4558-AFF8-5ACB1F4488AE}"/>
              </a:ext>
            </a:extLst>
          </p:cNvPr>
          <p:cNvGraphicFramePr>
            <a:graphicFrameLocks noGrp="1"/>
          </p:cNvGraphicFramePr>
          <p:nvPr/>
        </p:nvGraphicFramePr>
        <p:xfrm>
          <a:off x="838200" y="2118199"/>
          <a:ext cx="10515600" cy="3566160"/>
        </p:xfrm>
        <a:graphic>
          <a:graphicData uri="http://schemas.openxmlformats.org/drawingml/2006/table">
            <a:tbl>
              <a:tblPr firstRow="1" bandRow="1">
                <a:tableStyleId>{5C22544A-7EE6-4342-B048-85BDC9FD1C3A}</a:tableStyleId>
              </a:tblPr>
              <a:tblGrid>
                <a:gridCol w="2248845">
                  <a:extLst>
                    <a:ext uri="{9D8B030D-6E8A-4147-A177-3AD203B41FA5}">
                      <a16:colId xmlns:a16="http://schemas.microsoft.com/office/drawing/2014/main" val="1621959022"/>
                    </a:ext>
                  </a:extLst>
                </a:gridCol>
                <a:gridCol w="8266755">
                  <a:extLst>
                    <a:ext uri="{9D8B030D-6E8A-4147-A177-3AD203B41FA5}">
                      <a16:colId xmlns:a16="http://schemas.microsoft.com/office/drawing/2014/main" val="3183551291"/>
                    </a:ext>
                  </a:extLst>
                </a:gridCol>
              </a:tblGrid>
              <a:tr h="370840">
                <a:tc>
                  <a:txBody>
                    <a:bodyPr/>
                    <a:lstStyle/>
                    <a:p>
                      <a:r>
                        <a:rPr lang="en-GB" sz="2000"/>
                        <a:t>Time</a:t>
                      </a:r>
                    </a:p>
                  </a:txBody>
                  <a:tcPr/>
                </a:tc>
                <a:tc>
                  <a:txBody>
                    <a:bodyPr/>
                    <a:lstStyle/>
                    <a:p>
                      <a:r>
                        <a:rPr lang="en-GB" sz="2000"/>
                        <a:t>Topic</a:t>
                      </a:r>
                    </a:p>
                  </a:txBody>
                  <a:tcPr/>
                </a:tc>
                <a:extLst>
                  <a:ext uri="{0D108BD9-81ED-4DB2-BD59-A6C34878D82A}">
                    <a16:rowId xmlns:a16="http://schemas.microsoft.com/office/drawing/2014/main" val="1073193674"/>
                  </a:ext>
                </a:extLst>
              </a:tr>
              <a:tr h="370840">
                <a:tc>
                  <a:txBody>
                    <a:bodyPr/>
                    <a:lstStyle/>
                    <a:p>
                      <a:r>
                        <a:rPr lang="en-GB" sz="2000"/>
                        <a:t>5.30pm-5.40pm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Team building</a:t>
                      </a:r>
                      <a:r>
                        <a:rPr lang="en-GB" sz="2000"/>
                        <a:t>: lightning scavenger hunt</a:t>
                      </a:r>
                    </a:p>
                  </a:txBody>
                  <a:tcPr/>
                </a:tc>
                <a:extLst>
                  <a:ext uri="{0D108BD9-81ED-4DB2-BD59-A6C34878D82A}">
                    <a16:rowId xmlns:a16="http://schemas.microsoft.com/office/drawing/2014/main" val="1598597994"/>
                  </a:ext>
                </a:extLst>
              </a:tr>
              <a:tr h="370840">
                <a:tc>
                  <a:txBody>
                    <a:bodyPr/>
                    <a:lstStyle/>
                    <a:p>
                      <a:r>
                        <a:rPr lang="en-GB" sz="2000"/>
                        <a:t>5.40pm-5.50pm</a:t>
                      </a:r>
                    </a:p>
                  </a:txBody>
                  <a:tcPr/>
                </a:tc>
                <a:tc>
                  <a:txBody>
                    <a:bodyPr/>
                    <a:lstStyle/>
                    <a:p>
                      <a:r>
                        <a:rPr lang="en-GB" sz="2000" b="1"/>
                        <a:t>Since our last meeting: </a:t>
                      </a:r>
                      <a:r>
                        <a:rPr lang="en-GB" sz="2000" b="0"/>
                        <a:t>reflection points and ethics amendment</a:t>
                      </a:r>
                      <a:endParaRPr lang="en-GB" sz="2000" b="1"/>
                    </a:p>
                  </a:txBody>
                  <a:tcPr/>
                </a:tc>
                <a:extLst>
                  <a:ext uri="{0D108BD9-81ED-4DB2-BD59-A6C34878D82A}">
                    <a16:rowId xmlns:a16="http://schemas.microsoft.com/office/drawing/2014/main" val="1084088643"/>
                  </a:ext>
                </a:extLst>
              </a:tr>
              <a:tr h="370840">
                <a:tc>
                  <a:txBody>
                    <a:bodyPr/>
                    <a:lstStyle/>
                    <a:p>
                      <a:r>
                        <a:rPr lang="en-GB" sz="2000"/>
                        <a:t>5.50pm-6.20pm</a:t>
                      </a:r>
                    </a:p>
                  </a:txBody>
                  <a:tcPr/>
                </a:tc>
                <a:tc>
                  <a:txBody>
                    <a:bodyPr/>
                    <a:lstStyle/>
                    <a:p>
                      <a:r>
                        <a:rPr lang="en-GB" sz="2000" b="1"/>
                        <a:t>Introduction to Qualitative Research</a:t>
                      </a:r>
                    </a:p>
                  </a:txBody>
                  <a:tcPr/>
                </a:tc>
                <a:extLst>
                  <a:ext uri="{0D108BD9-81ED-4DB2-BD59-A6C34878D82A}">
                    <a16:rowId xmlns:a16="http://schemas.microsoft.com/office/drawing/2014/main" val="1604877598"/>
                  </a:ext>
                </a:extLst>
              </a:tr>
              <a:tr h="370840">
                <a:tc>
                  <a:txBody>
                    <a:bodyPr/>
                    <a:lstStyle/>
                    <a:p>
                      <a:r>
                        <a:rPr lang="en-GB" sz="2000"/>
                        <a:t>6.20pm-6.30pm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Group activity: </a:t>
                      </a:r>
                      <a:r>
                        <a:rPr lang="en-GB" sz="2000"/>
                        <a:t>creating interviewer reflection sheets</a:t>
                      </a:r>
                    </a:p>
                  </a:txBody>
                  <a:tcPr/>
                </a:tc>
                <a:extLst>
                  <a:ext uri="{0D108BD9-81ED-4DB2-BD59-A6C34878D82A}">
                    <a16:rowId xmlns:a16="http://schemas.microsoft.com/office/drawing/2014/main" val="622887748"/>
                  </a:ext>
                </a:extLst>
              </a:tr>
              <a:tr h="370840">
                <a:tc>
                  <a:txBody>
                    <a:bodyPr/>
                    <a:lstStyle/>
                    <a:p>
                      <a:r>
                        <a:rPr lang="en-GB" sz="2000"/>
                        <a:t>6.30pm-6.40pm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 break </a:t>
                      </a:r>
                    </a:p>
                  </a:txBody>
                  <a:tcPr/>
                </a:tc>
                <a:extLst>
                  <a:ext uri="{0D108BD9-81ED-4DB2-BD59-A6C34878D82A}">
                    <a16:rowId xmlns:a16="http://schemas.microsoft.com/office/drawing/2014/main" val="2709042883"/>
                  </a:ext>
                </a:extLst>
              </a:tr>
              <a:tr h="370840">
                <a:tc>
                  <a:txBody>
                    <a:bodyPr/>
                    <a:lstStyle/>
                    <a:p>
                      <a:r>
                        <a:rPr lang="en-GB" sz="2000"/>
                        <a:t>6.40pm-7.10pm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Introduction to Public Involvement in Research</a:t>
                      </a:r>
                    </a:p>
                  </a:txBody>
                  <a:tcPr/>
                </a:tc>
                <a:extLst>
                  <a:ext uri="{0D108BD9-81ED-4DB2-BD59-A6C34878D82A}">
                    <a16:rowId xmlns:a16="http://schemas.microsoft.com/office/drawing/2014/main" val="1129604893"/>
                  </a:ext>
                </a:extLst>
              </a:tr>
              <a:tr h="3605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7.10pm-7.20pm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Participatory Action Research (Peer Research)</a:t>
                      </a:r>
                    </a:p>
                  </a:txBody>
                  <a:tcPr/>
                </a:tc>
                <a:extLst>
                  <a:ext uri="{0D108BD9-81ED-4DB2-BD59-A6C34878D82A}">
                    <a16:rowId xmlns:a16="http://schemas.microsoft.com/office/drawing/2014/main" val="3532758184"/>
                  </a:ext>
                </a:extLst>
              </a:tr>
              <a:tr h="370840">
                <a:tc>
                  <a:txBody>
                    <a:bodyPr/>
                    <a:lstStyle/>
                    <a:p>
                      <a:r>
                        <a:rPr lang="en-GB" sz="2000"/>
                        <a:t>7.20pm-7.30pm</a:t>
                      </a:r>
                    </a:p>
                  </a:txBody>
                  <a:tcPr/>
                </a:tc>
                <a:tc>
                  <a:txBody>
                    <a:bodyPr/>
                    <a:lstStyle/>
                    <a:p>
                      <a:r>
                        <a:rPr lang="en-GB" sz="2000" b="1"/>
                        <a:t>Next steps</a:t>
                      </a:r>
                    </a:p>
                  </a:txBody>
                  <a:tcPr/>
                </a:tc>
                <a:extLst>
                  <a:ext uri="{0D108BD9-81ED-4DB2-BD59-A6C34878D82A}">
                    <a16:rowId xmlns:a16="http://schemas.microsoft.com/office/drawing/2014/main" val="2908054601"/>
                  </a:ext>
                </a:extLst>
              </a:tr>
            </a:tbl>
          </a:graphicData>
        </a:graphic>
      </p:graphicFrame>
    </p:spTree>
    <p:extLst>
      <p:ext uri="{BB962C8B-B14F-4D97-AF65-F5344CB8AC3E}">
        <p14:creationId xmlns:p14="http://schemas.microsoft.com/office/powerpoint/2010/main" val="23175018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51AA7CDE-8587-43AF-8E5F-438FBD65FD61}"/>
              </a:ext>
            </a:extLst>
          </p:cNvPr>
          <p:cNvSpPr>
            <a:spLocks noGrp="1"/>
          </p:cNvSpPr>
          <p:nvPr>
            <p:ph type="title"/>
          </p:nvPr>
        </p:nvSpPr>
        <p:spPr>
          <a:xfrm>
            <a:off x="836679" y="223252"/>
            <a:ext cx="6002110" cy="1495425"/>
          </a:xfrm>
        </p:spPr>
        <p:txBody>
          <a:bodyPr>
            <a:normAutofit/>
          </a:bodyPr>
          <a:lstStyle/>
          <a:p>
            <a:r>
              <a:rPr lang="en-GB" sz="4000" b="1"/>
              <a:t>Reminders…</a:t>
            </a:r>
            <a:endParaRPr lang="en-GB" sz="4000" b="1">
              <a:highlight>
                <a:srgbClr val="FFFF00"/>
              </a:highlight>
            </a:endParaRPr>
          </a:p>
        </p:txBody>
      </p:sp>
      <p:sp>
        <p:nvSpPr>
          <p:cNvPr id="3" name="Content Placeholder 2">
            <a:extLst>
              <a:ext uri="{FF2B5EF4-FFF2-40B4-BE49-F238E27FC236}">
                <a16:creationId xmlns:a16="http://schemas.microsoft.com/office/drawing/2014/main" id="{A4583EC3-7DBE-46E8-916B-5F89E9A5F450}"/>
              </a:ext>
            </a:extLst>
          </p:cNvPr>
          <p:cNvSpPr>
            <a:spLocks noGrp="1"/>
          </p:cNvSpPr>
          <p:nvPr>
            <p:ph idx="1"/>
          </p:nvPr>
        </p:nvSpPr>
        <p:spPr>
          <a:xfrm>
            <a:off x="836679" y="1626919"/>
            <a:ext cx="6002110" cy="4762006"/>
          </a:xfrm>
        </p:spPr>
        <p:txBody>
          <a:bodyPr>
            <a:noAutofit/>
          </a:bodyPr>
          <a:lstStyle/>
          <a:p>
            <a:r>
              <a:rPr lang="en-GB" sz="2000"/>
              <a:t>Allow everyone to speak, one at a time</a:t>
            </a:r>
          </a:p>
          <a:p>
            <a:r>
              <a:rPr lang="en-GB" sz="2000" b="1"/>
              <a:t>Respect</a:t>
            </a:r>
            <a:r>
              <a:rPr lang="en-GB" sz="2000"/>
              <a:t> everyone’s comments and suggestions (no wrong answers)</a:t>
            </a:r>
          </a:p>
          <a:p>
            <a:r>
              <a:rPr lang="en-GB" sz="2000"/>
              <a:t>Keep your </a:t>
            </a:r>
            <a:r>
              <a:rPr lang="en-GB" sz="2000" b="1"/>
              <a:t>microphone muted </a:t>
            </a:r>
            <a:r>
              <a:rPr lang="en-GB" sz="2000"/>
              <a:t>unless you have something to say</a:t>
            </a:r>
          </a:p>
          <a:p>
            <a:r>
              <a:rPr lang="en-GB" sz="2000" b="1"/>
              <a:t>Raise your hand </a:t>
            </a:r>
            <a:r>
              <a:rPr lang="en-GB" sz="2000"/>
              <a:t>to let us know you would like to speak or use the </a:t>
            </a:r>
            <a:r>
              <a:rPr lang="en-GB" sz="2000" b="1"/>
              <a:t>chat</a:t>
            </a:r>
            <a:r>
              <a:rPr lang="en-GB" sz="2000"/>
              <a:t> to add any comments</a:t>
            </a:r>
          </a:p>
          <a:p>
            <a:r>
              <a:rPr lang="en-GB" sz="2000"/>
              <a:t>Use the chat/raise hand to ask any </a:t>
            </a:r>
            <a:r>
              <a:rPr lang="en-GB" sz="2000" b="1"/>
              <a:t>questions</a:t>
            </a:r>
            <a:r>
              <a:rPr lang="en-GB" sz="2000"/>
              <a:t> – please do stop and ask any questions throughout</a:t>
            </a:r>
          </a:p>
          <a:p>
            <a:r>
              <a:rPr lang="en-GB" sz="2000"/>
              <a:t>We will be </a:t>
            </a:r>
            <a:r>
              <a:rPr lang="en-GB" sz="2000" b="1"/>
              <a:t>recording</a:t>
            </a:r>
            <a:r>
              <a:rPr lang="en-GB" sz="2000"/>
              <a:t> the meeting to help us keep track of comments &amp; so you can re-watch in your own time</a:t>
            </a:r>
          </a:p>
        </p:txBody>
      </p:sp>
      <p:pic>
        <p:nvPicPr>
          <p:cNvPr id="6" name="Picture 5" descr="Shape&#10;&#10;Description automatically generated with low confidence">
            <a:extLst>
              <a:ext uri="{FF2B5EF4-FFF2-40B4-BE49-F238E27FC236}">
                <a16:creationId xmlns:a16="http://schemas.microsoft.com/office/drawing/2014/main" id="{CBB9C102-FC7E-4321-8FF0-7F3A4BD5C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8565" y="3088885"/>
            <a:ext cx="3429000" cy="3429000"/>
          </a:xfrm>
          <a:prstGeom prst="rect">
            <a:avLst/>
          </a:prstGeom>
        </p:spPr>
      </p:pic>
    </p:spTree>
    <p:extLst>
      <p:ext uri="{BB962C8B-B14F-4D97-AF65-F5344CB8AC3E}">
        <p14:creationId xmlns:p14="http://schemas.microsoft.com/office/powerpoint/2010/main" val="9855649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39E0F-6A3B-4626-A7CD-809C2749FC73}"/>
              </a:ext>
            </a:extLst>
          </p:cNvPr>
          <p:cNvSpPr>
            <a:spLocks noGrp="1"/>
          </p:cNvSpPr>
          <p:nvPr>
            <p:ph type="title"/>
          </p:nvPr>
        </p:nvSpPr>
        <p:spPr>
          <a:xfrm>
            <a:off x="4965430" y="629268"/>
            <a:ext cx="6586491" cy="1286160"/>
          </a:xfrm>
        </p:spPr>
        <p:txBody>
          <a:bodyPr anchor="b">
            <a:normAutofit/>
          </a:bodyPr>
          <a:lstStyle/>
          <a:p>
            <a:r>
              <a:rPr lang="en-GB" sz="4100" b="1"/>
              <a:t>Team building: </a:t>
            </a:r>
            <a:r>
              <a:rPr lang="en-GB" sz="4100"/>
              <a:t>Lightning Scavenger Hunt</a:t>
            </a:r>
          </a:p>
        </p:txBody>
      </p:sp>
      <p:sp>
        <p:nvSpPr>
          <p:cNvPr id="3" name="Content Placeholder 2">
            <a:extLst>
              <a:ext uri="{FF2B5EF4-FFF2-40B4-BE49-F238E27FC236}">
                <a16:creationId xmlns:a16="http://schemas.microsoft.com/office/drawing/2014/main" id="{D3CEF47F-2F63-4FEF-A00D-C3C538C193C3}"/>
              </a:ext>
            </a:extLst>
          </p:cNvPr>
          <p:cNvSpPr>
            <a:spLocks noGrp="1"/>
          </p:cNvSpPr>
          <p:nvPr>
            <p:ph idx="1"/>
          </p:nvPr>
        </p:nvSpPr>
        <p:spPr>
          <a:xfrm>
            <a:off x="4965431" y="2438400"/>
            <a:ext cx="6586489" cy="3785419"/>
          </a:xfrm>
        </p:spPr>
        <p:txBody>
          <a:bodyPr>
            <a:normAutofit/>
          </a:bodyPr>
          <a:lstStyle/>
          <a:p>
            <a:pPr marL="0" indent="0">
              <a:buNone/>
            </a:pPr>
            <a:r>
              <a:rPr lang="en-GB" sz="2000"/>
              <a:t>First person to find the following wins:</a:t>
            </a:r>
          </a:p>
          <a:p>
            <a:pPr marL="0" indent="0">
              <a:buNone/>
            </a:pPr>
            <a:endParaRPr lang="en-GB" sz="2000"/>
          </a:p>
          <a:p>
            <a:pPr marL="514350" indent="-514350">
              <a:buAutoNum type="arabicPeriod"/>
            </a:pPr>
            <a:r>
              <a:rPr lang="en-GB" sz="2000"/>
              <a:t>Your favourite mug</a:t>
            </a:r>
          </a:p>
          <a:p>
            <a:pPr marL="514350" indent="-514350">
              <a:buAutoNum type="arabicPeriod"/>
            </a:pPr>
            <a:r>
              <a:rPr lang="en-GB" sz="2000"/>
              <a:t>Face mask</a:t>
            </a:r>
          </a:p>
          <a:p>
            <a:pPr marL="514350" indent="-514350">
              <a:buAutoNum type="arabicPeriod"/>
            </a:pPr>
            <a:r>
              <a:rPr lang="en-GB" sz="2000"/>
              <a:t>Your favourite book / the last thing you read</a:t>
            </a:r>
          </a:p>
          <a:p>
            <a:pPr marL="514350" indent="-514350">
              <a:buAutoNum type="arabicPeriod"/>
            </a:pPr>
            <a:endParaRPr lang="en-GB" sz="2000"/>
          </a:p>
          <a:p>
            <a:pPr marL="514350" indent="-514350">
              <a:buAutoNum type="arabicPeriod"/>
            </a:pPr>
            <a:endParaRPr lang="en-GB" sz="2000"/>
          </a:p>
        </p:txBody>
      </p:sp>
      <p:pic>
        <p:nvPicPr>
          <p:cNvPr id="5" name="Picture 4" descr="A picture containing text, indoor, device, white&#10;&#10;Description automatically generated">
            <a:extLst>
              <a:ext uri="{FF2B5EF4-FFF2-40B4-BE49-F238E27FC236}">
                <a16:creationId xmlns:a16="http://schemas.microsoft.com/office/drawing/2014/main" id="{3CDDB011-1370-4250-BD37-A27A9BD9B099}"/>
              </a:ext>
            </a:extLst>
          </p:cNvPr>
          <p:cNvPicPr>
            <a:picLocks noChangeAspect="1"/>
          </p:cNvPicPr>
          <p:nvPr/>
        </p:nvPicPr>
        <p:blipFill rotWithShape="1">
          <a:blip r:embed="rId3">
            <a:extLst>
              <a:ext uri="{28A0092B-C50C-407E-A947-70E740481C1C}">
                <a14:useLocalDpi xmlns:a14="http://schemas.microsoft.com/office/drawing/2010/main" val="0"/>
              </a:ext>
            </a:extLst>
          </a:blip>
          <a:srcRect l="31230" r="34973"/>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9D8864"/>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5A1CB02-530C-44A7-882A-C579A0A07532}"/>
              </a:ext>
            </a:extLst>
          </p:cNvPr>
          <p:cNvSpPr txBox="1"/>
          <p:nvPr/>
        </p:nvSpPr>
        <p:spPr>
          <a:xfrm>
            <a:off x="449179" y="6488668"/>
            <a:ext cx="6096000" cy="369332"/>
          </a:xfrm>
          <a:prstGeom prst="rect">
            <a:avLst/>
          </a:prstGeom>
          <a:noFill/>
        </p:spPr>
        <p:txBody>
          <a:bodyPr wrap="square">
            <a:spAutoFit/>
          </a:bodyPr>
          <a:lstStyle/>
          <a:p>
            <a:r>
              <a:rPr lang="en-GB"/>
              <a:t>Photo by </a:t>
            </a:r>
            <a:r>
              <a:rPr lang="en-GB">
                <a:hlinkClick r:id="rId4"/>
              </a:rPr>
              <a:t>Wilhelm Gunkel</a:t>
            </a:r>
            <a:r>
              <a:rPr lang="en-GB"/>
              <a:t> on </a:t>
            </a:r>
            <a:r>
              <a:rPr lang="en-GB" err="1">
                <a:hlinkClick r:id="rId5"/>
              </a:rPr>
              <a:t>Unsplash</a:t>
            </a:r>
            <a:r>
              <a:rPr lang="en-GB"/>
              <a:t> </a:t>
            </a:r>
          </a:p>
        </p:txBody>
      </p:sp>
    </p:spTree>
    <p:extLst>
      <p:ext uri="{BB962C8B-B14F-4D97-AF65-F5344CB8AC3E}">
        <p14:creationId xmlns:p14="http://schemas.microsoft.com/office/powerpoint/2010/main" val="13429820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D8E54-FB78-4C88-AA77-4B1C12376E65}"/>
              </a:ext>
            </a:extLst>
          </p:cNvPr>
          <p:cNvSpPr>
            <a:spLocks noGrp="1"/>
          </p:cNvSpPr>
          <p:nvPr>
            <p:ph type="title"/>
          </p:nvPr>
        </p:nvSpPr>
        <p:spPr/>
        <p:txBody>
          <a:bodyPr/>
          <a:lstStyle/>
          <a:p>
            <a:r>
              <a:rPr lang="en-GB" b="1"/>
              <a:t>Updates since last meeting</a:t>
            </a:r>
          </a:p>
        </p:txBody>
      </p:sp>
      <p:sp>
        <p:nvSpPr>
          <p:cNvPr id="3" name="Content Placeholder 2">
            <a:extLst>
              <a:ext uri="{FF2B5EF4-FFF2-40B4-BE49-F238E27FC236}">
                <a16:creationId xmlns:a16="http://schemas.microsoft.com/office/drawing/2014/main" id="{7135C87A-3B0F-4833-ABF4-02C02A3A26B8}"/>
              </a:ext>
            </a:extLst>
          </p:cNvPr>
          <p:cNvSpPr>
            <a:spLocks noGrp="1"/>
          </p:cNvSpPr>
          <p:nvPr>
            <p:ph idx="1"/>
          </p:nvPr>
        </p:nvSpPr>
        <p:spPr/>
        <p:txBody>
          <a:bodyPr/>
          <a:lstStyle/>
          <a:p>
            <a:r>
              <a:rPr lang="en-GB">
                <a:highlight>
                  <a:srgbClr val="FFFF00"/>
                </a:highlight>
              </a:rPr>
              <a:t>Add </a:t>
            </a:r>
          </a:p>
        </p:txBody>
      </p:sp>
    </p:spTree>
    <p:extLst>
      <p:ext uri="{BB962C8B-B14F-4D97-AF65-F5344CB8AC3E}">
        <p14:creationId xmlns:p14="http://schemas.microsoft.com/office/powerpoint/2010/main" val="18712192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6E5500EE-987B-47CB-B84E-A8066752AFD3}"/>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26532" b="35921"/>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554AAD98-2E68-48F6-B201-0A5D36C1189D}"/>
              </a:ext>
            </a:extLst>
          </p:cNvPr>
          <p:cNvSpPr txBox="1"/>
          <p:nvPr/>
        </p:nvSpPr>
        <p:spPr>
          <a:xfrm>
            <a:off x="1524000" y="1122362"/>
            <a:ext cx="9144000" cy="290051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a:solidFill>
                  <a:srgbClr val="FFFFFF"/>
                </a:solidFill>
                <a:latin typeface="+mj-lt"/>
                <a:ea typeface="+mj-ea"/>
                <a:cs typeface="+mj-cs"/>
              </a:rPr>
              <a:t>Qualitative Research</a:t>
            </a:r>
          </a:p>
        </p:txBody>
      </p:sp>
      <p:sp>
        <p:nvSpPr>
          <p:cNvPr id="9" name="TextBox 8">
            <a:extLst>
              <a:ext uri="{FF2B5EF4-FFF2-40B4-BE49-F238E27FC236}">
                <a16:creationId xmlns:a16="http://schemas.microsoft.com/office/drawing/2014/main" id="{144B64A9-1A0E-4F56-90FA-29733B121FE3}"/>
              </a:ext>
            </a:extLst>
          </p:cNvPr>
          <p:cNvSpPr txBox="1"/>
          <p:nvPr/>
        </p:nvSpPr>
        <p:spPr>
          <a:xfrm>
            <a:off x="272716" y="192490"/>
            <a:ext cx="6096000" cy="369332"/>
          </a:xfrm>
          <a:prstGeom prst="rect">
            <a:avLst/>
          </a:prstGeom>
          <a:noFill/>
        </p:spPr>
        <p:txBody>
          <a:bodyPr wrap="square">
            <a:spAutoFit/>
          </a:bodyPr>
          <a:lstStyle/>
          <a:p>
            <a:pPr>
              <a:spcAft>
                <a:spcPts val="600"/>
              </a:spcAft>
            </a:pPr>
            <a:r>
              <a:rPr lang="en-GB"/>
              <a:t>Photo by </a:t>
            </a:r>
            <a:r>
              <a:rPr lang="en-GB">
                <a:hlinkClick r:id="rId4">
                  <a:extLst>
                    <a:ext uri="{A12FA001-AC4F-418D-AE19-62706E023703}">
                      <ahyp:hlinkClr xmlns:ahyp="http://schemas.microsoft.com/office/drawing/2018/hyperlinkcolor" val="tx"/>
                    </a:ext>
                  </a:extLst>
                </a:hlinkClick>
              </a:rPr>
              <a:t>Jason Goodman</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161551058"/>
      </p:ext>
    </p:extLst>
  </p:cSld>
  <p:clrMapOvr>
    <a:overrideClrMapping bg1="dk1" tx1="lt1" bg2="dk2" tx2="lt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D8D3F-38D3-4C34-917D-35C7DE6C14A4}"/>
              </a:ext>
            </a:extLst>
          </p:cNvPr>
          <p:cNvSpPr>
            <a:spLocks noGrp="1"/>
          </p:cNvSpPr>
          <p:nvPr>
            <p:ph type="title"/>
          </p:nvPr>
        </p:nvSpPr>
        <p:spPr>
          <a:xfrm>
            <a:off x="838200" y="365125"/>
            <a:ext cx="10841468" cy="1325563"/>
          </a:xfrm>
        </p:spPr>
        <p:txBody>
          <a:bodyPr/>
          <a:lstStyle/>
          <a:p>
            <a:r>
              <a:rPr lang="en-GB" b="1"/>
              <a:t>What is Qualitative Research? </a:t>
            </a:r>
          </a:p>
        </p:txBody>
      </p:sp>
      <p:sp>
        <p:nvSpPr>
          <p:cNvPr id="3" name="Content Placeholder 2">
            <a:extLst>
              <a:ext uri="{FF2B5EF4-FFF2-40B4-BE49-F238E27FC236}">
                <a16:creationId xmlns:a16="http://schemas.microsoft.com/office/drawing/2014/main" id="{0F0C00A7-5F9F-4116-BA1B-FC56A7542C74}"/>
              </a:ext>
            </a:extLst>
          </p:cNvPr>
          <p:cNvSpPr>
            <a:spLocks noGrp="1"/>
          </p:cNvSpPr>
          <p:nvPr>
            <p:ph idx="1"/>
          </p:nvPr>
        </p:nvSpPr>
        <p:spPr>
          <a:xfrm>
            <a:off x="838200" y="1825625"/>
            <a:ext cx="10515600" cy="1984375"/>
          </a:xfrm>
        </p:spPr>
        <p:txBody>
          <a:bodyPr/>
          <a:lstStyle/>
          <a:p>
            <a:pPr marL="0" indent="0" algn="ctr">
              <a:buNone/>
            </a:pPr>
            <a:r>
              <a:rPr lang="en-GB"/>
              <a:t>Qualitative research provides an understanding of a topic in its contextual setting giving explanations and accounts of why people do the things they do</a:t>
            </a:r>
          </a:p>
        </p:txBody>
      </p:sp>
      <p:pic>
        <p:nvPicPr>
          <p:cNvPr id="7" name="Picture 6">
            <a:extLst>
              <a:ext uri="{FF2B5EF4-FFF2-40B4-BE49-F238E27FC236}">
                <a16:creationId xmlns:a16="http://schemas.microsoft.com/office/drawing/2014/main" id="{6CDD6B1F-ECE2-4075-8F27-2E0516664242}"/>
              </a:ext>
            </a:extLst>
          </p:cNvPr>
          <p:cNvPicPr>
            <a:picLocks noChangeAspect="1"/>
          </p:cNvPicPr>
          <p:nvPr/>
        </p:nvPicPr>
        <p:blipFill>
          <a:blip r:embed="rId3"/>
          <a:stretch>
            <a:fillRect/>
          </a:stretch>
        </p:blipFill>
        <p:spPr>
          <a:xfrm>
            <a:off x="4500126" y="3071689"/>
            <a:ext cx="3191747" cy="3421186"/>
          </a:xfrm>
          <a:prstGeom prst="rect">
            <a:avLst/>
          </a:prstGeom>
        </p:spPr>
      </p:pic>
      <p:pic>
        <p:nvPicPr>
          <p:cNvPr id="1026" name="Picture 2">
            <a:hlinkClick r:id="rId4"/>
            <a:extLst>
              <a:ext uri="{FF2B5EF4-FFF2-40B4-BE49-F238E27FC236}">
                <a16:creationId xmlns:a16="http://schemas.microsoft.com/office/drawing/2014/main" id="{BA9CE2A3-B261-4219-AF86-DF401F6B07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1873" y="6254672"/>
            <a:ext cx="1331495" cy="466803"/>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a:extLst>
              <a:ext uri="{FF2B5EF4-FFF2-40B4-BE49-F238E27FC236}">
                <a16:creationId xmlns:a16="http://schemas.microsoft.com/office/drawing/2014/main" id="{F47A53E9-3678-4583-9A75-BE6BF819529B}"/>
              </a:ext>
            </a:extLst>
          </p:cNvPr>
          <p:cNvSpPr>
            <a:spLocks noGrp="1"/>
          </p:cNvSpPr>
          <p:nvPr>
            <p:ph type="ftr" sz="quarter" idx="11"/>
          </p:nvPr>
        </p:nvSpPr>
        <p:spPr/>
        <p:txBody>
          <a:bodyPr/>
          <a:lstStyle/>
          <a:p>
            <a:r>
              <a:rPr lang="en-GB"/>
              <a:t>Taken from Brooks, Bee &amp; Rogers (2018)</a:t>
            </a:r>
          </a:p>
        </p:txBody>
      </p:sp>
    </p:spTree>
    <p:extLst>
      <p:ext uri="{BB962C8B-B14F-4D97-AF65-F5344CB8AC3E}">
        <p14:creationId xmlns:p14="http://schemas.microsoft.com/office/powerpoint/2010/main" val="26761307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05255-DB9C-4A26-BC37-1AA93BAEF5B6}"/>
              </a:ext>
            </a:extLst>
          </p:cNvPr>
          <p:cNvSpPr>
            <a:spLocks noGrp="1"/>
          </p:cNvSpPr>
          <p:nvPr>
            <p:ph type="title"/>
          </p:nvPr>
        </p:nvSpPr>
        <p:spPr/>
        <p:txBody>
          <a:bodyPr/>
          <a:lstStyle/>
          <a:p>
            <a:r>
              <a:rPr lang="en-GB" b="1"/>
              <a:t>The research paradigm</a:t>
            </a:r>
          </a:p>
        </p:txBody>
      </p:sp>
      <p:pic>
        <p:nvPicPr>
          <p:cNvPr id="7" name="Online Media 6" title="Ontology, epistemology and research paradigm">
            <a:hlinkClick r:id="" action="ppaction://media"/>
            <a:extLst>
              <a:ext uri="{FF2B5EF4-FFF2-40B4-BE49-F238E27FC236}">
                <a16:creationId xmlns:a16="http://schemas.microsoft.com/office/drawing/2014/main" id="{75DDEADE-5DB4-442C-B4D5-AC9D9501E468}"/>
              </a:ext>
            </a:extLst>
          </p:cNvPr>
          <p:cNvPicPr>
            <a:picLocks noRot="1" noChangeAspect="1"/>
          </p:cNvPicPr>
          <p:nvPr>
            <a:videoFile r:link="rId1"/>
          </p:nvPr>
        </p:nvPicPr>
        <p:blipFill>
          <a:blip r:embed="rId4"/>
          <a:stretch>
            <a:fillRect/>
          </a:stretch>
        </p:blipFill>
        <p:spPr>
          <a:xfrm>
            <a:off x="2650811" y="1616179"/>
            <a:ext cx="6890377" cy="3893063"/>
          </a:xfrm>
          <a:prstGeom prst="rect">
            <a:avLst/>
          </a:prstGeom>
        </p:spPr>
      </p:pic>
      <p:sp>
        <p:nvSpPr>
          <p:cNvPr id="8" name="Footer Placeholder 7">
            <a:extLst>
              <a:ext uri="{FF2B5EF4-FFF2-40B4-BE49-F238E27FC236}">
                <a16:creationId xmlns:a16="http://schemas.microsoft.com/office/drawing/2014/main" id="{59DDDF50-28B3-4B95-92A7-4FFA44F46772}"/>
              </a:ext>
            </a:extLst>
          </p:cNvPr>
          <p:cNvSpPr>
            <a:spLocks noGrp="1"/>
          </p:cNvSpPr>
          <p:nvPr>
            <p:ph type="ftr" sz="quarter" idx="11"/>
          </p:nvPr>
        </p:nvSpPr>
        <p:spPr/>
        <p:txBody>
          <a:bodyPr/>
          <a:lstStyle/>
          <a:p>
            <a:r>
              <a:rPr lang="en-GB"/>
              <a:t>Uploaded to YouTube by Lynette Pretorius: Academic Language and Literacy (2018)</a:t>
            </a:r>
          </a:p>
        </p:txBody>
      </p:sp>
    </p:spTree>
    <p:extLst>
      <p:ext uri="{BB962C8B-B14F-4D97-AF65-F5344CB8AC3E}">
        <p14:creationId xmlns:p14="http://schemas.microsoft.com/office/powerpoint/2010/main" val="211204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F88FF-1ADC-4FC4-9FAC-25A5923E9A77}"/>
              </a:ext>
            </a:extLst>
          </p:cNvPr>
          <p:cNvSpPr>
            <a:spLocks noGrp="1"/>
          </p:cNvSpPr>
          <p:nvPr>
            <p:ph type="title"/>
          </p:nvPr>
        </p:nvSpPr>
        <p:spPr/>
        <p:txBody>
          <a:bodyPr/>
          <a:lstStyle/>
          <a:p>
            <a:r>
              <a:rPr lang="en-GB" b="1"/>
              <a:t>Qualitative research</a:t>
            </a:r>
          </a:p>
        </p:txBody>
      </p:sp>
      <p:sp>
        <p:nvSpPr>
          <p:cNvPr id="3" name="Content Placeholder 2">
            <a:extLst>
              <a:ext uri="{FF2B5EF4-FFF2-40B4-BE49-F238E27FC236}">
                <a16:creationId xmlns:a16="http://schemas.microsoft.com/office/drawing/2014/main" id="{E5823838-8E6A-4617-99CF-FCA5E81119DC}"/>
              </a:ext>
            </a:extLst>
          </p:cNvPr>
          <p:cNvSpPr>
            <a:spLocks noGrp="1"/>
          </p:cNvSpPr>
          <p:nvPr>
            <p:ph idx="1"/>
          </p:nvPr>
        </p:nvSpPr>
        <p:spPr/>
        <p:txBody>
          <a:bodyPr>
            <a:normAutofit/>
          </a:bodyPr>
          <a:lstStyle/>
          <a:p>
            <a:r>
              <a:rPr lang="en-GB">
                <a:highlight>
                  <a:srgbClr val="FFFF00"/>
                </a:highlight>
              </a:rPr>
              <a:t>Add detail on ontology, epistemology and the research paradigm you are using</a:t>
            </a:r>
          </a:p>
        </p:txBody>
      </p:sp>
    </p:spTree>
    <p:extLst>
      <p:ext uri="{BB962C8B-B14F-4D97-AF65-F5344CB8AC3E}">
        <p14:creationId xmlns:p14="http://schemas.microsoft.com/office/powerpoint/2010/main" val="24748803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A5A3-7986-4833-B781-AF8D3177EF68}"/>
              </a:ext>
            </a:extLst>
          </p:cNvPr>
          <p:cNvSpPr>
            <a:spLocks noGrp="1"/>
          </p:cNvSpPr>
          <p:nvPr>
            <p:ph type="title"/>
          </p:nvPr>
        </p:nvSpPr>
        <p:spPr/>
        <p:txBody>
          <a:bodyPr/>
          <a:lstStyle/>
          <a:p>
            <a:r>
              <a:rPr lang="en-GB" b="1"/>
              <a:t>Types of qualitative research</a:t>
            </a:r>
          </a:p>
        </p:txBody>
      </p:sp>
      <p:graphicFrame>
        <p:nvGraphicFramePr>
          <p:cNvPr id="4" name="Diagram 3">
            <a:extLst>
              <a:ext uri="{FF2B5EF4-FFF2-40B4-BE49-F238E27FC236}">
                <a16:creationId xmlns:a16="http://schemas.microsoft.com/office/drawing/2014/main" id="{4B70D58D-7209-4DFA-9FFE-8E7DC57671FF}"/>
              </a:ext>
            </a:extLst>
          </p:cNvPr>
          <p:cNvGraphicFramePr/>
          <p:nvPr/>
        </p:nvGraphicFramePr>
        <p:xfrm>
          <a:off x="1510044" y="1919236"/>
          <a:ext cx="9171912" cy="4178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7">
            <a:extLst>
              <a:ext uri="{FF2B5EF4-FFF2-40B4-BE49-F238E27FC236}">
                <a16:creationId xmlns:a16="http://schemas.microsoft.com/office/drawing/2014/main" id="{D7B92798-2C7E-4860-8A7F-9F77A92E9354}"/>
              </a:ext>
            </a:extLst>
          </p:cNvPr>
          <p:cNvSpPr/>
          <p:nvPr/>
        </p:nvSpPr>
        <p:spPr>
          <a:xfrm>
            <a:off x="1510044" y="3098800"/>
            <a:ext cx="2299956" cy="22098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4222576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A picture containing accessory, case&#10;&#10;Description automatically generated">
            <a:extLst>
              <a:ext uri="{FF2B5EF4-FFF2-40B4-BE49-F238E27FC236}">
                <a16:creationId xmlns:a16="http://schemas.microsoft.com/office/drawing/2014/main" id="{9A59F6C7-ED44-4FE0-9113-7F679F6E4487}"/>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3096" b="12634"/>
          <a:stretch/>
        </p:blipFill>
        <p:spPr>
          <a:xfrm>
            <a:off x="-1" y="10"/>
            <a:ext cx="12192001" cy="6857990"/>
          </a:xfrm>
          <a:prstGeom prst="rect">
            <a:avLst/>
          </a:prstGeom>
        </p:spPr>
      </p:pic>
      <p:sp>
        <p:nvSpPr>
          <p:cNvPr id="2" name="Title 1">
            <a:extLst>
              <a:ext uri="{FF2B5EF4-FFF2-40B4-BE49-F238E27FC236}">
                <a16:creationId xmlns:a16="http://schemas.microsoft.com/office/drawing/2014/main" id="{2FE9948E-3ECD-42BD-A72E-B794FBE61B2B}"/>
              </a:ext>
            </a:extLst>
          </p:cNvPr>
          <p:cNvSpPr>
            <a:spLocks noGrp="1"/>
          </p:cNvSpPr>
          <p:nvPr>
            <p:ph type="ctrTitle"/>
          </p:nvPr>
        </p:nvSpPr>
        <p:spPr>
          <a:xfrm>
            <a:off x="838200" y="914402"/>
            <a:ext cx="10515600" cy="2985923"/>
          </a:xfrm>
        </p:spPr>
        <p:txBody>
          <a:bodyPr>
            <a:normAutofit/>
          </a:bodyPr>
          <a:lstStyle/>
          <a:p>
            <a:r>
              <a:rPr lang="en-GB" sz="5200" b="1">
                <a:solidFill>
                  <a:srgbClr val="FFFFFF"/>
                </a:solidFill>
              </a:rPr>
              <a:t>What might be some of the advantages/disadvantages of interviews compared to other methods?</a:t>
            </a:r>
          </a:p>
        </p:txBody>
      </p:sp>
      <p:sp>
        <p:nvSpPr>
          <p:cNvPr id="10" name="TextBox 9">
            <a:extLst>
              <a:ext uri="{FF2B5EF4-FFF2-40B4-BE49-F238E27FC236}">
                <a16:creationId xmlns:a16="http://schemas.microsoft.com/office/drawing/2014/main" id="{69040512-4DC2-4B86-B835-DD4F838B4F4E}"/>
              </a:ext>
            </a:extLst>
          </p:cNvPr>
          <p:cNvSpPr txBox="1"/>
          <p:nvPr/>
        </p:nvSpPr>
        <p:spPr>
          <a:xfrm>
            <a:off x="838200"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Leung</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2554198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0475853-2F7D-493B-9855-47FCBBCBA5DA}"/>
              </a:ext>
            </a:extLst>
          </p:cNvPr>
          <p:cNvPicPr>
            <a:picLocks noGrp="1" noChangeAspect="1"/>
          </p:cNvPicPr>
          <p:nvPr>
            <p:ph idx="1"/>
          </p:nvPr>
        </p:nvPicPr>
        <p:blipFill>
          <a:blip r:embed="rId3"/>
          <a:stretch>
            <a:fillRect/>
          </a:stretch>
        </p:blipFill>
        <p:spPr>
          <a:xfrm>
            <a:off x="1333500" y="1319143"/>
            <a:ext cx="9525000" cy="4219714"/>
          </a:xfrm>
        </p:spPr>
      </p:pic>
      <p:sp>
        <p:nvSpPr>
          <p:cNvPr id="4" name="Rectangle 3">
            <a:extLst>
              <a:ext uri="{FF2B5EF4-FFF2-40B4-BE49-F238E27FC236}">
                <a16:creationId xmlns:a16="http://schemas.microsoft.com/office/drawing/2014/main" id="{80F25BF0-0C3D-4E36-823C-964FDFFD29F0}"/>
              </a:ext>
            </a:extLst>
          </p:cNvPr>
          <p:cNvSpPr/>
          <p:nvPr/>
        </p:nvSpPr>
        <p:spPr>
          <a:xfrm>
            <a:off x="4409653" y="2027989"/>
            <a:ext cx="2833357" cy="296511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7" name="Picture 2">
            <a:hlinkClick r:id="rId4"/>
            <a:extLst>
              <a:ext uri="{FF2B5EF4-FFF2-40B4-BE49-F238E27FC236}">
                <a16:creationId xmlns:a16="http://schemas.microsoft.com/office/drawing/2014/main" id="{34A1798B-E697-4B58-A09F-345B532041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93748" y="6254672"/>
            <a:ext cx="1331495" cy="46680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03BFFAC1-7884-40DC-996C-246ECFF85B84}"/>
              </a:ext>
            </a:extLst>
          </p:cNvPr>
          <p:cNvSpPr>
            <a:spLocks noGrp="1"/>
          </p:cNvSpPr>
          <p:nvPr>
            <p:ph type="ftr" sz="quarter" idx="11"/>
          </p:nvPr>
        </p:nvSpPr>
        <p:spPr/>
        <p:txBody>
          <a:bodyPr/>
          <a:lstStyle/>
          <a:p>
            <a:r>
              <a:rPr lang="en-GB"/>
              <a:t>Taken from Brooks, Bee &amp; Rogers (2018)</a:t>
            </a:r>
          </a:p>
        </p:txBody>
      </p:sp>
    </p:spTree>
    <p:extLst>
      <p:ext uri="{BB962C8B-B14F-4D97-AF65-F5344CB8AC3E}">
        <p14:creationId xmlns:p14="http://schemas.microsoft.com/office/powerpoint/2010/main" val="26752454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DDA4C-94C1-4D4E-8293-831A5741D335}"/>
              </a:ext>
            </a:extLst>
          </p:cNvPr>
          <p:cNvSpPr>
            <a:spLocks noGrp="1"/>
          </p:cNvSpPr>
          <p:nvPr>
            <p:ph type="title"/>
          </p:nvPr>
        </p:nvSpPr>
        <p:spPr/>
        <p:txBody>
          <a:bodyPr>
            <a:normAutofit/>
          </a:bodyPr>
          <a:lstStyle/>
          <a:p>
            <a:r>
              <a:rPr lang="en-GB" b="1"/>
              <a:t>Why are we using interviews to answer our research question?</a:t>
            </a:r>
          </a:p>
        </p:txBody>
      </p:sp>
      <p:sp>
        <p:nvSpPr>
          <p:cNvPr id="3" name="Content Placeholder 2">
            <a:extLst>
              <a:ext uri="{FF2B5EF4-FFF2-40B4-BE49-F238E27FC236}">
                <a16:creationId xmlns:a16="http://schemas.microsoft.com/office/drawing/2014/main" id="{33A9AA25-6694-42B2-89FD-966B9AADA7CE}"/>
              </a:ext>
            </a:extLst>
          </p:cNvPr>
          <p:cNvSpPr>
            <a:spLocks noGrp="1"/>
          </p:cNvSpPr>
          <p:nvPr>
            <p:ph idx="1"/>
          </p:nvPr>
        </p:nvSpPr>
        <p:spPr>
          <a:xfrm>
            <a:off x="1199148" y="2486525"/>
            <a:ext cx="10154652" cy="3690437"/>
          </a:xfrm>
        </p:spPr>
        <p:txBody>
          <a:bodyPr>
            <a:normAutofit/>
          </a:bodyPr>
          <a:lstStyle/>
          <a:p>
            <a:pPr marL="0" indent="0">
              <a:buNone/>
            </a:pPr>
            <a:r>
              <a:rPr lang="en-GB">
                <a:highlight>
                  <a:srgbClr val="FFFF00"/>
                </a:highlight>
              </a:rPr>
              <a:t>Explain why this method helps to answer the research question</a:t>
            </a:r>
          </a:p>
          <a:p>
            <a:endParaRPr lang="en-GB"/>
          </a:p>
          <a:p>
            <a:endParaRPr lang="en-GB"/>
          </a:p>
          <a:p>
            <a:endParaRPr lang="en-GB"/>
          </a:p>
        </p:txBody>
      </p:sp>
    </p:spTree>
    <p:extLst>
      <p:ext uri="{BB962C8B-B14F-4D97-AF65-F5344CB8AC3E}">
        <p14:creationId xmlns:p14="http://schemas.microsoft.com/office/powerpoint/2010/main" val="10792563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accessory, case&#10;&#10;Description automatically generated">
            <a:extLst>
              <a:ext uri="{FF2B5EF4-FFF2-40B4-BE49-F238E27FC236}">
                <a16:creationId xmlns:a16="http://schemas.microsoft.com/office/drawing/2014/main" id="{C702321A-16D0-4653-85B3-70EE186EDA3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96" b="12634"/>
          <a:stretch/>
        </p:blipFill>
        <p:spPr>
          <a:xfrm>
            <a:off x="20" y="1"/>
            <a:ext cx="12191980" cy="6857999"/>
          </a:xfrm>
          <a:prstGeom prst="rect">
            <a:avLst/>
          </a:prstGeom>
        </p:spPr>
      </p:pic>
      <p:sp>
        <p:nvSpPr>
          <p:cNvPr id="2" name="Title 1">
            <a:extLst>
              <a:ext uri="{FF2B5EF4-FFF2-40B4-BE49-F238E27FC236}">
                <a16:creationId xmlns:a16="http://schemas.microsoft.com/office/drawing/2014/main" id="{2FE9948E-3ECD-42BD-A72E-B794FBE61B2B}"/>
              </a:ext>
            </a:extLst>
          </p:cNvPr>
          <p:cNvSpPr>
            <a:spLocks noGrp="1"/>
          </p:cNvSpPr>
          <p:nvPr>
            <p:ph type="ctrTitle"/>
          </p:nvPr>
        </p:nvSpPr>
        <p:spPr>
          <a:xfrm>
            <a:off x="838200" y="1122362"/>
            <a:ext cx="10515600" cy="2900518"/>
          </a:xfrm>
        </p:spPr>
        <p:txBody>
          <a:bodyPr>
            <a:normAutofit/>
          </a:bodyPr>
          <a:lstStyle/>
          <a:p>
            <a:r>
              <a:rPr lang="en-GB" sz="4400" b="1">
                <a:solidFill>
                  <a:srgbClr val="FFFFFF"/>
                </a:solidFill>
              </a:rPr>
              <a:t>What are some key considerations for arranging and conducting (online) interviews?</a:t>
            </a:r>
          </a:p>
        </p:txBody>
      </p:sp>
      <p:sp>
        <p:nvSpPr>
          <p:cNvPr id="8" name="TextBox 7">
            <a:extLst>
              <a:ext uri="{FF2B5EF4-FFF2-40B4-BE49-F238E27FC236}">
                <a16:creationId xmlns:a16="http://schemas.microsoft.com/office/drawing/2014/main" id="{664A2707-FA8E-4D24-B2F5-D3E282F4CA32}"/>
              </a:ext>
            </a:extLst>
          </p:cNvPr>
          <p:cNvSpPr txBox="1"/>
          <p:nvPr/>
        </p:nvSpPr>
        <p:spPr>
          <a:xfrm>
            <a:off x="228600"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Leung</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6362983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96943-3666-43A5-BB7F-B02056B9D28F}"/>
              </a:ext>
            </a:extLst>
          </p:cNvPr>
          <p:cNvSpPr>
            <a:spLocks noGrp="1"/>
          </p:cNvSpPr>
          <p:nvPr>
            <p:ph type="title"/>
          </p:nvPr>
        </p:nvSpPr>
        <p:spPr/>
        <p:txBody>
          <a:bodyPr/>
          <a:lstStyle/>
          <a:p>
            <a:r>
              <a:rPr lang="en-GB" b="1"/>
              <a:t>Key considerations</a:t>
            </a:r>
          </a:p>
        </p:txBody>
      </p:sp>
      <p:sp>
        <p:nvSpPr>
          <p:cNvPr id="3" name="Content Placeholder 2">
            <a:extLst>
              <a:ext uri="{FF2B5EF4-FFF2-40B4-BE49-F238E27FC236}">
                <a16:creationId xmlns:a16="http://schemas.microsoft.com/office/drawing/2014/main" id="{3C8880FC-08D9-46D4-A311-E9C4FD8BA062}"/>
              </a:ext>
            </a:extLst>
          </p:cNvPr>
          <p:cNvSpPr>
            <a:spLocks noGrp="1"/>
          </p:cNvSpPr>
          <p:nvPr>
            <p:ph idx="1"/>
          </p:nvPr>
        </p:nvSpPr>
        <p:spPr/>
        <p:txBody>
          <a:bodyPr/>
          <a:lstStyle/>
          <a:p>
            <a:r>
              <a:rPr lang="en-GB"/>
              <a:t>At a time (&amp; location) </a:t>
            </a:r>
            <a:r>
              <a:rPr lang="en-GB" b="1"/>
              <a:t>convenient</a:t>
            </a:r>
            <a:r>
              <a:rPr lang="en-GB"/>
              <a:t> to participant</a:t>
            </a:r>
          </a:p>
          <a:p>
            <a:endParaRPr lang="en-GB"/>
          </a:p>
          <a:p>
            <a:r>
              <a:rPr lang="en-GB" b="1"/>
              <a:t>Quiet</a:t>
            </a:r>
            <a:r>
              <a:rPr lang="en-GB"/>
              <a:t> location, free from interruptions and background noise</a:t>
            </a:r>
          </a:p>
          <a:p>
            <a:endParaRPr lang="en-GB"/>
          </a:p>
          <a:p>
            <a:r>
              <a:rPr lang="en-GB" b="1"/>
              <a:t>Trust</a:t>
            </a:r>
            <a:r>
              <a:rPr lang="en-GB"/>
              <a:t> &amp; </a:t>
            </a:r>
            <a:r>
              <a:rPr lang="en-GB" b="1"/>
              <a:t>rapport</a:t>
            </a:r>
            <a:r>
              <a:rPr lang="en-GB"/>
              <a:t> between participant and interviewer</a:t>
            </a:r>
          </a:p>
          <a:p>
            <a:endParaRPr lang="en-GB"/>
          </a:p>
          <a:p>
            <a:endParaRPr lang="en-GB"/>
          </a:p>
        </p:txBody>
      </p:sp>
      <p:pic>
        <p:nvPicPr>
          <p:cNvPr id="6" name="Picture 2">
            <a:hlinkClick r:id="rId3"/>
            <a:extLst>
              <a:ext uri="{FF2B5EF4-FFF2-40B4-BE49-F238E27FC236}">
                <a16:creationId xmlns:a16="http://schemas.microsoft.com/office/drawing/2014/main" id="{912A1D65-DB83-4DEC-B949-70726FD273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0694" y="246230"/>
            <a:ext cx="1331495" cy="466803"/>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6">
            <a:extLst>
              <a:ext uri="{FF2B5EF4-FFF2-40B4-BE49-F238E27FC236}">
                <a16:creationId xmlns:a16="http://schemas.microsoft.com/office/drawing/2014/main" id="{4EFA9E8C-DAC0-45F0-BAAE-DA66C5113458}"/>
              </a:ext>
            </a:extLst>
          </p:cNvPr>
          <p:cNvSpPr>
            <a:spLocks noGrp="1"/>
          </p:cNvSpPr>
          <p:nvPr>
            <p:ph type="ftr" sz="quarter" idx="11"/>
          </p:nvPr>
        </p:nvSpPr>
        <p:spPr/>
        <p:txBody>
          <a:bodyPr/>
          <a:lstStyle/>
          <a:p>
            <a:r>
              <a:rPr lang="en-GB"/>
              <a:t>Taken from Brooks, Bee &amp; Rogers (2018)</a:t>
            </a:r>
          </a:p>
        </p:txBody>
      </p:sp>
    </p:spTree>
    <p:extLst>
      <p:ext uri="{BB962C8B-B14F-4D97-AF65-F5344CB8AC3E}">
        <p14:creationId xmlns:p14="http://schemas.microsoft.com/office/powerpoint/2010/main" val="33458315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AD65A10-BF01-45EB-8D64-B754917B38B6}"/>
              </a:ext>
            </a:extLst>
          </p:cNvPr>
          <p:cNvSpPr>
            <a:spLocks noGrp="1"/>
          </p:cNvSpPr>
          <p:nvPr>
            <p:ph type="title"/>
          </p:nvPr>
        </p:nvSpPr>
        <p:spPr/>
        <p:txBody>
          <a:bodyPr/>
          <a:lstStyle/>
          <a:p>
            <a:r>
              <a:rPr lang="en-GB" b="1"/>
              <a:t>Importance/Difficulty Matrix</a:t>
            </a:r>
          </a:p>
        </p:txBody>
      </p:sp>
      <p:pic>
        <p:nvPicPr>
          <p:cNvPr id="5" name="Content Placeholder 4">
            <a:extLst>
              <a:ext uri="{FF2B5EF4-FFF2-40B4-BE49-F238E27FC236}">
                <a16:creationId xmlns:a16="http://schemas.microsoft.com/office/drawing/2014/main" id="{F297A972-880E-477E-BC10-E8EA029B1FD2}"/>
              </a:ext>
            </a:extLst>
          </p:cNvPr>
          <p:cNvPicPr>
            <a:picLocks noGrp="1" noChangeAspect="1"/>
          </p:cNvPicPr>
          <p:nvPr>
            <p:ph idx="1"/>
          </p:nvPr>
        </p:nvPicPr>
        <p:blipFill>
          <a:blip r:embed="rId3"/>
          <a:stretch>
            <a:fillRect/>
          </a:stretch>
        </p:blipFill>
        <p:spPr>
          <a:xfrm>
            <a:off x="3328594" y="1408530"/>
            <a:ext cx="5141638" cy="5071098"/>
          </a:xfrm>
        </p:spPr>
      </p:pic>
      <p:sp>
        <p:nvSpPr>
          <p:cNvPr id="16" name="TextBox 15">
            <a:extLst>
              <a:ext uri="{FF2B5EF4-FFF2-40B4-BE49-F238E27FC236}">
                <a16:creationId xmlns:a16="http://schemas.microsoft.com/office/drawing/2014/main" id="{07293EBF-BD16-4392-8C4C-FA6FF996E222}"/>
              </a:ext>
            </a:extLst>
          </p:cNvPr>
          <p:cNvSpPr txBox="1"/>
          <p:nvPr/>
        </p:nvSpPr>
        <p:spPr>
          <a:xfrm>
            <a:off x="280594" y="6110296"/>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highlight>
                  <a:srgbClr val="FFFF00"/>
                </a:highlight>
                <a:uLnTx/>
                <a:uFillTx/>
                <a:latin typeface="Gill Sans MT" panose="020B0502020104020203"/>
                <a:ea typeface="+mn-ea"/>
                <a:cs typeface="+mn-cs"/>
              </a:rPr>
              <a:t>Can replicate by building on Miro</a:t>
            </a:r>
          </a:p>
        </p:txBody>
      </p:sp>
    </p:spTree>
    <p:extLst>
      <p:ext uri="{BB962C8B-B14F-4D97-AF65-F5344CB8AC3E}">
        <p14:creationId xmlns:p14="http://schemas.microsoft.com/office/powerpoint/2010/main" val="5622697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D3D0-5FF1-41EF-A0ED-0BAF3D66F1AA}"/>
              </a:ext>
            </a:extLst>
          </p:cNvPr>
          <p:cNvSpPr>
            <a:spLocks noGrp="1"/>
          </p:cNvSpPr>
          <p:nvPr>
            <p:ph type="title"/>
          </p:nvPr>
        </p:nvSpPr>
        <p:spPr/>
        <p:txBody>
          <a:bodyPr/>
          <a:lstStyle/>
          <a:p>
            <a:r>
              <a:rPr lang="en-GB" b="1"/>
              <a:t>Reflexivity </a:t>
            </a:r>
          </a:p>
        </p:txBody>
      </p:sp>
      <p:sp>
        <p:nvSpPr>
          <p:cNvPr id="3" name="Content Placeholder 2">
            <a:extLst>
              <a:ext uri="{FF2B5EF4-FFF2-40B4-BE49-F238E27FC236}">
                <a16:creationId xmlns:a16="http://schemas.microsoft.com/office/drawing/2014/main" id="{6C8F1D69-D1FA-4953-AFFC-98A36BE7C0BB}"/>
              </a:ext>
            </a:extLst>
          </p:cNvPr>
          <p:cNvSpPr>
            <a:spLocks noGrp="1"/>
          </p:cNvSpPr>
          <p:nvPr>
            <p:ph idx="1"/>
          </p:nvPr>
        </p:nvSpPr>
        <p:spPr>
          <a:xfrm>
            <a:off x="838200" y="1825625"/>
            <a:ext cx="8257674" cy="4351338"/>
          </a:xfrm>
        </p:spPr>
        <p:txBody>
          <a:bodyPr>
            <a:normAutofit/>
          </a:bodyPr>
          <a:lstStyle/>
          <a:p>
            <a:r>
              <a:rPr lang="en-GB"/>
              <a:t>Researcher needs to acknowledge own views and beliefs that may influence way research is conducted or interpreted</a:t>
            </a:r>
          </a:p>
          <a:p>
            <a:endParaRPr lang="en-GB"/>
          </a:p>
          <a:p>
            <a:r>
              <a:rPr lang="en-GB">
                <a:highlight>
                  <a:srgbClr val="FFFF00"/>
                </a:highlight>
              </a:rPr>
              <a:t>Add an example</a:t>
            </a:r>
          </a:p>
        </p:txBody>
      </p:sp>
      <p:pic>
        <p:nvPicPr>
          <p:cNvPr id="5" name="Graphic 4" descr="Reflection with solid fill">
            <a:extLst>
              <a:ext uri="{FF2B5EF4-FFF2-40B4-BE49-F238E27FC236}">
                <a16:creationId xmlns:a16="http://schemas.microsoft.com/office/drawing/2014/main" id="{CAD6C449-7BE4-440A-9ED3-9AA75B40AE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22006" y="525768"/>
            <a:ext cx="2031794" cy="2031794"/>
          </a:xfrm>
          <a:prstGeom prst="rect">
            <a:avLst/>
          </a:prstGeom>
        </p:spPr>
      </p:pic>
    </p:spTree>
    <p:extLst>
      <p:ext uri="{BB962C8B-B14F-4D97-AF65-F5344CB8AC3E}">
        <p14:creationId xmlns:p14="http://schemas.microsoft.com/office/powerpoint/2010/main" val="14050569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A picture containing accessory, case&#10;&#10;Description automatically generated">
            <a:extLst>
              <a:ext uri="{FF2B5EF4-FFF2-40B4-BE49-F238E27FC236}">
                <a16:creationId xmlns:a16="http://schemas.microsoft.com/office/drawing/2014/main" id="{6543CA95-08C3-4D24-8B92-89E4E2192150}"/>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3096" b="12634"/>
          <a:stretch/>
        </p:blipFill>
        <p:spPr>
          <a:xfrm>
            <a:off x="-1" y="10"/>
            <a:ext cx="12192001" cy="6857990"/>
          </a:xfrm>
          <a:prstGeom prst="rect">
            <a:avLst/>
          </a:prstGeom>
        </p:spPr>
      </p:pic>
      <p:sp>
        <p:nvSpPr>
          <p:cNvPr id="2" name="Title 1">
            <a:extLst>
              <a:ext uri="{FF2B5EF4-FFF2-40B4-BE49-F238E27FC236}">
                <a16:creationId xmlns:a16="http://schemas.microsoft.com/office/drawing/2014/main" id="{2FE9948E-3ECD-42BD-A72E-B794FBE61B2B}"/>
              </a:ext>
            </a:extLst>
          </p:cNvPr>
          <p:cNvSpPr>
            <a:spLocks noGrp="1"/>
          </p:cNvSpPr>
          <p:nvPr>
            <p:ph type="ctrTitle"/>
          </p:nvPr>
        </p:nvSpPr>
        <p:spPr>
          <a:xfrm>
            <a:off x="838200" y="914402"/>
            <a:ext cx="10515600" cy="2985923"/>
          </a:xfrm>
        </p:spPr>
        <p:txBody>
          <a:bodyPr>
            <a:normAutofit/>
          </a:bodyPr>
          <a:lstStyle/>
          <a:p>
            <a:r>
              <a:rPr lang="en-GB" sz="5200" b="1">
                <a:solidFill>
                  <a:srgbClr val="FFFFFF"/>
                </a:solidFill>
              </a:rPr>
              <a:t>What should we capture in our interviewer reflection sheets?</a:t>
            </a:r>
          </a:p>
        </p:txBody>
      </p:sp>
      <p:sp>
        <p:nvSpPr>
          <p:cNvPr id="9" name="TextBox 8">
            <a:extLst>
              <a:ext uri="{FF2B5EF4-FFF2-40B4-BE49-F238E27FC236}">
                <a16:creationId xmlns:a16="http://schemas.microsoft.com/office/drawing/2014/main" id="{3A98060F-AA9C-4C7A-9004-37FB89DD3316}"/>
              </a:ext>
            </a:extLst>
          </p:cNvPr>
          <p:cNvSpPr txBox="1"/>
          <p:nvPr/>
        </p:nvSpPr>
        <p:spPr>
          <a:xfrm>
            <a:off x="298938"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Leung</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18765108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9F52F9A-B6C2-4D8B-9362-59F7F92B68AC}"/>
              </a:ext>
            </a:extLst>
          </p:cNvPr>
          <p:cNvGraphicFramePr/>
          <p:nvPr/>
        </p:nvGraphicFramePr>
        <p:xfrm>
          <a:off x="1651000" y="365125"/>
          <a:ext cx="8890000" cy="5773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a:extLst>
              <a:ext uri="{FF2B5EF4-FFF2-40B4-BE49-F238E27FC236}">
                <a16:creationId xmlns:a16="http://schemas.microsoft.com/office/drawing/2014/main" id="{30F1116E-1168-4F1E-8C37-C715251A1106}"/>
              </a:ext>
            </a:extLst>
          </p:cNvPr>
          <p:cNvSpPr/>
          <p:nvPr/>
        </p:nvSpPr>
        <p:spPr>
          <a:xfrm>
            <a:off x="1371600" y="287582"/>
            <a:ext cx="9423400" cy="193968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2" name="Rectangle 11">
            <a:extLst>
              <a:ext uri="{FF2B5EF4-FFF2-40B4-BE49-F238E27FC236}">
                <a16:creationId xmlns:a16="http://schemas.microsoft.com/office/drawing/2014/main" id="{E6519994-39CF-4487-901C-913B86AC9C68}"/>
              </a:ext>
            </a:extLst>
          </p:cNvPr>
          <p:cNvSpPr/>
          <p:nvPr/>
        </p:nvSpPr>
        <p:spPr>
          <a:xfrm>
            <a:off x="1371600" y="4276196"/>
            <a:ext cx="9423400" cy="193968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6" name="Picture 2">
            <a:hlinkClick r:id="rId8"/>
            <a:extLst>
              <a:ext uri="{FF2B5EF4-FFF2-40B4-BE49-F238E27FC236}">
                <a16:creationId xmlns:a16="http://schemas.microsoft.com/office/drawing/2014/main" id="{0CFC03C6-481C-49FE-9AB0-C28C43B9B03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87652" y="6337016"/>
            <a:ext cx="1331495" cy="46680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5C8598D1-35DD-425D-B57E-1BF9AB772726}"/>
              </a:ext>
            </a:extLst>
          </p:cNvPr>
          <p:cNvSpPr>
            <a:spLocks noGrp="1"/>
          </p:cNvSpPr>
          <p:nvPr>
            <p:ph type="ftr" sz="quarter" idx="11"/>
          </p:nvPr>
        </p:nvSpPr>
        <p:spPr/>
        <p:txBody>
          <a:bodyPr/>
          <a:lstStyle/>
          <a:p>
            <a:r>
              <a:rPr lang="en-GB"/>
              <a:t>Brooks, Bee &amp; Rogers (2018)</a:t>
            </a:r>
          </a:p>
        </p:txBody>
      </p:sp>
    </p:spTree>
    <p:extLst>
      <p:ext uri="{BB962C8B-B14F-4D97-AF65-F5344CB8AC3E}">
        <p14:creationId xmlns:p14="http://schemas.microsoft.com/office/powerpoint/2010/main" val="19288385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12364-0240-468B-90D9-8C65249AB382}"/>
              </a:ext>
            </a:extLst>
          </p:cNvPr>
          <p:cNvSpPr>
            <a:spLocks noGrp="1"/>
          </p:cNvSpPr>
          <p:nvPr>
            <p:ph type="title"/>
          </p:nvPr>
        </p:nvSpPr>
        <p:spPr/>
        <p:txBody>
          <a:bodyPr/>
          <a:lstStyle/>
          <a:p>
            <a:r>
              <a:rPr lang="en-GB" b="1"/>
              <a:t>Our sample population</a:t>
            </a:r>
          </a:p>
        </p:txBody>
      </p:sp>
      <p:sp>
        <p:nvSpPr>
          <p:cNvPr id="3" name="Content Placeholder 2">
            <a:extLst>
              <a:ext uri="{FF2B5EF4-FFF2-40B4-BE49-F238E27FC236}">
                <a16:creationId xmlns:a16="http://schemas.microsoft.com/office/drawing/2014/main" id="{095F92AE-C3B6-4B75-9BA9-A6D1D8F6E6C8}"/>
              </a:ext>
            </a:extLst>
          </p:cNvPr>
          <p:cNvSpPr>
            <a:spLocks noGrp="1"/>
          </p:cNvSpPr>
          <p:nvPr>
            <p:ph idx="1"/>
          </p:nvPr>
        </p:nvSpPr>
        <p:spPr/>
        <p:txBody>
          <a:bodyPr>
            <a:normAutofit/>
          </a:bodyPr>
          <a:lstStyle/>
          <a:p>
            <a:r>
              <a:rPr lang="en-GB" b="1">
                <a:highlight>
                  <a:srgbClr val="FFFF00"/>
                </a:highlight>
              </a:rPr>
              <a:t>Add information about where you are sampling from</a:t>
            </a:r>
            <a:endParaRPr lang="en-GB" sz="2000">
              <a:highlight>
                <a:srgbClr val="FFFF00"/>
              </a:highlight>
            </a:endParaRPr>
          </a:p>
        </p:txBody>
      </p:sp>
    </p:spTree>
    <p:extLst>
      <p:ext uri="{BB962C8B-B14F-4D97-AF65-F5344CB8AC3E}">
        <p14:creationId xmlns:p14="http://schemas.microsoft.com/office/powerpoint/2010/main" val="10845634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FB42-D218-4600-9789-D1C34838AB8B}"/>
              </a:ext>
            </a:extLst>
          </p:cNvPr>
          <p:cNvSpPr>
            <a:spLocks noGrp="1"/>
          </p:cNvSpPr>
          <p:nvPr>
            <p:ph type="title"/>
          </p:nvPr>
        </p:nvSpPr>
        <p:spPr/>
        <p:txBody>
          <a:bodyPr/>
          <a:lstStyle/>
          <a:p>
            <a:r>
              <a:rPr lang="en-GB" b="1"/>
              <a:t>‘Data saturation’</a:t>
            </a:r>
          </a:p>
        </p:txBody>
      </p:sp>
      <p:sp>
        <p:nvSpPr>
          <p:cNvPr id="3" name="Content Placeholder 2">
            <a:extLst>
              <a:ext uri="{FF2B5EF4-FFF2-40B4-BE49-F238E27FC236}">
                <a16:creationId xmlns:a16="http://schemas.microsoft.com/office/drawing/2014/main" id="{BDF021A4-A5E7-49FE-91A4-EDBE8E4F2DB0}"/>
              </a:ext>
            </a:extLst>
          </p:cNvPr>
          <p:cNvSpPr>
            <a:spLocks noGrp="1"/>
          </p:cNvSpPr>
          <p:nvPr>
            <p:ph idx="1"/>
          </p:nvPr>
        </p:nvSpPr>
        <p:spPr/>
        <p:txBody>
          <a:bodyPr/>
          <a:lstStyle/>
          <a:p>
            <a:r>
              <a:rPr lang="en-GB"/>
              <a:t>People often refer to ‘data saturation’ as an indication for when to stop interviewing</a:t>
            </a:r>
          </a:p>
          <a:p>
            <a:endParaRPr lang="en-GB"/>
          </a:p>
          <a:p>
            <a:r>
              <a:rPr lang="en-GB"/>
              <a:t>This is when no new themes arise from your data</a:t>
            </a:r>
          </a:p>
          <a:p>
            <a:endParaRPr lang="en-GB"/>
          </a:p>
          <a:p>
            <a:r>
              <a:rPr lang="en-GB"/>
              <a:t>In practice, it can be difficult to determine when this occurs.  Also, ethics committees often ask for an exact number of participants.</a:t>
            </a:r>
          </a:p>
        </p:txBody>
      </p:sp>
    </p:spTree>
    <p:extLst>
      <p:ext uri="{BB962C8B-B14F-4D97-AF65-F5344CB8AC3E}">
        <p14:creationId xmlns:p14="http://schemas.microsoft.com/office/powerpoint/2010/main" val="4170256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34BA3-E500-42B3-8608-0E5DE46E63BB}"/>
              </a:ext>
            </a:extLst>
          </p:cNvPr>
          <p:cNvSpPr>
            <a:spLocks noGrp="1"/>
          </p:cNvSpPr>
          <p:nvPr>
            <p:ph type="title"/>
          </p:nvPr>
        </p:nvSpPr>
        <p:spPr/>
        <p:txBody>
          <a:bodyPr/>
          <a:lstStyle/>
          <a:p>
            <a:r>
              <a:rPr lang="en-GB" b="1"/>
              <a:t>How do we assess ‘quality’ in qualitative research?</a:t>
            </a:r>
          </a:p>
        </p:txBody>
      </p:sp>
      <p:graphicFrame>
        <p:nvGraphicFramePr>
          <p:cNvPr id="5" name="Content Placeholder 4">
            <a:extLst>
              <a:ext uri="{FF2B5EF4-FFF2-40B4-BE49-F238E27FC236}">
                <a16:creationId xmlns:a16="http://schemas.microsoft.com/office/drawing/2014/main" id="{CC5D8546-F94A-44BD-B176-4CF46509C479}"/>
              </a:ext>
            </a:extLst>
          </p:cNvPr>
          <p:cNvGraphicFramePr>
            <a:graphicFrameLocks noGrp="1"/>
          </p:cNvGraphicFramePr>
          <p:nvPr>
            <p:ph idx="1"/>
          </p:nvPr>
        </p:nvGraphicFramePr>
        <p:xfrm>
          <a:off x="2298032" y="1864538"/>
          <a:ext cx="7595936"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a:extLst>
              <a:ext uri="{FF2B5EF4-FFF2-40B4-BE49-F238E27FC236}">
                <a16:creationId xmlns:a16="http://schemas.microsoft.com/office/drawing/2014/main" id="{92DF6756-B2A7-4FC8-93DD-51F461E33EA3}"/>
              </a:ext>
            </a:extLst>
          </p:cNvPr>
          <p:cNvSpPr>
            <a:spLocks noGrp="1"/>
          </p:cNvSpPr>
          <p:nvPr>
            <p:ph type="ftr" sz="quarter" idx="11"/>
          </p:nvPr>
        </p:nvSpPr>
        <p:spPr/>
        <p:txBody>
          <a:bodyPr/>
          <a:lstStyle/>
          <a:p>
            <a:r>
              <a:rPr lang="en-GB"/>
              <a:t>Mays &amp; Pope (2000)</a:t>
            </a:r>
          </a:p>
        </p:txBody>
      </p:sp>
    </p:spTree>
    <p:extLst>
      <p:ext uri="{BB962C8B-B14F-4D97-AF65-F5344CB8AC3E}">
        <p14:creationId xmlns:p14="http://schemas.microsoft.com/office/powerpoint/2010/main" val="37670463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7F118-E38D-4A7A-8560-E23EF355596A}"/>
              </a:ext>
            </a:extLst>
          </p:cNvPr>
          <p:cNvSpPr>
            <a:spLocks noGrp="1"/>
          </p:cNvSpPr>
          <p:nvPr>
            <p:ph type="title"/>
          </p:nvPr>
        </p:nvSpPr>
        <p:spPr/>
        <p:txBody>
          <a:bodyPr/>
          <a:lstStyle/>
          <a:p>
            <a:r>
              <a:rPr lang="en-GB" b="1"/>
              <a:t>What are strengths of qualitative research?</a:t>
            </a:r>
          </a:p>
        </p:txBody>
      </p:sp>
      <p:sp>
        <p:nvSpPr>
          <p:cNvPr id="3" name="Content Placeholder 2">
            <a:extLst>
              <a:ext uri="{FF2B5EF4-FFF2-40B4-BE49-F238E27FC236}">
                <a16:creationId xmlns:a16="http://schemas.microsoft.com/office/drawing/2014/main" id="{D1BCD08B-9BBA-4BCB-84AD-726E4CD528F8}"/>
              </a:ext>
            </a:extLst>
          </p:cNvPr>
          <p:cNvSpPr>
            <a:spLocks noGrp="1"/>
          </p:cNvSpPr>
          <p:nvPr>
            <p:ph idx="1"/>
          </p:nvPr>
        </p:nvSpPr>
        <p:spPr>
          <a:xfrm>
            <a:off x="838200" y="1812758"/>
            <a:ext cx="10515600" cy="4680117"/>
          </a:xfrm>
        </p:spPr>
        <p:txBody>
          <a:bodyPr>
            <a:normAutofit fontScale="92500" lnSpcReduction="20000"/>
          </a:bodyPr>
          <a:lstStyle/>
          <a:p>
            <a:r>
              <a:rPr lang="en-GB"/>
              <a:t>Can help us to understand why a phenomenon or experience is occurring where there is limited data</a:t>
            </a:r>
          </a:p>
          <a:p>
            <a:endParaRPr lang="en-GB"/>
          </a:p>
          <a:p>
            <a:r>
              <a:rPr lang="en-GB"/>
              <a:t>It generates </a:t>
            </a:r>
            <a:r>
              <a:rPr lang="en-GB" b="1"/>
              <a:t>rich, in-depth data </a:t>
            </a:r>
            <a:r>
              <a:rPr lang="en-GB"/>
              <a:t>which takes the </a:t>
            </a:r>
            <a:r>
              <a:rPr lang="en-GB" b="1"/>
              <a:t>context </a:t>
            </a:r>
            <a:r>
              <a:rPr lang="en-GB"/>
              <a:t>into account</a:t>
            </a:r>
          </a:p>
          <a:p>
            <a:endParaRPr lang="en-GB"/>
          </a:p>
          <a:p>
            <a:r>
              <a:rPr lang="en-GB"/>
              <a:t>It is </a:t>
            </a:r>
            <a:r>
              <a:rPr lang="en-GB" b="1"/>
              <a:t>iterative</a:t>
            </a:r>
            <a:r>
              <a:rPr lang="en-GB"/>
              <a:t> and can be adapted</a:t>
            </a:r>
          </a:p>
          <a:p>
            <a:endParaRPr lang="en-GB"/>
          </a:p>
          <a:p>
            <a:r>
              <a:rPr lang="en-GB"/>
              <a:t>It allows for the researcher to </a:t>
            </a:r>
            <a:r>
              <a:rPr lang="en-GB" b="1"/>
              <a:t>reflect</a:t>
            </a:r>
            <a:r>
              <a:rPr lang="en-GB"/>
              <a:t> on their </a:t>
            </a:r>
            <a:r>
              <a:rPr lang="en-GB" b="1"/>
              <a:t>relationship</a:t>
            </a:r>
            <a:r>
              <a:rPr lang="en-GB"/>
              <a:t> with the topic, participants &amp; influence on the research findings (reflexivity)</a:t>
            </a:r>
          </a:p>
          <a:p>
            <a:endParaRPr lang="en-GB"/>
          </a:p>
          <a:p>
            <a:r>
              <a:rPr lang="en-GB"/>
              <a:t>It aligns with the philosophy of </a:t>
            </a:r>
            <a:r>
              <a:rPr lang="en-GB" b="1"/>
              <a:t>public involvement in research </a:t>
            </a:r>
            <a:r>
              <a:rPr lang="en-GB"/>
              <a:t>(e.g. you can ask participants to help interpret/confirm your findings)</a:t>
            </a:r>
          </a:p>
        </p:txBody>
      </p:sp>
    </p:spTree>
    <p:extLst>
      <p:ext uri="{BB962C8B-B14F-4D97-AF65-F5344CB8AC3E}">
        <p14:creationId xmlns:p14="http://schemas.microsoft.com/office/powerpoint/2010/main" val="9547894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DCA3-85CB-4FDF-B3BD-470D15451427}"/>
              </a:ext>
            </a:extLst>
          </p:cNvPr>
          <p:cNvSpPr>
            <a:spLocks noGrp="1"/>
          </p:cNvSpPr>
          <p:nvPr>
            <p:ph type="title"/>
          </p:nvPr>
        </p:nvSpPr>
        <p:spPr>
          <a:xfrm>
            <a:off x="838200" y="365125"/>
            <a:ext cx="11353800" cy="1325563"/>
          </a:xfrm>
        </p:spPr>
        <p:txBody>
          <a:bodyPr/>
          <a:lstStyle/>
          <a:p>
            <a:r>
              <a:rPr lang="en-GB" b="1"/>
              <a:t>What are criticisms of qualitative research?</a:t>
            </a:r>
          </a:p>
        </p:txBody>
      </p:sp>
      <p:sp>
        <p:nvSpPr>
          <p:cNvPr id="3" name="Content Placeholder 2">
            <a:extLst>
              <a:ext uri="{FF2B5EF4-FFF2-40B4-BE49-F238E27FC236}">
                <a16:creationId xmlns:a16="http://schemas.microsoft.com/office/drawing/2014/main" id="{70574D12-7807-4AA2-9B9C-5FA70D83138B}"/>
              </a:ext>
            </a:extLst>
          </p:cNvPr>
          <p:cNvSpPr>
            <a:spLocks noGrp="1"/>
          </p:cNvSpPr>
          <p:nvPr>
            <p:ph idx="1"/>
          </p:nvPr>
        </p:nvSpPr>
        <p:spPr/>
        <p:txBody>
          <a:bodyPr/>
          <a:lstStyle/>
          <a:p>
            <a:r>
              <a:rPr lang="en-GB"/>
              <a:t>The findings are </a:t>
            </a:r>
            <a:r>
              <a:rPr lang="en-GB" b="1"/>
              <a:t>not </a:t>
            </a:r>
            <a:r>
              <a:rPr lang="en-GB"/>
              <a:t>generalisable </a:t>
            </a:r>
          </a:p>
          <a:p>
            <a:endParaRPr lang="en-GB"/>
          </a:p>
          <a:p>
            <a:r>
              <a:rPr lang="en-GB"/>
              <a:t>It might not be </a:t>
            </a:r>
            <a:r>
              <a:rPr lang="en-GB" b="1"/>
              <a:t>reproducible </a:t>
            </a:r>
            <a:r>
              <a:rPr lang="en-GB"/>
              <a:t>(it is </a:t>
            </a:r>
            <a:r>
              <a:rPr lang="en-GB" b="1"/>
              <a:t>subjective</a:t>
            </a:r>
            <a:r>
              <a:rPr lang="en-GB"/>
              <a:t>)</a:t>
            </a:r>
          </a:p>
          <a:p>
            <a:endParaRPr lang="en-GB" b="1"/>
          </a:p>
          <a:p>
            <a:endParaRPr lang="en-GB" b="1"/>
          </a:p>
          <a:p>
            <a:endParaRPr lang="en-GB"/>
          </a:p>
        </p:txBody>
      </p:sp>
    </p:spTree>
    <p:extLst>
      <p:ext uri="{BB962C8B-B14F-4D97-AF65-F5344CB8AC3E}">
        <p14:creationId xmlns:p14="http://schemas.microsoft.com/office/powerpoint/2010/main" val="40800293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food, meal&#10;&#10;Description automatically generated">
            <a:extLst>
              <a:ext uri="{FF2B5EF4-FFF2-40B4-BE49-F238E27FC236}">
                <a16:creationId xmlns:a16="http://schemas.microsoft.com/office/drawing/2014/main" id="{78C7971A-5268-472C-B081-A6C5669D81D0}"/>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51927" r="-1" b="10516"/>
          <a:stretch/>
        </p:blipFill>
        <p:spPr>
          <a:xfrm>
            <a:off x="20" y="10"/>
            <a:ext cx="12188930" cy="6857990"/>
          </a:xfrm>
          <a:prstGeom prst="rect">
            <a:avLst/>
          </a:prstGeom>
        </p:spPr>
      </p:pic>
      <p:sp>
        <p:nvSpPr>
          <p:cNvPr id="2" name="Title 1">
            <a:extLst>
              <a:ext uri="{FF2B5EF4-FFF2-40B4-BE49-F238E27FC236}">
                <a16:creationId xmlns:a16="http://schemas.microsoft.com/office/drawing/2014/main" id="{17249B5B-E047-42AC-8EE2-271F63B9BAC4}"/>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rgbClr val="FFFFFF"/>
                </a:solidFill>
              </a:rPr>
              <a:t>Tea break</a:t>
            </a:r>
          </a:p>
        </p:txBody>
      </p:sp>
      <p:sp>
        <p:nvSpPr>
          <p:cNvPr id="18"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88FF780-D4CE-4838-9BE8-8CF2D5679CA8}"/>
              </a:ext>
            </a:extLst>
          </p:cNvPr>
          <p:cNvSpPr txBox="1"/>
          <p:nvPr/>
        </p:nvSpPr>
        <p:spPr>
          <a:xfrm>
            <a:off x="577515" y="6395512"/>
            <a:ext cx="6096000" cy="369332"/>
          </a:xfrm>
          <a:prstGeom prst="rect">
            <a:avLst/>
          </a:prstGeom>
          <a:noFill/>
        </p:spPr>
        <p:txBody>
          <a:bodyPr wrap="square">
            <a:spAutoFit/>
          </a:bodyPr>
          <a:lstStyle/>
          <a:p>
            <a:r>
              <a:rPr lang="en-GB"/>
              <a:t>Photo by </a:t>
            </a:r>
            <a:r>
              <a:rPr lang="en-GB" err="1">
                <a:hlinkClick r:id="rId4"/>
              </a:rPr>
              <a:t>Svitlana</a:t>
            </a:r>
            <a:r>
              <a:rPr lang="en-GB"/>
              <a:t> on </a:t>
            </a:r>
            <a:r>
              <a:rPr lang="en-GB" err="1">
                <a:hlinkClick r:id="rId5"/>
              </a:rPr>
              <a:t>Unsplash</a:t>
            </a:r>
            <a:r>
              <a:rPr lang="en-GB"/>
              <a:t> </a:t>
            </a:r>
          </a:p>
        </p:txBody>
      </p:sp>
    </p:spTree>
    <p:extLst>
      <p:ext uri="{BB962C8B-B14F-4D97-AF65-F5344CB8AC3E}">
        <p14:creationId xmlns:p14="http://schemas.microsoft.com/office/powerpoint/2010/main" val="774846006"/>
      </p:ext>
    </p:extLst>
  </p:cSld>
  <p:clrMapOvr>
    <a:overrideClrMapping bg1="dk1" tx1="lt1" bg2="dk2" tx2="lt2" accent1="accent1" accent2="accent2" accent3="accent3" accent4="accent4" accent5="accent5" accent6="accent6" hlink="hlink" folHlink="folHlink"/>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2">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4">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descr="A picture containing text&#10;&#10;Description automatically generated">
            <a:extLst>
              <a:ext uri="{FF2B5EF4-FFF2-40B4-BE49-F238E27FC236}">
                <a16:creationId xmlns:a16="http://schemas.microsoft.com/office/drawing/2014/main" id="{0714E768-B51E-4894-852C-D67D1F89DA29}"/>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12119" b="45693"/>
          <a:stretch/>
        </p:blipFill>
        <p:spPr>
          <a:xfrm>
            <a:off x="-1" y="10"/>
            <a:ext cx="12192001" cy="6857990"/>
          </a:xfrm>
          <a:prstGeom prst="rect">
            <a:avLst/>
          </a:prstGeom>
        </p:spPr>
      </p:pic>
      <p:sp>
        <p:nvSpPr>
          <p:cNvPr id="4" name="Title 3">
            <a:extLst>
              <a:ext uri="{FF2B5EF4-FFF2-40B4-BE49-F238E27FC236}">
                <a16:creationId xmlns:a16="http://schemas.microsoft.com/office/drawing/2014/main" id="{47FD887F-DDBC-4A59-8D9E-5F0991CA3F7C}"/>
              </a:ext>
            </a:extLst>
          </p:cNvPr>
          <p:cNvSpPr>
            <a:spLocks noGrp="1"/>
          </p:cNvSpPr>
          <p:nvPr>
            <p:ph type="ctrTitle"/>
          </p:nvPr>
        </p:nvSpPr>
        <p:spPr>
          <a:xfrm>
            <a:off x="838200" y="914402"/>
            <a:ext cx="10515600" cy="2985923"/>
          </a:xfrm>
        </p:spPr>
        <p:txBody>
          <a:bodyPr>
            <a:normAutofit/>
          </a:bodyPr>
          <a:lstStyle/>
          <a:p>
            <a:r>
              <a:rPr lang="en-GB" sz="5200" b="1">
                <a:solidFill>
                  <a:srgbClr val="FFFFFF"/>
                </a:solidFill>
              </a:rPr>
              <a:t>Public involvement in research</a:t>
            </a:r>
          </a:p>
        </p:txBody>
      </p:sp>
      <p:sp>
        <p:nvSpPr>
          <p:cNvPr id="5" name="Subtitle 4">
            <a:extLst>
              <a:ext uri="{FF2B5EF4-FFF2-40B4-BE49-F238E27FC236}">
                <a16:creationId xmlns:a16="http://schemas.microsoft.com/office/drawing/2014/main" id="{E758E429-0FF3-4C55-B178-D6ABEF7FCEF5}"/>
              </a:ext>
            </a:extLst>
          </p:cNvPr>
          <p:cNvSpPr>
            <a:spLocks noGrp="1"/>
          </p:cNvSpPr>
          <p:nvPr>
            <p:ph type="subTitle" idx="1"/>
          </p:nvPr>
        </p:nvSpPr>
        <p:spPr>
          <a:xfrm>
            <a:off x="838200" y="4072040"/>
            <a:ext cx="10515600" cy="1384310"/>
          </a:xfrm>
        </p:spPr>
        <p:txBody>
          <a:bodyPr>
            <a:normAutofit/>
          </a:bodyPr>
          <a:lstStyle/>
          <a:p>
            <a:endParaRPr lang="en-GB">
              <a:solidFill>
                <a:srgbClr val="FFFFFF"/>
              </a:solidFill>
            </a:endParaRPr>
          </a:p>
        </p:txBody>
      </p:sp>
      <p:sp>
        <p:nvSpPr>
          <p:cNvPr id="13" name="TextBox 12">
            <a:extLst>
              <a:ext uri="{FF2B5EF4-FFF2-40B4-BE49-F238E27FC236}">
                <a16:creationId xmlns:a16="http://schemas.microsoft.com/office/drawing/2014/main" id="{54087615-84C1-4581-92E2-B0DEF1203021}"/>
              </a:ext>
            </a:extLst>
          </p:cNvPr>
          <p:cNvSpPr txBox="1"/>
          <p:nvPr/>
        </p:nvSpPr>
        <p:spPr>
          <a:xfrm>
            <a:off x="304800" y="6304002"/>
            <a:ext cx="6096000" cy="369332"/>
          </a:xfrm>
          <a:prstGeom prst="rect">
            <a:avLst/>
          </a:prstGeom>
          <a:noFill/>
        </p:spPr>
        <p:txBody>
          <a:bodyPr wrap="square">
            <a:spAutoFit/>
          </a:bodyPr>
          <a:lstStyle/>
          <a:p>
            <a:r>
              <a:rPr lang="en-GB"/>
              <a:t>Photo by </a:t>
            </a:r>
            <a:r>
              <a:rPr lang="en-GB" err="1">
                <a:hlinkClick r:id="rId4"/>
              </a:rPr>
              <a:t>Nathália</a:t>
            </a:r>
            <a:r>
              <a:rPr lang="en-GB">
                <a:hlinkClick r:id="rId4"/>
              </a:rPr>
              <a:t> Rosa</a:t>
            </a:r>
            <a:r>
              <a:rPr lang="en-GB"/>
              <a:t> on </a:t>
            </a:r>
            <a:r>
              <a:rPr lang="en-GB" err="1">
                <a:hlinkClick r:id="rId5"/>
              </a:rPr>
              <a:t>Unsplash</a:t>
            </a:r>
            <a:r>
              <a:rPr lang="en-GB"/>
              <a:t> </a:t>
            </a:r>
          </a:p>
        </p:txBody>
      </p:sp>
    </p:spTree>
    <p:extLst>
      <p:ext uri="{BB962C8B-B14F-4D97-AF65-F5344CB8AC3E}">
        <p14:creationId xmlns:p14="http://schemas.microsoft.com/office/powerpoint/2010/main" val="4074446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road with a mountain in the background&#10;&#10;Description automatically generated with low confidence">
            <a:extLst>
              <a:ext uri="{FF2B5EF4-FFF2-40B4-BE49-F238E27FC236}">
                <a16:creationId xmlns:a16="http://schemas.microsoft.com/office/drawing/2014/main" id="{0A7E2603-38BA-435E-BEF4-256C4E989A1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2079" b="3651"/>
          <a:stretch/>
        </p:blipFill>
        <p:spPr>
          <a:xfrm>
            <a:off x="20" y="1"/>
            <a:ext cx="12191980" cy="6857999"/>
          </a:xfrm>
          <a:prstGeom prst="rect">
            <a:avLst/>
          </a:prstGeom>
        </p:spPr>
      </p:pic>
      <p:sp>
        <p:nvSpPr>
          <p:cNvPr id="6" name="Rectangle 5">
            <a:extLst>
              <a:ext uri="{FF2B5EF4-FFF2-40B4-BE49-F238E27FC236}">
                <a16:creationId xmlns:a16="http://schemas.microsoft.com/office/drawing/2014/main" id="{DB1AC3FD-7CF2-4EE7-80B3-75F01D6093D0}"/>
              </a:ext>
            </a:extLst>
          </p:cNvPr>
          <p:cNvSpPr/>
          <p:nvPr/>
        </p:nvSpPr>
        <p:spPr>
          <a:xfrm>
            <a:off x="1043916" y="0"/>
            <a:ext cx="10515600" cy="940900"/>
          </a:xfrm>
          <a:prstGeom prst="rect">
            <a:avLst/>
          </a:prstGeom>
        </p:spPr>
        <p:txBody>
          <a:bodyPr vert="horz" lIns="91440" tIns="45720" rIns="91440" bIns="45720" rtlCol="0" anchor="b">
            <a:normAutofit/>
          </a:bodyPr>
          <a:lstStyle/>
          <a:p>
            <a:pPr marL="0" marR="0" lvl="0" indent="0" algn="ctr" fontAlgn="auto">
              <a:lnSpc>
                <a:spcPct val="90000"/>
              </a:lnSpc>
              <a:spcBef>
                <a:spcPct val="0"/>
              </a:spcBef>
              <a:spcAft>
                <a:spcPts val="600"/>
              </a:spcAft>
              <a:buClrTx/>
              <a:buSzTx/>
              <a:tabLst/>
              <a:defRPr/>
            </a:pPr>
            <a:r>
              <a:rPr kumimoji="0" lang="en-US" sz="4400" b="1" i="0" u="none" strike="noStrike" cap="none" spc="0" normalizeH="0" baseline="0" noProof="0">
                <a:ln>
                  <a:noFill/>
                </a:ln>
                <a:solidFill>
                  <a:srgbClr val="FFFFFF"/>
                </a:solidFill>
                <a:effectLst/>
                <a:uLnTx/>
                <a:uFillTx/>
                <a:latin typeface="+mj-lt"/>
                <a:ea typeface="+mj-ea"/>
                <a:cs typeface="+mj-cs"/>
              </a:rPr>
              <a:t>What is Public Involvement?</a:t>
            </a:r>
          </a:p>
        </p:txBody>
      </p:sp>
      <p:sp>
        <p:nvSpPr>
          <p:cNvPr id="5" name="Rectangle 4">
            <a:extLst>
              <a:ext uri="{FF2B5EF4-FFF2-40B4-BE49-F238E27FC236}">
                <a16:creationId xmlns:a16="http://schemas.microsoft.com/office/drawing/2014/main" id="{9250B00F-5638-47F2-B236-40817C8D6FC4}"/>
              </a:ext>
            </a:extLst>
          </p:cNvPr>
          <p:cNvSpPr/>
          <p:nvPr/>
        </p:nvSpPr>
        <p:spPr>
          <a:xfrm>
            <a:off x="1653516" y="1979788"/>
            <a:ext cx="3157538" cy="3154710"/>
          </a:xfrm>
          <a:prstGeom prst="rect">
            <a:avLst/>
          </a:prstGeom>
        </p:spPr>
        <p:txBody>
          <a:bodyPr wrap="square">
            <a:spAutoFit/>
          </a:bodyPr>
          <a:lstStyle/>
          <a:p>
            <a:pPr marL="0" marR="0" lvl="0" indent="0" algn="l" defTabSz="914400" rtl="0" eaLnBrk="1" fontAlgn="auto" latinLnBrk="0" hangingPunct="1">
              <a:spcBef>
                <a:spcPts val="0"/>
              </a:spcBef>
              <a:spcAft>
                <a:spcPts val="600"/>
              </a:spcAft>
              <a:buClrTx/>
              <a:buSzTx/>
              <a:buFontTx/>
              <a:buNone/>
              <a:tabLst/>
              <a:defRPr/>
            </a:pPr>
            <a:r>
              <a:rPr kumimoji="0" lang="en-GB" sz="2100" b="0" i="1" u="none" strike="noStrike" kern="1200" cap="none" spc="0" normalizeH="0" baseline="0" noProof="0">
                <a:ln>
                  <a:noFill/>
                </a:ln>
                <a:solidFill>
                  <a:schemeClr val="bg1"/>
                </a:solidFill>
                <a:effectLst/>
                <a:uLnTx/>
                <a:uFillTx/>
                <a:latin typeface="Gill Sans MT" panose="020B0502020104020203"/>
                <a:ea typeface="+mn-ea"/>
                <a:cs typeface="+mn-cs"/>
              </a:rPr>
              <a:t>The public being actively involved in research. Research being carried out </a:t>
            </a:r>
            <a:r>
              <a:rPr kumimoji="0" lang="en-GB" sz="2100" b="1" i="1" u="none" strike="noStrike" kern="1200" cap="none" spc="0" normalizeH="0" baseline="0" noProof="0">
                <a:ln>
                  <a:noFill/>
                </a:ln>
                <a:solidFill>
                  <a:schemeClr val="bg1"/>
                </a:solidFill>
                <a:effectLst/>
                <a:uLnTx/>
                <a:uFillTx/>
                <a:latin typeface="Gill Sans MT" panose="020B0502020104020203"/>
                <a:ea typeface="+mn-ea"/>
                <a:cs typeface="+mn-cs"/>
              </a:rPr>
              <a:t>“with” </a:t>
            </a:r>
            <a:r>
              <a:rPr kumimoji="0" lang="en-GB" sz="2100" b="0" i="1" u="none" strike="noStrike" kern="1200" cap="none" spc="0" normalizeH="0" baseline="0" noProof="0">
                <a:ln>
                  <a:noFill/>
                </a:ln>
                <a:solidFill>
                  <a:schemeClr val="bg1"/>
                </a:solidFill>
                <a:effectLst/>
                <a:uLnTx/>
                <a:uFillTx/>
                <a:latin typeface="Gill Sans MT" panose="020B0502020104020203"/>
                <a:ea typeface="+mn-ea"/>
                <a:cs typeface="+mn-cs"/>
              </a:rPr>
              <a:t>or </a:t>
            </a:r>
            <a:r>
              <a:rPr kumimoji="0" lang="en-GB" sz="2100" b="1" i="1" u="none" strike="noStrike" kern="1200" cap="none" spc="0" normalizeH="0" baseline="0" noProof="0">
                <a:ln>
                  <a:noFill/>
                </a:ln>
                <a:solidFill>
                  <a:schemeClr val="bg1"/>
                </a:solidFill>
                <a:effectLst/>
                <a:uLnTx/>
                <a:uFillTx/>
                <a:latin typeface="Gill Sans MT" panose="020B0502020104020203"/>
                <a:ea typeface="+mn-ea"/>
                <a:cs typeface="+mn-cs"/>
              </a:rPr>
              <a:t>“by” </a:t>
            </a:r>
            <a:r>
              <a:rPr kumimoji="0" lang="en-GB" sz="2100" b="0" i="1" u="none" strike="noStrike" kern="1200" cap="none" spc="0" normalizeH="0" baseline="0" noProof="0">
                <a:ln>
                  <a:noFill/>
                </a:ln>
                <a:solidFill>
                  <a:schemeClr val="bg1"/>
                </a:solidFill>
                <a:effectLst/>
                <a:uLnTx/>
                <a:uFillTx/>
                <a:latin typeface="Gill Sans MT" panose="020B0502020104020203"/>
                <a:ea typeface="+mn-ea"/>
                <a:cs typeface="+mn-cs"/>
              </a:rPr>
              <a:t>members of the public rather than </a:t>
            </a:r>
            <a:r>
              <a:rPr kumimoji="0" lang="en-GB" sz="2100" b="1" i="1" u="none" strike="noStrike" kern="1200" cap="none" spc="0" normalizeH="0" baseline="0" noProof="0">
                <a:ln>
                  <a:noFill/>
                </a:ln>
                <a:solidFill>
                  <a:schemeClr val="bg1"/>
                </a:solidFill>
                <a:effectLst/>
                <a:uLnTx/>
                <a:uFillTx/>
                <a:latin typeface="Gill Sans MT" panose="020B0502020104020203"/>
                <a:ea typeface="+mn-ea"/>
                <a:cs typeface="+mn-cs"/>
              </a:rPr>
              <a:t>“to” </a:t>
            </a:r>
            <a:r>
              <a:rPr kumimoji="0" lang="en-GB" sz="2100" b="0" i="1" u="none" strike="noStrike" kern="1200" cap="none" spc="0" normalizeH="0" baseline="0" noProof="0">
                <a:ln>
                  <a:noFill/>
                </a:ln>
                <a:solidFill>
                  <a:schemeClr val="bg1"/>
                </a:solidFill>
                <a:effectLst/>
                <a:uLnTx/>
                <a:uFillTx/>
                <a:latin typeface="Gill Sans MT" panose="020B0502020104020203"/>
                <a:ea typeface="+mn-ea"/>
                <a:cs typeface="+mn-cs"/>
              </a:rPr>
              <a:t>them, </a:t>
            </a:r>
            <a:r>
              <a:rPr kumimoji="0" lang="en-GB" sz="2100" b="1" i="1" u="none" strike="noStrike" kern="1200" cap="none" spc="0" normalizeH="0" baseline="0" noProof="0">
                <a:ln>
                  <a:noFill/>
                </a:ln>
                <a:solidFill>
                  <a:schemeClr val="bg1"/>
                </a:solidFill>
                <a:effectLst/>
                <a:uLnTx/>
                <a:uFillTx/>
                <a:latin typeface="Gill Sans MT" panose="020B0502020104020203"/>
                <a:ea typeface="+mn-ea"/>
                <a:cs typeface="+mn-cs"/>
              </a:rPr>
              <a:t>“about” </a:t>
            </a:r>
            <a:r>
              <a:rPr kumimoji="0" lang="en-GB" sz="2100" b="0" i="1" u="none" strike="noStrike" kern="1200" cap="none" spc="0" normalizeH="0" baseline="0" noProof="0">
                <a:ln>
                  <a:noFill/>
                </a:ln>
                <a:solidFill>
                  <a:schemeClr val="bg1"/>
                </a:solidFill>
                <a:effectLst/>
                <a:uLnTx/>
                <a:uFillTx/>
                <a:latin typeface="Gill Sans MT" panose="020B0502020104020203"/>
                <a:ea typeface="+mn-ea"/>
                <a:cs typeface="+mn-cs"/>
              </a:rPr>
              <a:t>them, or </a:t>
            </a:r>
            <a:r>
              <a:rPr kumimoji="0" lang="en-GB" sz="2100" b="1" i="1" u="none" strike="noStrike" kern="1200" cap="none" spc="0" normalizeH="0" baseline="0" noProof="0">
                <a:ln>
                  <a:noFill/>
                </a:ln>
                <a:solidFill>
                  <a:schemeClr val="bg1"/>
                </a:solidFill>
                <a:effectLst/>
                <a:uLnTx/>
                <a:uFillTx/>
                <a:latin typeface="Gill Sans MT" panose="020B0502020104020203"/>
                <a:ea typeface="+mn-ea"/>
                <a:cs typeface="+mn-cs"/>
              </a:rPr>
              <a:t>“for” </a:t>
            </a:r>
            <a:r>
              <a:rPr kumimoji="0" lang="en-GB" sz="2100" b="0" i="1" u="none" strike="noStrike" kern="1200" cap="none" spc="0" normalizeH="0" baseline="0" noProof="0">
                <a:ln>
                  <a:noFill/>
                </a:ln>
                <a:solidFill>
                  <a:schemeClr val="bg1"/>
                </a:solidFill>
                <a:effectLst/>
                <a:uLnTx/>
                <a:uFillTx/>
                <a:latin typeface="Gill Sans MT" panose="020B0502020104020203"/>
                <a:ea typeface="+mn-ea"/>
                <a:cs typeface="+mn-cs"/>
              </a:rPr>
              <a:t>them.</a:t>
            </a:r>
          </a:p>
          <a:p>
            <a:pPr marL="0" marR="0" lvl="0" indent="0" algn="l" defTabSz="914400" rtl="0" eaLnBrk="1" fontAlgn="auto" latinLnBrk="0" hangingPunct="1">
              <a:spcBef>
                <a:spcPts val="0"/>
              </a:spcBef>
              <a:spcAft>
                <a:spcPts val="600"/>
              </a:spcAft>
              <a:buClrTx/>
              <a:buSzTx/>
              <a:buFontTx/>
              <a:buNone/>
              <a:tabLst/>
              <a:defRPr/>
            </a:pPr>
            <a:endParaRPr kumimoji="0" lang="en-GB" sz="2100" b="0" i="1" u="none" strike="noStrike" kern="1200" cap="none" spc="0" normalizeH="0" baseline="0" noProof="0">
              <a:ln>
                <a:noFill/>
              </a:ln>
              <a:solidFill>
                <a:schemeClr val="bg1"/>
              </a:solidFill>
              <a:effectLst/>
              <a:uLnTx/>
              <a:uFillTx/>
              <a:latin typeface="Gill Sans MT" panose="020B0502020104020203"/>
              <a:ea typeface="+mn-ea"/>
              <a:cs typeface="+mn-cs"/>
            </a:endParaRPr>
          </a:p>
          <a:p>
            <a:pPr marL="0" marR="0" lvl="0" indent="0" algn="l" defTabSz="914400" rtl="0" eaLnBrk="1" fontAlgn="auto" latinLnBrk="0" hangingPunct="1">
              <a:spcBef>
                <a:spcPts val="0"/>
              </a:spcBef>
              <a:spcAft>
                <a:spcPts val="600"/>
              </a:spcAft>
              <a:buClrTx/>
              <a:buSzTx/>
              <a:buFontTx/>
              <a:buNone/>
              <a:tabLst/>
              <a:defRPr/>
            </a:pPr>
            <a:r>
              <a:rPr lang="en-GB" sz="2100" i="1">
                <a:solidFill>
                  <a:schemeClr val="bg1"/>
                </a:solidFill>
                <a:latin typeface="Gill Sans MT" panose="020B0502020104020203"/>
              </a:rPr>
              <a:t>- NIHR</a:t>
            </a:r>
            <a:endParaRPr kumimoji="0" lang="en-GB" sz="1500" b="0" i="1" u="none" strike="noStrike" kern="1200" cap="none" spc="0" normalizeH="0" baseline="0" noProof="0">
              <a:ln>
                <a:noFill/>
              </a:ln>
              <a:solidFill>
                <a:srgbClr val="0563C1"/>
              </a:solidFill>
              <a:effectLst/>
              <a:uLnTx/>
              <a:uFillTx/>
              <a:latin typeface="Gill Sans MT" panose="020B0502020104020203"/>
              <a:ea typeface="+mn-ea"/>
              <a:cs typeface="+mn-cs"/>
            </a:endParaRPr>
          </a:p>
        </p:txBody>
      </p:sp>
      <p:sp>
        <p:nvSpPr>
          <p:cNvPr id="7" name="TextBox 6">
            <a:extLst>
              <a:ext uri="{FF2B5EF4-FFF2-40B4-BE49-F238E27FC236}">
                <a16:creationId xmlns:a16="http://schemas.microsoft.com/office/drawing/2014/main" id="{F1170352-7B48-476A-8FD8-58657986B704}"/>
              </a:ext>
            </a:extLst>
          </p:cNvPr>
          <p:cNvSpPr txBox="1"/>
          <p:nvPr/>
        </p:nvSpPr>
        <p:spPr>
          <a:xfrm>
            <a:off x="6982309" y="1979788"/>
            <a:ext cx="3556175" cy="3770263"/>
          </a:xfrm>
          <a:prstGeom prst="rect">
            <a:avLst/>
          </a:prstGeom>
          <a:noFill/>
        </p:spPr>
        <p:txBody>
          <a:bodyPr wrap="square" lIns="91440" tIns="45720" rIns="91440" bIns="45720" rtlCol="0" anchor="t">
            <a:spAutoFit/>
          </a:bodyPr>
          <a:lstStyle/>
          <a:p>
            <a:pPr marL="0" marR="0" lvl="0" indent="0" algn="l" defTabSz="914400" rtl="0" eaLnBrk="1" fontAlgn="auto" latinLnBrk="0" hangingPunct="1">
              <a:spcBef>
                <a:spcPts val="0"/>
              </a:spcBef>
              <a:spcAft>
                <a:spcPts val="600"/>
              </a:spcAft>
              <a:buClrTx/>
              <a:buSzTx/>
              <a:buFontTx/>
              <a:buNone/>
              <a:tabLst/>
              <a:defRPr/>
            </a:pPr>
            <a:r>
              <a:rPr lang="en-GB" sz="1200" i="1">
                <a:solidFill>
                  <a:schemeClr val="bg1"/>
                </a:solidFill>
                <a:latin typeface="Gill Sans MT" panose="020B0502020104020203"/>
                <a:ea typeface="+mn-lt"/>
                <a:cs typeface="+mn-lt"/>
              </a:rPr>
              <a:t>“</a:t>
            </a:r>
            <a:r>
              <a:rPr kumimoji="0" lang="en-GB" sz="1600" b="0" i="1" u="none" strike="noStrike" kern="1200" cap="none" spc="0" normalizeH="0" baseline="0" noProof="0">
                <a:ln>
                  <a:noFill/>
                </a:ln>
                <a:solidFill>
                  <a:schemeClr val="bg1"/>
                </a:solidFill>
                <a:effectLst/>
                <a:uLnTx/>
                <a:uFillTx/>
                <a:latin typeface="Gill Sans MT" panose="020B0502020104020203"/>
                <a:ea typeface="+mn-lt"/>
                <a:cs typeface="+mn-lt"/>
              </a:rPr>
              <a:t>Public” includes patients, potential patients, carers and people who use health and social care services as well as people from organisations that represent </a:t>
            </a:r>
            <a:endParaRPr kumimoji="0" lang="en-US" sz="2400" b="0" i="0" u="none" strike="noStrike" kern="1200" cap="none" spc="0" normalizeH="0" baseline="0" noProof="0">
              <a:ln>
                <a:noFill/>
              </a:ln>
              <a:solidFill>
                <a:schemeClr val="bg1"/>
              </a:solidFill>
              <a:effectLst/>
              <a:uLnTx/>
              <a:uFillTx/>
              <a:latin typeface="Gill Sans MT" panose="020B0502020104020203"/>
              <a:ea typeface="+mn-lt"/>
              <a:cs typeface="+mn-lt"/>
            </a:endParaRPr>
          </a:p>
          <a:p>
            <a:pPr marL="0" marR="0" lvl="0" indent="0" algn="l" defTabSz="914400" rtl="0" eaLnBrk="1" fontAlgn="auto" latinLnBrk="0" hangingPunct="1">
              <a:spcBef>
                <a:spcPts val="0"/>
              </a:spcBef>
              <a:spcAft>
                <a:spcPts val="600"/>
              </a:spcAft>
              <a:buClrTx/>
              <a:buSzTx/>
              <a:buFontTx/>
              <a:buNone/>
              <a:tabLst/>
              <a:defRPr/>
            </a:pPr>
            <a:r>
              <a:rPr kumimoji="0" lang="en-GB" sz="1600" b="0" i="1" u="none" strike="noStrike" kern="1200" cap="none" spc="0" normalizeH="0" baseline="0" noProof="0">
                <a:ln>
                  <a:noFill/>
                </a:ln>
                <a:solidFill>
                  <a:schemeClr val="bg1"/>
                </a:solidFill>
                <a:effectLst/>
                <a:uLnTx/>
                <a:uFillTx/>
                <a:latin typeface="Gill Sans MT" panose="020B0502020104020203"/>
                <a:ea typeface="+mn-lt"/>
                <a:cs typeface="+mn-lt"/>
              </a:rPr>
              <a:t>people who use services. Whilst all of us are actual, former or indeed potential users of health and social care services, there is an important distinction to be made between the perspectives of the public and the perspectives of people who have a professional role in health and social care services</a:t>
            </a:r>
            <a:r>
              <a:rPr kumimoji="0" lang="en-GB" sz="1600" b="0" i="0" u="none" strike="noStrike" kern="1200" cap="none" spc="0" normalizeH="0" baseline="0" noProof="0">
                <a:ln>
                  <a:noFill/>
                </a:ln>
                <a:solidFill>
                  <a:schemeClr val="bg1"/>
                </a:solidFill>
                <a:effectLst/>
                <a:uLnTx/>
                <a:uFillTx/>
                <a:latin typeface="Gill Sans MT" panose="020B0502020104020203"/>
                <a:ea typeface="+mn-lt"/>
                <a:cs typeface="+mn-lt"/>
              </a:rPr>
              <a:t>.”</a:t>
            </a:r>
          </a:p>
          <a:p>
            <a:pPr marL="0" marR="0" lvl="0" indent="0" algn="l" defTabSz="914400" rtl="0" eaLnBrk="1" fontAlgn="auto" latinLnBrk="0" hangingPunct="1">
              <a:spcBef>
                <a:spcPts val="0"/>
              </a:spcBef>
              <a:spcAft>
                <a:spcPts val="600"/>
              </a:spcAft>
              <a:buClrTx/>
              <a:buSzTx/>
              <a:buFontTx/>
              <a:buNone/>
              <a:tabLst/>
              <a:defRPr/>
            </a:pPr>
            <a:endParaRPr kumimoji="0" lang="en-GB" sz="1600" b="0" i="0" u="none" strike="noStrike" kern="1200" cap="none" spc="0" normalizeH="0" baseline="0" noProof="0">
              <a:ln>
                <a:noFill/>
              </a:ln>
              <a:solidFill>
                <a:schemeClr val="bg1"/>
              </a:solidFill>
              <a:effectLst/>
              <a:uLnTx/>
              <a:uFillTx/>
              <a:latin typeface="Gill Sans MT" panose="020B0502020104020203"/>
              <a:ea typeface="+mn-lt"/>
              <a:cs typeface="+mn-lt"/>
            </a:endParaRPr>
          </a:p>
          <a:p>
            <a:pPr marL="0" marR="0" lvl="0" indent="0" algn="l" defTabSz="914400" rtl="0" eaLnBrk="1" fontAlgn="auto" latinLnBrk="0" hangingPunct="1">
              <a:spcBef>
                <a:spcPts val="0"/>
              </a:spcBef>
              <a:spcAft>
                <a:spcPts val="600"/>
              </a:spcAft>
              <a:buClrTx/>
              <a:buSzTx/>
              <a:buFontTx/>
              <a:buNone/>
              <a:tabLst/>
              <a:defRPr/>
            </a:pPr>
            <a:r>
              <a:rPr lang="en-GB" sz="1600">
                <a:solidFill>
                  <a:schemeClr val="bg1"/>
                </a:solidFill>
                <a:latin typeface="Gill Sans MT" panose="020B0502020104020203"/>
                <a:ea typeface="+mn-lt"/>
                <a:cs typeface="+mn-lt"/>
              </a:rPr>
              <a:t>- NIHR</a:t>
            </a:r>
            <a:endParaRPr kumimoji="0" lang="en-GB" sz="2400" b="0" i="0" u="none" strike="noStrike" kern="1200" cap="none" spc="0" normalizeH="0" baseline="0" noProof="0">
              <a:ln>
                <a:noFill/>
              </a:ln>
              <a:solidFill>
                <a:schemeClr val="bg1"/>
              </a:solidFill>
              <a:effectLst/>
              <a:uLnTx/>
              <a:uFillTx/>
              <a:latin typeface="Gill Sans MT" panose="020B0502020104020203"/>
              <a:ea typeface="+mn-lt"/>
              <a:cs typeface="+mn-lt"/>
            </a:endParaRPr>
          </a:p>
        </p:txBody>
      </p:sp>
      <p:sp>
        <p:nvSpPr>
          <p:cNvPr id="4" name="Footer Placeholder 3">
            <a:extLst>
              <a:ext uri="{FF2B5EF4-FFF2-40B4-BE49-F238E27FC236}">
                <a16:creationId xmlns:a16="http://schemas.microsoft.com/office/drawing/2014/main" id="{217359AA-9E9D-4398-BDE2-4DCFEAB31EA1}"/>
              </a:ext>
            </a:extLst>
          </p:cNvPr>
          <p:cNvSpPr>
            <a:spLocks noGrp="1"/>
          </p:cNvSpPr>
          <p:nvPr>
            <p:ph type="ftr" sz="quarter" idx="11"/>
          </p:nvPr>
        </p:nvSpPr>
        <p:spPr/>
        <p:txBody>
          <a:bodyPr/>
          <a:lstStyle/>
          <a:p>
            <a:r>
              <a:rPr lang="en-GB">
                <a:solidFill>
                  <a:schemeClr val="bg1"/>
                </a:solidFill>
              </a:rPr>
              <a:t>Taken from NIHR Centre for Engagement and Dissemination (2021)</a:t>
            </a:r>
          </a:p>
        </p:txBody>
      </p:sp>
    </p:spTree>
    <p:extLst>
      <p:ext uri="{BB962C8B-B14F-4D97-AF65-F5344CB8AC3E}">
        <p14:creationId xmlns:p14="http://schemas.microsoft.com/office/powerpoint/2010/main" val="9844530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DD6D4-3B4E-41E7-9184-2AF3026876C5}"/>
              </a:ext>
            </a:extLst>
          </p:cNvPr>
          <p:cNvSpPr>
            <a:spLocks noGrp="1"/>
          </p:cNvSpPr>
          <p:nvPr>
            <p:ph type="title"/>
          </p:nvPr>
        </p:nvSpPr>
        <p:spPr/>
        <p:txBody>
          <a:bodyPr/>
          <a:lstStyle/>
          <a:p>
            <a:r>
              <a:rPr lang="en-GB"/>
              <a:t>A note on language…</a:t>
            </a:r>
          </a:p>
        </p:txBody>
      </p:sp>
      <p:sp>
        <p:nvSpPr>
          <p:cNvPr id="6" name="Rectangle: Rounded Corners 5">
            <a:extLst>
              <a:ext uri="{FF2B5EF4-FFF2-40B4-BE49-F238E27FC236}">
                <a16:creationId xmlns:a16="http://schemas.microsoft.com/office/drawing/2014/main" id="{27BCAE21-C09E-4BE7-81C6-8EB1C6C064F7}"/>
              </a:ext>
            </a:extLst>
          </p:cNvPr>
          <p:cNvSpPr/>
          <p:nvPr/>
        </p:nvSpPr>
        <p:spPr>
          <a:xfrm>
            <a:off x="7362673" y="2658592"/>
            <a:ext cx="2740080" cy="1887663"/>
          </a:xfrm>
          <a:prstGeom prst="roundRect">
            <a:avLst/>
          </a:prstGeom>
          <a:solidFill>
            <a:srgbClr val="990033"/>
          </a:solidFill>
          <a:ln w="12700" cap="flat" cmpd="sng" algn="ctr">
            <a:noFill/>
            <a:prstDash val="solid"/>
            <a:miter lim="800000"/>
          </a:ln>
          <a:effectLst/>
        </p:spPr>
        <p:txBody>
          <a:bodyPr rtlCol="0" anchor="t"/>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prstClr val="white"/>
                </a:solidFill>
                <a:effectLst/>
                <a:uLnTx/>
                <a:uFillTx/>
                <a:latin typeface="Calibri" panose="020F0502020204030204"/>
                <a:ea typeface="+mn-ea"/>
                <a:cs typeface="Arial" pitchFamily="34" charset="0"/>
              </a:rPr>
              <a:t>Involvement</a:t>
            </a:r>
            <a:r>
              <a:rPr kumimoji="0" lang="en-US" sz="2800" b="0" i="0" u="none" strike="noStrike" kern="0" cap="none" spc="0" normalizeH="0" baseline="0" noProof="0">
                <a:ln>
                  <a:noFill/>
                </a:ln>
                <a:solidFill>
                  <a:prstClr val="white"/>
                </a:solidFill>
                <a:effectLst/>
                <a:uLnTx/>
                <a:uFillTx/>
                <a:latin typeface="Calibri" panose="020F0502020204030204"/>
                <a:ea typeface="+mn-ea"/>
                <a:cs typeface="Arial"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Calibri" panose="020F0502020204030204"/>
                <a:ea typeface="+mn-ea"/>
                <a:cs typeface="Arial" pitchFamily="34" charset="0"/>
              </a:rPr>
              <a:t>Active involvement in research projects &amp; </a:t>
            </a:r>
            <a:r>
              <a:rPr kumimoji="0" lang="en-US" sz="1800" b="0" i="0" u="none" strike="noStrike" kern="0" cap="none" spc="0" normalizeH="0" baseline="0" noProof="0" err="1">
                <a:ln>
                  <a:noFill/>
                </a:ln>
                <a:solidFill>
                  <a:prstClr val="white"/>
                </a:solidFill>
                <a:effectLst/>
                <a:uLnTx/>
                <a:uFillTx/>
                <a:latin typeface="Calibri" panose="020F0502020204030204"/>
                <a:ea typeface="+mn-ea"/>
                <a:cs typeface="Arial" pitchFamily="34" charset="0"/>
              </a:rPr>
              <a:t>organisations</a:t>
            </a:r>
            <a:br>
              <a:rPr kumimoji="0" lang="en-US" sz="2000" b="0" i="0" u="none" strike="noStrike" kern="0" cap="none" spc="0" normalizeH="0" baseline="0" noProof="0">
                <a:ln>
                  <a:noFill/>
                </a:ln>
                <a:solidFill>
                  <a:prstClr val="white"/>
                </a:solidFill>
                <a:effectLst/>
                <a:uLnTx/>
                <a:uFillTx/>
                <a:latin typeface="Calibri" panose="020F0502020204030204"/>
                <a:ea typeface="+mn-ea"/>
                <a:cs typeface="Arial" pitchFamily="34" charset="0"/>
              </a:rPr>
            </a:br>
            <a:endParaRPr kumimoji="0" lang="en-GB" sz="1800" b="0" i="0" u="none" strike="noStrike" kern="0" cap="none" spc="0" normalizeH="0" baseline="0" noProof="0">
              <a:ln>
                <a:noFill/>
              </a:ln>
              <a:solidFill>
                <a:prstClr val="white"/>
              </a:solidFill>
              <a:effectLst/>
              <a:uLnTx/>
              <a:uFillTx/>
              <a:latin typeface="Calibri" panose="020F0502020204030204"/>
              <a:ea typeface="+mn-ea"/>
              <a:cs typeface="Arial" pitchFamily="34" charset="0"/>
            </a:endParaRPr>
          </a:p>
        </p:txBody>
      </p:sp>
      <p:sp>
        <p:nvSpPr>
          <p:cNvPr id="7" name="Rectangle: Rounded Corners 6">
            <a:extLst>
              <a:ext uri="{FF2B5EF4-FFF2-40B4-BE49-F238E27FC236}">
                <a16:creationId xmlns:a16="http://schemas.microsoft.com/office/drawing/2014/main" id="{AEFEEF17-4691-4AD9-B128-456F51C739F3}"/>
              </a:ext>
            </a:extLst>
          </p:cNvPr>
          <p:cNvSpPr/>
          <p:nvPr/>
        </p:nvSpPr>
        <p:spPr>
          <a:xfrm>
            <a:off x="4411363" y="2658592"/>
            <a:ext cx="2740080" cy="1887663"/>
          </a:xfrm>
          <a:prstGeom prst="roundRect">
            <a:avLst/>
          </a:prstGeom>
          <a:solidFill>
            <a:srgbClr val="7030A0"/>
          </a:solidFill>
          <a:ln w="12700" cap="flat" cmpd="sng" algn="ctr">
            <a:noFill/>
            <a:prstDash val="solid"/>
            <a:miter lim="800000"/>
          </a:ln>
          <a:effectLst/>
        </p:spPr>
        <p:txBody>
          <a:bodyPr rtlCol="0" anchor="t"/>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prstClr val="white"/>
                </a:solidFill>
                <a:effectLst/>
                <a:uLnTx/>
                <a:uFillTx/>
                <a:latin typeface="Calibri" panose="020F0502020204030204"/>
                <a:ea typeface="+mn-ea"/>
                <a:cs typeface="Arial" pitchFamily="34" charset="0"/>
              </a:rPr>
              <a:t>Participation</a:t>
            </a:r>
            <a:r>
              <a:rPr kumimoji="0" lang="en-US" sz="1800" b="0" i="0" u="none" strike="noStrike" kern="0" cap="none" spc="0" normalizeH="0" baseline="0" noProof="0">
                <a:ln>
                  <a:noFill/>
                </a:ln>
                <a:solidFill>
                  <a:prstClr val="white"/>
                </a:solidFill>
                <a:effectLst/>
                <a:uLnTx/>
                <a:uFillTx/>
                <a:latin typeface="Calibri" panose="020F0502020204030204"/>
                <a:ea typeface="+mn-ea"/>
                <a:cs typeface="Arial"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Calibri" panose="020F0502020204030204"/>
                <a:ea typeface="+mn-ea"/>
                <a:cs typeface="Arial" pitchFamily="34" charset="0"/>
              </a:rPr>
              <a:t>Taking part in research as a consenting participant</a:t>
            </a:r>
            <a:br>
              <a:rPr kumimoji="0" lang="en-US" sz="2000" b="0" i="0" u="none" strike="noStrike" kern="0" cap="none" spc="0" normalizeH="0" baseline="0" noProof="0">
                <a:ln>
                  <a:noFill/>
                </a:ln>
                <a:solidFill>
                  <a:prstClr val="white"/>
                </a:solidFill>
                <a:effectLst/>
                <a:uLnTx/>
                <a:uFillTx/>
                <a:latin typeface="Calibri" panose="020F0502020204030204"/>
                <a:ea typeface="+mn-ea"/>
                <a:cs typeface="Arial" pitchFamily="34" charset="0"/>
              </a:rPr>
            </a:br>
            <a:endParaRPr kumimoji="0" lang="en-GB" sz="1800" b="0" i="0" u="none" strike="noStrike" kern="0" cap="none" spc="0" normalizeH="0" baseline="0" noProof="0">
              <a:ln>
                <a:noFill/>
              </a:ln>
              <a:solidFill>
                <a:prstClr val="white"/>
              </a:solidFill>
              <a:effectLst/>
              <a:uLnTx/>
              <a:uFillTx/>
              <a:latin typeface="Calibri" panose="020F0502020204030204"/>
              <a:ea typeface="+mn-ea"/>
              <a:cs typeface="Arial" pitchFamily="34" charset="0"/>
            </a:endParaRPr>
          </a:p>
        </p:txBody>
      </p:sp>
      <p:sp>
        <p:nvSpPr>
          <p:cNvPr id="8" name="Rectangle: Rounded Corners 7">
            <a:extLst>
              <a:ext uri="{FF2B5EF4-FFF2-40B4-BE49-F238E27FC236}">
                <a16:creationId xmlns:a16="http://schemas.microsoft.com/office/drawing/2014/main" id="{0E4B36E2-8533-4239-9559-432136955D7F}"/>
              </a:ext>
            </a:extLst>
          </p:cNvPr>
          <p:cNvSpPr/>
          <p:nvPr/>
        </p:nvSpPr>
        <p:spPr>
          <a:xfrm>
            <a:off x="1460053" y="2658593"/>
            <a:ext cx="2740080" cy="1887663"/>
          </a:xfrm>
          <a:prstGeom prst="roundRect">
            <a:avLst/>
          </a:prstGeom>
          <a:solidFill>
            <a:srgbClr val="002060"/>
          </a:solidFill>
          <a:ln w="12700" cap="flat" cmpd="sng" algn="ctr">
            <a:noFill/>
            <a:prstDash val="solid"/>
            <a:miter lim="800000"/>
          </a:ln>
          <a:effectLst/>
        </p:spPr>
        <p:txBody>
          <a:bodyPr rtlCol="0" anchor="t"/>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a:ln>
                  <a:noFill/>
                </a:ln>
                <a:solidFill>
                  <a:prstClr val="white"/>
                </a:solidFill>
                <a:effectLst/>
                <a:uLnTx/>
                <a:uFillTx/>
                <a:latin typeface="Calibri" panose="020F0502020204030204"/>
                <a:ea typeface="+mn-ea"/>
                <a:cs typeface="Arial" pitchFamily="34" charset="0"/>
              </a:rPr>
              <a:t>Engagement</a:t>
            </a:r>
            <a:endParaRPr kumimoji="0" lang="en-US" sz="2800" b="0" i="0" u="none" strike="noStrike" kern="0" cap="none" spc="0" normalizeH="0" baseline="0" noProof="0">
              <a:ln>
                <a:noFill/>
              </a:ln>
              <a:solidFill>
                <a:prstClr val="white"/>
              </a:solidFill>
              <a:effectLst/>
              <a:uLnTx/>
              <a:uFillTx/>
              <a:latin typeface="Calibri" panose="020F0502020204030204"/>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Calibri" panose="020F0502020204030204"/>
                <a:ea typeface="+mn-ea"/>
                <a:cs typeface="Arial" pitchFamily="34" charset="0"/>
              </a:rPr>
              <a:t>Sharing information about research with the public</a:t>
            </a:r>
            <a:br>
              <a:rPr kumimoji="0" lang="en-US" sz="2000" b="0" i="0" u="none" strike="noStrike" kern="0" cap="none" spc="0" normalizeH="0" baseline="0" noProof="0">
                <a:ln>
                  <a:noFill/>
                </a:ln>
                <a:solidFill>
                  <a:prstClr val="white"/>
                </a:solidFill>
                <a:effectLst/>
                <a:uLnTx/>
                <a:uFillTx/>
                <a:latin typeface="Calibri" panose="020F0502020204030204"/>
                <a:ea typeface="+mn-ea"/>
                <a:cs typeface="Arial" pitchFamily="34" charset="0"/>
              </a:rPr>
            </a:br>
            <a:endParaRPr kumimoji="0" lang="en-GB" sz="1800" b="0" i="0" u="none" strike="noStrike" kern="0" cap="none" spc="0" normalizeH="0" baseline="0" noProof="0">
              <a:ln>
                <a:noFill/>
              </a:ln>
              <a:solidFill>
                <a:prstClr val="white"/>
              </a:solidFill>
              <a:effectLst/>
              <a:uLnTx/>
              <a:uFillTx/>
              <a:latin typeface="Calibri" panose="020F0502020204030204"/>
              <a:ea typeface="+mn-ea"/>
              <a:cs typeface="Arial" pitchFamily="34" charset="0"/>
            </a:endParaRPr>
          </a:p>
        </p:txBody>
      </p:sp>
      <p:sp>
        <p:nvSpPr>
          <p:cNvPr id="9" name="Footer Placeholder 8">
            <a:extLst>
              <a:ext uri="{FF2B5EF4-FFF2-40B4-BE49-F238E27FC236}">
                <a16:creationId xmlns:a16="http://schemas.microsoft.com/office/drawing/2014/main" id="{3AD0DD83-2893-4CFA-AAFD-FA2E5D263C57}"/>
              </a:ext>
            </a:extLst>
          </p:cNvPr>
          <p:cNvSpPr>
            <a:spLocks noGrp="1"/>
          </p:cNvSpPr>
          <p:nvPr>
            <p:ph type="ftr" sz="quarter" idx="11"/>
          </p:nvPr>
        </p:nvSpPr>
        <p:spPr/>
        <p:txBody>
          <a:bodyPr/>
          <a:lstStyle/>
          <a:p>
            <a:r>
              <a:rPr lang="en-GB"/>
              <a:t>Taken from NIHR INVOLVE</a:t>
            </a:r>
          </a:p>
        </p:txBody>
      </p:sp>
    </p:spTree>
    <p:extLst>
      <p:ext uri="{BB962C8B-B14F-4D97-AF65-F5344CB8AC3E}">
        <p14:creationId xmlns:p14="http://schemas.microsoft.com/office/powerpoint/2010/main" val="11794488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68F7B-D2CE-495E-A330-524982F3F767}"/>
              </a:ext>
            </a:extLst>
          </p:cNvPr>
          <p:cNvSpPr>
            <a:spLocks noGrp="1"/>
          </p:cNvSpPr>
          <p:nvPr>
            <p:ph type="title"/>
          </p:nvPr>
        </p:nvSpPr>
        <p:spPr>
          <a:xfrm>
            <a:off x="838200" y="-106534"/>
            <a:ext cx="10515600" cy="1325563"/>
          </a:xfrm>
        </p:spPr>
        <p:txBody>
          <a:bodyPr/>
          <a:lstStyle/>
          <a:p>
            <a:pPr algn="ctr"/>
            <a:r>
              <a:rPr lang="en-GB"/>
              <a:t>The spectrum of Involvement</a:t>
            </a:r>
          </a:p>
        </p:txBody>
      </p:sp>
      <p:sp>
        <p:nvSpPr>
          <p:cNvPr id="4" name="Right Arrow 3">
            <a:extLst>
              <a:ext uri="{FF2B5EF4-FFF2-40B4-BE49-F238E27FC236}">
                <a16:creationId xmlns:a16="http://schemas.microsoft.com/office/drawing/2014/main" id="{8C62924A-1123-46DD-8C20-7C1BB7B7F8CA}"/>
              </a:ext>
            </a:extLst>
          </p:cNvPr>
          <p:cNvSpPr/>
          <p:nvPr/>
        </p:nvSpPr>
        <p:spPr bwMode="auto">
          <a:xfrm>
            <a:off x="1486147" y="780458"/>
            <a:ext cx="7798849" cy="1764122"/>
          </a:xfrm>
          <a:prstGeom prst="leftRightArrow">
            <a:avLst/>
          </a:prstGeom>
          <a:gradFill>
            <a:gsLst>
              <a:gs pos="0">
                <a:srgbClr val="03D4A8"/>
              </a:gs>
              <a:gs pos="25000">
                <a:srgbClr val="21D6E0"/>
              </a:gs>
              <a:gs pos="75000">
                <a:srgbClr val="0087E6"/>
              </a:gs>
              <a:gs pos="100000">
                <a:srgbClr val="005CBF"/>
              </a:gs>
            </a:gsLst>
            <a:lin ang="5400000" scaled="0"/>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KingsBureauGrot FiveOne" pitchFamily="2" charset="0"/>
              <a:ea typeface="+mn-ea"/>
              <a:cs typeface="Arial" pitchFamily="34" charset="0"/>
            </a:endParaRPr>
          </a:p>
        </p:txBody>
      </p:sp>
      <p:sp>
        <p:nvSpPr>
          <p:cNvPr id="5" name="TextBox 6">
            <a:extLst>
              <a:ext uri="{FF2B5EF4-FFF2-40B4-BE49-F238E27FC236}">
                <a16:creationId xmlns:a16="http://schemas.microsoft.com/office/drawing/2014/main" id="{4C982131-0030-4B09-A0ED-3E4366C8260D}"/>
              </a:ext>
            </a:extLst>
          </p:cNvPr>
          <p:cNvSpPr txBox="1"/>
          <p:nvPr/>
        </p:nvSpPr>
        <p:spPr>
          <a:xfrm>
            <a:off x="2722961" y="1417178"/>
            <a:ext cx="5076564" cy="461665"/>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Degrees of involvement</a:t>
            </a:r>
          </a:p>
        </p:txBody>
      </p:sp>
      <p:sp>
        <p:nvSpPr>
          <p:cNvPr id="6" name="Down Arrow 8">
            <a:extLst>
              <a:ext uri="{FF2B5EF4-FFF2-40B4-BE49-F238E27FC236}">
                <a16:creationId xmlns:a16="http://schemas.microsoft.com/office/drawing/2014/main" id="{40C09676-DB13-4BEF-A9B9-AAE7D763C827}"/>
              </a:ext>
            </a:extLst>
          </p:cNvPr>
          <p:cNvSpPr>
            <a:spLocks/>
          </p:cNvSpPr>
          <p:nvPr/>
        </p:nvSpPr>
        <p:spPr bwMode="auto">
          <a:xfrm flipV="1">
            <a:off x="2614141" y="2598843"/>
            <a:ext cx="180000" cy="5400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KingsBureauGrot FiveOne" pitchFamily="2" charset="0"/>
              <a:ea typeface="+mn-ea"/>
              <a:cs typeface="Arial" pitchFamily="34" charset="0"/>
            </a:endParaRPr>
          </a:p>
        </p:txBody>
      </p:sp>
      <p:sp>
        <p:nvSpPr>
          <p:cNvPr id="7" name="Down Arrow 10">
            <a:extLst>
              <a:ext uri="{FF2B5EF4-FFF2-40B4-BE49-F238E27FC236}">
                <a16:creationId xmlns:a16="http://schemas.microsoft.com/office/drawing/2014/main" id="{40854C0C-42F0-41D5-9F3E-43C4F379A900}"/>
              </a:ext>
            </a:extLst>
          </p:cNvPr>
          <p:cNvSpPr/>
          <p:nvPr/>
        </p:nvSpPr>
        <p:spPr bwMode="auto">
          <a:xfrm flipV="1">
            <a:off x="4380492" y="2599389"/>
            <a:ext cx="180020" cy="25200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KingsBureauGrot FiveOne" pitchFamily="2" charset="0"/>
              <a:ea typeface="+mn-ea"/>
              <a:cs typeface="Arial" pitchFamily="34" charset="0"/>
            </a:endParaRPr>
          </a:p>
        </p:txBody>
      </p:sp>
      <p:sp>
        <p:nvSpPr>
          <p:cNvPr id="8" name="Down Arrow 11">
            <a:extLst>
              <a:ext uri="{FF2B5EF4-FFF2-40B4-BE49-F238E27FC236}">
                <a16:creationId xmlns:a16="http://schemas.microsoft.com/office/drawing/2014/main" id="{145FDE2B-7474-4EAC-A473-5070EA640A36}"/>
              </a:ext>
            </a:extLst>
          </p:cNvPr>
          <p:cNvSpPr>
            <a:spLocks/>
          </p:cNvSpPr>
          <p:nvPr/>
        </p:nvSpPr>
        <p:spPr bwMode="auto">
          <a:xfrm flipV="1">
            <a:off x="7959079" y="2598843"/>
            <a:ext cx="180000" cy="6120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KingsBureauGrot FiveOne" pitchFamily="2" charset="0"/>
              <a:ea typeface="+mn-ea"/>
              <a:cs typeface="Arial" pitchFamily="34" charset="0"/>
            </a:endParaRPr>
          </a:p>
        </p:txBody>
      </p:sp>
      <p:sp>
        <p:nvSpPr>
          <p:cNvPr id="10" name="Down Arrow 10">
            <a:extLst>
              <a:ext uri="{FF2B5EF4-FFF2-40B4-BE49-F238E27FC236}">
                <a16:creationId xmlns:a16="http://schemas.microsoft.com/office/drawing/2014/main" id="{A27C65F2-FD95-4D11-8E3E-787A95FE478A}"/>
              </a:ext>
            </a:extLst>
          </p:cNvPr>
          <p:cNvSpPr/>
          <p:nvPr/>
        </p:nvSpPr>
        <p:spPr bwMode="auto">
          <a:xfrm flipV="1">
            <a:off x="6139045" y="2599389"/>
            <a:ext cx="180020" cy="25200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KingsBureauGrot FiveOne" pitchFamily="2" charset="0"/>
              <a:ea typeface="+mn-ea"/>
              <a:cs typeface="Arial" pitchFamily="34" charset="0"/>
            </a:endParaRPr>
          </a:p>
        </p:txBody>
      </p:sp>
      <p:sp>
        <p:nvSpPr>
          <p:cNvPr id="11" name="TextBox 4">
            <a:extLst>
              <a:ext uri="{FF2B5EF4-FFF2-40B4-BE49-F238E27FC236}">
                <a16:creationId xmlns:a16="http://schemas.microsoft.com/office/drawing/2014/main" id="{76BE1129-A3B7-4325-98E2-8DA8151C0F5C}"/>
              </a:ext>
            </a:extLst>
          </p:cNvPr>
          <p:cNvSpPr txBox="1"/>
          <p:nvPr/>
        </p:nvSpPr>
        <p:spPr>
          <a:xfrm>
            <a:off x="1540857" y="3138843"/>
            <a:ext cx="2495767" cy="1846659"/>
          </a:xfrm>
          <a:prstGeom prst="rect">
            <a:avLst/>
          </a:prstGeom>
          <a:solidFill>
            <a:schemeClr val="tx2">
              <a:lumMod val="20000"/>
              <a:lumOff val="80000"/>
              <a:alpha val="34000"/>
            </a:schemeClr>
          </a:solidFill>
        </p:spPr>
        <p:txBody>
          <a:bodyPr wrap="square" rtlCol="0">
            <a:spAutoFit/>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900" b="1"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Consultation: </a:t>
            </a:r>
            <a:r>
              <a:rPr kumimoji="0" lang="en-GB" sz="1900" b="0"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asking members of the public for their views and using these views to inform decision-making</a:t>
            </a:r>
            <a:endParaRPr kumimoji="0" lang="en-GB" sz="1900" b="0" i="0" u="none" strike="noStrike" kern="1200" cap="none" spc="0" normalizeH="0" baseline="0" noProof="0">
              <a:ln>
                <a:noFill/>
              </a:ln>
              <a:solidFill>
                <a:prstClr val="black"/>
              </a:solidFill>
              <a:effectLst/>
              <a:uLnTx/>
              <a:uFillTx/>
              <a:latin typeface="KingsBureauGrot FiveOne"/>
              <a:ea typeface="+mn-ea"/>
              <a:cs typeface="Arial" pitchFamily="34" charset="0"/>
            </a:endParaRPr>
          </a:p>
        </p:txBody>
      </p:sp>
      <p:sp>
        <p:nvSpPr>
          <p:cNvPr id="12" name="TextBox 5">
            <a:extLst>
              <a:ext uri="{FF2B5EF4-FFF2-40B4-BE49-F238E27FC236}">
                <a16:creationId xmlns:a16="http://schemas.microsoft.com/office/drawing/2014/main" id="{61F490F5-E294-4BE1-91A4-72ED23C269BD}"/>
              </a:ext>
            </a:extLst>
          </p:cNvPr>
          <p:cNvSpPr txBox="1"/>
          <p:nvPr/>
        </p:nvSpPr>
        <p:spPr>
          <a:xfrm>
            <a:off x="2430633" y="5119389"/>
            <a:ext cx="2830610" cy="969496"/>
          </a:xfrm>
          <a:prstGeom prst="rect">
            <a:avLst/>
          </a:prstGeom>
          <a:solidFill>
            <a:schemeClr val="tx2">
              <a:lumMod val="20000"/>
              <a:lumOff val="80000"/>
              <a:alpha val="55000"/>
            </a:schemeClr>
          </a:solidFill>
        </p:spPr>
        <p:txBody>
          <a:bodyPr wrap="square" rtlCol="0">
            <a:spAutoFit/>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900" b="1"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Collaboration: </a:t>
            </a:r>
            <a:r>
              <a:rPr kumimoji="0" lang="en-GB" sz="1900" b="0"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active, on-going partnership with the public</a:t>
            </a:r>
          </a:p>
        </p:txBody>
      </p:sp>
      <p:sp>
        <p:nvSpPr>
          <p:cNvPr id="13" name="TextBox 7">
            <a:extLst>
              <a:ext uri="{FF2B5EF4-FFF2-40B4-BE49-F238E27FC236}">
                <a16:creationId xmlns:a16="http://schemas.microsoft.com/office/drawing/2014/main" id="{6C0BBEA9-F12A-456E-9179-9DDC657F364C}"/>
              </a:ext>
            </a:extLst>
          </p:cNvPr>
          <p:cNvSpPr txBox="1"/>
          <p:nvPr/>
        </p:nvSpPr>
        <p:spPr>
          <a:xfrm>
            <a:off x="6867927" y="3206389"/>
            <a:ext cx="3348618" cy="1200329"/>
          </a:xfrm>
          <a:prstGeom prst="rect">
            <a:avLst/>
          </a:prstGeom>
          <a:solidFill>
            <a:schemeClr val="tx2">
              <a:lumMod val="20000"/>
              <a:lumOff val="80000"/>
              <a:alpha val="49000"/>
            </a:schemeClr>
          </a:solidFill>
        </p:spPr>
        <p:txBody>
          <a:bodyPr wrap="square" rtlCol="0">
            <a:spAutoFit/>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Public-led research: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Members of the public design, undertake and disseminate the results of a research project</a:t>
            </a:r>
          </a:p>
        </p:txBody>
      </p:sp>
      <p:sp>
        <p:nvSpPr>
          <p:cNvPr id="14" name="TextBox 13">
            <a:extLst>
              <a:ext uri="{FF2B5EF4-FFF2-40B4-BE49-F238E27FC236}">
                <a16:creationId xmlns:a16="http://schemas.microsoft.com/office/drawing/2014/main" id="{75CB6206-B9CA-483D-B531-ED64CA18D30F}"/>
              </a:ext>
            </a:extLst>
          </p:cNvPr>
          <p:cNvSpPr txBox="1"/>
          <p:nvPr/>
        </p:nvSpPr>
        <p:spPr>
          <a:xfrm>
            <a:off x="5590183" y="5108046"/>
            <a:ext cx="4891550" cy="969496"/>
          </a:xfrm>
          <a:prstGeom prst="rect">
            <a:avLst/>
          </a:prstGeom>
          <a:solidFill>
            <a:schemeClr val="tx2">
              <a:lumMod val="20000"/>
              <a:lumOff val="80000"/>
              <a:alpha val="55000"/>
            </a:schemeClr>
          </a:solidFill>
        </p:spPr>
        <p:txBody>
          <a:bodyPr wrap="square" rtlCol="0">
            <a:spAutoFit/>
          </a:bodyPr>
          <a:lstStyle>
            <a:defPPr>
              <a:defRPr lang="en-US"/>
            </a:defPPr>
            <a:lvl1pPr algn="l" rtl="0" fontAlgn="base">
              <a:spcBef>
                <a:spcPct val="0"/>
              </a:spcBef>
              <a:spcAft>
                <a:spcPct val="0"/>
              </a:spcAft>
              <a:defRPr sz="2400" kern="1200">
                <a:solidFill>
                  <a:schemeClr val="tx1"/>
                </a:solidFill>
                <a:latin typeface="KingsBureauGrot FiveOne"/>
                <a:ea typeface="+mn-ea"/>
                <a:cs typeface="Arial" pitchFamily="34" charset="0"/>
              </a:defRPr>
            </a:lvl1pPr>
            <a:lvl2pPr marL="457200" algn="l" rtl="0" fontAlgn="base">
              <a:spcBef>
                <a:spcPct val="0"/>
              </a:spcBef>
              <a:spcAft>
                <a:spcPct val="0"/>
              </a:spcAft>
              <a:defRPr sz="2400" kern="1200">
                <a:solidFill>
                  <a:schemeClr val="tx1"/>
                </a:solidFill>
                <a:latin typeface="KingsBureauGrot FiveOne"/>
                <a:ea typeface="+mn-ea"/>
                <a:cs typeface="Arial" pitchFamily="34" charset="0"/>
              </a:defRPr>
            </a:lvl2pPr>
            <a:lvl3pPr marL="914400" algn="l" rtl="0" fontAlgn="base">
              <a:spcBef>
                <a:spcPct val="0"/>
              </a:spcBef>
              <a:spcAft>
                <a:spcPct val="0"/>
              </a:spcAft>
              <a:defRPr sz="2400" kern="1200">
                <a:solidFill>
                  <a:schemeClr val="tx1"/>
                </a:solidFill>
                <a:latin typeface="KingsBureauGrot FiveOne"/>
                <a:ea typeface="+mn-ea"/>
                <a:cs typeface="Arial" pitchFamily="34" charset="0"/>
              </a:defRPr>
            </a:lvl3pPr>
            <a:lvl4pPr marL="1371600" algn="l" rtl="0" fontAlgn="base">
              <a:spcBef>
                <a:spcPct val="0"/>
              </a:spcBef>
              <a:spcAft>
                <a:spcPct val="0"/>
              </a:spcAft>
              <a:defRPr sz="2400" kern="1200">
                <a:solidFill>
                  <a:schemeClr val="tx1"/>
                </a:solidFill>
                <a:latin typeface="KingsBureauGrot FiveOne"/>
                <a:ea typeface="+mn-ea"/>
                <a:cs typeface="Arial" pitchFamily="34" charset="0"/>
              </a:defRPr>
            </a:lvl4pPr>
            <a:lvl5pPr marL="1828800" algn="l" rtl="0" fontAlgn="base">
              <a:spcBef>
                <a:spcPct val="0"/>
              </a:spcBef>
              <a:spcAft>
                <a:spcPct val="0"/>
              </a:spcAft>
              <a:defRPr sz="2400" kern="1200">
                <a:solidFill>
                  <a:schemeClr val="tx1"/>
                </a:solidFill>
                <a:latin typeface="KingsBureauGrot FiveOne"/>
                <a:ea typeface="+mn-ea"/>
                <a:cs typeface="Arial" pitchFamily="34" charset="0"/>
              </a:defRPr>
            </a:lvl5pPr>
            <a:lvl6pPr marL="2286000" algn="l" defTabSz="914400" rtl="0" eaLnBrk="1" latinLnBrk="0" hangingPunct="1">
              <a:defRPr sz="2400" kern="1200">
                <a:solidFill>
                  <a:schemeClr val="tx1"/>
                </a:solidFill>
                <a:latin typeface="KingsBureauGrot FiveOne"/>
                <a:ea typeface="+mn-ea"/>
                <a:cs typeface="Arial" pitchFamily="34" charset="0"/>
              </a:defRPr>
            </a:lvl6pPr>
            <a:lvl7pPr marL="2743200" algn="l" defTabSz="914400" rtl="0" eaLnBrk="1" latinLnBrk="0" hangingPunct="1">
              <a:defRPr sz="2400" kern="1200">
                <a:solidFill>
                  <a:schemeClr val="tx1"/>
                </a:solidFill>
                <a:latin typeface="KingsBureauGrot FiveOne"/>
                <a:ea typeface="+mn-ea"/>
                <a:cs typeface="Arial" pitchFamily="34" charset="0"/>
              </a:defRPr>
            </a:lvl7pPr>
            <a:lvl8pPr marL="3200400" algn="l" defTabSz="914400" rtl="0" eaLnBrk="1" latinLnBrk="0" hangingPunct="1">
              <a:defRPr sz="2400" kern="1200">
                <a:solidFill>
                  <a:schemeClr val="tx1"/>
                </a:solidFill>
                <a:latin typeface="KingsBureauGrot FiveOne"/>
                <a:ea typeface="+mn-ea"/>
                <a:cs typeface="Arial" pitchFamily="34" charset="0"/>
              </a:defRPr>
            </a:lvl8pPr>
            <a:lvl9pPr marL="3657600" algn="l" defTabSz="914400" rtl="0" eaLnBrk="1" latinLnBrk="0" hangingPunct="1">
              <a:defRPr sz="2400" kern="1200">
                <a:solidFill>
                  <a:schemeClr val="tx1"/>
                </a:solidFill>
                <a:latin typeface="KingsBureauGrot FiveOne"/>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900" b="1"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Co-production: </a:t>
            </a:r>
            <a:r>
              <a:rPr kumimoji="0" lang="en-GB" sz="1900" b="0"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Where researchers and members of the public work together and share responsibility from start to finish</a:t>
            </a:r>
          </a:p>
        </p:txBody>
      </p:sp>
      <p:pic>
        <p:nvPicPr>
          <p:cNvPr id="2050" name="Picture 2" descr="Accesible Color Palette II · Patricia Saco">
            <a:extLst>
              <a:ext uri="{FF2B5EF4-FFF2-40B4-BE49-F238E27FC236}">
                <a16:creationId xmlns:a16="http://schemas.microsoft.com/office/drawing/2014/main" id="{7EF4379A-93F2-42D1-B506-7BD0440C1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45" y="477055"/>
            <a:ext cx="1428750" cy="723900"/>
          </a:xfrm>
          <a:prstGeom prst="rect">
            <a:avLst/>
          </a:prstGeom>
          <a:noFill/>
          <a:extLst>
            <a:ext uri="{909E8E84-426E-40DD-AFC4-6F175D3DCCD1}">
              <a14:hiddenFill xmlns:a14="http://schemas.microsoft.com/office/drawing/2010/main">
                <a:solidFill>
                  <a:srgbClr val="FFFFFF"/>
                </a:solidFill>
              </a14:hiddenFill>
            </a:ext>
          </a:extLst>
        </p:spPr>
      </p:pic>
      <p:sp>
        <p:nvSpPr>
          <p:cNvPr id="15" name="Footer Placeholder 14">
            <a:extLst>
              <a:ext uri="{FF2B5EF4-FFF2-40B4-BE49-F238E27FC236}">
                <a16:creationId xmlns:a16="http://schemas.microsoft.com/office/drawing/2014/main" id="{80875CDF-DCEB-4CC8-A454-E89A2F1104E1}"/>
              </a:ext>
            </a:extLst>
          </p:cNvPr>
          <p:cNvSpPr>
            <a:spLocks noGrp="1"/>
          </p:cNvSpPr>
          <p:nvPr>
            <p:ph type="ftr" sz="quarter" idx="11"/>
          </p:nvPr>
        </p:nvSpPr>
        <p:spPr/>
        <p:txBody>
          <a:bodyPr/>
          <a:lstStyle/>
          <a:p>
            <a:r>
              <a:rPr lang="en-GB"/>
              <a:t>Adapted from Oliver </a:t>
            </a:r>
            <a:r>
              <a:rPr lang="en-GB" i="1"/>
              <a:t>et al </a:t>
            </a:r>
            <a:r>
              <a:rPr lang="en-GB"/>
              <a:t>(2004)</a:t>
            </a:r>
          </a:p>
        </p:txBody>
      </p:sp>
    </p:spTree>
    <p:extLst>
      <p:ext uri="{BB962C8B-B14F-4D97-AF65-F5344CB8AC3E}">
        <p14:creationId xmlns:p14="http://schemas.microsoft.com/office/powerpoint/2010/main" val="4561089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Box 1">
            <a:extLst>
              <a:ext uri="{FF2B5EF4-FFF2-40B4-BE49-F238E27FC236}">
                <a16:creationId xmlns:a16="http://schemas.microsoft.com/office/drawing/2014/main" id="{67E95544-3C4C-4AC4-8738-0AEB2B47BC72}"/>
              </a:ext>
            </a:extLst>
          </p:cNvPr>
          <p:cNvSpPr txBox="1">
            <a:spLocks noChangeArrowheads="1"/>
          </p:cNvSpPr>
          <p:nvPr/>
        </p:nvSpPr>
        <p:spPr bwMode="auto">
          <a:xfrm>
            <a:off x="463802" y="1261374"/>
            <a:ext cx="4743486"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i="1">
                <a:solidFill>
                  <a:srgbClr val="6E6E6F"/>
                </a:solidFill>
                <a:latin typeface="Verdana" panose="020B0604030504040204" pitchFamily="34" charset="0"/>
                <a:cs typeface="Times New Roman" panose="02020603050405020304" pitchFamily="18" charset="0"/>
              </a:defRPr>
            </a:lvl1pPr>
            <a:lvl2pPr marL="742950" indent="-285750">
              <a:defRPr sz="1600" i="1">
                <a:solidFill>
                  <a:srgbClr val="6E6E6F"/>
                </a:solidFill>
                <a:latin typeface="Verdana" panose="020B0604030504040204" pitchFamily="34" charset="0"/>
                <a:cs typeface="Times New Roman" panose="02020603050405020304" pitchFamily="18" charset="0"/>
              </a:defRPr>
            </a:lvl2pPr>
            <a:lvl3pPr marL="1143000" indent="-228600">
              <a:defRPr sz="1600" i="1">
                <a:solidFill>
                  <a:srgbClr val="6E6E6F"/>
                </a:solidFill>
                <a:latin typeface="Verdana" panose="020B0604030504040204" pitchFamily="34" charset="0"/>
                <a:cs typeface="Times New Roman" panose="02020603050405020304" pitchFamily="18" charset="0"/>
              </a:defRPr>
            </a:lvl3pPr>
            <a:lvl4pPr marL="1600200" indent="-228600">
              <a:defRPr sz="1600" i="1">
                <a:solidFill>
                  <a:srgbClr val="6E6E6F"/>
                </a:solidFill>
                <a:latin typeface="Verdana" panose="020B0604030504040204" pitchFamily="34" charset="0"/>
                <a:cs typeface="Times New Roman" panose="02020603050405020304" pitchFamily="18" charset="0"/>
              </a:defRPr>
            </a:lvl4pPr>
            <a:lvl5pPr marL="2057400" indent="-228600">
              <a:defRPr sz="1600" i="1">
                <a:solidFill>
                  <a:srgbClr val="6E6E6F"/>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1800" b="1" i="0" u="none" strike="noStrike" kern="1200" cap="none" spc="0" normalizeH="0" baseline="0" noProof="0">
              <a:ln>
                <a:noFill/>
              </a:ln>
              <a:solidFill>
                <a:srgbClr val="6E6E6F"/>
              </a:solidFill>
              <a:effectLst/>
              <a:uLnTx/>
              <a:uFillTx/>
              <a:latin typeface="Gill Sans MT" panose="020B0502020104020203"/>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rPr>
              <a:t>Ethical and democratic 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rPr>
              <a:t>Reflects public’s needs/priorities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rPr>
              <a:t>Requirement of funders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altLang="en-US" sz="2800" b="0" i="0" u="none" strike="noStrike" kern="1200" cap="none" spc="0" normalizeH="0" baseline="0" noProof="0">
              <a:ln>
                <a:noFill/>
              </a:ln>
              <a:solidFill>
                <a:prstClr val="black"/>
              </a:solidFill>
              <a:effectLst/>
              <a:uLnTx/>
              <a:uFillTx/>
              <a:latin typeface="Gill Sans MT" panose="020B0502020104020203"/>
              <a:ea typeface="+mn-ea"/>
              <a:cs typeface="Times New Roman" panose="02020603050405020304" pitchFamily="18" charset="0"/>
            </a:endParaRPr>
          </a:p>
        </p:txBody>
      </p:sp>
      <p:sp>
        <p:nvSpPr>
          <p:cNvPr id="15364" name="TextBox 3">
            <a:extLst>
              <a:ext uri="{FF2B5EF4-FFF2-40B4-BE49-F238E27FC236}">
                <a16:creationId xmlns:a16="http://schemas.microsoft.com/office/drawing/2014/main" id="{B5B9FCEF-2351-4E83-8884-16100F15053D}"/>
              </a:ext>
            </a:extLst>
          </p:cNvPr>
          <p:cNvSpPr txBox="1">
            <a:spLocks noChangeArrowheads="1"/>
          </p:cNvSpPr>
          <p:nvPr/>
        </p:nvSpPr>
        <p:spPr bwMode="auto">
          <a:xfrm>
            <a:off x="1329320" y="231136"/>
            <a:ext cx="99322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i="1">
                <a:solidFill>
                  <a:srgbClr val="6E6E6F"/>
                </a:solidFill>
                <a:latin typeface="Verdana" panose="020B0604030504040204" pitchFamily="34" charset="0"/>
                <a:cs typeface="Times New Roman" panose="02020603050405020304" pitchFamily="18" charset="0"/>
              </a:defRPr>
            </a:lvl1pPr>
            <a:lvl2pPr marL="742950" indent="-285750">
              <a:defRPr sz="1600" i="1">
                <a:solidFill>
                  <a:srgbClr val="6E6E6F"/>
                </a:solidFill>
                <a:latin typeface="Verdana" panose="020B0604030504040204" pitchFamily="34" charset="0"/>
                <a:cs typeface="Times New Roman" panose="02020603050405020304" pitchFamily="18" charset="0"/>
              </a:defRPr>
            </a:lvl2pPr>
            <a:lvl3pPr marL="1143000" indent="-228600">
              <a:defRPr sz="1600" i="1">
                <a:solidFill>
                  <a:srgbClr val="6E6E6F"/>
                </a:solidFill>
                <a:latin typeface="Verdana" panose="020B0604030504040204" pitchFamily="34" charset="0"/>
                <a:cs typeface="Times New Roman" panose="02020603050405020304" pitchFamily="18" charset="0"/>
              </a:defRPr>
            </a:lvl3pPr>
            <a:lvl4pPr marL="1600200" indent="-228600">
              <a:defRPr sz="1600" i="1">
                <a:solidFill>
                  <a:srgbClr val="6E6E6F"/>
                </a:solidFill>
                <a:latin typeface="Verdana" panose="020B0604030504040204" pitchFamily="34" charset="0"/>
                <a:cs typeface="Times New Roman" panose="02020603050405020304" pitchFamily="18" charset="0"/>
              </a:defRPr>
            </a:lvl4pPr>
            <a:lvl5pPr marL="2057400" indent="-228600">
              <a:defRPr sz="1600" i="1">
                <a:solidFill>
                  <a:srgbClr val="6E6E6F"/>
                </a:solidFill>
                <a:latin typeface="Verdana" panose="020B0604030504040204" pitchFamily="34" charset="0"/>
                <a:cs typeface="Times New Roman" panose="02020603050405020304" pitchFamily="18" charset="0"/>
              </a:defRPr>
            </a:lvl5pPr>
            <a:lvl6pPr marL="25146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6pPr>
            <a:lvl7pPr marL="29718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7pPr>
            <a:lvl8pPr marL="34290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8pPr>
            <a:lvl9pPr marL="3886200" indent="-228600" eaLnBrk="0" fontAlgn="base" hangingPunct="0">
              <a:spcBef>
                <a:spcPct val="0"/>
              </a:spcBef>
              <a:spcAft>
                <a:spcPct val="0"/>
              </a:spcAft>
              <a:defRPr sz="1600" i="1">
                <a:solidFill>
                  <a:srgbClr val="6E6E6F"/>
                </a:solidFill>
                <a:latin typeface="Verdana" panose="020B0604030504040204" pitchFamily="34" charset="0"/>
                <a:cs typeface="Times New Roman" panose="02020603050405020304"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3600" b="1" i="0" u="none" strike="noStrike" kern="1200" cap="none" spc="0" normalizeH="0" baseline="0" noProof="0">
                <a:ln>
                  <a:noFill/>
                </a:ln>
                <a:solidFill>
                  <a:srgbClr val="44546A"/>
                </a:solidFill>
                <a:effectLst/>
                <a:uLnTx/>
                <a:uFillTx/>
                <a:latin typeface="Gill Sans MT" panose="020B0502020104020203"/>
                <a:ea typeface="+mn-ea"/>
                <a:cs typeface="Times New Roman" panose="02020603050405020304" pitchFamily="18" charset="0"/>
              </a:rPr>
              <a:t>Why involve the public in research ?</a:t>
            </a:r>
          </a:p>
        </p:txBody>
      </p:sp>
      <p:pic>
        <p:nvPicPr>
          <p:cNvPr id="4" name="Picture 3">
            <a:extLst>
              <a:ext uri="{FF2B5EF4-FFF2-40B4-BE49-F238E27FC236}">
                <a16:creationId xmlns:a16="http://schemas.microsoft.com/office/drawing/2014/main" id="{DE16A593-2FDD-400F-87CD-13C1E2C0F094}"/>
              </a:ext>
            </a:extLst>
          </p:cNvPr>
          <p:cNvPicPr>
            <a:picLocks noChangeAspect="1"/>
          </p:cNvPicPr>
          <p:nvPr/>
        </p:nvPicPr>
        <p:blipFill>
          <a:blip r:embed="rId3"/>
          <a:stretch>
            <a:fillRect/>
          </a:stretch>
        </p:blipFill>
        <p:spPr>
          <a:xfrm>
            <a:off x="6989202" y="4117192"/>
            <a:ext cx="4743486" cy="1072158"/>
          </a:xfrm>
          <a:prstGeom prst="rect">
            <a:avLst/>
          </a:prstGeom>
        </p:spPr>
      </p:pic>
      <p:pic>
        <p:nvPicPr>
          <p:cNvPr id="9" name="Picture 8" descr="A person holding a sign in front of a crowd of people&#10;&#10;Description automatically generated with medium confidence">
            <a:extLst>
              <a:ext uri="{FF2B5EF4-FFF2-40B4-BE49-F238E27FC236}">
                <a16:creationId xmlns:a16="http://schemas.microsoft.com/office/drawing/2014/main" id="{D70DDBCD-24F9-4D14-A8C0-9770A1C592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0945" y="966871"/>
            <a:ext cx="1899365" cy="2849048"/>
          </a:xfrm>
          <a:prstGeom prst="rect">
            <a:avLst/>
          </a:prstGeom>
        </p:spPr>
      </p:pic>
      <p:sp>
        <p:nvSpPr>
          <p:cNvPr id="14" name="TextBox 13">
            <a:extLst>
              <a:ext uri="{FF2B5EF4-FFF2-40B4-BE49-F238E27FC236}">
                <a16:creationId xmlns:a16="http://schemas.microsoft.com/office/drawing/2014/main" id="{E7E740C5-7765-4448-B9D9-47D0952D6B51}"/>
              </a:ext>
            </a:extLst>
          </p:cNvPr>
          <p:cNvSpPr txBox="1"/>
          <p:nvPr/>
        </p:nvSpPr>
        <p:spPr>
          <a:xfrm>
            <a:off x="6984714" y="1093873"/>
            <a:ext cx="2321881" cy="646331"/>
          </a:xfrm>
          <a:prstGeom prst="rect">
            <a:avLst/>
          </a:prstGeom>
          <a:noFill/>
        </p:spPr>
        <p:txBody>
          <a:bodyPr wrap="square">
            <a:spAutoFit/>
          </a:bodyPr>
          <a:lstStyle/>
          <a:p>
            <a:r>
              <a:rPr lang="en-GB"/>
              <a:t>Photo by </a:t>
            </a:r>
            <a:r>
              <a:rPr lang="en-GB">
                <a:hlinkClick r:id="rId5"/>
              </a:rPr>
              <a:t>Gayatri Malhotra</a:t>
            </a:r>
            <a:r>
              <a:rPr lang="en-GB"/>
              <a:t> on </a:t>
            </a:r>
            <a:r>
              <a:rPr lang="en-GB" err="1">
                <a:hlinkClick r:id="rId6"/>
              </a:rPr>
              <a:t>Unsplash</a:t>
            </a:r>
            <a:r>
              <a:rPr lang="en-GB"/>
              <a:t> </a:t>
            </a:r>
          </a:p>
        </p:txBody>
      </p:sp>
      <p:sp>
        <p:nvSpPr>
          <p:cNvPr id="16" name="TextBox 15">
            <a:extLst>
              <a:ext uri="{FF2B5EF4-FFF2-40B4-BE49-F238E27FC236}">
                <a16:creationId xmlns:a16="http://schemas.microsoft.com/office/drawing/2014/main" id="{25DAC7D8-0273-422C-A167-DF073D2179DA}"/>
              </a:ext>
            </a:extLst>
          </p:cNvPr>
          <p:cNvSpPr txBox="1"/>
          <p:nvPr/>
        </p:nvSpPr>
        <p:spPr>
          <a:xfrm>
            <a:off x="5929732" y="4979929"/>
            <a:ext cx="6753726" cy="369332"/>
          </a:xfrm>
          <a:prstGeom prst="rect">
            <a:avLst/>
          </a:prstGeom>
          <a:noFill/>
        </p:spPr>
        <p:txBody>
          <a:bodyPr wrap="square">
            <a:spAutoFit/>
          </a:bodyPr>
          <a:lstStyle/>
          <a:p>
            <a:r>
              <a:rPr lang="en-GB">
                <a:hlinkClick r:id="rId7"/>
              </a:rPr>
              <a:t>https://www.hra.nhs.uk/about-us/consultations/make-it-public/</a:t>
            </a:r>
            <a:r>
              <a:rPr lang="en-GB"/>
              <a:t> </a:t>
            </a:r>
          </a:p>
        </p:txBody>
      </p:sp>
    </p:spTree>
    <p:extLst>
      <p:ext uri="{BB962C8B-B14F-4D97-AF65-F5344CB8AC3E}">
        <p14:creationId xmlns:p14="http://schemas.microsoft.com/office/powerpoint/2010/main" val="228902744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9" name="Title 2">
            <a:extLst>
              <a:ext uri="{FF2B5EF4-FFF2-40B4-BE49-F238E27FC236}">
                <a16:creationId xmlns:a16="http://schemas.microsoft.com/office/drawing/2014/main" id="{7C8F69BA-658A-4776-BD06-CB85514764C9}"/>
              </a:ext>
            </a:extLst>
          </p:cNvPr>
          <p:cNvSpPr>
            <a:spLocks noGrp="1" noChangeArrowheads="1"/>
          </p:cNvSpPr>
          <p:nvPr>
            <p:ph type="title"/>
          </p:nvPr>
        </p:nvSpPr>
        <p:spPr>
          <a:xfrm>
            <a:off x="4965430" y="629268"/>
            <a:ext cx="6586491" cy="1286160"/>
          </a:xfrm>
        </p:spPr>
        <p:txBody>
          <a:bodyPr vert="horz" lIns="91440" tIns="45720" rIns="91440" bIns="45720" rtlCol="0" anchor="b">
            <a:normAutofit/>
          </a:bodyPr>
          <a:lstStyle/>
          <a:p>
            <a:pPr algn="l"/>
            <a:r>
              <a:rPr lang="en-US" altLang="en-US" sz="4100" b="1"/>
              <a:t>Why involve the public in research?</a:t>
            </a:r>
          </a:p>
        </p:txBody>
      </p:sp>
      <p:sp>
        <p:nvSpPr>
          <p:cNvPr id="2" name="Content Placeholder 1">
            <a:extLst>
              <a:ext uri="{FF2B5EF4-FFF2-40B4-BE49-F238E27FC236}">
                <a16:creationId xmlns:a16="http://schemas.microsoft.com/office/drawing/2014/main" id="{D8E8E1EC-F561-4BD1-B855-DD17240CA715}"/>
              </a:ext>
            </a:extLst>
          </p:cNvPr>
          <p:cNvSpPr>
            <a:spLocks noGrp="1"/>
          </p:cNvSpPr>
          <p:nvPr>
            <p:ph idx="1"/>
          </p:nvPr>
        </p:nvSpPr>
        <p:spPr>
          <a:xfrm>
            <a:off x="4965431" y="2438400"/>
            <a:ext cx="6586489" cy="3785419"/>
          </a:xfrm>
        </p:spPr>
        <p:txBody>
          <a:bodyPr vert="horz" lIns="91440" tIns="45720" rIns="91440" bIns="45720" rtlCol="0">
            <a:normAutofit/>
          </a:bodyPr>
          <a:lstStyle/>
          <a:p>
            <a:pPr marL="457200">
              <a:spcAft>
                <a:spcPct val="40000"/>
              </a:spcAft>
              <a:defRPr/>
            </a:pPr>
            <a:r>
              <a:rPr lang="en-US" altLang="en-US" sz="2000"/>
              <a:t>Reveals subtle nuances</a:t>
            </a:r>
          </a:p>
          <a:p>
            <a:pPr marL="457200">
              <a:spcAft>
                <a:spcPct val="40000"/>
              </a:spcAft>
              <a:defRPr/>
            </a:pPr>
            <a:r>
              <a:rPr lang="en-US" altLang="en-US" sz="2000"/>
              <a:t>Keeps it relevant</a:t>
            </a:r>
          </a:p>
          <a:p>
            <a:pPr marL="457200">
              <a:spcAft>
                <a:spcPct val="40000"/>
              </a:spcAft>
              <a:defRPr/>
            </a:pPr>
            <a:r>
              <a:rPr lang="en-US" altLang="en-US" sz="2000"/>
              <a:t>Identifies patients’ unmet needs </a:t>
            </a:r>
          </a:p>
          <a:p>
            <a:pPr marL="457200">
              <a:spcAft>
                <a:spcPct val="40000"/>
              </a:spcAft>
              <a:defRPr/>
            </a:pPr>
            <a:r>
              <a:rPr lang="en-US" altLang="en-US" sz="2000"/>
              <a:t>Improves quality, design &amp; impact</a:t>
            </a:r>
          </a:p>
          <a:p>
            <a:pPr marL="457200">
              <a:spcAft>
                <a:spcPct val="40000"/>
              </a:spcAft>
              <a:defRPr/>
            </a:pPr>
            <a:r>
              <a:rPr lang="en-US" altLang="en-US" sz="2000"/>
              <a:t>Benefits people involved</a:t>
            </a:r>
          </a:p>
          <a:p>
            <a:pPr marL="457200">
              <a:spcAft>
                <a:spcPct val="40000"/>
              </a:spcAft>
              <a:defRPr/>
            </a:pPr>
            <a:r>
              <a:rPr lang="en-US" altLang="en-US" sz="2000"/>
              <a:t>Motivates researchers</a:t>
            </a:r>
          </a:p>
          <a:p>
            <a:pPr marL="457200">
              <a:spcAft>
                <a:spcPct val="40000"/>
              </a:spcAft>
              <a:defRPr/>
            </a:pPr>
            <a:r>
              <a:rPr lang="en-US" altLang="en-US" sz="2000"/>
              <a:t>Reduces waste research</a:t>
            </a:r>
          </a:p>
        </p:txBody>
      </p:sp>
      <p:pic>
        <p:nvPicPr>
          <p:cNvPr id="4" name="Picture 3" descr="A picture containing text&#10;&#10;Description automatically generated">
            <a:extLst>
              <a:ext uri="{FF2B5EF4-FFF2-40B4-BE49-F238E27FC236}">
                <a16:creationId xmlns:a16="http://schemas.microsoft.com/office/drawing/2014/main" id="{1166ECDB-64C7-44F3-9415-74F82DC64122}"/>
              </a:ext>
            </a:extLst>
          </p:cNvPr>
          <p:cNvPicPr>
            <a:picLocks noChangeAspect="1"/>
          </p:cNvPicPr>
          <p:nvPr/>
        </p:nvPicPr>
        <p:blipFill rotWithShape="1">
          <a:blip r:embed="rId3">
            <a:extLst>
              <a:ext uri="{28A0092B-C50C-407E-A947-70E740481C1C}">
                <a14:useLocalDpi xmlns:a14="http://schemas.microsoft.com/office/drawing/2010/main" val="0"/>
              </a:ext>
            </a:extLst>
          </a:blip>
          <a:srcRect r="2" b="1250"/>
          <a:stretch/>
        </p:blipFill>
        <p:spPr>
          <a:xfrm>
            <a:off x="20" y="10"/>
            <a:ext cx="4635571" cy="6857990"/>
          </a:xfrm>
          <a:prstGeom prst="rect">
            <a:avLst/>
          </a:prstGeom>
          <a:effectLst/>
        </p:spPr>
      </p:pic>
      <p:cxnSp>
        <p:nvCxnSpPr>
          <p:cNvPr id="72" name="Straight Connector 7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EB559"/>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7FB8918-3E45-4C85-A497-03485ADC7DF6}"/>
              </a:ext>
            </a:extLst>
          </p:cNvPr>
          <p:cNvSpPr txBox="1"/>
          <p:nvPr/>
        </p:nvSpPr>
        <p:spPr>
          <a:xfrm>
            <a:off x="151411" y="6403847"/>
            <a:ext cx="6097978"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Goodman</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844676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2299" y="286394"/>
            <a:ext cx="84618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Gill Sans MT" panose="020B0502020104020203"/>
                <a:ea typeface="+mn-ea"/>
                <a:cs typeface="+mn-cs"/>
              </a:rPr>
              <a:t>Examples of Public Involvement around the research cycle</a:t>
            </a:r>
          </a:p>
        </p:txBody>
      </p:sp>
      <p:sp>
        <p:nvSpPr>
          <p:cNvPr id="3" name="TextBox 2"/>
          <p:cNvSpPr txBox="1"/>
          <p:nvPr/>
        </p:nvSpPr>
        <p:spPr>
          <a:xfrm>
            <a:off x="9271001" y="10160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
        <p:nvSpPr>
          <p:cNvPr id="5" name="TextBox 4">
            <a:extLst>
              <a:ext uri="{FF2B5EF4-FFF2-40B4-BE49-F238E27FC236}">
                <a16:creationId xmlns:a16="http://schemas.microsoft.com/office/drawing/2014/main" id="{2B30187F-D75A-4B59-9C7F-FBA4CDAD22BD}"/>
              </a:ext>
            </a:extLst>
          </p:cNvPr>
          <p:cNvSpPr txBox="1"/>
          <p:nvPr/>
        </p:nvSpPr>
        <p:spPr>
          <a:xfrm>
            <a:off x="8257855" y="1016000"/>
            <a:ext cx="1830898" cy="830997"/>
          </a:xfrm>
          <a:prstGeom prst="rect">
            <a:avLst/>
          </a:prstGeom>
          <a:gradFill flip="none" rotWithShape="1">
            <a:gsLst>
              <a:gs pos="0">
                <a:srgbClr val="41BFB3">
                  <a:tint val="66000"/>
                  <a:satMod val="160000"/>
                </a:srgbClr>
              </a:gs>
              <a:gs pos="50000">
                <a:srgbClr val="41BFB3">
                  <a:tint val="44500"/>
                  <a:satMod val="160000"/>
                </a:srgbClr>
              </a:gs>
              <a:gs pos="100000">
                <a:srgbClr val="41BFB3">
                  <a:tint val="23500"/>
                  <a:satMod val="160000"/>
                </a:srgbClr>
              </a:gs>
            </a:gsLst>
            <a:path path="circle">
              <a:fillToRect l="100000" t="100000"/>
            </a:path>
            <a:tileRect r="-100000" b="-100000"/>
          </a:gradFill>
          <a:ln>
            <a:solidFill>
              <a:schemeClr val="tx2"/>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Patients/stakeholders identify relevant research topics through consultation</a:t>
            </a:r>
          </a:p>
        </p:txBody>
      </p:sp>
      <p:sp>
        <p:nvSpPr>
          <p:cNvPr id="8" name="TextBox 7">
            <a:extLst>
              <a:ext uri="{FF2B5EF4-FFF2-40B4-BE49-F238E27FC236}">
                <a16:creationId xmlns:a16="http://schemas.microsoft.com/office/drawing/2014/main" id="{D9A9F2DF-B4F4-450A-A5DD-B9CC5B8BBA70}"/>
              </a:ext>
            </a:extLst>
          </p:cNvPr>
          <p:cNvSpPr txBox="1"/>
          <p:nvPr/>
        </p:nvSpPr>
        <p:spPr>
          <a:xfrm>
            <a:off x="5665134" y="5109050"/>
            <a:ext cx="1829995" cy="1384995"/>
          </a:xfrm>
          <a:prstGeom prst="rect">
            <a:avLst/>
          </a:prstGeom>
          <a:gradFill flip="none" rotWithShape="1">
            <a:gsLst>
              <a:gs pos="0">
                <a:srgbClr val="41BFB3">
                  <a:tint val="66000"/>
                  <a:satMod val="160000"/>
                </a:srgbClr>
              </a:gs>
              <a:gs pos="50000">
                <a:srgbClr val="41BFB3">
                  <a:tint val="44500"/>
                  <a:satMod val="160000"/>
                </a:srgbClr>
              </a:gs>
              <a:gs pos="100000">
                <a:srgbClr val="41BFB3">
                  <a:tint val="23500"/>
                  <a:satMod val="160000"/>
                </a:srgbClr>
              </a:gs>
            </a:gsLst>
            <a:path path="circle">
              <a:fillToRect l="100000" t="100000"/>
            </a:path>
            <a:tileRect r="-100000" b="-100000"/>
          </a:gradFill>
          <a:ln>
            <a:solidFill>
              <a:schemeClr val="tx2"/>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Collaborate in data collection e.g. with phone apps, conducting interviews/surveys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Analyse/interpret data &amp; results </a:t>
            </a:r>
          </a:p>
        </p:txBody>
      </p:sp>
      <p:sp>
        <p:nvSpPr>
          <p:cNvPr id="9" name="TextBox 8">
            <a:extLst>
              <a:ext uri="{FF2B5EF4-FFF2-40B4-BE49-F238E27FC236}">
                <a16:creationId xmlns:a16="http://schemas.microsoft.com/office/drawing/2014/main" id="{669383F8-0C83-475A-9467-9773705D3CE1}"/>
              </a:ext>
            </a:extLst>
          </p:cNvPr>
          <p:cNvSpPr txBox="1"/>
          <p:nvPr/>
        </p:nvSpPr>
        <p:spPr>
          <a:xfrm>
            <a:off x="2713045" y="4729003"/>
            <a:ext cx="2258348" cy="1754326"/>
          </a:xfrm>
          <a:prstGeom prst="rect">
            <a:avLst/>
          </a:prstGeom>
          <a:gradFill flip="none" rotWithShape="1">
            <a:gsLst>
              <a:gs pos="0">
                <a:srgbClr val="41BFB3">
                  <a:tint val="66000"/>
                  <a:satMod val="160000"/>
                </a:srgbClr>
              </a:gs>
              <a:gs pos="50000">
                <a:srgbClr val="41BFB3">
                  <a:tint val="44500"/>
                  <a:satMod val="160000"/>
                </a:srgbClr>
              </a:gs>
              <a:gs pos="100000">
                <a:srgbClr val="41BFB3">
                  <a:tint val="23500"/>
                  <a:satMod val="160000"/>
                </a:srgbClr>
              </a:gs>
            </a:gsLst>
            <a:path path="circle">
              <a:fillToRect l="100000" t="100000"/>
            </a:path>
            <a:tileRect r="-100000" b="-100000"/>
          </a:gradFill>
          <a:ln>
            <a:solidFill>
              <a:schemeClr val="tx2"/>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Advise on avenues for dissemination</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Jointly present research findings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Contribution to publications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Draft lay summaries of results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Collaborate in publishing results e.g. via charities/patient groups</a:t>
            </a:r>
          </a:p>
        </p:txBody>
      </p:sp>
      <p:sp>
        <p:nvSpPr>
          <p:cNvPr id="10" name="TextBox 9">
            <a:extLst>
              <a:ext uri="{FF2B5EF4-FFF2-40B4-BE49-F238E27FC236}">
                <a16:creationId xmlns:a16="http://schemas.microsoft.com/office/drawing/2014/main" id="{EA35EAD7-2479-4761-A496-5A8CD720EF06}"/>
              </a:ext>
            </a:extLst>
          </p:cNvPr>
          <p:cNvSpPr txBox="1"/>
          <p:nvPr/>
        </p:nvSpPr>
        <p:spPr>
          <a:xfrm>
            <a:off x="2094116" y="3246657"/>
            <a:ext cx="1876893" cy="1384995"/>
          </a:xfrm>
          <a:prstGeom prst="rect">
            <a:avLst/>
          </a:prstGeom>
          <a:gradFill flip="none" rotWithShape="1">
            <a:gsLst>
              <a:gs pos="0">
                <a:srgbClr val="41BFB3">
                  <a:tint val="66000"/>
                  <a:satMod val="160000"/>
                </a:srgbClr>
              </a:gs>
              <a:gs pos="50000">
                <a:srgbClr val="41BFB3">
                  <a:tint val="44500"/>
                  <a:satMod val="160000"/>
                </a:srgbClr>
              </a:gs>
              <a:gs pos="100000">
                <a:srgbClr val="41BFB3">
                  <a:tint val="23500"/>
                  <a:satMod val="160000"/>
                </a:srgbClr>
              </a:gs>
            </a:gsLst>
            <a:path path="circle">
              <a:fillToRect l="100000" t="100000"/>
            </a:path>
            <a:tileRect r="-100000" b="-100000"/>
          </a:gradFill>
          <a:ln>
            <a:solidFill>
              <a:schemeClr val="tx2"/>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Increase likelihood of results being implemented due to patient support/lobbying</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Assessment of value</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Analysis of benefit/risk</a:t>
            </a:r>
          </a:p>
        </p:txBody>
      </p:sp>
      <p:sp>
        <p:nvSpPr>
          <p:cNvPr id="11" name="TextBox 10">
            <a:extLst>
              <a:ext uri="{FF2B5EF4-FFF2-40B4-BE49-F238E27FC236}">
                <a16:creationId xmlns:a16="http://schemas.microsoft.com/office/drawing/2014/main" id="{73D89F29-0618-414A-B780-F7F03B97235A}"/>
              </a:ext>
            </a:extLst>
          </p:cNvPr>
          <p:cNvSpPr txBox="1"/>
          <p:nvPr/>
        </p:nvSpPr>
        <p:spPr>
          <a:xfrm>
            <a:off x="2202104" y="1027862"/>
            <a:ext cx="1768905" cy="1938992"/>
          </a:xfrm>
          <a:prstGeom prst="rect">
            <a:avLst/>
          </a:prstGeom>
          <a:gradFill flip="none" rotWithShape="1">
            <a:gsLst>
              <a:gs pos="0">
                <a:srgbClr val="41BFB3">
                  <a:tint val="66000"/>
                  <a:satMod val="160000"/>
                </a:srgbClr>
              </a:gs>
              <a:gs pos="50000">
                <a:srgbClr val="41BFB3">
                  <a:tint val="44500"/>
                  <a:satMod val="160000"/>
                </a:srgbClr>
              </a:gs>
              <a:gs pos="100000">
                <a:srgbClr val="41BFB3">
                  <a:tint val="23500"/>
                  <a:satMod val="160000"/>
                </a:srgbClr>
              </a:gs>
            </a:gsLst>
            <a:path path="circle">
              <a:fillToRect l="100000" t="100000"/>
            </a:path>
            <a:tileRect r="-100000" b="-100000"/>
          </a:gradFill>
          <a:ln>
            <a:solidFill>
              <a:schemeClr val="tx2"/>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Collaborate with researchers to evaluate the research process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Evaluate the impact of the involvement on the research</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Patients/public reflect on their role/what they learned</a:t>
            </a:r>
          </a:p>
        </p:txBody>
      </p:sp>
      <p:cxnSp>
        <p:nvCxnSpPr>
          <p:cNvPr id="13" name="Straight Arrow Connector 12">
            <a:extLst>
              <a:ext uri="{FF2B5EF4-FFF2-40B4-BE49-F238E27FC236}">
                <a16:creationId xmlns:a16="http://schemas.microsoft.com/office/drawing/2014/main" id="{C7847390-B82F-4051-8829-E8BE127266C7}"/>
              </a:ext>
            </a:extLst>
          </p:cNvPr>
          <p:cNvCxnSpPr>
            <a:cxnSpLocks/>
          </p:cNvCxnSpPr>
          <p:nvPr/>
        </p:nvCxnSpPr>
        <p:spPr>
          <a:xfrm flipV="1">
            <a:off x="5959476" y="1485705"/>
            <a:ext cx="2298379" cy="2779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7B7F218D-53C1-4F42-8CF5-89C4A8E70D39}"/>
              </a:ext>
            </a:extLst>
          </p:cNvPr>
          <p:cNvCxnSpPr>
            <a:cxnSpLocks/>
          </p:cNvCxnSpPr>
          <p:nvPr/>
        </p:nvCxnSpPr>
        <p:spPr>
          <a:xfrm>
            <a:off x="6873767" y="2385849"/>
            <a:ext cx="1149675" cy="1251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780A48AA-0A0E-41C1-B528-E48E4F6D97D8}"/>
              </a:ext>
            </a:extLst>
          </p:cNvPr>
          <p:cNvCxnSpPr>
            <a:cxnSpLocks/>
          </p:cNvCxnSpPr>
          <p:nvPr/>
        </p:nvCxnSpPr>
        <p:spPr>
          <a:xfrm>
            <a:off x="7108664" y="3174086"/>
            <a:ext cx="1149191" cy="17603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781909F-E5C4-498C-9D1F-F04175DB7FE8}"/>
              </a:ext>
            </a:extLst>
          </p:cNvPr>
          <p:cNvCxnSpPr>
            <a:cxnSpLocks/>
            <a:endCxn id="8" idx="0"/>
          </p:cNvCxnSpPr>
          <p:nvPr/>
        </p:nvCxnSpPr>
        <p:spPr>
          <a:xfrm>
            <a:off x="6453307" y="4357189"/>
            <a:ext cx="126825" cy="7518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0F0F3C7F-7B60-49DE-B8AF-F13048339F82}"/>
              </a:ext>
            </a:extLst>
          </p:cNvPr>
          <p:cNvCxnSpPr>
            <a:cxnSpLocks/>
          </p:cNvCxnSpPr>
          <p:nvPr/>
        </p:nvCxnSpPr>
        <p:spPr>
          <a:xfrm flipH="1">
            <a:off x="4747076" y="4357189"/>
            <a:ext cx="168977" cy="3454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E6DA3DF3-519B-48D6-B4C4-5ED6DE22F89C}"/>
              </a:ext>
            </a:extLst>
          </p:cNvPr>
          <p:cNvCxnSpPr>
            <a:cxnSpLocks/>
          </p:cNvCxnSpPr>
          <p:nvPr/>
        </p:nvCxnSpPr>
        <p:spPr>
          <a:xfrm flipH="1">
            <a:off x="4004839" y="3343561"/>
            <a:ext cx="74223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9D65A3D4-C0D0-408A-A603-855CBBAE9899}"/>
              </a:ext>
            </a:extLst>
          </p:cNvPr>
          <p:cNvCxnSpPr>
            <a:cxnSpLocks/>
          </p:cNvCxnSpPr>
          <p:nvPr/>
        </p:nvCxnSpPr>
        <p:spPr>
          <a:xfrm flipH="1" flipV="1">
            <a:off x="4037669" y="1842302"/>
            <a:ext cx="467509" cy="4262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3844DF2E-72AB-4351-8CB2-332B0A10FC34}"/>
              </a:ext>
            </a:extLst>
          </p:cNvPr>
          <p:cNvPicPr>
            <a:picLocks noChangeAspect="1"/>
          </p:cNvPicPr>
          <p:nvPr/>
        </p:nvPicPr>
        <p:blipFill>
          <a:blip r:embed="rId3"/>
          <a:stretch>
            <a:fillRect/>
          </a:stretch>
        </p:blipFill>
        <p:spPr>
          <a:xfrm>
            <a:off x="4505178" y="1737055"/>
            <a:ext cx="2847249" cy="2626306"/>
          </a:xfrm>
          <a:prstGeom prst="rect">
            <a:avLst/>
          </a:prstGeom>
        </p:spPr>
      </p:pic>
      <p:sp>
        <p:nvSpPr>
          <p:cNvPr id="22" name="TextBox 21">
            <a:extLst>
              <a:ext uri="{FF2B5EF4-FFF2-40B4-BE49-F238E27FC236}">
                <a16:creationId xmlns:a16="http://schemas.microsoft.com/office/drawing/2014/main" id="{9E1AAB09-5289-4F96-9809-D98DBCFF0B00}"/>
              </a:ext>
            </a:extLst>
          </p:cNvPr>
          <p:cNvSpPr txBox="1"/>
          <p:nvPr/>
        </p:nvSpPr>
        <p:spPr>
          <a:xfrm>
            <a:off x="8324514" y="2113110"/>
            <a:ext cx="2536827" cy="2492990"/>
          </a:xfrm>
          <a:prstGeom prst="rect">
            <a:avLst/>
          </a:prstGeom>
          <a:gradFill flip="none" rotWithShape="1">
            <a:gsLst>
              <a:gs pos="0">
                <a:srgbClr val="41BFB3">
                  <a:tint val="66000"/>
                  <a:satMod val="160000"/>
                </a:srgbClr>
              </a:gs>
              <a:gs pos="50000">
                <a:srgbClr val="41BFB3">
                  <a:tint val="44500"/>
                  <a:satMod val="160000"/>
                </a:srgbClr>
              </a:gs>
              <a:gs pos="100000">
                <a:srgbClr val="41BFB3">
                  <a:tint val="23500"/>
                  <a:satMod val="160000"/>
                </a:srgbClr>
              </a:gs>
            </a:gsLst>
            <a:path path="circle">
              <a:fillToRect l="100000" t="100000"/>
            </a:path>
            <a:tileRect r="-100000" b="-100000"/>
          </a:gradFill>
          <a:ln>
            <a:solidFill>
              <a:schemeClr val="tx2"/>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Be named as co-applicant</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Ensure protocol/methods are patient appropriate</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Assist with recruitment &amp; retention strategies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Define outcome measures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Assist to steer project </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Develop research tools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Review/draft PIS &amp; informed consent forms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Produce patient/participant friendly research updates (communication)</a:t>
            </a:r>
          </a:p>
        </p:txBody>
      </p:sp>
      <p:sp>
        <p:nvSpPr>
          <p:cNvPr id="24" name="TextBox 23">
            <a:extLst>
              <a:ext uri="{FF2B5EF4-FFF2-40B4-BE49-F238E27FC236}">
                <a16:creationId xmlns:a16="http://schemas.microsoft.com/office/drawing/2014/main" id="{0A0F0100-BA56-422B-8004-31065C9126A0}"/>
              </a:ext>
            </a:extLst>
          </p:cNvPr>
          <p:cNvSpPr txBox="1"/>
          <p:nvPr/>
        </p:nvSpPr>
        <p:spPr>
          <a:xfrm>
            <a:off x="8188870" y="5089066"/>
            <a:ext cx="2386065" cy="830997"/>
          </a:xfrm>
          <a:prstGeom prst="rect">
            <a:avLst/>
          </a:prstGeom>
          <a:gradFill flip="none" rotWithShape="1">
            <a:gsLst>
              <a:gs pos="0">
                <a:srgbClr val="41BFB3">
                  <a:tint val="66000"/>
                  <a:satMod val="160000"/>
                </a:srgbClr>
              </a:gs>
              <a:gs pos="50000">
                <a:srgbClr val="41BFB3">
                  <a:tint val="44500"/>
                  <a:satMod val="160000"/>
                </a:srgbClr>
              </a:gs>
              <a:gs pos="100000">
                <a:srgbClr val="41BFB3">
                  <a:tint val="23500"/>
                  <a:satMod val="160000"/>
                </a:srgbClr>
              </a:gs>
            </a:gsLst>
            <a:path path="circle">
              <a:fillToRect l="100000" t="100000"/>
            </a:path>
            <a:tileRect r="-100000" b="-100000"/>
          </a:gradFill>
          <a:ln>
            <a:solidFill>
              <a:schemeClr val="tx2"/>
            </a:solidFill>
          </a:ln>
        </p:spPr>
        <p:style>
          <a:lnRef idx="3">
            <a:schemeClr val="lt1"/>
          </a:lnRef>
          <a:fillRef idx="1">
            <a:schemeClr val="accent6"/>
          </a:fillRef>
          <a:effectRef idx="1">
            <a:schemeClr val="accent6"/>
          </a:effectRef>
          <a:fontRef idx="minor">
            <a:schemeClr val="lt1"/>
          </a:fontRef>
        </p:style>
        <p:txBody>
          <a:bodyPr wrap="square" rtlCol="0">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Review &amp; draft research funding proposals</a:t>
            </a:r>
          </a:p>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4546A"/>
                </a:solidFill>
                <a:effectLst/>
                <a:uLnTx/>
                <a:uFillTx/>
                <a:latin typeface="Gill Sans MT" panose="020B0502020104020203"/>
                <a:ea typeface="+mn-ea"/>
                <a:cs typeface="+mn-cs"/>
              </a:rPr>
              <a:t>Ensure the research &amp; methods are ethical</a:t>
            </a:r>
          </a:p>
        </p:txBody>
      </p:sp>
      <p:sp>
        <p:nvSpPr>
          <p:cNvPr id="6" name="Footer Placeholder 5">
            <a:extLst>
              <a:ext uri="{FF2B5EF4-FFF2-40B4-BE49-F238E27FC236}">
                <a16:creationId xmlns:a16="http://schemas.microsoft.com/office/drawing/2014/main" id="{6235482C-0757-4B0C-BE4C-653DBF51122F}"/>
              </a:ext>
            </a:extLst>
          </p:cNvPr>
          <p:cNvSpPr>
            <a:spLocks noGrp="1"/>
          </p:cNvSpPr>
          <p:nvPr>
            <p:ph type="ftr" sz="quarter" idx="11"/>
          </p:nvPr>
        </p:nvSpPr>
        <p:spPr>
          <a:xfrm>
            <a:off x="3311491" y="6483846"/>
            <a:ext cx="595951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rPr>
              <a:t>Adapted from NIHR Centre for Engagement and Dissemination (2021)</a:t>
            </a:r>
            <a:endParaRPr kumimoji="0" lang="en-US" sz="12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33120039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on top of a mountain&#10;&#10;Description automatically generated with medium confidence">
            <a:extLst>
              <a:ext uri="{FF2B5EF4-FFF2-40B4-BE49-F238E27FC236}">
                <a16:creationId xmlns:a16="http://schemas.microsoft.com/office/drawing/2014/main" id="{BAFF203B-F335-4C7E-9660-201A2182CD4F}"/>
              </a:ext>
            </a:extLst>
          </p:cNvPr>
          <p:cNvPicPr>
            <a:picLocks noChangeAspect="1"/>
          </p:cNvPicPr>
          <p:nvPr/>
        </p:nvPicPr>
        <p:blipFill rotWithShape="1">
          <a:blip r:embed="rId3">
            <a:extLst>
              <a:ext uri="{28A0092B-C50C-407E-A947-70E740481C1C}">
                <a14:useLocalDpi xmlns:a14="http://schemas.microsoft.com/office/drawing/2010/main" val="0"/>
              </a:ext>
            </a:extLst>
          </a:blip>
          <a:srcRect t="13320" b="2411"/>
          <a:stretch/>
        </p:blipFill>
        <p:spPr>
          <a:xfrm>
            <a:off x="-3047" y="10"/>
            <a:ext cx="12191999" cy="6857990"/>
          </a:xfrm>
          <a:prstGeom prst="rect">
            <a:avLst/>
          </a:prstGeom>
        </p:spPr>
      </p:pic>
      <p:sp>
        <p:nvSpPr>
          <p:cNvPr id="29" name="Rectangle 28">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9D30E14-7C64-4FEA-BFED-8EDB784713D4}"/>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a:solidFill>
                  <a:srgbClr val="FFFFFF"/>
                </a:solidFill>
              </a:rPr>
              <a:t>Participatory Approaches</a:t>
            </a:r>
          </a:p>
        </p:txBody>
      </p:sp>
      <p:sp>
        <p:nvSpPr>
          <p:cNvPr id="5" name="Subtitle 4">
            <a:extLst>
              <a:ext uri="{FF2B5EF4-FFF2-40B4-BE49-F238E27FC236}">
                <a16:creationId xmlns:a16="http://schemas.microsoft.com/office/drawing/2014/main" id="{0A0CF142-4A6A-477E-82AC-0CC8198274BD}"/>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GB">
                <a:solidFill>
                  <a:srgbClr val="FFFFFF"/>
                </a:solidFill>
              </a:rPr>
              <a:t>(Focus: Peer Research)</a:t>
            </a:r>
          </a:p>
        </p:txBody>
      </p:sp>
      <p:sp>
        <p:nvSpPr>
          <p:cNvPr id="12" name="TextBox 11">
            <a:extLst>
              <a:ext uri="{FF2B5EF4-FFF2-40B4-BE49-F238E27FC236}">
                <a16:creationId xmlns:a16="http://schemas.microsoft.com/office/drawing/2014/main" id="{F3500F53-5AF8-41A2-9C51-1943C98E6C4C}"/>
              </a:ext>
            </a:extLst>
          </p:cNvPr>
          <p:cNvSpPr txBox="1"/>
          <p:nvPr/>
        </p:nvSpPr>
        <p:spPr>
          <a:xfrm>
            <a:off x="288758" y="6311501"/>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Natalie </a:t>
            </a:r>
            <a:r>
              <a:rPr lang="en-GB" err="1">
                <a:solidFill>
                  <a:schemeClr val="bg1"/>
                </a:solidFill>
                <a:hlinkClick r:id="rId4">
                  <a:extLst>
                    <a:ext uri="{A12FA001-AC4F-418D-AE19-62706E023703}">
                      <ahyp:hlinkClr xmlns:ahyp="http://schemas.microsoft.com/office/drawing/2018/hyperlinkcolor" val="tx"/>
                    </a:ext>
                  </a:extLst>
                </a:hlinkClick>
              </a:rPr>
              <a:t>Pedigo</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0065814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98CDA0-8942-4635-AC9C-CD7F89D4B514}"/>
              </a:ext>
            </a:extLst>
          </p:cNvPr>
          <p:cNvSpPr>
            <a:spLocks noGrp="1"/>
          </p:cNvSpPr>
          <p:nvPr>
            <p:ph type="title"/>
          </p:nvPr>
        </p:nvSpPr>
        <p:spPr/>
        <p:txBody>
          <a:bodyPr/>
          <a:lstStyle/>
          <a:p>
            <a:r>
              <a:rPr lang="en-GB" b="1"/>
              <a:t>Participatory action research</a:t>
            </a:r>
          </a:p>
        </p:txBody>
      </p:sp>
      <p:pic>
        <p:nvPicPr>
          <p:cNvPr id="5" name="Online Media 4" title="Participatory Action Research  Merit Consulting">
            <a:hlinkClick r:id="" action="ppaction://media"/>
            <a:extLst>
              <a:ext uri="{FF2B5EF4-FFF2-40B4-BE49-F238E27FC236}">
                <a16:creationId xmlns:a16="http://schemas.microsoft.com/office/drawing/2014/main" id="{DE30A909-4FCF-4D66-8096-5E5D9C81F77A}"/>
              </a:ext>
            </a:extLst>
          </p:cNvPr>
          <p:cNvPicPr>
            <a:picLocks noRot="1" noChangeAspect="1"/>
          </p:cNvPicPr>
          <p:nvPr>
            <a:videoFile r:link="rId1"/>
          </p:nvPr>
        </p:nvPicPr>
        <p:blipFill>
          <a:blip r:embed="rId4"/>
          <a:stretch>
            <a:fillRect/>
          </a:stretch>
        </p:blipFill>
        <p:spPr>
          <a:xfrm>
            <a:off x="2675932" y="1496661"/>
            <a:ext cx="6840136" cy="3864677"/>
          </a:xfrm>
          <a:prstGeom prst="rect">
            <a:avLst/>
          </a:prstGeom>
        </p:spPr>
      </p:pic>
      <p:sp>
        <p:nvSpPr>
          <p:cNvPr id="6" name="Footer Placeholder 5">
            <a:extLst>
              <a:ext uri="{FF2B5EF4-FFF2-40B4-BE49-F238E27FC236}">
                <a16:creationId xmlns:a16="http://schemas.microsoft.com/office/drawing/2014/main" id="{DB8C3FF3-C8DF-48D0-8D5C-D665793C4916}"/>
              </a:ext>
            </a:extLst>
          </p:cNvPr>
          <p:cNvSpPr>
            <a:spLocks noGrp="1"/>
          </p:cNvSpPr>
          <p:nvPr>
            <p:ph type="ftr" sz="quarter" idx="11"/>
          </p:nvPr>
        </p:nvSpPr>
        <p:spPr/>
        <p:txBody>
          <a:bodyPr/>
          <a:lstStyle/>
          <a:p>
            <a:r>
              <a:rPr lang="en-GB"/>
              <a:t>Uploaded to YouTube by Roberta Gibbons (2017)</a:t>
            </a:r>
          </a:p>
        </p:txBody>
      </p:sp>
    </p:spTree>
    <p:extLst>
      <p:ext uri="{BB962C8B-B14F-4D97-AF65-F5344CB8AC3E}">
        <p14:creationId xmlns:p14="http://schemas.microsoft.com/office/powerpoint/2010/main" val="245506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accessory, case&#10;&#10;Description automatically generated">
            <a:extLst>
              <a:ext uri="{FF2B5EF4-FFF2-40B4-BE49-F238E27FC236}">
                <a16:creationId xmlns:a16="http://schemas.microsoft.com/office/drawing/2014/main" id="{C6778444-9D36-408D-AF5D-476C99961D22}"/>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86" r="-1" b="12623"/>
          <a:stretch/>
        </p:blipFill>
        <p:spPr>
          <a:xfrm>
            <a:off x="20" y="10"/>
            <a:ext cx="12188930" cy="6857990"/>
          </a:xfrm>
          <a:prstGeom prst="rect">
            <a:avLst/>
          </a:prstGeom>
        </p:spPr>
      </p:pic>
      <p:sp>
        <p:nvSpPr>
          <p:cNvPr id="2" name="Title 1">
            <a:extLst>
              <a:ext uri="{FF2B5EF4-FFF2-40B4-BE49-F238E27FC236}">
                <a16:creationId xmlns:a16="http://schemas.microsoft.com/office/drawing/2014/main" id="{2FE9948E-3ECD-42BD-A72E-B794FBE61B2B}"/>
              </a:ext>
            </a:extLst>
          </p:cNvPr>
          <p:cNvSpPr>
            <a:spLocks noGrp="1"/>
          </p:cNvSpPr>
          <p:nvPr>
            <p:ph type="ctrTitle"/>
          </p:nvPr>
        </p:nvSpPr>
        <p:spPr>
          <a:xfrm>
            <a:off x="1524000" y="1122363"/>
            <a:ext cx="9144000" cy="3063240"/>
          </a:xfrm>
        </p:spPr>
        <p:txBody>
          <a:bodyPr>
            <a:normAutofit/>
          </a:bodyPr>
          <a:lstStyle/>
          <a:p>
            <a:r>
              <a:rPr lang="en-GB" sz="5600" b="1">
                <a:solidFill>
                  <a:srgbClr val="FFFFFF"/>
                </a:solidFill>
              </a:rPr>
              <a:t>What are the benefits or barriers to participatory approaches in research?</a:t>
            </a:r>
          </a:p>
        </p:txBody>
      </p:sp>
      <p:sp>
        <p:nvSpPr>
          <p:cNvPr id="18"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6804B03-B9D0-458D-90E6-FEACEC6DF142}"/>
              </a:ext>
            </a:extLst>
          </p:cNvPr>
          <p:cNvSpPr txBox="1"/>
          <p:nvPr/>
        </p:nvSpPr>
        <p:spPr>
          <a:xfrm>
            <a:off x="196516" y="6395512"/>
            <a:ext cx="6096000" cy="369332"/>
          </a:xfrm>
          <a:prstGeom prst="rect">
            <a:avLst/>
          </a:prstGeom>
          <a:noFill/>
        </p:spPr>
        <p:txBody>
          <a:bodyPr wrap="square">
            <a:spAutoFit/>
          </a:bodyPr>
          <a:lstStyle/>
          <a:p>
            <a:r>
              <a:rPr lang="en-GB"/>
              <a:t>Photo by </a:t>
            </a:r>
            <a:r>
              <a:rPr lang="en-GB">
                <a:hlinkClick r:id="rId4">
                  <a:extLst>
                    <a:ext uri="{A12FA001-AC4F-418D-AE19-62706E023703}">
                      <ahyp:hlinkClr xmlns:ahyp="http://schemas.microsoft.com/office/drawing/2018/hyperlinkcolor" val="tx"/>
                    </a:ext>
                  </a:extLst>
                </a:hlinkClick>
              </a:rPr>
              <a:t>Jason Leung</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2822067485"/>
      </p:ext>
    </p:extLst>
  </p:cSld>
  <p:clrMapOvr>
    <a:overrideClrMapping bg1="dk1" tx1="lt1" bg2="dk2" tx2="lt2" accent1="accent1" accent2="accent2" accent3="accent3" accent4="accent4" accent5="accent5" accent6="accent6" hlink="hlink" folHlink="folHlink"/>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9FB8-217F-41E8-99B8-8C0FAD0EBD7F}"/>
              </a:ext>
            </a:extLst>
          </p:cNvPr>
          <p:cNvSpPr>
            <a:spLocks noGrp="1"/>
          </p:cNvSpPr>
          <p:nvPr>
            <p:ph type="title"/>
          </p:nvPr>
        </p:nvSpPr>
        <p:spPr>
          <a:xfrm>
            <a:off x="4965430" y="629268"/>
            <a:ext cx="6586491" cy="1286160"/>
          </a:xfrm>
        </p:spPr>
        <p:txBody>
          <a:bodyPr anchor="b">
            <a:normAutofit/>
          </a:bodyPr>
          <a:lstStyle/>
          <a:p>
            <a:r>
              <a:rPr lang="en-GB" sz="4100" b="1"/>
              <a:t>What are the strengths of PAR?</a:t>
            </a:r>
          </a:p>
        </p:txBody>
      </p:sp>
      <p:sp>
        <p:nvSpPr>
          <p:cNvPr id="3" name="Content Placeholder 2">
            <a:extLst>
              <a:ext uri="{FF2B5EF4-FFF2-40B4-BE49-F238E27FC236}">
                <a16:creationId xmlns:a16="http://schemas.microsoft.com/office/drawing/2014/main" id="{258918AE-F394-4EFE-8F53-419A0090BAA1}"/>
              </a:ext>
            </a:extLst>
          </p:cNvPr>
          <p:cNvSpPr>
            <a:spLocks noGrp="1"/>
          </p:cNvSpPr>
          <p:nvPr>
            <p:ph idx="1"/>
          </p:nvPr>
        </p:nvSpPr>
        <p:spPr>
          <a:xfrm>
            <a:off x="4965431" y="2438400"/>
            <a:ext cx="6586489" cy="3785419"/>
          </a:xfrm>
        </p:spPr>
        <p:txBody>
          <a:bodyPr>
            <a:normAutofit/>
          </a:bodyPr>
          <a:lstStyle/>
          <a:p>
            <a:r>
              <a:rPr lang="en-GB" sz="1900"/>
              <a:t>Improve </a:t>
            </a:r>
            <a:r>
              <a:rPr lang="en-GB" sz="1900" b="1"/>
              <a:t>honesty, reliability </a:t>
            </a:r>
            <a:r>
              <a:rPr lang="en-GB" sz="1900"/>
              <a:t>&amp; </a:t>
            </a:r>
            <a:r>
              <a:rPr lang="en-GB" sz="1900" b="1"/>
              <a:t>depth</a:t>
            </a:r>
            <a:r>
              <a:rPr lang="en-GB" sz="1900"/>
              <a:t> of responses</a:t>
            </a:r>
          </a:p>
          <a:p>
            <a:endParaRPr lang="en-GB" sz="1900"/>
          </a:p>
          <a:p>
            <a:r>
              <a:rPr lang="en-GB" sz="1900"/>
              <a:t>Reduces </a:t>
            </a:r>
            <a:r>
              <a:rPr lang="en-GB" sz="1900" b="1"/>
              <a:t>power dynamic</a:t>
            </a:r>
          </a:p>
          <a:p>
            <a:endParaRPr lang="en-GB" sz="1900"/>
          </a:p>
          <a:p>
            <a:r>
              <a:rPr lang="en-GB" sz="1900"/>
              <a:t>Establishes a natural </a:t>
            </a:r>
            <a:r>
              <a:rPr lang="en-GB" sz="1900" b="1"/>
              <a:t>rapport</a:t>
            </a:r>
          </a:p>
          <a:p>
            <a:endParaRPr lang="en-GB" sz="1900"/>
          </a:p>
          <a:p>
            <a:r>
              <a:rPr lang="en-GB" sz="1900"/>
              <a:t>Add </a:t>
            </a:r>
            <a:r>
              <a:rPr lang="en-GB" sz="1900" b="1"/>
              <a:t>credibility</a:t>
            </a:r>
            <a:r>
              <a:rPr lang="en-GB" sz="1900"/>
              <a:t> to research </a:t>
            </a:r>
          </a:p>
          <a:p>
            <a:endParaRPr lang="en-GB" sz="1900"/>
          </a:p>
          <a:p>
            <a:r>
              <a:rPr lang="en-GB" sz="1900"/>
              <a:t>Improve the </a:t>
            </a:r>
            <a:r>
              <a:rPr lang="en-GB" sz="1900" b="1"/>
              <a:t>experience</a:t>
            </a:r>
            <a:r>
              <a:rPr lang="en-GB" sz="1900"/>
              <a:t> of taking part in research – less hierarchical or intimidating</a:t>
            </a:r>
          </a:p>
          <a:p>
            <a:endParaRPr lang="en-GB" sz="1900"/>
          </a:p>
          <a:p>
            <a:endParaRPr lang="en-GB" sz="1900"/>
          </a:p>
        </p:txBody>
      </p:sp>
      <p:pic>
        <p:nvPicPr>
          <p:cNvPr id="6" name="Picture 5" descr="A group of people on top of a mountain&#10;&#10;Description automatically generated with medium confidence">
            <a:extLst>
              <a:ext uri="{FF2B5EF4-FFF2-40B4-BE49-F238E27FC236}">
                <a16:creationId xmlns:a16="http://schemas.microsoft.com/office/drawing/2014/main" id="{F094B07D-CD22-4FB2-995C-5E765CBB91B7}"/>
              </a:ext>
            </a:extLst>
          </p:cNvPr>
          <p:cNvPicPr>
            <a:picLocks noChangeAspect="1"/>
          </p:cNvPicPr>
          <p:nvPr/>
        </p:nvPicPr>
        <p:blipFill rotWithShape="1">
          <a:blip r:embed="rId3">
            <a:extLst>
              <a:ext uri="{28A0092B-C50C-407E-A947-70E740481C1C}">
                <a14:useLocalDpi xmlns:a14="http://schemas.microsoft.com/office/drawing/2010/main" val="0"/>
              </a:ext>
            </a:extLst>
          </a:blip>
          <a:srcRect l="42572" r="12309" b="-1"/>
          <a:stretch/>
        </p:blipFill>
        <p:spPr>
          <a:xfrm>
            <a:off x="20" y="10"/>
            <a:ext cx="4635571" cy="6857990"/>
          </a:xfrm>
          <a:prstGeom prst="rect">
            <a:avLst/>
          </a:prstGeom>
          <a:effectLst/>
        </p:spPr>
      </p:pic>
      <p:cxnSp>
        <p:nvCxnSpPr>
          <p:cNvPr id="19" name="Straight Connector 1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C772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5CE7908-D863-41F9-ABA2-9C228CBB8D3D}"/>
              </a:ext>
            </a:extLst>
          </p:cNvPr>
          <p:cNvSpPr txBox="1"/>
          <p:nvPr/>
        </p:nvSpPr>
        <p:spPr>
          <a:xfrm>
            <a:off x="4853135" y="6421775"/>
            <a:ext cx="7226550" cy="250652"/>
          </a:xfrm>
          <a:prstGeom prst="rect">
            <a:avLst/>
          </a:prstGeom>
          <a:solidFill>
            <a:srgbClr val="000000">
              <a:alpha val="50000"/>
            </a:srgbClr>
          </a:solidFill>
          <a:ln>
            <a:noFill/>
          </a:ln>
        </p:spPr>
        <p:txBody>
          <a:bodyPr wrap="square">
            <a:noAutofit/>
          </a:bodyPr>
          <a:lstStyle/>
          <a:p>
            <a:pPr marL="0" marR="0" lvl="0" indent="0" algn="ctr" defTabSz="914400" rtl="0" eaLnBrk="1" fontAlgn="auto" latinLnBrk="0" hangingPunct="1">
              <a:spcBef>
                <a:spcPts val="0"/>
              </a:spcBef>
              <a:spcAft>
                <a:spcPts val="6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Gill Sans MT" panose="020B0502020104020203"/>
                <a:ea typeface="+mn-ea"/>
                <a:cs typeface="+mn-cs"/>
              </a:rPr>
              <a:t>https://www.coursera.org/learn/public-involvement-in-research </a:t>
            </a:r>
          </a:p>
        </p:txBody>
      </p:sp>
      <p:sp>
        <p:nvSpPr>
          <p:cNvPr id="13" name="TextBox 12">
            <a:extLst>
              <a:ext uri="{FF2B5EF4-FFF2-40B4-BE49-F238E27FC236}">
                <a16:creationId xmlns:a16="http://schemas.microsoft.com/office/drawing/2014/main" id="{C8F0CC69-16BE-4828-8922-C84023BA2B41}"/>
              </a:ext>
            </a:extLst>
          </p:cNvPr>
          <p:cNvSpPr txBox="1"/>
          <p:nvPr/>
        </p:nvSpPr>
        <p:spPr>
          <a:xfrm>
            <a:off x="301098" y="6395305"/>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Natalie </a:t>
            </a:r>
            <a:r>
              <a:rPr lang="en-GB" err="1">
                <a:solidFill>
                  <a:schemeClr val="bg1"/>
                </a:solidFill>
                <a:hlinkClick r:id="rId4">
                  <a:extLst>
                    <a:ext uri="{A12FA001-AC4F-418D-AE19-62706E023703}">
                      <ahyp:hlinkClr xmlns:ahyp="http://schemas.microsoft.com/office/drawing/2018/hyperlinkcolor" val="tx"/>
                    </a:ext>
                  </a:extLst>
                </a:hlinkClick>
              </a:rPr>
              <a:t>Pedigo</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7907326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9FB8-217F-41E8-99B8-8C0FAD0EBD7F}"/>
              </a:ext>
            </a:extLst>
          </p:cNvPr>
          <p:cNvSpPr>
            <a:spLocks noGrp="1"/>
          </p:cNvSpPr>
          <p:nvPr>
            <p:ph type="title"/>
          </p:nvPr>
        </p:nvSpPr>
        <p:spPr>
          <a:xfrm>
            <a:off x="4965430" y="629268"/>
            <a:ext cx="6586491" cy="1286160"/>
          </a:xfrm>
        </p:spPr>
        <p:txBody>
          <a:bodyPr anchor="b">
            <a:normAutofit/>
          </a:bodyPr>
          <a:lstStyle/>
          <a:p>
            <a:r>
              <a:rPr lang="en-GB" sz="4100" b="1"/>
              <a:t>What are the limitations of PAR?</a:t>
            </a:r>
          </a:p>
        </p:txBody>
      </p:sp>
      <p:sp>
        <p:nvSpPr>
          <p:cNvPr id="3" name="Content Placeholder 2">
            <a:extLst>
              <a:ext uri="{FF2B5EF4-FFF2-40B4-BE49-F238E27FC236}">
                <a16:creationId xmlns:a16="http://schemas.microsoft.com/office/drawing/2014/main" id="{258918AE-F394-4EFE-8F53-419A0090BAA1}"/>
              </a:ext>
            </a:extLst>
          </p:cNvPr>
          <p:cNvSpPr>
            <a:spLocks noGrp="1"/>
          </p:cNvSpPr>
          <p:nvPr>
            <p:ph idx="1"/>
          </p:nvPr>
        </p:nvSpPr>
        <p:spPr>
          <a:xfrm>
            <a:off x="4965431" y="2438400"/>
            <a:ext cx="6586489" cy="3785419"/>
          </a:xfrm>
        </p:spPr>
        <p:txBody>
          <a:bodyPr>
            <a:normAutofit/>
          </a:bodyPr>
          <a:lstStyle/>
          <a:p>
            <a:r>
              <a:rPr lang="en-GB" sz="2000" b="1"/>
              <a:t>Resource</a:t>
            </a:r>
            <a:r>
              <a:rPr lang="en-GB" sz="2000"/>
              <a:t> &amp; </a:t>
            </a:r>
            <a:r>
              <a:rPr lang="en-GB" sz="2000" b="1"/>
              <a:t>time</a:t>
            </a:r>
            <a:r>
              <a:rPr lang="en-GB" sz="2000"/>
              <a:t> intensive</a:t>
            </a:r>
          </a:p>
          <a:p>
            <a:endParaRPr lang="en-GB" sz="2000"/>
          </a:p>
          <a:p>
            <a:r>
              <a:rPr lang="en-GB" sz="2000"/>
              <a:t>Can be </a:t>
            </a:r>
            <a:r>
              <a:rPr lang="en-GB" sz="2000" b="1"/>
              <a:t>selective</a:t>
            </a:r>
            <a:r>
              <a:rPr lang="en-GB" sz="2000"/>
              <a:t> or </a:t>
            </a:r>
            <a:r>
              <a:rPr lang="en-GB" sz="2000" b="1"/>
              <a:t>partial</a:t>
            </a:r>
            <a:r>
              <a:rPr lang="en-GB" sz="2000"/>
              <a:t> </a:t>
            </a:r>
          </a:p>
          <a:p>
            <a:endParaRPr lang="en-GB" sz="2000"/>
          </a:p>
          <a:p>
            <a:r>
              <a:rPr lang="en-GB" sz="2000"/>
              <a:t>Some participants may </a:t>
            </a:r>
            <a:r>
              <a:rPr lang="en-GB" sz="2000" b="1"/>
              <a:t>prefer</a:t>
            </a:r>
            <a:r>
              <a:rPr lang="en-GB" sz="2000"/>
              <a:t> to be interviewed by an external researcher</a:t>
            </a:r>
          </a:p>
          <a:p>
            <a:endParaRPr lang="en-GB" sz="2000"/>
          </a:p>
          <a:p>
            <a:r>
              <a:rPr lang="en-GB" sz="2000" b="1"/>
              <a:t>Biased perceptions </a:t>
            </a:r>
            <a:r>
              <a:rPr lang="en-GB" sz="2000"/>
              <a:t>of community researchers (similar to an external researcher)</a:t>
            </a:r>
          </a:p>
          <a:p>
            <a:endParaRPr lang="en-GB" sz="2000"/>
          </a:p>
          <a:p>
            <a:endParaRPr lang="en-GB" sz="2000"/>
          </a:p>
        </p:txBody>
      </p:sp>
      <p:pic>
        <p:nvPicPr>
          <p:cNvPr id="6" name="Picture 5" descr="A group of people on top of a mountain&#10;&#10;Description automatically generated with medium confidence">
            <a:extLst>
              <a:ext uri="{FF2B5EF4-FFF2-40B4-BE49-F238E27FC236}">
                <a16:creationId xmlns:a16="http://schemas.microsoft.com/office/drawing/2014/main" id="{FECC559F-3A75-460D-B3B6-556C03FA5FBF}"/>
              </a:ext>
            </a:extLst>
          </p:cNvPr>
          <p:cNvPicPr>
            <a:picLocks noChangeAspect="1"/>
          </p:cNvPicPr>
          <p:nvPr/>
        </p:nvPicPr>
        <p:blipFill rotWithShape="1">
          <a:blip r:embed="rId3">
            <a:extLst>
              <a:ext uri="{28A0092B-C50C-407E-A947-70E740481C1C}">
                <a14:useLocalDpi xmlns:a14="http://schemas.microsoft.com/office/drawing/2010/main" val="0"/>
              </a:ext>
            </a:extLst>
          </a:blip>
          <a:srcRect l="42572" r="12309" b="-1"/>
          <a:stretch/>
        </p:blipFill>
        <p:spPr>
          <a:xfrm>
            <a:off x="20" y="10"/>
            <a:ext cx="4635571" cy="6857990"/>
          </a:xfrm>
          <a:prstGeom prst="rect">
            <a:avLst/>
          </a:prstGeom>
          <a:effectLst/>
        </p:spPr>
      </p:pic>
      <p:cxnSp>
        <p:nvCxnSpPr>
          <p:cNvPr id="24" name="Straight Connector 2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C772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5CE7908-D863-41F9-ABA2-9C228CBB8D3D}"/>
              </a:ext>
            </a:extLst>
          </p:cNvPr>
          <p:cNvSpPr txBox="1"/>
          <p:nvPr/>
        </p:nvSpPr>
        <p:spPr>
          <a:xfrm>
            <a:off x="5080934" y="6223820"/>
            <a:ext cx="6586489" cy="323282"/>
          </a:xfrm>
          <a:prstGeom prst="rect">
            <a:avLst/>
          </a:prstGeom>
          <a:solidFill>
            <a:srgbClr val="000000">
              <a:alpha val="50000"/>
            </a:srgbClr>
          </a:solidFill>
          <a:ln>
            <a:noFill/>
          </a:ln>
        </p:spPr>
        <p:txBody>
          <a:bodyPr wrap="square">
            <a:noAutofit/>
          </a:bodyPr>
          <a:lstStyle/>
          <a:p>
            <a:pPr marL="0" marR="0" lvl="0" indent="0" algn="ctr" defTabSz="914400" rtl="0" eaLnBrk="1" fontAlgn="auto" latinLnBrk="0" hangingPunct="1">
              <a:spcBef>
                <a:spcPts val="0"/>
              </a:spcBef>
              <a:spcAft>
                <a:spcPts val="6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Gill Sans MT" panose="020B0502020104020203"/>
                <a:ea typeface="+mn-ea"/>
                <a:cs typeface="+mn-cs"/>
              </a:rPr>
              <a:t>Ritchie </a:t>
            </a:r>
            <a:r>
              <a:rPr kumimoji="0" lang="en-GB" sz="1300" b="0" i="1" u="none" strike="noStrike" kern="1200" cap="none" spc="0" normalizeH="0" baseline="0" noProof="0">
                <a:ln>
                  <a:noFill/>
                </a:ln>
                <a:solidFill>
                  <a:srgbClr val="FFFFFF"/>
                </a:solidFill>
                <a:effectLst/>
                <a:uLnTx/>
                <a:uFillTx/>
                <a:latin typeface="Gill Sans MT" panose="020B0502020104020203"/>
                <a:ea typeface="+mn-ea"/>
                <a:cs typeface="+mn-cs"/>
              </a:rPr>
              <a:t>et al</a:t>
            </a:r>
            <a:r>
              <a:rPr kumimoji="0" lang="en-GB" sz="1300" b="0" i="0" u="none" strike="noStrike" kern="1200" cap="none" spc="0" normalizeH="0" baseline="0" noProof="0">
                <a:ln>
                  <a:noFill/>
                </a:ln>
                <a:solidFill>
                  <a:srgbClr val="FFFFFF"/>
                </a:solidFill>
                <a:effectLst/>
                <a:uLnTx/>
                <a:uFillTx/>
                <a:latin typeface="Gill Sans MT" panose="020B0502020104020203"/>
                <a:ea typeface="+mn-ea"/>
                <a:cs typeface="+mn-cs"/>
              </a:rPr>
              <a:t> (2013)</a:t>
            </a:r>
          </a:p>
        </p:txBody>
      </p:sp>
      <p:sp>
        <p:nvSpPr>
          <p:cNvPr id="13" name="TextBox 12">
            <a:extLst>
              <a:ext uri="{FF2B5EF4-FFF2-40B4-BE49-F238E27FC236}">
                <a16:creationId xmlns:a16="http://schemas.microsoft.com/office/drawing/2014/main" id="{30B21867-2A39-482C-8632-1096A853EA59}"/>
              </a:ext>
            </a:extLst>
          </p:cNvPr>
          <p:cNvSpPr txBox="1"/>
          <p:nvPr/>
        </p:nvSpPr>
        <p:spPr>
          <a:xfrm>
            <a:off x="272716" y="6395332"/>
            <a:ext cx="6096000" cy="369332"/>
          </a:xfrm>
          <a:prstGeom prst="rect">
            <a:avLst/>
          </a:prstGeom>
          <a:noFill/>
        </p:spPr>
        <p:txBody>
          <a:bodyPr wrap="square">
            <a:spAutoFit/>
          </a:bodyPr>
          <a:lstStyle/>
          <a:p>
            <a:pPr>
              <a:spcAft>
                <a:spcPts val="600"/>
              </a:spcAft>
            </a:pPr>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Natalie </a:t>
            </a:r>
            <a:r>
              <a:rPr lang="en-GB" err="1">
                <a:solidFill>
                  <a:schemeClr val="bg1"/>
                </a:solidFill>
                <a:hlinkClick r:id="rId4">
                  <a:extLst>
                    <a:ext uri="{A12FA001-AC4F-418D-AE19-62706E023703}">
                      <ahyp:hlinkClr xmlns:ahyp="http://schemas.microsoft.com/office/drawing/2018/hyperlinkcolor" val="tx"/>
                    </a:ext>
                  </a:extLst>
                </a:hlinkClick>
              </a:rPr>
              <a:t>Pedigo</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12283737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9FB8-217F-41E8-99B8-8C0FAD0EBD7F}"/>
              </a:ext>
            </a:extLst>
          </p:cNvPr>
          <p:cNvSpPr>
            <a:spLocks noGrp="1"/>
          </p:cNvSpPr>
          <p:nvPr>
            <p:ph type="title"/>
          </p:nvPr>
        </p:nvSpPr>
        <p:spPr>
          <a:xfrm>
            <a:off x="4965430" y="629268"/>
            <a:ext cx="6586491" cy="1286160"/>
          </a:xfrm>
        </p:spPr>
        <p:txBody>
          <a:bodyPr anchor="b">
            <a:normAutofit/>
          </a:bodyPr>
          <a:lstStyle/>
          <a:p>
            <a:r>
              <a:rPr lang="en-GB" b="1"/>
              <a:t>Peer research </a:t>
            </a:r>
          </a:p>
        </p:txBody>
      </p:sp>
      <p:sp>
        <p:nvSpPr>
          <p:cNvPr id="3" name="Content Placeholder 2">
            <a:extLst>
              <a:ext uri="{FF2B5EF4-FFF2-40B4-BE49-F238E27FC236}">
                <a16:creationId xmlns:a16="http://schemas.microsoft.com/office/drawing/2014/main" id="{258918AE-F394-4EFE-8F53-419A0090BAA1}"/>
              </a:ext>
            </a:extLst>
          </p:cNvPr>
          <p:cNvSpPr>
            <a:spLocks noGrp="1"/>
          </p:cNvSpPr>
          <p:nvPr>
            <p:ph idx="1"/>
          </p:nvPr>
        </p:nvSpPr>
        <p:spPr>
          <a:xfrm>
            <a:off x="4965431" y="2438400"/>
            <a:ext cx="6586489" cy="3785419"/>
          </a:xfrm>
        </p:spPr>
        <p:txBody>
          <a:bodyPr>
            <a:normAutofit/>
          </a:bodyPr>
          <a:lstStyle/>
          <a:p>
            <a:r>
              <a:rPr lang="en-GB" sz="1400"/>
              <a:t>Aims to move away from ‘extractive’ model of social research to one of </a:t>
            </a:r>
            <a:r>
              <a:rPr lang="en-GB" sz="1400" b="1"/>
              <a:t>empowerment</a:t>
            </a:r>
            <a:r>
              <a:rPr lang="en-GB" sz="1400"/>
              <a:t> &amp; </a:t>
            </a:r>
            <a:r>
              <a:rPr lang="en-GB" sz="1400" b="1"/>
              <a:t>positive change </a:t>
            </a:r>
            <a:r>
              <a:rPr lang="en-GB" sz="1400"/>
              <a:t>by research participation on their own communities</a:t>
            </a:r>
          </a:p>
          <a:p>
            <a:endParaRPr lang="en-GB" sz="1400"/>
          </a:p>
          <a:p>
            <a:r>
              <a:rPr lang="en-GB" sz="1400"/>
              <a:t>Use </a:t>
            </a:r>
            <a:r>
              <a:rPr lang="en-GB" sz="1400" b="1"/>
              <a:t>lived experience &amp; contextual understanding </a:t>
            </a:r>
            <a:r>
              <a:rPr lang="en-GB" sz="1400"/>
              <a:t>of social/geographical community to help generate information</a:t>
            </a:r>
          </a:p>
          <a:p>
            <a:endParaRPr lang="en-GB" sz="1400"/>
          </a:p>
          <a:p>
            <a:r>
              <a:rPr lang="en-GB" sz="1400"/>
              <a:t>Involvement in assisting with all, or several, stages of the research cycle</a:t>
            </a:r>
          </a:p>
          <a:p>
            <a:endParaRPr lang="en-GB" sz="1400"/>
          </a:p>
          <a:p>
            <a:r>
              <a:rPr lang="en-GB" sz="1400"/>
              <a:t>But also, some ‘implicit tasks’</a:t>
            </a:r>
          </a:p>
          <a:p>
            <a:pPr lvl="1"/>
            <a:r>
              <a:rPr lang="en-GB" sz="1400">
                <a:highlight>
                  <a:srgbClr val="FFFF00"/>
                </a:highlight>
              </a:rPr>
              <a:t>Sharing HIV status </a:t>
            </a:r>
            <a:r>
              <a:rPr lang="en-GB" sz="1400"/>
              <a:t>&amp; applying lived experience to research</a:t>
            </a:r>
          </a:p>
          <a:p>
            <a:pPr lvl="1"/>
            <a:r>
              <a:rPr lang="en-GB" sz="1400"/>
              <a:t>Engaging in emotional labour</a:t>
            </a:r>
          </a:p>
          <a:p>
            <a:pPr lvl="1"/>
            <a:r>
              <a:rPr lang="en-GB" sz="1400"/>
              <a:t>Advocating for meaningful engagement in research</a:t>
            </a:r>
          </a:p>
          <a:p>
            <a:endParaRPr lang="en-GB" sz="1400"/>
          </a:p>
          <a:p>
            <a:endParaRPr lang="en-GB" sz="1400"/>
          </a:p>
        </p:txBody>
      </p:sp>
      <p:pic>
        <p:nvPicPr>
          <p:cNvPr id="8" name="Picture 7" descr="A group of people on top of a mountain&#10;&#10;Description automatically generated with medium confidence">
            <a:extLst>
              <a:ext uri="{FF2B5EF4-FFF2-40B4-BE49-F238E27FC236}">
                <a16:creationId xmlns:a16="http://schemas.microsoft.com/office/drawing/2014/main" id="{16A6D67D-7B5E-4CC6-A8A1-CE4D1F2B2BB6}"/>
              </a:ext>
            </a:extLst>
          </p:cNvPr>
          <p:cNvPicPr>
            <a:picLocks noChangeAspect="1"/>
          </p:cNvPicPr>
          <p:nvPr/>
        </p:nvPicPr>
        <p:blipFill rotWithShape="1">
          <a:blip r:embed="rId3">
            <a:extLst>
              <a:ext uri="{28A0092B-C50C-407E-A947-70E740481C1C}">
                <a14:useLocalDpi xmlns:a14="http://schemas.microsoft.com/office/drawing/2010/main" val="0"/>
              </a:ext>
            </a:extLst>
          </a:blip>
          <a:srcRect l="42572" r="12309" b="-1"/>
          <a:stretch/>
        </p:blipFill>
        <p:spPr>
          <a:xfrm>
            <a:off x="20" y="10"/>
            <a:ext cx="4635571" cy="6857990"/>
          </a:xfrm>
          <a:prstGeom prst="rect">
            <a:avLst/>
          </a:prstGeom>
          <a:effectLst/>
        </p:spPr>
      </p:pic>
      <p:cxnSp>
        <p:nvCxnSpPr>
          <p:cNvPr id="19" name="Straight Connector 1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AC772B"/>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5CE7908-D863-41F9-ABA2-9C228CBB8D3D}"/>
              </a:ext>
            </a:extLst>
          </p:cNvPr>
          <p:cNvSpPr txBox="1"/>
          <p:nvPr/>
        </p:nvSpPr>
        <p:spPr>
          <a:xfrm>
            <a:off x="5080934" y="6229682"/>
            <a:ext cx="6309360" cy="317419"/>
          </a:xfrm>
          <a:prstGeom prst="rect">
            <a:avLst/>
          </a:prstGeom>
          <a:solidFill>
            <a:srgbClr val="000000">
              <a:alpha val="50000"/>
            </a:srgbClr>
          </a:solidFill>
          <a:ln>
            <a:noFill/>
          </a:ln>
        </p:spPr>
        <p:txBody>
          <a:bodyPr wrap="square">
            <a:noAutofit/>
          </a:bodyPr>
          <a:lstStyle/>
          <a:p>
            <a:pPr marL="0" marR="0" lvl="0" indent="0" algn="ctr" defTabSz="914400" rtl="0" eaLnBrk="1" fontAlgn="auto" latinLnBrk="0" hangingPunct="1">
              <a:spcBef>
                <a:spcPts val="0"/>
              </a:spcBef>
              <a:spcAft>
                <a:spcPts val="6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Gill Sans MT" panose="020B0502020104020203"/>
                <a:ea typeface="+mn-ea"/>
                <a:cs typeface="+mn-cs"/>
              </a:rPr>
              <a:t>Adapted from Institute for Community Studies (2021) </a:t>
            </a:r>
          </a:p>
        </p:txBody>
      </p:sp>
      <p:sp>
        <p:nvSpPr>
          <p:cNvPr id="15" name="TextBox 14">
            <a:extLst>
              <a:ext uri="{FF2B5EF4-FFF2-40B4-BE49-F238E27FC236}">
                <a16:creationId xmlns:a16="http://schemas.microsoft.com/office/drawing/2014/main" id="{D6D7E35C-0748-4E67-A9D1-F5AF96D9F4DD}"/>
              </a:ext>
            </a:extLst>
          </p:cNvPr>
          <p:cNvSpPr txBox="1"/>
          <p:nvPr/>
        </p:nvSpPr>
        <p:spPr>
          <a:xfrm>
            <a:off x="288758" y="6362435"/>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Natalie </a:t>
            </a:r>
            <a:r>
              <a:rPr lang="en-GB" err="1">
                <a:solidFill>
                  <a:schemeClr val="bg1"/>
                </a:solidFill>
                <a:hlinkClick r:id="rId4">
                  <a:extLst>
                    <a:ext uri="{A12FA001-AC4F-418D-AE19-62706E023703}">
                      <ahyp:hlinkClr xmlns:ahyp="http://schemas.microsoft.com/office/drawing/2018/hyperlinkcolor" val="tx"/>
                    </a:ext>
                  </a:extLst>
                </a:hlinkClick>
              </a:rPr>
              <a:t>Pedigo</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160826974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accessory, case&#10;&#10;Description automatically generated">
            <a:extLst>
              <a:ext uri="{FF2B5EF4-FFF2-40B4-BE49-F238E27FC236}">
                <a16:creationId xmlns:a16="http://schemas.microsoft.com/office/drawing/2014/main" id="{231BD33E-A658-43DA-AD85-0D9083CEFCD0}"/>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96" b="12634"/>
          <a:stretch/>
        </p:blipFill>
        <p:spPr>
          <a:xfrm>
            <a:off x="20" y="1"/>
            <a:ext cx="12191980" cy="6857999"/>
          </a:xfrm>
          <a:prstGeom prst="rect">
            <a:avLst/>
          </a:prstGeom>
        </p:spPr>
      </p:pic>
      <p:sp>
        <p:nvSpPr>
          <p:cNvPr id="2" name="Title 1">
            <a:extLst>
              <a:ext uri="{FF2B5EF4-FFF2-40B4-BE49-F238E27FC236}">
                <a16:creationId xmlns:a16="http://schemas.microsoft.com/office/drawing/2014/main" id="{2FE9948E-3ECD-42BD-A72E-B794FBE61B2B}"/>
              </a:ext>
            </a:extLst>
          </p:cNvPr>
          <p:cNvSpPr>
            <a:spLocks noGrp="1"/>
          </p:cNvSpPr>
          <p:nvPr>
            <p:ph type="ctrTitle"/>
          </p:nvPr>
        </p:nvSpPr>
        <p:spPr>
          <a:xfrm>
            <a:off x="838200" y="1122362"/>
            <a:ext cx="10515600" cy="2900518"/>
          </a:xfrm>
        </p:spPr>
        <p:txBody>
          <a:bodyPr>
            <a:normAutofit/>
          </a:bodyPr>
          <a:lstStyle/>
          <a:p>
            <a:r>
              <a:rPr lang="en-GB" sz="4400" b="1">
                <a:solidFill>
                  <a:srgbClr val="FFFFFF"/>
                </a:solidFill>
              </a:rPr>
              <a:t>What do you hope to get out of being involved in this project?</a:t>
            </a:r>
          </a:p>
        </p:txBody>
      </p:sp>
      <p:sp>
        <p:nvSpPr>
          <p:cNvPr id="8" name="TextBox 7">
            <a:extLst>
              <a:ext uri="{FF2B5EF4-FFF2-40B4-BE49-F238E27FC236}">
                <a16:creationId xmlns:a16="http://schemas.microsoft.com/office/drawing/2014/main" id="{96526399-5FBF-4FF4-A4E8-4FB95DD4E5FD}"/>
              </a:ext>
            </a:extLst>
          </p:cNvPr>
          <p:cNvSpPr txBox="1"/>
          <p:nvPr/>
        </p:nvSpPr>
        <p:spPr>
          <a:xfrm>
            <a:off x="252046"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Leung</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4236250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some flowers&#10;&#10;Description automatically generated with low confidence">
            <a:extLst>
              <a:ext uri="{FF2B5EF4-FFF2-40B4-BE49-F238E27FC236}">
                <a16:creationId xmlns:a16="http://schemas.microsoft.com/office/drawing/2014/main" id="{A5913FFE-3C31-4DC1-B9FB-343DD7207438}"/>
              </a:ext>
            </a:extLst>
          </p:cNvPr>
          <p:cNvPicPr>
            <a:picLocks noChangeAspect="1"/>
          </p:cNvPicPr>
          <p:nvPr/>
        </p:nvPicPr>
        <p:blipFill rotWithShape="1">
          <a:blip r:embed="rId3">
            <a:extLst>
              <a:ext uri="{28A0092B-C50C-407E-A947-70E740481C1C}">
                <a14:useLocalDpi xmlns:a14="http://schemas.microsoft.com/office/drawing/2010/main" val="0"/>
              </a:ext>
            </a:extLst>
          </a:blip>
          <a:srcRect t="702" b="4734"/>
          <a:stretch/>
        </p:blipFill>
        <p:spPr>
          <a:xfrm>
            <a:off x="1" y="10"/>
            <a:ext cx="9669642" cy="6857990"/>
          </a:xfrm>
          <a:prstGeom prst="rect">
            <a:avLst/>
          </a:prstGeom>
        </p:spPr>
      </p:pic>
      <p:sp>
        <p:nvSpPr>
          <p:cNvPr id="24" name="Rectangle 2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A8FA5-2A7E-4E8C-B9C9-2FB673C5E382}"/>
              </a:ext>
            </a:extLst>
          </p:cNvPr>
          <p:cNvSpPr>
            <a:spLocks noGrp="1"/>
          </p:cNvSpPr>
          <p:nvPr>
            <p:ph type="title"/>
          </p:nvPr>
        </p:nvSpPr>
        <p:spPr>
          <a:xfrm>
            <a:off x="7531610" y="365125"/>
            <a:ext cx="3822189" cy="1899912"/>
          </a:xfrm>
        </p:spPr>
        <p:txBody>
          <a:bodyPr vert="horz" lIns="91440" tIns="45720" rIns="91440" bIns="45720" rtlCol="0">
            <a:normAutofit/>
          </a:bodyPr>
          <a:lstStyle/>
          <a:p>
            <a:r>
              <a:rPr lang="en-US" sz="4000" b="1"/>
              <a:t>Reflections</a:t>
            </a:r>
          </a:p>
        </p:txBody>
      </p:sp>
      <p:sp>
        <p:nvSpPr>
          <p:cNvPr id="3" name="Content Placeholder 2">
            <a:extLst>
              <a:ext uri="{FF2B5EF4-FFF2-40B4-BE49-F238E27FC236}">
                <a16:creationId xmlns:a16="http://schemas.microsoft.com/office/drawing/2014/main" id="{F4498D85-8E49-45F5-A0DB-C73F938C3451}"/>
              </a:ext>
            </a:extLst>
          </p:cNvPr>
          <p:cNvSpPr>
            <a:spLocks noGrp="1"/>
          </p:cNvSpPr>
          <p:nvPr>
            <p:ph idx="1"/>
          </p:nvPr>
        </p:nvSpPr>
        <p:spPr>
          <a:xfrm>
            <a:off x="7531610" y="2434201"/>
            <a:ext cx="3822189" cy="3742762"/>
          </a:xfrm>
        </p:spPr>
        <p:txBody>
          <a:bodyPr vert="horz" lIns="91440" tIns="45720" rIns="91440" bIns="45720" rtlCol="0">
            <a:normAutofit/>
          </a:bodyPr>
          <a:lstStyle/>
          <a:p>
            <a:pPr marL="0" indent="0">
              <a:buNone/>
            </a:pPr>
            <a:r>
              <a:rPr lang="en-US" sz="2000">
                <a:highlight>
                  <a:srgbClr val="FFFF00"/>
                </a:highlight>
              </a:rPr>
              <a:t>Add a </a:t>
            </a:r>
            <a:r>
              <a:rPr lang="en-US" sz="2000" err="1">
                <a:highlight>
                  <a:srgbClr val="FFFF00"/>
                </a:highlight>
              </a:rPr>
              <a:t>Jamboard</a:t>
            </a:r>
            <a:r>
              <a:rPr lang="en-US" sz="2000">
                <a:highlight>
                  <a:srgbClr val="FFFF00"/>
                </a:highlight>
              </a:rPr>
              <a:t> link for anonymous reflections</a:t>
            </a:r>
          </a:p>
          <a:p>
            <a:r>
              <a:rPr lang="en-US" sz="2000"/>
              <a:t>Rose – what have you enjoyed so far?</a:t>
            </a:r>
          </a:p>
          <a:p>
            <a:r>
              <a:rPr lang="en-US" sz="2000"/>
              <a:t>Thorn – what has been least enjoyable?</a:t>
            </a:r>
          </a:p>
          <a:p>
            <a:r>
              <a:rPr lang="en-US" sz="2000"/>
              <a:t>Bud – what are you looking forward to?</a:t>
            </a:r>
          </a:p>
        </p:txBody>
      </p:sp>
      <p:sp>
        <p:nvSpPr>
          <p:cNvPr id="11" name="TextBox 10">
            <a:extLst>
              <a:ext uri="{FF2B5EF4-FFF2-40B4-BE49-F238E27FC236}">
                <a16:creationId xmlns:a16="http://schemas.microsoft.com/office/drawing/2014/main" id="{1111290D-7C6E-403F-9A74-66D417DD202F}"/>
              </a:ext>
            </a:extLst>
          </p:cNvPr>
          <p:cNvSpPr txBox="1"/>
          <p:nvPr/>
        </p:nvSpPr>
        <p:spPr>
          <a:xfrm>
            <a:off x="272715" y="6344279"/>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Nikita </a:t>
            </a:r>
            <a:r>
              <a:rPr lang="en-GB" err="1">
                <a:solidFill>
                  <a:schemeClr val="bg1"/>
                </a:solidFill>
                <a:hlinkClick r:id="rId4">
                  <a:extLst>
                    <a:ext uri="{A12FA001-AC4F-418D-AE19-62706E023703}">
                      <ahyp:hlinkClr xmlns:ahyp="http://schemas.microsoft.com/office/drawing/2018/hyperlinkcolor" val="tx"/>
                    </a:ext>
                  </a:extLst>
                </a:hlinkClick>
              </a:rPr>
              <a:t>Tikhomirov</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12095639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79EA9-28EE-4C46-9254-10B9B4E2CA0B}"/>
              </a:ext>
            </a:extLst>
          </p:cNvPr>
          <p:cNvSpPr>
            <a:spLocks noGrp="1"/>
          </p:cNvSpPr>
          <p:nvPr>
            <p:ph type="title"/>
          </p:nvPr>
        </p:nvSpPr>
        <p:spPr>
          <a:xfrm>
            <a:off x="838199" y="405820"/>
            <a:ext cx="9994230" cy="1325563"/>
          </a:xfrm>
        </p:spPr>
        <p:txBody>
          <a:bodyPr>
            <a:noAutofit/>
          </a:bodyPr>
          <a:lstStyle/>
          <a:p>
            <a:r>
              <a:rPr lang="en-GB" sz="3600" b="1"/>
              <a:t>Imperial College London: Public Involvement in Research Coursera course</a:t>
            </a:r>
          </a:p>
        </p:txBody>
      </p:sp>
      <p:sp>
        <p:nvSpPr>
          <p:cNvPr id="3" name="Content Placeholder 2">
            <a:extLst>
              <a:ext uri="{FF2B5EF4-FFF2-40B4-BE49-F238E27FC236}">
                <a16:creationId xmlns:a16="http://schemas.microsoft.com/office/drawing/2014/main" id="{36F80182-7D9F-4A4E-BC25-29DC006E5A40}"/>
              </a:ext>
            </a:extLst>
          </p:cNvPr>
          <p:cNvSpPr>
            <a:spLocks noGrp="1"/>
          </p:cNvSpPr>
          <p:nvPr>
            <p:ph idx="1"/>
          </p:nvPr>
        </p:nvSpPr>
        <p:spPr>
          <a:xfrm>
            <a:off x="838199" y="2135310"/>
            <a:ext cx="10515600" cy="4351338"/>
          </a:xfrm>
        </p:spPr>
        <p:txBody>
          <a:bodyPr>
            <a:normAutofit fontScale="85000" lnSpcReduction="10000"/>
          </a:bodyPr>
          <a:lstStyle/>
          <a:p>
            <a:r>
              <a:rPr lang="en-GB"/>
              <a:t>Week 1: Differentiating public involvement and co-production in health research</a:t>
            </a:r>
          </a:p>
          <a:p>
            <a:r>
              <a:rPr lang="en-GB"/>
              <a:t>Week 2:  Role of public involvement and co-production throughout the research cycle</a:t>
            </a:r>
          </a:p>
          <a:p>
            <a:r>
              <a:rPr lang="en-GB"/>
              <a:t>Week 3: What is the role of public involvement and co-production throughout the stages of the research cycle?</a:t>
            </a:r>
          </a:p>
          <a:p>
            <a:pPr lvl="1"/>
            <a:r>
              <a:rPr lang="en-GB"/>
              <a:t>Stage 4 – Undertaking and analysing</a:t>
            </a:r>
          </a:p>
          <a:p>
            <a:pPr lvl="1"/>
            <a:r>
              <a:rPr lang="en-GB"/>
              <a:t>Stage 5 – Disseminating</a:t>
            </a:r>
          </a:p>
          <a:p>
            <a:pPr lvl="1"/>
            <a:r>
              <a:rPr lang="en-GB"/>
              <a:t>Stage 6 – implementing</a:t>
            </a:r>
          </a:p>
          <a:p>
            <a:r>
              <a:rPr lang="en-GB"/>
              <a:t>Week 4: How can you evaluate public involvement and co-production in health research?</a:t>
            </a:r>
          </a:p>
          <a:p>
            <a:endParaRPr lang="en-GB"/>
          </a:p>
          <a:p>
            <a:pPr marL="0" indent="0">
              <a:buNone/>
            </a:pPr>
            <a:r>
              <a:rPr lang="en-GB"/>
              <a:t>Link to course: </a:t>
            </a:r>
            <a:r>
              <a:rPr lang="en-GB">
                <a:hlinkClick r:id="rId3"/>
              </a:rPr>
              <a:t>https://www.coursera.org/learn/public-involvement-in-research</a:t>
            </a:r>
            <a:r>
              <a:rPr lang="en-GB"/>
              <a:t> </a:t>
            </a:r>
          </a:p>
        </p:txBody>
      </p:sp>
    </p:spTree>
    <p:extLst>
      <p:ext uri="{BB962C8B-B14F-4D97-AF65-F5344CB8AC3E}">
        <p14:creationId xmlns:p14="http://schemas.microsoft.com/office/powerpoint/2010/main" val="41254590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7367-31B5-4488-AE4F-46537ABF2B47}"/>
              </a:ext>
            </a:extLst>
          </p:cNvPr>
          <p:cNvSpPr>
            <a:spLocks noGrp="1"/>
          </p:cNvSpPr>
          <p:nvPr>
            <p:ph type="title"/>
          </p:nvPr>
        </p:nvSpPr>
        <p:spPr/>
        <p:txBody>
          <a:bodyPr/>
          <a:lstStyle/>
          <a:p>
            <a:r>
              <a:rPr lang="en-GB" b="1"/>
              <a:t>Next steps</a:t>
            </a:r>
          </a:p>
        </p:txBody>
      </p:sp>
      <p:sp>
        <p:nvSpPr>
          <p:cNvPr id="3" name="Content Placeholder 2">
            <a:extLst>
              <a:ext uri="{FF2B5EF4-FFF2-40B4-BE49-F238E27FC236}">
                <a16:creationId xmlns:a16="http://schemas.microsoft.com/office/drawing/2014/main" id="{F8B7B8C2-9109-4DA1-B2BA-E656AA7B0E2C}"/>
              </a:ext>
            </a:extLst>
          </p:cNvPr>
          <p:cNvSpPr>
            <a:spLocks noGrp="1"/>
          </p:cNvSpPr>
          <p:nvPr>
            <p:ph idx="1"/>
          </p:nvPr>
        </p:nvSpPr>
        <p:spPr/>
        <p:txBody>
          <a:bodyPr/>
          <a:lstStyle/>
          <a:p>
            <a:r>
              <a:rPr lang="en-GB">
                <a:highlight>
                  <a:srgbClr val="FFFF00"/>
                </a:highlight>
              </a:rPr>
              <a:t>Add when next training session will be</a:t>
            </a:r>
          </a:p>
          <a:p>
            <a:endParaRPr lang="en-GB">
              <a:highlight>
                <a:srgbClr val="FFFF00"/>
              </a:highlight>
            </a:endParaRPr>
          </a:p>
          <a:p>
            <a:r>
              <a:rPr lang="en-GB">
                <a:highlight>
                  <a:srgbClr val="FFFF00"/>
                </a:highlight>
              </a:rPr>
              <a:t>Add next steps in terms of project management/research process</a:t>
            </a:r>
          </a:p>
          <a:p>
            <a:endParaRPr lang="en-GB"/>
          </a:p>
        </p:txBody>
      </p:sp>
    </p:spTree>
    <p:extLst>
      <p:ext uri="{BB962C8B-B14F-4D97-AF65-F5344CB8AC3E}">
        <p14:creationId xmlns:p14="http://schemas.microsoft.com/office/powerpoint/2010/main" val="18138226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35F5EFD-6257-4614-BC2E-C425C467510C}"/>
              </a:ext>
            </a:extLst>
          </p:cNvPr>
          <p:cNvSpPr>
            <a:spLocks noGrp="1"/>
          </p:cNvSpPr>
          <p:nvPr>
            <p:ph type="title"/>
          </p:nvPr>
        </p:nvSpPr>
        <p:spPr>
          <a:xfrm>
            <a:off x="5297762" y="329184"/>
            <a:ext cx="6251110" cy="1783080"/>
          </a:xfrm>
        </p:spPr>
        <p:txBody>
          <a:bodyPr anchor="b">
            <a:normAutofit/>
          </a:bodyPr>
          <a:lstStyle/>
          <a:p>
            <a:r>
              <a:rPr lang="en-GB" sz="5400" b="1"/>
              <a:t>Recommended resources</a:t>
            </a:r>
          </a:p>
        </p:txBody>
      </p:sp>
      <p:pic>
        <p:nvPicPr>
          <p:cNvPr id="6" name="Picture 5" descr="A light bulb on a table&#10;&#10;Description automatically generated with low confidence">
            <a:extLst>
              <a:ext uri="{FF2B5EF4-FFF2-40B4-BE49-F238E27FC236}">
                <a16:creationId xmlns:a16="http://schemas.microsoft.com/office/drawing/2014/main" id="{7D0F96A4-DA07-4D9F-931B-090FA26E62FF}"/>
              </a:ext>
            </a:extLst>
          </p:cNvPr>
          <p:cNvPicPr>
            <a:picLocks noChangeAspect="1"/>
          </p:cNvPicPr>
          <p:nvPr/>
        </p:nvPicPr>
        <p:blipFill rotWithShape="1">
          <a:blip r:embed="rId3">
            <a:extLst>
              <a:ext uri="{28A0092B-C50C-407E-A947-70E740481C1C}">
                <a14:useLocalDpi xmlns:a14="http://schemas.microsoft.com/office/drawing/2010/main" val="0"/>
              </a:ext>
            </a:extLst>
          </a:blip>
          <a:srcRect t="384" r="-1" b="132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9"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D6BF43F-0C13-4F81-A7C1-79EC6466098F}"/>
              </a:ext>
            </a:extLst>
          </p:cNvPr>
          <p:cNvSpPr>
            <a:spLocks noGrp="1"/>
          </p:cNvSpPr>
          <p:nvPr>
            <p:ph idx="1"/>
          </p:nvPr>
        </p:nvSpPr>
        <p:spPr>
          <a:xfrm>
            <a:off x="5297761" y="2441448"/>
            <a:ext cx="6765901" cy="3483864"/>
          </a:xfrm>
        </p:spPr>
        <p:txBody>
          <a:bodyPr>
            <a:noAutofit/>
          </a:bodyPr>
          <a:lstStyle/>
          <a:p>
            <a:pPr marL="0" indent="0">
              <a:buNone/>
            </a:pPr>
            <a:r>
              <a:rPr lang="en-GB" sz="1200" b="1"/>
              <a:t>Qualitative Research</a:t>
            </a:r>
          </a:p>
          <a:p>
            <a:r>
              <a:rPr lang="en-GB" sz="1200" i="0">
                <a:effectLst/>
              </a:rPr>
              <a:t>Brooks, H., Bee, P., &amp; Rogers, A. (2018). "Introduction to qualitative research methods". In </a:t>
            </a:r>
            <a:r>
              <a:rPr lang="en-GB" sz="1200" i="1">
                <a:effectLst/>
              </a:rPr>
              <a:t>A research handbook for patient and public involvement researchers</a:t>
            </a:r>
            <a:r>
              <a:rPr lang="en-GB" sz="1200" i="0">
                <a:effectLst/>
              </a:rPr>
              <a:t>. Manchester, England: Manchester University Press. Retrieved Mar 4, 2021, from </a:t>
            </a:r>
            <a:r>
              <a:rPr lang="en-GB" sz="1200" i="0">
                <a:effectLst/>
                <a:hlinkClick r:id="rId4">
                  <a:extLst>
                    <a:ext uri="{A12FA001-AC4F-418D-AE19-62706E023703}">
                      <ahyp:hlinkClr xmlns:ahyp="http://schemas.microsoft.com/office/drawing/2018/hyperlinkcolor" val="tx"/>
                    </a:ext>
                  </a:extLst>
                </a:hlinkClick>
              </a:rPr>
              <a:t>https://www.manchesteropenhive.com/view/9781526136527/9781526136527.00012.xml</a:t>
            </a:r>
            <a:endParaRPr lang="en-GB" sz="1200"/>
          </a:p>
          <a:p>
            <a:pPr marL="0" indent="0">
              <a:buNone/>
            </a:pPr>
            <a:r>
              <a:rPr lang="en-GB" sz="1200" b="1"/>
              <a:t>Public Involvement in Research</a:t>
            </a:r>
          </a:p>
          <a:p>
            <a:r>
              <a:rPr lang="en-GB" sz="1200">
                <a:hlinkClick r:id="rId5"/>
              </a:rPr>
              <a:t>NIHR Involve Public Information Pack:  How to get actively involved in NHS, public health and social care research</a:t>
            </a:r>
            <a:endParaRPr lang="en-GB" sz="1200"/>
          </a:p>
          <a:p>
            <a:pPr marL="0" indent="0">
              <a:buNone/>
            </a:pPr>
            <a:r>
              <a:rPr lang="en-GB" sz="1200" b="1"/>
              <a:t>Participatory Action Research</a:t>
            </a:r>
          </a:p>
          <a:p>
            <a:r>
              <a:rPr lang="en-GB" sz="1200"/>
              <a:t>Coursera (Weeks1-4 Public Involvement in Research): </a:t>
            </a:r>
            <a:r>
              <a:rPr lang="en-GB" sz="1200">
                <a:hlinkClick r:id="rId6"/>
              </a:rPr>
              <a:t>https://www.imperial.ac.uk/patient-experience-research-centre/ppi/ppi-training/</a:t>
            </a:r>
            <a:r>
              <a:rPr lang="en-GB" sz="1200"/>
              <a:t> (see course FAQs about accessing for free as ‘member of the public’)</a:t>
            </a:r>
          </a:p>
          <a:p>
            <a:pPr marL="0" indent="0">
              <a:buNone/>
            </a:pPr>
            <a:r>
              <a:rPr lang="en-GB" sz="1200" b="1"/>
              <a:t>Peer Research</a:t>
            </a:r>
          </a:p>
          <a:p>
            <a:r>
              <a:rPr lang="en-GB" sz="1200"/>
              <a:t>For Us, By Us: Peer Research 101 </a:t>
            </a:r>
            <a:r>
              <a:rPr lang="en-GB" sz="1200">
                <a:hlinkClick r:id="rId7"/>
              </a:rPr>
              <a:t>https://vimeo.com/2780761</a:t>
            </a:r>
            <a:r>
              <a:rPr lang="en-GB" sz="1200"/>
              <a:t> - provides a good summary of what participatory approaches to research are but is quite lengthy (30 mins long)</a:t>
            </a:r>
          </a:p>
          <a:p>
            <a:r>
              <a:rPr lang="en-GB" sz="1200"/>
              <a:t>Videos with peer researchers discussing their work on The Positive Effect – see Lynne, Patricia and Mary’s videos: </a:t>
            </a:r>
            <a:r>
              <a:rPr lang="en-GB" sz="1200">
                <a:hlinkClick r:id="rId8"/>
              </a:rPr>
              <a:t>https://www.positiveeffect.org/stories</a:t>
            </a:r>
            <a:r>
              <a:rPr lang="en-GB" sz="1200"/>
              <a:t> </a:t>
            </a:r>
          </a:p>
        </p:txBody>
      </p:sp>
      <p:sp>
        <p:nvSpPr>
          <p:cNvPr id="9" name="TextBox 8">
            <a:extLst>
              <a:ext uri="{FF2B5EF4-FFF2-40B4-BE49-F238E27FC236}">
                <a16:creationId xmlns:a16="http://schemas.microsoft.com/office/drawing/2014/main" id="{8D4700B4-4D07-4AB3-B872-C176DCBC3C1B}"/>
              </a:ext>
            </a:extLst>
          </p:cNvPr>
          <p:cNvSpPr txBox="1"/>
          <p:nvPr/>
        </p:nvSpPr>
        <p:spPr>
          <a:xfrm>
            <a:off x="0" y="144513"/>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9">
                  <a:extLst>
                    <a:ext uri="{A12FA001-AC4F-418D-AE19-62706E023703}">
                      <ahyp:hlinkClr xmlns:ahyp="http://schemas.microsoft.com/office/drawing/2018/hyperlinkcolor" val="tx"/>
                    </a:ext>
                  </a:extLst>
                </a:hlinkClick>
              </a:rPr>
              <a:t>Beth Jnr</a:t>
            </a:r>
            <a:r>
              <a:rPr lang="en-GB">
                <a:solidFill>
                  <a:schemeClr val="bg1"/>
                </a:solidFill>
              </a:rPr>
              <a:t> on </a:t>
            </a:r>
            <a:r>
              <a:rPr lang="en-GB" err="1">
                <a:solidFill>
                  <a:schemeClr val="bg1"/>
                </a:solidFill>
                <a:hlinkClick r:id="rId10">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631957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street with a rainbow painted on it&#10;&#10;Description automatically generated with low confidence">
            <a:extLst>
              <a:ext uri="{FF2B5EF4-FFF2-40B4-BE49-F238E27FC236}">
                <a16:creationId xmlns:a16="http://schemas.microsoft.com/office/drawing/2014/main" id="{D8894842-F71D-462E-94B4-C7D75DE123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6850" y="643466"/>
            <a:ext cx="4178300" cy="5571067"/>
          </a:xfrm>
          <a:prstGeom prst="rect">
            <a:avLst/>
          </a:prstGeom>
        </p:spPr>
      </p:pic>
      <p:sp>
        <p:nvSpPr>
          <p:cNvPr id="13" name="TextBox 12">
            <a:extLst>
              <a:ext uri="{FF2B5EF4-FFF2-40B4-BE49-F238E27FC236}">
                <a16:creationId xmlns:a16="http://schemas.microsoft.com/office/drawing/2014/main" id="{03051D37-1F75-435A-BB69-1E6FAB411CAA}"/>
              </a:ext>
            </a:extLst>
          </p:cNvPr>
          <p:cNvSpPr txBox="1"/>
          <p:nvPr/>
        </p:nvSpPr>
        <p:spPr>
          <a:xfrm>
            <a:off x="4399213" y="6063916"/>
            <a:ext cx="6096000" cy="646331"/>
          </a:xfrm>
          <a:prstGeom prst="rect">
            <a:avLst/>
          </a:prstGeom>
          <a:noFill/>
        </p:spPr>
        <p:txBody>
          <a:bodyPr wrap="square">
            <a:spAutoFit/>
          </a:bodyPr>
          <a:lstStyle/>
          <a:p>
            <a:r>
              <a:rPr lang="en-US" sz="3600" b="1"/>
              <a:t>Any questions?</a:t>
            </a:r>
            <a:endParaRPr lang="en-GB" sz="3600"/>
          </a:p>
        </p:txBody>
      </p:sp>
      <p:sp>
        <p:nvSpPr>
          <p:cNvPr id="16" name="TextBox 15">
            <a:extLst>
              <a:ext uri="{FF2B5EF4-FFF2-40B4-BE49-F238E27FC236}">
                <a16:creationId xmlns:a16="http://schemas.microsoft.com/office/drawing/2014/main" id="{E455630B-914B-4719-83C9-D689586C52C4}"/>
              </a:ext>
            </a:extLst>
          </p:cNvPr>
          <p:cNvSpPr txBox="1"/>
          <p:nvPr/>
        </p:nvSpPr>
        <p:spPr>
          <a:xfrm>
            <a:off x="288758" y="6387081"/>
            <a:ext cx="6096000" cy="369332"/>
          </a:xfrm>
          <a:prstGeom prst="rect">
            <a:avLst/>
          </a:prstGeom>
          <a:noFill/>
        </p:spPr>
        <p:txBody>
          <a:bodyPr wrap="square">
            <a:spAutoFit/>
          </a:bodyPr>
          <a:lstStyle/>
          <a:p>
            <a:r>
              <a:rPr lang="en-GB"/>
              <a:t>Photo by </a:t>
            </a:r>
            <a:r>
              <a:rPr lang="en-GB">
                <a:hlinkClick r:id="rId3"/>
              </a:rPr>
              <a:t>Caleb Chen</a:t>
            </a:r>
            <a:r>
              <a:rPr lang="en-GB"/>
              <a:t> on </a:t>
            </a:r>
            <a:r>
              <a:rPr lang="en-GB" err="1">
                <a:hlinkClick r:id="rId4"/>
              </a:rPr>
              <a:t>Unsplash</a:t>
            </a:r>
            <a:r>
              <a:rPr lang="en-GB"/>
              <a:t> </a:t>
            </a:r>
          </a:p>
        </p:txBody>
      </p:sp>
    </p:spTree>
    <p:extLst>
      <p:ext uri="{BB962C8B-B14F-4D97-AF65-F5344CB8AC3E}">
        <p14:creationId xmlns:p14="http://schemas.microsoft.com/office/powerpoint/2010/main" val="177245543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31B6B-C388-4D0F-95BD-660C0BB45ED9}"/>
              </a:ext>
            </a:extLst>
          </p:cNvPr>
          <p:cNvSpPr>
            <a:spLocks noGrp="1"/>
          </p:cNvSpPr>
          <p:nvPr>
            <p:ph type="title"/>
          </p:nvPr>
        </p:nvSpPr>
        <p:spPr/>
        <p:txBody>
          <a:bodyPr/>
          <a:lstStyle/>
          <a:p>
            <a:r>
              <a:rPr lang="en-GB" b="1"/>
              <a:t>References </a:t>
            </a:r>
          </a:p>
        </p:txBody>
      </p:sp>
      <p:sp>
        <p:nvSpPr>
          <p:cNvPr id="3" name="Content Placeholder 2">
            <a:extLst>
              <a:ext uri="{FF2B5EF4-FFF2-40B4-BE49-F238E27FC236}">
                <a16:creationId xmlns:a16="http://schemas.microsoft.com/office/drawing/2014/main" id="{96CB5565-EEC3-42A8-A6F1-B137DF79F254}"/>
              </a:ext>
            </a:extLst>
          </p:cNvPr>
          <p:cNvSpPr>
            <a:spLocks noGrp="1"/>
          </p:cNvSpPr>
          <p:nvPr>
            <p:ph idx="1"/>
          </p:nvPr>
        </p:nvSpPr>
        <p:spPr>
          <a:xfrm>
            <a:off x="838200" y="1491916"/>
            <a:ext cx="10515600" cy="5170141"/>
          </a:xfrm>
        </p:spPr>
        <p:txBody>
          <a:bodyPr>
            <a:normAutofit fontScale="55000" lnSpcReduction="20000"/>
          </a:bodyPr>
          <a:lstStyle/>
          <a:p>
            <a:pPr algn="l"/>
            <a:r>
              <a:rPr lang="en-GB" sz="2400" i="0">
                <a:effectLst/>
              </a:rPr>
              <a:t>Brooks, H., Bee, P., &amp; Rogers, A. (2018). "Introduction to qualitative research methods". In </a:t>
            </a:r>
            <a:r>
              <a:rPr lang="en-GB" sz="2400" i="1">
                <a:effectLst/>
              </a:rPr>
              <a:t>A research handbook for patient and public involvement researchers</a:t>
            </a:r>
            <a:r>
              <a:rPr lang="en-GB" sz="2400" i="0">
                <a:effectLst/>
              </a:rPr>
              <a:t>. Manchester, England: Manchester University Press. Retrieved Mar 4, 2021, from </a:t>
            </a:r>
            <a:r>
              <a:rPr lang="en-GB" sz="2400" i="0">
                <a:effectLst/>
                <a:hlinkClick r:id="rId2">
                  <a:extLst>
                    <a:ext uri="{A12FA001-AC4F-418D-AE19-62706E023703}">
                      <ahyp:hlinkClr xmlns:ahyp="http://schemas.microsoft.com/office/drawing/2018/hyperlinkcolor" val="tx"/>
                    </a:ext>
                  </a:extLst>
                </a:hlinkClick>
              </a:rPr>
              <a:t>https://www.manchesteropenhive.com/view/9781526136527/9781526136527.00012.xml</a:t>
            </a:r>
            <a:endParaRPr lang="en-GB" sz="2400" i="0">
              <a:effectLst/>
            </a:endParaRPr>
          </a:p>
          <a:p>
            <a:pPr algn="l"/>
            <a:endParaRPr lang="en-GB" sz="2400" i="0">
              <a:effectLst/>
              <a:latin typeface="+mj-lt"/>
            </a:endParaRPr>
          </a:p>
          <a:p>
            <a:pPr algn="l"/>
            <a:r>
              <a:rPr lang="en-GB" sz="2400">
                <a:latin typeface="+mj-lt"/>
              </a:rPr>
              <a:t>Institute for Community Studies (2021). What is peer research? Available from: </a:t>
            </a:r>
            <a:r>
              <a:rPr lang="en-GB" sz="2400">
                <a:latin typeface="+mj-lt"/>
                <a:hlinkClick r:id="rId3"/>
              </a:rPr>
              <a:t>https://icstudies.org.uk/peer_research_network/what-peer-research</a:t>
            </a:r>
            <a:r>
              <a:rPr lang="en-GB" sz="2400">
                <a:latin typeface="+mj-lt"/>
              </a:rPr>
              <a:t> [Accessed 11 January 2022]</a:t>
            </a:r>
            <a:endParaRPr lang="en-GB" sz="2400" i="0">
              <a:effectLst/>
              <a:latin typeface="+mj-lt"/>
            </a:endParaRPr>
          </a:p>
          <a:p>
            <a:pPr algn="l"/>
            <a:endParaRPr lang="en-GB" sz="2400" i="0">
              <a:effectLst/>
              <a:latin typeface="+mj-lt"/>
            </a:endParaRPr>
          </a:p>
          <a:p>
            <a:pPr algn="l"/>
            <a:r>
              <a:rPr lang="en-GB" sz="2400">
                <a:latin typeface="+mj-lt"/>
              </a:rPr>
              <a:t>Mays N, Pope C. Assessing quality in qualitative research BMJ 2000; 320:50</a:t>
            </a:r>
          </a:p>
          <a:p>
            <a:pPr algn="l"/>
            <a:endParaRPr lang="en-GB" sz="2400">
              <a:latin typeface="+mj-lt"/>
            </a:endParaRPr>
          </a:p>
          <a:p>
            <a:r>
              <a:rPr lang="en-US" sz="2400">
                <a:solidFill>
                  <a:schemeClr val="tx1"/>
                </a:solidFill>
                <a:effectLst/>
                <a:latin typeface="+mj-lt"/>
                <a:ea typeface="Calibri" panose="020F0502020204030204" pitchFamily="34" charset="0"/>
              </a:rPr>
              <a:t>NIHR Centre for Engagement and Dissemination (2021). Briefing notes for researchers* – public involvement in NHS, health and social care research (version 1.0 – April 2021). Available from: </a:t>
            </a:r>
            <a:r>
              <a:rPr lang="en-US" sz="2400">
                <a:solidFill>
                  <a:schemeClr val="tx1"/>
                </a:solidFill>
                <a:effectLst/>
                <a:latin typeface="+mj-lt"/>
                <a:ea typeface="Calibri" panose="020F0502020204030204" pitchFamily="34" charset="0"/>
                <a:hlinkClick r:id="rId4"/>
              </a:rPr>
              <a:t>https://www.nihr.ac.uk/documents/briefing-notes-for-researchers-public-involvement-in-nhs-health-and-social-care-research/27371#Identifying_and_prioritising_research</a:t>
            </a:r>
            <a:r>
              <a:rPr lang="en-US" sz="2400">
                <a:solidFill>
                  <a:schemeClr val="tx1"/>
                </a:solidFill>
                <a:effectLst/>
                <a:latin typeface="+mj-lt"/>
                <a:ea typeface="Calibri" panose="020F0502020204030204" pitchFamily="34" charset="0"/>
              </a:rPr>
              <a:t> [Accessed 10 January 2022]</a:t>
            </a:r>
          </a:p>
          <a:p>
            <a:endParaRPr lang="en-US" sz="2400">
              <a:latin typeface="+mj-lt"/>
            </a:endParaRPr>
          </a:p>
          <a:p>
            <a:r>
              <a:rPr lang="en-GB" sz="2400">
                <a:latin typeface="+mj-lt"/>
              </a:rPr>
              <a:t>NIHR INVOLVE. What is public involvement in research? Available from: </a:t>
            </a:r>
            <a:r>
              <a:rPr lang="en-GB" sz="2400">
                <a:latin typeface="+mj-lt"/>
                <a:hlinkClick r:id="rId5"/>
              </a:rPr>
              <a:t>https://www.invo.org.uk/find-out-more/what-is-public-involvement-in-research-2/</a:t>
            </a:r>
            <a:r>
              <a:rPr lang="en-GB" sz="2400">
                <a:latin typeface="+mj-lt"/>
              </a:rPr>
              <a:t> [Accessed 10 January 2022]</a:t>
            </a:r>
          </a:p>
          <a:p>
            <a:pPr algn="l"/>
            <a:endParaRPr lang="en-GB" sz="2400">
              <a:latin typeface="+mj-lt"/>
            </a:endParaRPr>
          </a:p>
          <a:p>
            <a:pPr algn="l"/>
            <a:r>
              <a:rPr lang="en-GB" sz="2400" b="0" i="0">
                <a:solidFill>
                  <a:srgbClr val="000000"/>
                </a:solidFill>
                <a:effectLst/>
                <a:latin typeface="+mj-lt"/>
              </a:rPr>
              <a:t>Oliver S, Clarke-Jones L, Rees R, Milne R, Buchanan P. Involving consumers in research and development agenda setting for the NHS: developing an evidence-based approach. </a:t>
            </a:r>
            <a:r>
              <a:rPr lang="en-GB" sz="2400" b="0" i="1">
                <a:solidFill>
                  <a:srgbClr val="000000"/>
                </a:solidFill>
                <a:effectLst/>
                <a:latin typeface="+mj-lt"/>
              </a:rPr>
              <a:t>Health </a:t>
            </a:r>
            <a:r>
              <a:rPr lang="en-GB" sz="2400" b="0" i="1" err="1">
                <a:solidFill>
                  <a:srgbClr val="000000"/>
                </a:solidFill>
                <a:effectLst/>
                <a:latin typeface="+mj-lt"/>
              </a:rPr>
              <a:t>Technol</a:t>
            </a:r>
            <a:r>
              <a:rPr lang="en-GB" sz="2400" b="0" i="1">
                <a:solidFill>
                  <a:srgbClr val="000000"/>
                </a:solidFill>
                <a:effectLst/>
                <a:latin typeface="+mj-lt"/>
              </a:rPr>
              <a:t> Assess</a:t>
            </a:r>
            <a:r>
              <a:rPr lang="en-GB" sz="2400" b="0" i="0">
                <a:solidFill>
                  <a:srgbClr val="000000"/>
                </a:solidFill>
                <a:effectLst/>
                <a:latin typeface="+mj-lt"/>
              </a:rPr>
              <a:t> 2004;8(15)</a:t>
            </a:r>
          </a:p>
          <a:p>
            <a:pPr algn="l"/>
            <a:endParaRPr lang="en-GB" sz="2400"/>
          </a:p>
          <a:p>
            <a:r>
              <a:rPr lang="en-GB" sz="2400" i="0" u="none" strike="noStrike" baseline="0"/>
              <a:t>Ritchie, J., Lewis, J., Nicholls, C.M. and </a:t>
            </a:r>
            <a:r>
              <a:rPr lang="en-GB" sz="2400" i="0" u="none" strike="noStrike" baseline="0" err="1"/>
              <a:t>Ormston</a:t>
            </a:r>
            <a:r>
              <a:rPr lang="en-GB" sz="2400" i="0" u="none" strike="noStrike" baseline="0"/>
              <a:t>, R. eds., 2013. Qualitative research practice: A guide for social science students and researchers. SAGE. Available from: </a:t>
            </a:r>
            <a:r>
              <a:rPr lang="en-GB" sz="2400" i="0" u="none" strike="noStrike" baseline="0">
                <a:hlinkClick r:id="rId6"/>
              </a:rPr>
              <a:t>https://books.google.co.uk/books?id=EQSIAwAAQBAJ&amp;lpg=PP1&amp;pg=PP1#v=onepage&amp;q&amp;f=false</a:t>
            </a:r>
            <a:r>
              <a:rPr lang="en-GB" sz="2400" i="0" u="none" strike="noStrike" baseline="0"/>
              <a:t> </a:t>
            </a:r>
            <a:br>
              <a:rPr lang="en-GB" sz="2400" i="0">
                <a:effectLst/>
              </a:rPr>
            </a:br>
            <a:endParaRPr lang="en-GB" sz="2400"/>
          </a:p>
          <a:p>
            <a:pPr algn="l"/>
            <a:r>
              <a:rPr lang="en-GB" sz="2400"/>
              <a:t>Slides on peer researchers have been adapted from resources kindly shared by James Watson based at the MAP Centre for Urban Health Solutions, St Michaels Hospital, Toronto.</a:t>
            </a:r>
          </a:p>
        </p:txBody>
      </p:sp>
    </p:spTree>
    <p:extLst>
      <p:ext uri="{BB962C8B-B14F-4D97-AF65-F5344CB8AC3E}">
        <p14:creationId xmlns:p14="http://schemas.microsoft.com/office/powerpoint/2010/main" val="418245956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 name="Picture 6" descr="A picture containing text, computer, indoor, computer&#10;&#10;Description automatically generated">
            <a:extLst>
              <a:ext uri="{FF2B5EF4-FFF2-40B4-BE49-F238E27FC236}">
                <a16:creationId xmlns:a16="http://schemas.microsoft.com/office/drawing/2014/main" id="{FBACC6BF-D400-4448-9382-6C3780703666}"/>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4056" b="20944"/>
          <a:stretch/>
        </p:blipFill>
        <p:spPr>
          <a:xfrm>
            <a:off x="-1" y="10"/>
            <a:ext cx="12192001" cy="6857990"/>
          </a:xfrm>
          <a:prstGeom prst="rect">
            <a:avLst/>
          </a:prstGeom>
        </p:spPr>
      </p:pic>
      <p:sp>
        <p:nvSpPr>
          <p:cNvPr id="2" name="Title 1">
            <a:extLst>
              <a:ext uri="{FF2B5EF4-FFF2-40B4-BE49-F238E27FC236}">
                <a16:creationId xmlns:a16="http://schemas.microsoft.com/office/drawing/2014/main" id="{329D2E7B-2F0D-4A7E-A332-E2DE8BB54522}"/>
              </a:ext>
            </a:extLst>
          </p:cNvPr>
          <p:cNvSpPr>
            <a:spLocks noGrp="1"/>
          </p:cNvSpPr>
          <p:nvPr>
            <p:ph type="ctrTitle"/>
          </p:nvPr>
        </p:nvSpPr>
        <p:spPr>
          <a:xfrm>
            <a:off x="838200" y="914402"/>
            <a:ext cx="10515600" cy="2985923"/>
          </a:xfrm>
        </p:spPr>
        <p:txBody>
          <a:bodyPr>
            <a:normAutofit/>
          </a:bodyPr>
          <a:lstStyle/>
          <a:p>
            <a:r>
              <a:rPr lang="en-GB" sz="5200" b="1">
                <a:solidFill>
                  <a:srgbClr val="FFFFFF"/>
                </a:solidFill>
              </a:rPr>
              <a:t>Session 3 Training: Interviewing Skills &amp; Emotional Wellbeing</a:t>
            </a:r>
          </a:p>
        </p:txBody>
      </p:sp>
      <p:sp>
        <p:nvSpPr>
          <p:cNvPr id="3" name="Subtitle 2">
            <a:extLst>
              <a:ext uri="{FF2B5EF4-FFF2-40B4-BE49-F238E27FC236}">
                <a16:creationId xmlns:a16="http://schemas.microsoft.com/office/drawing/2014/main" id="{995553E6-2786-404C-8D40-A561D3D290F6}"/>
              </a:ext>
            </a:extLst>
          </p:cNvPr>
          <p:cNvSpPr>
            <a:spLocks noGrp="1"/>
          </p:cNvSpPr>
          <p:nvPr>
            <p:ph type="subTitle" idx="1"/>
          </p:nvPr>
        </p:nvSpPr>
        <p:spPr>
          <a:xfrm>
            <a:off x="838200" y="4072040"/>
            <a:ext cx="10515600" cy="1384310"/>
          </a:xfrm>
        </p:spPr>
        <p:txBody>
          <a:bodyPr>
            <a:normAutofit/>
          </a:bodyPr>
          <a:lstStyle/>
          <a:p>
            <a:endParaRPr lang="en-GB">
              <a:solidFill>
                <a:srgbClr val="FFFFFF"/>
              </a:solidFill>
            </a:endParaRPr>
          </a:p>
        </p:txBody>
      </p:sp>
      <p:sp>
        <p:nvSpPr>
          <p:cNvPr id="14" name="TextBox 13">
            <a:extLst>
              <a:ext uri="{FF2B5EF4-FFF2-40B4-BE49-F238E27FC236}">
                <a16:creationId xmlns:a16="http://schemas.microsoft.com/office/drawing/2014/main" id="{192B7FF2-3DEA-4EE9-B934-F3039D67556C}"/>
              </a:ext>
            </a:extLst>
          </p:cNvPr>
          <p:cNvSpPr txBox="1"/>
          <p:nvPr/>
        </p:nvSpPr>
        <p:spPr>
          <a:xfrm>
            <a:off x="304800" y="6389859"/>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Compare Fibre</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419492951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51AA7CDE-8587-43AF-8E5F-438FBD65FD61}"/>
              </a:ext>
            </a:extLst>
          </p:cNvPr>
          <p:cNvSpPr>
            <a:spLocks noGrp="1"/>
          </p:cNvSpPr>
          <p:nvPr>
            <p:ph type="title"/>
          </p:nvPr>
        </p:nvSpPr>
        <p:spPr>
          <a:xfrm>
            <a:off x="836679" y="223252"/>
            <a:ext cx="6002110" cy="1495425"/>
          </a:xfrm>
        </p:spPr>
        <p:txBody>
          <a:bodyPr>
            <a:normAutofit/>
          </a:bodyPr>
          <a:lstStyle/>
          <a:p>
            <a:r>
              <a:rPr lang="en-GB" sz="4000" b="1"/>
              <a:t>Reminders…</a:t>
            </a:r>
            <a:endParaRPr lang="en-GB" sz="4000" b="1">
              <a:highlight>
                <a:srgbClr val="FFFF00"/>
              </a:highlight>
            </a:endParaRPr>
          </a:p>
        </p:txBody>
      </p:sp>
      <p:sp>
        <p:nvSpPr>
          <p:cNvPr id="3" name="Content Placeholder 2">
            <a:extLst>
              <a:ext uri="{FF2B5EF4-FFF2-40B4-BE49-F238E27FC236}">
                <a16:creationId xmlns:a16="http://schemas.microsoft.com/office/drawing/2014/main" id="{A4583EC3-7DBE-46E8-916B-5F89E9A5F450}"/>
              </a:ext>
            </a:extLst>
          </p:cNvPr>
          <p:cNvSpPr>
            <a:spLocks noGrp="1"/>
          </p:cNvSpPr>
          <p:nvPr>
            <p:ph idx="1"/>
          </p:nvPr>
        </p:nvSpPr>
        <p:spPr>
          <a:xfrm>
            <a:off x="836679" y="1626919"/>
            <a:ext cx="6002110" cy="4762006"/>
          </a:xfrm>
        </p:spPr>
        <p:txBody>
          <a:bodyPr>
            <a:noAutofit/>
          </a:bodyPr>
          <a:lstStyle/>
          <a:p>
            <a:r>
              <a:rPr lang="en-GB" sz="2000"/>
              <a:t>Allow everyone to speak, one at a time</a:t>
            </a:r>
          </a:p>
          <a:p>
            <a:r>
              <a:rPr lang="en-GB" sz="2000" b="1"/>
              <a:t>Respect</a:t>
            </a:r>
            <a:r>
              <a:rPr lang="en-GB" sz="2000"/>
              <a:t> everyone’s comments and suggestions (no wrong answers)</a:t>
            </a:r>
          </a:p>
          <a:p>
            <a:r>
              <a:rPr lang="en-GB" sz="2000"/>
              <a:t>Keep your </a:t>
            </a:r>
            <a:r>
              <a:rPr lang="en-GB" sz="2000" b="1"/>
              <a:t>microphone muted </a:t>
            </a:r>
            <a:r>
              <a:rPr lang="en-GB" sz="2000"/>
              <a:t>unless you have something to say</a:t>
            </a:r>
          </a:p>
          <a:p>
            <a:r>
              <a:rPr lang="en-GB" sz="2000" b="1"/>
              <a:t>Raise your hand </a:t>
            </a:r>
            <a:r>
              <a:rPr lang="en-GB" sz="2000"/>
              <a:t>to let us know you would like to speak or use the </a:t>
            </a:r>
            <a:r>
              <a:rPr lang="en-GB" sz="2000" b="1"/>
              <a:t>chat</a:t>
            </a:r>
            <a:r>
              <a:rPr lang="en-GB" sz="2000"/>
              <a:t> to add any comments</a:t>
            </a:r>
          </a:p>
          <a:p>
            <a:r>
              <a:rPr lang="en-GB" sz="2000"/>
              <a:t>Use the chat/raise hand to ask any </a:t>
            </a:r>
            <a:r>
              <a:rPr lang="en-GB" sz="2000" b="1"/>
              <a:t>questions</a:t>
            </a:r>
            <a:r>
              <a:rPr lang="en-GB" sz="2000"/>
              <a:t> – please do stop and ask any questions throughout</a:t>
            </a:r>
          </a:p>
          <a:p>
            <a:r>
              <a:rPr lang="en-GB" sz="2000"/>
              <a:t>We will be </a:t>
            </a:r>
            <a:r>
              <a:rPr lang="en-GB" sz="2000" b="1"/>
              <a:t>recording</a:t>
            </a:r>
            <a:r>
              <a:rPr lang="en-GB" sz="2000"/>
              <a:t> the meeting to help us keep track of comments &amp; so you can re-watch in your own time</a:t>
            </a:r>
          </a:p>
        </p:txBody>
      </p:sp>
      <p:pic>
        <p:nvPicPr>
          <p:cNvPr id="6" name="Picture 5" descr="Shape&#10;&#10;Description automatically generated with low confidence">
            <a:extLst>
              <a:ext uri="{FF2B5EF4-FFF2-40B4-BE49-F238E27FC236}">
                <a16:creationId xmlns:a16="http://schemas.microsoft.com/office/drawing/2014/main" id="{AB11F3AE-B133-47FB-9EB7-56B494A9B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8565" y="3088885"/>
            <a:ext cx="3429000" cy="3429000"/>
          </a:xfrm>
          <a:prstGeom prst="rect">
            <a:avLst/>
          </a:prstGeom>
        </p:spPr>
      </p:pic>
    </p:spTree>
    <p:extLst>
      <p:ext uri="{BB962C8B-B14F-4D97-AF65-F5344CB8AC3E}">
        <p14:creationId xmlns:p14="http://schemas.microsoft.com/office/powerpoint/2010/main" val="287742928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AE60E-8E41-4C9C-A9C5-9A71BC7E5553}"/>
              </a:ext>
            </a:extLst>
          </p:cNvPr>
          <p:cNvSpPr>
            <a:spLocks noGrp="1"/>
          </p:cNvSpPr>
          <p:nvPr>
            <p:ph type="title"/>
          </p:nvPr>
        </p:nvSpPr>
        <p:spPr/>
        <p:txBody>
          <a:bodyPr/>
          <a:lstStyle/>
          <a:p>
            <a:r>
              <a:rPr lang="en-GB" b="1"/>
              <a:t>Agenda</a:t>
            </a:r>
          </a:p>
        </p:txBody>
      </p:sp>
      <p:graphicFrame>
        <p:nvGraphicFramePr>
          <p:cNvPr id="4" name="Table 4">
            <a:extLst>
              <a:ext uri="{FF2B5EF4-FFF2-40B4-BE49-F238E27FC236}">
                <a16:creationId xmlns:a16="http://schemas.microsoft.com/office/drawing/2014/main" id="{A7C04137-8C1A-4622-BC4B-26877245FA22}"/>
              </a:ext>
            </a:extLst>
          </p:cNvPr>
          <p:cNvGraphicFramePr>
            <a:graphicFrameLocks noGrp="1"/>
          </p:cNvGraphicFramePr>
          <p:nvPr/>
        </p:nvGraphicFramePr>
        <p:xfrm>
          <a:off x="838200" y="2118199"/>
          <a:ext cx="10515600" cy="3169920"/>
        </p:xfrm>
        <a:graphic>
          <a:graphicData uri="http://schemas.openxmlformats.org/drawingml/2006/table">
            <a:tbl>
              <a:tblPr firstRow="1" bandRow="1">
                <a:tableStyleId>{5C22544A-7EE6-4342-B048-85BDC9FD1C3A}</a:tableStyleId>
              </a:tblPr>
              <a:tblGrid>
                <a:gridCol w="2248845">
                  <a:extLst>
                    <a:ext uri="{9D8B030D-6E8A-4147-A177-3AD203B41FA5}">
                      <a16:colId xmlns:a16="http://schemas.microsoft.com/office/drawing/2014/main" val="1621959022"/>
                    </a:ext>
                  </a:extLst>
                </a:gridCol>
                <a:gridCol w="8266755">
                  <a:extLst>
                    <a:ext uri="{9D8B030D-6E8A-4147-A177-3AD203B41FA5}">
                      <a16:colId xmlns:a16="http://schemas.microsoft.com/office/drawing/2014/main" val="3183551291"/>
                    </a:ext>
                  </a:extLst>
                </a:gridCol>
              </a:tblGrid>
              <a:tr h="370840">
                <a:tc>
                  <a:txBody>
                    <a:bodyPr/>
                    <a:lstStyle/>
                    <a:p>
                      <a:r>
                        <a:rPr lang="en-GB" sz="2000"/>
                        <a:t>Time</a:t>
                      </a:r>
                    </a:p>
                  </a:txBody>
                  <a:tcPr/>
                </a:tc>
                <a:tc>
                  <a:txBody>
                    <a:bodyPr/>
                    <a:lstStyle/>
                    <a:p>
                      <a:r>
                        <a:rPr lang="en-GB" sz="2000"/>
                        <a:t>Topic</a:t>
                      </a:r>
                    </a:p>
                  </a:txBody>
                  <a:tcPr/>
                </a:tc>
                <a:extLst>
                  <a:ext uri="{0D108BD9-81ED-4DB2-BD59-A6C34878D82A}">
                    <a16:rowId xmlns:a16="http://schemas.microsoft.com/office/drawing/2014/main" val="1073193674"/>
                  </a:ext>
                </a:extLst>
              </a:tr>
              <a:tr h="370840">
                <a:tc>
                  <a:txBody>
                    <a:bodyPr/>
                    <a:lstStyle/>
                    <a:p>
                      <a:r>
                        <a:rPr lang="en-GB" sz="2000"/>
                        <a:t>5.30pm-5.40pm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Team building</a:t>
                      </a:r>
                      <a:r>
                        <a:rPr lang="en-GB" sz="2000"/>
                        <a:t>: Pictionary</a:t>
                      </a:r>
                    </a:p>
                  </a:txBody>
                  <a:tcPr/>
                </a:tc>
                <a:extLst>
                  <a:ext uri="{0D108BD9-81ED-4DB2-BD59-A6C34878D82A}">
                    <a16:rowId xmlns:a16="http://schemas.microsoft.com/office/drawing/2014/main" val="1598597994"/>
                  </a:ext>
                </a:extLst>
              </a:tr>
              <a:tr h="370840">
                <a:tc>
                  <a:txBody>
                    <a:bodyPr/>
                    <a:lstStyle/>
                    <a:p>
                      <a:r>
                        <a:rPr lang="en-GB" sz="2000"/>
                        <a:t>5.40pm-5.50pm</a:t>
                      </a:r>
                    </a:p>
                  </a:txBody>
                  <a:tcPr/>
                </a:tc>
                <a:tc>
                  <a:txBody>
                    <a:bodyPr/>
                    <a:lstStyle/>
                    <a:p>
                      <a:r>
                        <a:rPr lang="en-GB" sz="2000" b="1"/>
                        <a:t>Since our last meeting &amp; Reflections from a Peer Researcher</a:t>
                      </a:r>
                    </a:p>
                  </a:txBody>
                  <a:tcPr/>
                </a:tc>
                <a:extLst>
                  <a:ext uri="{0D108BD9-81ED-4DB2-BD59-A6C34878D82A}">
                    <a16:rowId xmlns:a16="http://schemas.microsoft.com/office/drawing/2014/main" val="1084088643"/>
                  </a:ext>
                </a:extLst>
              </a:tr>
              <a:tr h="370840">
                <a:tc>
                  <a:txBody>
                    <a:bodyPr/>
                    <a:lstStyle/>
                    <a:p>
                      <a:r>
                        <a:rPr lang="en-GB" sz="2000"/>
                        <a:t>5.50pm-6.30pm</a:t>
                      </a:r>
                    </a:p>
                  </a:txBody>
                  <a:tcPr/>
                </a:tc>
                <a:tc>
                  <a:txBody>
                    <a:bodyPr/>
                    <a:lstStyle/>
                    <a:p>
                      <a:r>
                        <a:rPr lang="en-GB" sz="2000" b="1"/>
                        <a:t>Interviews as a method (including practice)</a:t>
                      </a:r>
                    </a:p>
                  </a:txBody>
                  <a:tcPr/>
                </a:tc>
                <a:extLst>
                  <a:ext uri="{0D108BD9-81ED-4DB2-BD59-A6C34878D82A}">
                    <a16:rowId xmlns:a16="http://schemas.microsoft.com/office/drawing/2014/main" val="1604877598"/>
                  </a:ext>
                </a:extLst>
              </a:tr>
              <a:tr h="370840">
                <a:tc>
                  <a:txBody>
                    <a:bodyPr/>
                    <a:lstStyle/>
                    <a:p>
                      <a:r>
                        <a:rPr lang="en-GB" sz="2000"/>
                        <a:t>6.30pm-6.40pm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 break </a:t>
                      </a:r>
                    </a:p>
                  </a:txBody>
                  <a:tcPr/>
                </a:tc>
                <a:extLst>
                  <a:ext uri="{0D108BD9-81ED-4DB2-BD59-A6C34878D82A}">
                    <a16:rowId xmlns:a16="http://schemas.microsoft.com/office/drawing/2014/main" val="2709042883"/>
                  </a:ext>
                </a:extLst>
              </a:tr>
              <a:tr h="370840">
                <a:tc>
                  <a:txBody>
                    <a:bodyPr/>
                    <a:lstStyle/>
                    <a:p>
                      <a:r>
                        <a:rPr lang="en-GB" sz="2000"/>
                        <a:t>6.40pm-7.10pm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The ‘Interviewer’ (including practice)</a:t>
                      </a:r>
                    </a:p>
                  </a:txBody>
                  <a:tcPr/>
                </a:tc>
                <a:extLst>
                  <a:ext uri="{0D108BD9-81ED-4DB2-BD59-A6C34878D82A}">
                    <a16:rowId xmlns:a16="http://schemas.microsoft.com/office/drawing/2014/main" val="1129604893"/>
                  </a:ext>
                </a:extLst>
              </a:tr>
              <a:tr h="370840">
                <a:tc>
                  <a:txBody>
                    <a:bodyPr/>
                    <a:lstStyle/>
                    <a:p>
                      <a:r>
                        <a:rPr lang="en-GB" sz="2000"/>
                        <a:t>7.10pm-7.25pm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Emotional wellbeing as a peer researcher</a:t>
                      </a:r>
                    </a:p>
                  </a:txBody>
                  <a:tcPr/>
                </a:tc>
                <a:extLst>
                  <a:ext uri="{0D108BD9-81ED-4DB2-BD59-A6C34878D82A}">
                    <a16:rowId xmlns:a16="http://schemas.microsoft.com/office/drawing/2014/main" val="3917500080"/>
                  </a:ext>
                </a:extLst>
              </a:tr>
              <a:tr h="370840">
                <a:tc>
                  <a:txBody>
                    <a:bodyPr/>
                    <a:lstStyle/>
                    <a:p>
                      <a:r>
                        <a:rPr lang="en-GB" sz="2000"/>
                        <a:t>7.25pm-7.30pm</a:t>
                      </a:r>
                    </a:p>
                  </a:txBody>
                  <a:tcPr/>
                </a:tc>
                <a:tc>
                  <a:txBody>
                    <a:bodyPr/>
                    <a:lstStyle/>
                    <a:p>
                      <a:r>
                        <a:rPr lang="en-GB" sz="2000" b="1"/>
                        <a:t>Wrap up &amp; next steps</a:t>
                      </a:r>
                    </a:p>
                  </a:txBody>
                  <a:tcPr/>
                </a:tc>
                <a:extLst>
                  <a:ext uri="{0D108BD9-81ED-4DB2-BD59-A6C34878D82A}">
                    <a16:rowId xmlns:a16="http://schemas.microsoft.com/office/drawing/2014/main" val="2908054601"/>
                  </a:ext>
                </a:extLst>
              </a:tr>
            </a:tbl>
          </a:graphicData>
        </a:graphic>
      </p:graphicFrame>
      <p:pic>
        <p:nvPicPr>
          <p:cNvPr id="5" name="Graphic 4" descr="Tea with solid fill">
            <a:extLst>
              <a:ext uri="{FF2B5EF4-FFF2-40B4-BE49-F238E27FC236}">
                <a16:creationId xmlns:a16="http://schemas.microsoft.com/office/drawing/2014/main" id="{415F92FB-5FE8-47B6-AED3-36360106B4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03272" y="3653901"/>
            <a:ext cx="404128" cy="404128"/>
          </a:xfrm>
          <a:prstGeom prst="rect">
            <a:avLst/>
          </a:prstGeom>
        </p:spPr>
      </p:pic>
    </p:spTree>
    <p:extLst>
      <p:ext uri="{BB962C8B-B14F-4D97-AF65-F5344CB8AC3E}">
        <p14:creationId xmlns:p14="http://schemas.microsoft.com/office/powerpoint/2010/main" val="16768450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food, dish&#10;&#10;Description automatically generated">
            <a:extLst>
              <a:ext uri="{FF2B5EF4-FFF2-40B4-BE49-F238E27FC236}">
                <a16:creationId xmlns:a16="http://schemas.microsoft.com/office/drawing/2014/main" id="{BC88F520-4FC2-4F60-9EBF-553E14F422C6}"/>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1901" b="45912"/>
          <a:stretch/>
        </p:blipFill>
        <p:spPr>
          <a:xfrm>
            <a:off x="20" y="1"/>
            <a:ext cx="12191980" cy="6857999"/>
          </a:xfrm>
          <a:prstGeom prst="rect">
            <a:avLst/>
          </a:prstGeom>
        </p:spPr>
      </p:pic>
      <p:sp>
        <p:nvSpPr>
          <p:cNvPr id="2" name="Title 1">
            <a:extLst>
              <a:ext uri="{FF2B5EF4-FFF2-40B4-BE49-F238E27FC236}">
                <a16:creationId xmlns:a16="http://schemas.microsoft.com/office/drawing/2014/main" id="{4885EDFC-6D94-4524-AC57-F8849711071E}"/>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b="1">
                <a:solidFill>
                  <a:srgbClr val="FFFFFF"/>
                </a:solidFill>
              </a:rPr>
              <a:t>Team Building: </a:t>
            </a:r>
            <a:br>
              <a:rPr lang="en-US" b="1">
                <a:solidFill>
                  <a:srgbClr val="FFFFFF"/>
                </a:solidFill>
              </a:rPr>
            </a:br>
            <a:r>
              <a:rPr lang="en-US" b="1">
                <a:solidFill>
                  <a:srgbClr val="FFFFFF"/>
                </a:solidFill>
              </a:rPr>
              <a:t>Pictionary</a:t>
            </a:r>
          </a:p>
        </p:txBody>
      </p:sp>
      <p:sp>
        <p:nvSpPr>
          <p:cNvPr id="7" name="TextBox 6">
            <a:extLst>
              <a:ext uri="{FF2B5EF4-FFF2-40B4-BE49-F238E27FC236}">
                <a16:creationId xmlns:a16="http://schemas.microsoft.com/office/drawing/2014/main" id="{6279508F-979C-4C58-9975-A0F13079C99F}"/>
              </a:ext>
            </a:extLst>
          </p:cNvPr>
          <p:cNvSpPr txBox="1"/>
          <p:nvPr/>
        </p:nvSpPr>
        <p:spPr>
          <a:xfrm>
            <a:off x="417094" y="6304002"/>
            <a:ext cx="6096000" cy="369332"/>
          </a:xfrm>
          <a:prstGeom prst="rect">
            <a:avLst/>
          </a:prstGeom>
          <a:noFill/>
        </p:spPr>
        <p:txBody>
          <a:bodyPr wrap="square">
            <a:spAutoFit/>
          </a:bodyPr>
          <a:lstStyle/>
          <a:p>
            <a:r>
              <a:rPr lang="en-GB"/>
              <a:t>Photo by </a:t>
            </a:r>
            <a:r>
              <a:rPr lang="en-GB">
                <a:hlinkClick r:id="rId4">
                  <a:extLst>
                    <a:ext uri="{A12FA001-AC4F-418D-AE19-62706E023703}">
                      <ahyp:hlinkClr xmlns:ahyp="http://schemas.microsoft.com/office/drawing/2018/hyperlinkcolor" val="tx"/>
                    </a:ext>
                  </a:extLst>
                </a:hlinkClick>
              </a:rPr>
              <a:t>Sincerely Media</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4188036126"/>
      </p:ext>
    </p:extLst>
  </p:cSld>
  <p:clrMapOvr>
    <a:overrideClrMapping bg1="dk1" tx1="lt1" bg2="dk2" tx2="lt2" accent1="accent1" accent2="accent2" accent3="accent3" accent4="accent4" accent5="accent5" accent6="accent6" hlink="hlink" folHlink="folHlink"/>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8D0A4-6C74-4FE8-AFFD-6C4236813792}"/>
              </a:ext>
            </a:extLst>
          </p:cNvPr>
          <p:cNvSpPr>
            <a:spLocks noGrp="1"/>
          </p:cNvSpPr>
          <p:nvPr>
            <p:ph type="title"/>
          </p:nvPr>
        </p:nvSpPr>
        <p:spPr/>
        <p:txBody>
          <a:bodyPr/>
          <a:lstStyle/>
          <a:p>
            <a:r>
              <a:rPr lang="en-GB" b="1"/>
              <a:t>Since we last met…</a:t>
            </a:r>
          </a:p>
        </p:txBody>
      </p:sp>
      <p:sp>
        <p:nvSpPr>
          <p:cNvPr id="3" name="Content Placeholder 2">
            <a:extLst>
              <a:ext uri="{FF2B5EF4-FFF2-40B4-BE49-F238E27FC236}">
                <a16:creationId xmlns:a16="http://schemas.microsoft.com/office/drawing/2014/main" id="{4354AF64-7054-4065-8AFA-D4C621B51121}"/>
              </a:ext>
            </a:extLst>
          </p:cNvPr>
          <p:cNvSpPr>
            <a:spLocks noGrp="1"/>
          </p:cNvSpPr>
          <p:nvPr>
            <p:ph idx="1"/>
          </p:nvPr>
        </p:nvSpPr>
        <p:spPr/>
        <p:txBody>
          <a:bodyPr/>
          <a:lstStyle/>
          <a:p>
            <a:r>
              <a:rPr lang="en-GB" b="1">
                <a:highlight>
                  <a:srgbClr val="FFFF00"/>
                </a:highlight>
              </a:rPr>
              <a:t>Add updates </a:t>
            </a:r>
            <a:endParaRPr lang="en-GB">
              <a:highlight>
                <a:srgbClr val="FFFF00"/>
              </a:highlight>
            </a:endParaRPr>
          </a:p>
          <a:p>
            <a:endParaRPr lang="en-GB">
              <a:highlight>
                <a:srgbClr val="FFFF00"/>
              </a:highlight>
            </a:endParaRPr>
          </a:p>
          <a:p>
            <a:endParaRPr lang="en-GB"/>
          </a:p>
          <a:p>
            <a:endParaRPr lang="en-GB"/>
          </a:p>
        </p:txBody>
      </p:sp>
    </p:spTree>
    <p:extLst>
      <p:ext uri="{BB962C8B-B14F-4D97-AF65-F5344CB8AC3E}">
        <p14:creationId xmlns:p14="http://schemas.microsoft.com/office/powerpoint/2010/main" val="24006425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81AB68-BBC5-41F3-A117-B6B7CF5CADCC}"/>
              </a:ext>
            </a:extLst>
          </p:cNvPr>
          <p:cNvSpPr>
            <a:spLocks noGrp="1"/>
          </p:cNvSpPr>
          <p:nvPr>
            <p:ph type="title"/>
          </p:nvPr>
        </p:nvSpPr>
        <p:spPr>
          <a:xfrm>
            <a:off x="838200" y="189330"/>
            <a:ext cx="10515600" cy="886159"/>
          </a:xfrm>
        </p:spPr>
        <p:txBody>
          <a:bodyPr>
            <a:normAutofit/>
          </a:bodyPr>
          <a:lstStyle/>
          <a:p>
            <a:r>
              <a:rPr lang="en-GB" sz="3600"/>
              <a:t>Reflections from a Peer Researcher: </a:t>
            </a:r>
            <a:r>
              <a:rPr lang="en-GB" sz="3600" b="1" err="1"/>
              <a:t>Bakita</a:t>
            </a:r>
            <a:r>
              <a:rPr lang="en-GB" sz="3600" b="1"/>
              <a:t> </a:t>
            </a:r>
            <a:r>
              <a:rPr lang="en-GB" sz="3600" b="1" err="1"/>
              <a:t>Kasadha</a:t>
            </a:r>
            <a:endParaRPr lang="en-GB" sz="3600"/>
          </a:p>
        </p:txBody>
      </p:sp>
      <p:sp>
        <p:nvSpPr>
          <p:cNvPr id="5" name="Content Placeholder 4">
            <a:extLst>
              <a:ext uri="{FF2B5EF4-FFF2-40B4-BE49-F238E27FC236}">
                <a16:creationId xmlns:a16="http://schemas.microsoft.com/office/drawing/2014/main" id="{00D0E3D5-C4FC-45B8-B2A1-2BB40BFA767D}"/>
              </a:ext>
            </a:extLst>
          </p:cNvPr>
          <p:cNvSpPr>
            <a:spLocks noGrp="1"/>
          </p:cNvSpPr>
          <p:nvPr>
            <p:ph idx="1"/>
          </p:nvPr>
        </p:nvSpPr>
        <p:spPr>
          <a:xfrm>
            <a:off x="838201" y="922475"/>
            <a:ext cx="6464300" cy="5397500"/>
          </a:xfrm>
        </p:spPr>
        <p:txBody>
          <a:bodyPr>
            <a:noAutofit/>
          </a:bodyPr>
          <a:lstStyle/>
          <a:p>
            <a:pPr marL="0" indent="0">
              <a:buNone/>
            </a:pPr>
            <a:r>
              <a:rPr lang="en-GB" sz="1600" err="1"/>
              <a:t>Bakita</a:t>
            </a:r>
            <a:r>
              <a:rPr lang="en-GB" sz="1600"/>
              <a:t> was a Peer Researcher (THT) on the INTUIT researcher programme (</a:t>
            </a:r>
            <a:r>
              <a:rPr lang="en-GB" sz="1600">
                <a:hlinkClick r:id="rId4"/>
              </a:rPr>
              <a:t>https://intuitproject.org/</a:t>
            </a:r>
            <a:r>
              <a:rPr lang="en-GB" sz="1600"/>
              <a:t>)</a:t>
            </a:r>
          </a:p>
          <a:p>
            <a:pPr marL="0" indent="0">
              <a:buNone/>
            </a:pPr>
            <a:endParaRPr lang="en-GB" sz="1600"/>
          </a:p>
          <a:p>
            <a:pPr marL="0" indent="0">
              <a:buNone/>
            </a:pPr>
            <a:r>
              <a:rPr lang="en-GB" sz="1600"/>
              <a:t>Some reflections:</a:t>
            </a:r>
          </a:p>
          <a:p>
            <a:pPr marL="514350" indent="-514350">
              <a:buAutoNum type="arabicParenR"/>
            </a:pPr>
            <a:r>
              <a:rPr lang="en-GB" sz="1600" u="sng"/>
              <a:t>Data collection </a:t>
            </a:r>
            <a:r>
              <a:rPr lang="en-GB" sz="1600"/>
              <a:t>– build </a:t>
            </a:r>
            <a:r>
              <a:rPr lang="en-GB" sz="1600" b="1"/>
              <a:t>trust</a:t>
            </a:r>
            <a:r>
              <a:rPr lang="en-GB" sz="1600"/>
              <a:t> quickly &amp; ‘read between the lines’ but encourage participants to </a:t>
            </a:r>
            <a:r>
              <a:rPr lang="en-GB" sz="1600" b="1"/>
              <a:t>actually say</a:t>
            </a:r>
            <a:r>
              <a:rPr lang="en-GB" sz="1600"/>
              <a:t> what they mean to help support data analysis (if comfortable)</a:t>
            </a:r>
          </a:p>
          <a:p>
            <a:pPr marL="514350" indent="-514350">
              <a:buAutoNum type="arabicParenR"/>
            </a:pPr>
            <a:endParaRPr lang="en-GB" sz="1600"/>
          </a:p>
          <a:p>
            <a:pPr marL="514350" indent="-514350">
              <a:buAutoNum type="arabicParenR"/>
            </a:pPr>
            <a:r>
              <a:rPr lang="en-GB" sz="1600" u="sng"/>
              <a:t>Data analysis </a:t>
            </a:r>
            <a:r>
              <a:rPr lang="en-GB" sz="1600"/>
              <a:t>– takes </a:t>
            </a:r>
            <a:r>
              <a:rPr lang="en-GB" sz="1600" b="1"/>
              <a:t>time</a:t>
            </a:r>
            <a:r>
              <a:rPr lang="en-GB" sz="1600"/>
              <a:t> especially if this is something new for you. </a:t>
            </a:r>
            <a:r>
              <a:rPr lang="en-GB" sz="1600" b="1"/>
              <a:t>Ask questions </a:t>
            </a:r>
            <a:r>
              <a:rPr lang="en-GB" sz="1600"/>
              <a:t>until you feel comfortable – understanding what is being done so you can offer reflections in a meaningful way</a:t>
            </a:r>
          </a:p>
          <a:p>
            <a:pPr marL="514350" indent="-514350">
              <a:buAutoNum type="arabicParenR"/>
            </a:pPr>
            <a:endParaRPr lang="en-GB" sz="1600"/>
          </a:p>
          <a:p>
            <a:pPr marL="514350" indent="-514350">
              <a:buAutoNum type="arabicParenR"/>
            </a:pPr>
            <a:r>
              <a:rPr lang="en-GB" sz="1600" u="sng"/>
              <a:t>Impact</a:t>
            </a:r>
            <a:r>
              <a:rPr lang="en-GB" sz="1600"/>
              <a:t> – consider various places findings might be </a:t>
            </a:r>
            <a:r>
              <a:rPr lang="en-GB" sz="1600" b="1"/>
              <a:t>shared</a:t>
            </a:r>
            <a:r>
              <a:rPr lang="en-GB" sz="1600"/>
              <a:t> &amp; how this can be done in an </a:t>
            </a:r>
            <a:r>
              <a:rPr lang="en-GB" sz="1600" b="1"/>
              <a:t>accessible</a:t>
            </a:r>
            <a:r>
              <a:rPr lang="en-GB" sz="1600"/>
              <a:t> way using </a:t>
            </a:r>
            <a:r>
              <a:rPr lang="en-GB" sz="1600" b="1"/>
              <a:t>appropriate</a:t>
            </a:r>
            <a:r>
              <a:rPr lang="en-GB" sz="1600"/>
              <a:t> language</a:t>
            </a:r>
          </a:p>
          <a:p>
            <a:pPr marL="514350" indent="-514350">
              <a:buAutoNum type="arabicParenR"/>
            </a:pPr>
            <a:endParaRPr lang="en-GB" sz="1600"/>
          </a:p>
          <a:p>
            <a:pPr marL="514350" indent="-514350">
              <a:buAutoNum type="arabicParenR"/>
            </a:pPr>
            <a:r>
              <a:rPr lang="en-GB" sz="1600" u="sng"/>
              <a:t>Self-care and looking after your wellbeing </a:t>
            </a:r>
            <a:r>
              <a:rPr lang="en-GB" sz="1600"/>
              <a:t>– highlight </a:t>
            </a:r>
            <a:r>
              <a:rPr lang="en-GB" sz="1600" b="1"/>
              <a:t>potentially difficult questions </a:t>
            </a:r>
            <a:r>
              <a:rPr lang="en-GB" sz="1600"/>
              <a:t>&amp; </a:t>
            </a:r>
            <a:r>
              <a:rPr lang="en-GB" sz="1600" b="1"/>
              <a:t>share difficult experiences </a:t>
            </a:r>
            <a:r>
              <a:rPr lang="en-GB" sz="1600"/>
              <a:t>with the team. Your involvement is not as a peer support/mentor or community representative so allow your participant to </a:t>
            </a:r>
            <a:r>
              <a:rPr lang="en-GB" sz="1600" b="1"/>
              <a:t>speak their truth </a:t>
            </a:r>
            <a:r>
              <a:rPr lang="en-GB" sz="1600"/>
              <a:t>&amp; ensure you </a:t>
            </a:r>
            <a:r>
              <a:rPr lang="en-GB" sz="1600" b="1"/>
              <a:t>establish boundaries</a:t>
            </a:r>
            <a:endParaRPr lang="en-GB" sz="1600"/>
          </a:p>
        </p:txBody>
      </p:sp>
      <p:sp>
        <p:nvSpPr>
          <p:cNvPr id="7" name="TextBox 6">
            <a:extLst>
              <a:ext uri="{FF2B5EF4-FFF2-40B4-BE49-F238E27FC236}">
                <a16:creationId xmlns:a16="http://schemas.microsoft.com/office/drawing/2014/main" id="{50949B59-8FD2-4C8F-9471-10E0856FB5E3}"/>
              </a:ext>
            </a:extLst>
          </p:cNvPr>
          <p:cNvSpPr txBox="1"/>
          <p:nvPr/>
        </p:nvSpPr>
        <p:spPr>
          <a:xfrm>
            <a:off x="9144000" y="6295131"/>
            <a:ext cx="3048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https://www.bakitakk.com/</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3" name="Online Media 2" title="Overcoming self-stigma to achieve your potential | Bakita Kasadha | TEDxCoventGardenWomen">
            <a:hlinkClick r:id="" action="ppaction://media"/>
            <a:extLst>
              <a:ext uri="{FF2B5EF4-FFF2-40B4-BE49-F238E27FC236}">
                <a16:creationId xmlns:a16="http://schemas.microsoft.com/office/drawing/2014/main" id="{2B839E5A-AACB-4CE8-82CD-BB73285D3F7A}"/>
              </a:ext>
            </a:extLst>
          </p:cNvPr>
          <p:cNvPicPr>
            <a:picLocks noRot="1" noChangeAspect="1"/>
          </p:cNvPicPr>
          <p:nvPr>
            <a:videoFile r:link="rId1"/>
          </p:nvPr>
        </p:nvPicPr>
        <p:blipFill>
          <a:blip r:embed="rId6"/>
          <a:stretch>
            <a:fillRect/>
          </a:stretch>
        </p:blipFill>
        <p:spPr>
          <a:xfrm>
            <a:off x="7302501" y="1091084"/>
            <a:ext cx="4631430" cy="2616758"/>
          </a:xfrm>
          <a:prstGeom prst="rect">
            <a:avLst/>
          </a:prstGeom>
        </p:spPr>
      </p:pic>
      <p:sp>
        <p:nvSpPr>
          <p:cNvPr id="6" name="Footer Placeholder 5">
            <a:extLst>
              <a:ext uri="{FF2B5EF4-FFF2-40B4-BE49-F238E27FC236}">
                <a16:creationId xmlns:a16="http://schemas.microsoft.com/office/drawing/2014/main" id="{D2EB8AA0-6CFC-42D0-AC66-8CC20A051AD7}"/>
              </a:ext>
            </a:extLst>
          </p:cNvPr>
          <p:cNvSpPr>
            <a:spLocks noGrp="1"/>
          </p:cNvSpPr>
          <p:nvPr>
            <p:ph type="ftr" sz="quarter" idx="11"/>
          </p:nvPr>
        </p:nvSpPr>
        <p:spPr>
          <a:xfrm>
            <a:off x="7485184" y="3723437"/>
            <a:ext cx="4114800" cy="365125"/>
          </a:xfrm>
        </p:spPr>
        <p:txBody>
          <a:bodyPr/>
          <a:lstStyle/>
          <a:p>
            <a:r>
              <a:rPr lang="en-GB"/>
              <a:t>Uploaded to YouTube by TEDx Talks (2017)</a:t>
            </a:r>
          </a:p>
        </p:txBody>
      </p:sp>
    </p:spTree>
    <p:extLst>
      <p:ext uri="{BB962C8B-B14F-4D97-AF65-F5344CB8AC3E}">
        <p14:creationId xmlns:p14="http://schemas.microsoft.com/office/powerpoint/2010/main" val="253461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8EA45FF-B59C-4CC6-B935-F6C074B1F3DB}"/>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43588" r="1" b="14214"/>
          <a:stretch/>
        </p:blipFill>
        <p:spPr>
          <a:xfrm>
            <a:off x="20" y="10"/>
            <a:ext cx="12188930" cy="6857990"/>
          </a:xfrm>
          <a:prstGeom prst="rect">
            <a:avLst/>
          </a:prstGeom>
        </p:spPr>
      </p:pic>
      <p:sp>
        <p:nvSpPr>
          <p:cNvPr id="3" name="Title 2">
            <a:extLst>
              <a:ext uri="{FF2B5EF4-FFF2-40B4-BE49-F238E27FC236}">
                <a16:creationId xmlns:a16="http://schemas.microsoft.com/office/drawing/2014/main" id="{25097F10-6B3A-4DCC-9429-711F2FE770AF}"/>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rgbClr val="FFFFFF"/>
                </a:solidFill>
              </a:rPr>
              <a:t>Interviews as a method</a:t>
            </a:r>
          </a:p>
        </p:txBody>
      </p:sp>
      <p:sp>
        <p:nvSpPr>
          <p:cNvPr id="20"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3257261-62D4-47DF-99BF-EFAE89CEAE37}"/>
              </a:ext>
            </a:extLst>
          </p:cNvPr>
          <p:cNvSpPr txBox="1"/>
          <p:nvPr/>
        </p:nvSpPr>
        <p:spPr>
          <a:xfrm>
            <a:off x="320842" y="6395512"/>
            <a:ext cx="6096000" cy="369332"/>
          </a:xfrm>
          <a:prstGeom prst="rect">
            <a:avLst/>
          </a:prstGeom>
          <a:noFill/>
        </p:spPr>
        <p:txBody>
          <a:bodyPr wrap="square">
            <a:spAutoFit/>
          </a:bodyPr>
          <a:lstStyle/>
          <a:p>
            <a:r>
              <a:rPr lang="en-GB"/>
              <a:t>Photo by </a:t>
            </a:r>
            <a:r>
              <a:rPr lang="en-GB">
                <a:hlinkClick r:id="rId4">
                  <a:extLst>
                    <a:ext uri="{A12FA001-AC4F-418D-AE19-62706E023703}">
                      <ahyp:hlinkClr xmlns:ahyp="http://schemas.microsoft.com/office/drawing/2018/hyperlinkcolor" val="tx"/>
                    </a:ext>
                  </a:extLst>
                </a:hlinkClick>
              </a:rPr>
              <a:t>David </a:t>
            </a:r>
            <a:r>
              <a:rPr lang="en-GB" err="1">
                <a:hlinkClick r:id="rId4">
                  <a:extLst>
                    <a:ext uri="{A12FA001-AC4F-418D-AE19-62706E023703}">
                      <ahyp:hlinkClr xmlns:ahyp="http://schemas.microsoft.com/office/drawing/2018/hyperlinkcolor" val="tx"/>
                    </a:ext>
                  </a:extLst>
                </a:hlinkClick>
              </a:rPr>
              <a:t>Pisnoy</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4102277928"/>
      </p:ext>
    </p:extLst>
  </p:cSld>
  <p:clrMapOvr>
    <a:overrideClrMapping bg1="dk1" tx1="lt1" bg2="dk2" tx2="lt2" accent1="accent1" accent2="accent2" accent3="accent3" accent4="accent4" accent5="accent5" accent6="accent6" hlink="hlink" folHlink="folHlink"/>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7920C-B506-4CA8-8E86-B5DC6E1A6E84}"/>
              </a:ext>
            </a:extLst>
          </p:cNvPr>
          <p:cNvSpPr>
            <a:spLocks noGrp="1"/>
          </p:cNvSpPr>
          <p:nvPr>
            <p:ph type="title"/>
          </p:nvPr>
        </p:nvSpPr>
        <p:spPr/>
        <p:txBody>
          <a:bodyPr/>
          <a:lstStyle/>
          <a:p>
            <a:r>
              <a:rPr lang="en-GB"/>
              <a:t>The 3 types of interviews</a:t>
            </a:r>
          </a:p>
        </p:txBody>
      </p:sp>
      <p:pic>
        <p:nvPicPr>
          <p:cNvPr id="3" name="Online Media 2" title="The 3 Types of User Interviews: Structured, Semi-Structured, and Unstructured">
            <a:hlinkClick r:id="" action="ppaction://media"/>
            <a:extLst>
              <a:ext uri="{FF2B5EF4-FFF2-40B4-BE49-F238E27FC236}">
                <a16:creationId xmlns:a16="http://schemas.microsoft.com/office/drawing/2014/main" id="{9B12A005-728D-4005-B2E1-06405ED7BFCB}"/>
              </a:ext>
            </a:extLst>
          </p:cNvPr>
          <p:cNvPicPr>
            <a:picLocks noRot="1" noChangeAspect="1"/>
          </p:cNvPicPr>
          <p:nvPr>
            <a:videoFile r:link="rId1"/>
          </p:nvPr>
        </p:nvPicPr>
        <p:blipFill>
          <a:blip r:embed="rId4"/>
          <a:stretch>
            <a:fillRect/>
          </a:stretch>
        </p:blipFill>
        <p:spPr>
          <a:xfrm>
            <a:off x="2259740" y="1818787"/>
            <a:ext cx="7672520" cy="4334974"/>
          </a:xfrm>
          <a:prstGeom prst="rect">
            <a:avLst/>
          </a:prstGeom>
        </p:spPr>
      </p:pic>
      <p:sp>
        <p:nvSpPr>
          <p:cNvPr id="4" name="Footer Placeholder 3">
            <a:extLst>
              <a:ext uri="{FF2B5EF4-FFF2-40B4-BE49-F238E27FC236}">
                <a16:creationId xmlns:a16="http://schemas.microsoft.com/office/drawing/2014/main" id="{D4663518-029F-4DD6-8605-E042763DBE43}"/>
              </a:ext>
            </a:extLst>
          </p:cNvPr>
          <p:cNvSpPr>
            <a:spLocks noGrp="1"/>
          </p:cNvSpPr>
          <p:nvPr>
            <p:ph type="ftr" sz="quarter" idx="11"/>
          </p:nvPr>
        </p:nvSpPr>
        <p:spPr/>
        <p:txBody>
          <a:bodyPr/>
          <a:lstStyle/>
          <a:p>
            <a:r>
              <a:rPr lang="en-GB"/>
              <a:t>Uploaded to YouTube by NNgroup (2019)</a:t>
            </a:r>
          </a:p>
        </p:txBody>
      </p:sp>
    </p:spTree>
    <p:extLst>
      <p:ext uri="{BB962C8B-B14F-4D97-AF65-F5344CB8AC3E}">
        <p14:creationId xmlns:p14="http://schemas.microsoft.com/office/powerpoint/2010/main" val="198970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4" name="Picture 13">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7CAD63CB-2294-481E-9398-46F9E00EF39F}"/>
              </a:ext>
            </a:extLst>
          </p:cNvPr>
          <p:cNvSpPr>
            <a:spLocks noGrp="1"/>
          </p:cNvSpPr>
          <p:nvPr>
            <p:ph type="title"/>
          </p:nvPr>
        </p:nvSpPr>
        <p:spPr>
          <a:xfrm>
            <a:off x="3043403" y="2825542"/>
            <a:ext cx="6105194" cy="2031055"/>
          </a:xfrm>
        </p:spPr>
        <p:txBody>
          <a:bodyPr vert="horz" lIns="91440" tIns="45720" rIns="91440" bIns="45720" rtlCol="0" anchor="b">
            <a:normAutofit fontScale="90000"/>
          </a:bodyPr>
          <a:lstStyle/>
          <a:p>
            <a:pPr algn="ctr"/>
            <a:r>
              <a:rPr lang="en-US" kern="1200">
                <a:solidFill>
                  <a:srgbClr val="FFFFFF"/>
                </a:solidFill>
                <a:latin typeface="+mj-lt"/>
                <a:ea typeface="+mj-ea"/>
                <a:cs typeface="+mj-cs"/>
              </a:rPr>
              <a:t>What is the difference between an open and closed question?</a:t>
            </a:r>
          </a:p>
        </p:txBody>
      </p:sp>
    </p:spTree>
    <p:extLst>
      <p:ext uri="{BB962C8B-B14F-4D97-AF65-F5344CB8AC3E}">
        <p14:creationId xmlns:p14="http://schemas.microsoft.com/office/powerpoint/2010/main" val="1574936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794676-E5C9-4FDD-B952-4BAD5DFBD8EE}"/>
              </a:ext>
            </a:extLst>
          </p:cNvPr>
          <p:cNvSpPr>
            <a:spLocks noGrp="1"/>
          </p:cNvSpPr>
          <p:nvPr>
            <p:ph type="title"/>
          </p:nvPr>
        </p:nvSpPr>
        <p:spPr/>
        <p:txBody>
          <a:bodyPr/>
          <a:lstStyle/>
          <a:p>
            <a:r>
              <a:rPr lang="en-GB" b="1"/>
              <a:t>Examples of interview questions</a:t>
            </a:r>
          </a:p>
        </p:txBody>
      </p:sp>
      <p:sp>
        <p:nvSpPr>
          <p:cNvPr id="5" name="Content Placeholder 4">
            <a:extLst>
              <a:ext uri="{FF2B5EF4-FFF2-40B4-BE49-F238E27FC236}">
                <a16:creationId xmlns:a16="http://schemas.microsoft.com/office/drawing/2014/main" id="{E672268E-E641-47A2-AD40-DFC6AB34EC55}"/>
              </a:ext>
            </a:extLst>
          </p:cNvPr>
          <p:cNvSpPr>
            <a:spLocks noGrp="1"/>
          </p:cNvSpPr>
          <p:nvPr>
            <p:ph idx="1"/>
          </p:nvPr>
        </p:nvSpPr>
        <p:spPr>
          <a:xfrm>
            <a:off x="838200" y="1825625"/>
            <a:ext cx="10515600" cy="646331"/>
          </a:xfrm>
        </p:spPr>
        <p:txBody>
          <a:bodyPr>
            <a:normAutofit fontScale="92500" lnSpcReduction="20000"/>
          </a:bodyPr>
          <a:lstStyle/>
          <a:p>
            <a:pPr marL="0" indent="0">
              <a:buNone/>
            </a:pPr>
            <a:r>
              <a:rPr lang="en-GB">
                <a:highlight>
                  <a:srgbClr val="FFFF00"/>
                </a:highlight>
              </a:rPr>
              <a:t>[add examples of open and closed ended Qs from your interview topic guide]</a:t>
            </a:r>
          </a:p>
          <a:p>
            <a:endParaRPr lang="en-GB"/>
          </a:p>
          <a:p>
            <a:endParaRPr lang="en-GB"/>
          </a:p>
          <a:p>
            <a:endParaRPr lang="en-GB"/>
          </a:p>
        </p:txBody>
      </p:sp>
    </p:spTree>
    <p:extLst>
      <p:ext uri="{BB962C8B-B14F-4D97-AF65-F5344CB8AC3E}">
        <p14:creationId xmlns:p14="http://schemas.microsoft.com/office/powerpoint/2010/main" val="177616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794676-E5C9-4FDD-B952-4BAD5DFBD8EE}"/>
              </a:ext>
            </a:extLst>
          </p:cNvPr>
          <p:cNvSpPr>
            <a:spLocks noGrp="1"/>
          </p:cNvSpPr>
          <p:nvPr>
            <p:ph type="title"/>
          </p:nvPr>
        </p:nvSpPr>
        <p:spPr/>
        <p:txBody>
          <a:bodyPr/>
          <a:lstStyle/>
          <a:p>
            <a:r>
              <a:rPr lang="en-GB" b="1"/>
              <a:t>Examples of interview questions</a:t>
            </a:r>
          </a:p>
        </p:txBody>
      </p:sp>
      <p:sp>
        <p:nvSpPr>
          <p:cNvPr id="5" name="Content Placeholder 4">
            <a:extLst>
              <a:ext uri="{FF2B5EF4-FFF2-40B4-BE49-F238E27FC236}">
                <a16:creationId xmlns:a16="http://schemas.microsoft.com/office/drawing/2014/main" id="{E672268E-E641-47A2-AD40-DFC6AB34EC55}"/>
              </a:ext>
            </a:extLst>
          </p:cNvPr>
          <p:cNvSpPr>
            <a:spLocks noGrp="1"/>
          </p:cNvSpPr>
          <p:nvPr>
            <p:ph idx="1"/>
          </p:nvPr>
        </p:nvSpPr>
        <p:spPr>
          <a:xfrm>
            <a:off x="838200" y="1825625"/>
            <a:ext cx="10515600" cy="646331"/>
          </a:xfrm>
        </p:spPr>
        <p:txBody>
          <a:bodyPr>
            <a:normAutofit/>
          </a:bodyPr>
          <a:lstStyle/>
          <a:p>
            <a:pPr marL="0" indent="0">
              <a:buNone/>
            </a:pPr>
            <a:r>
              <a:rPr lang="en-GB">
                <a:highlight>
                  <a:srgbClr val="FFFF00"/>
                </a:highlight>
              </a:rPr>
              <a:t>[Indicate answers if open/closed ended]</a:t>
            </a:r>
          </a:p>
          <a:p>
            <a:endParaRPr lang="en-GB"/>
          </a:p>
          <a:p>
            <a:endParaRPr lang="en-GB"/>
          </a:p>
          <a:p>
            <a:endParaRPr lang="en-GB"/>
          </a:p>
        </p:txBody>
      </p:sp>
      <p:pic>
        <p:nvPicPr>
          <p:cNvPr id="13" name="Graphic 12" descr="Thumbs up sign with solid fill">
            <a:extLst>
              <a:ext uri="{FF2B5EF4-FFF2-40B4-BE49-F238E27FC236}">
                <a16:creationId xmlns:a16="http://schemas.microsoft.com/office/drawing/2014/main" id="{3CAA1030-2EBC-4B1A-927F-E392563F64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57172" y="1471937"/>
            <a:ext cx="914400" cy="914400"/>
          </a:xfrm>
          <a:prstGeom prst="rect">
            <a:avLst/>
          </a:prstGeom>
        </p:spPr>
      </p:pic>
      <p:pic>
        <p:nvPicPr>
          <p:cNvPr id="15" name="Graphic 14" descr="Thumbs Down with solid fill">
            <a:extLst>
              <a:ext uri="{FF2B5EF4-FFF2-40B4-BE49-F238E27FC236}">
                <a16:creationId xmlns:a16="http://schemas.microsoft.com/office/drawing/2014/main" id="{E027CC5D-B4C8-4813-8C16-9BAB19280A5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87307" y="1538503"/>
            <a:ext cx="914400" cy="914400"/>
          </a:xfrm>
          <a:prstGeom prst="rect">
            <a:avLst/>
          </a:prstGeom>
        </p:spPr>
      </p:pic>
    </p:spTree>
    <p:extLst>
      <p:ext uri="{BB962C8B-B14F-4D97-AF65-F5344CB8AC3E}">
        <p14:creationId xmlns:p14="http://schemas.microsoft.com/office/powerpoint/2010/main" val="46204898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7B67-5E7E-4187-BDAB-54F65DE8DF20}"/>
              </a:ext>
            </a:extLst>
          </p:cNvPr>
          <p:cNvSpPr>
            <a:spLocks noGrp="1"/>
          </p:cNvSpPr>
          <p:nvPr>
            <p:ph type="title"/>
          </p:nvPr>
        </p:nvSpPr>
        <p:spPr>
          <a:xfrm>
            <a:off x="838200" y="155506"/>
            <a:ext cx="10515600" cy="1325563"/>
          </a:xfrm>
        </p:spPr>
        <p:txBody>
          <a:bodyPr/>
          <a:lstStyle/>
          <a:p>
            <a:r>
              <a:rPr lang="en-GB" b="1"/>
              <a:t>9 types of interview questions</a:t>
            </a:r>
          </a:p>
        </p:txBody>
      </p:sp>
      <p:graphicFrame>
        <p:nvGraphicFramePr>
          <p:cNvPr id="4" name="Content Placeholder 3">
            <a:extLst>
              <a:ext uri="{FF2B5EF4-FFF2-40B4-BE49-F238E27FC236}">
                <a16:creationId xmlns:a16="http://schemas.microsoft.com/office/drawing/2014/main" id="{F05F5C78-6196-4EF7-8D30-527A6EAAA3CE}"/>
              </a:ext>
            </a:extLst>
          </p:cNvPr>
          <p:cNvGraphicFramePr>
            <a:graphicFrameLocks noGrp="1"/>
          </p:cNvGraphicFramePr>
          <p:nvPr>
            <p:ph idx="1"/>
            <p:extLst>
              <p:ext uri="{D42A27DB-BD31-4B8C-83A1-F6EECF244321}">
                <p14:modId xmlns:p14="http://schemas.microsoft.com/office/powerpoint/2010/main" val="608770586"/>
              </p:ext>
            </p:extLst>
          </p:nvPr>
        </p:nvGraphicFramePr>
        <p:xfrm>
          <a:off x="838200" y="1481069"/>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8DA99524-BB01-4D51-A85E-DDE13D2B72E5}"/>
              </a:ext>
            </a:extLst>
          </p:cNvPr>
          <p:cNvSpPr>
            <a:spLocks noGrp="1"/>
          </p:cNvSpPr>
          <p:nvPr>
            <p:ph type="ftr" sz="quarter" idx="11"/>
          </p:nvPr>
        </p:nvSpPr>
        <p:spPr/>
        <p:txBody>
          <a:bodyPr/>
          <a:lstStyle/>
          <a:p>
            <a:r>
              <a:rPr lang="en-GB"/>
              <a:t>Adapted from </a:t>
            </a:r>
            <a:r>
              <a:rPr lang="en-GB" err="1"/>
              <a:t>Kvale</a:t>
            </a:r>
            <a:r>
              <a:rPr lang="en-GB"/>
              <a:t> and Brinkmann (2009)</a:t>
            </a:r>
          </a:p>
        </p:txBody>
      </p:sp>
    </p:spTree>
    <p:extLst>
      <p:ext uri="{BB962C8B-B14F-4D97-AF65-F5344CB8AC3E}">
        <p14:creationId xmlns:p14="http://schemas.microsoft.com/office/powerpoint/2010/main" val="3879625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78DF488-DE0F-47C9-8DD7-6016830B23F9}"/>
              </a:ext>
            </a:extLst>
          </p:cNvPr>
          <p:cNvPicPr>
            <a:picLocks noGrp="1" noChangeAspect="1"/>
          </p:cNvPicPr>
          <p:nvPr>
            <p:ph idx="1"/>
          </p:nvPr>
        </p:nvPicPr>
        <p:blipFill>
          <a:blip r:embed="rId3"/>
          <a:stretch>
            <a:fillRect/>
          </a:stretch>
        </p:blipFill>
        <p:spPr>
          <a:xfrm>
            <a:off x="2470062" y="193962"/>
            <a:ext cx="7251876" cy="6470076"/>
          </a:xfrm>
        </p:spPr>
      </p:pic>
      <p:pic>
        <p:nvPicPr>
          <p:cNvPr id="4" name="Picture 2">
            <a:hlinkClick r:id="rId4"/>
            <a:extLst>
              <a:ext uri="{FF2B5EF4-FFF2-40B4-BE49-F238E27FC236}">
                <a16:creationId xmlns:a16="http://schemas.microsoft.com/office/drawing/2014/main" id="{1B56DCD5-E190-438A-9EE9-81FB38F537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70694" y="230188"/>
            <a:ext cx="1331495" cy="466803"/>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a:extLst>
              <a:ext uri="{FF2B5EF4-FFF2-40B4-BE49-F238E27FC236}">
                <a16:creationId xmlns:a16="http://schemas.microsoft.com/office/drawing/2014/main" id="{EC47F00D-94B1-406A-9900-489BA09595AA}"/>
              </a:ext>
            </a:extLst>
          </p:cNvPr>
          <p:cNvSpPr>
            <a:spLocks noGrp="1"/>
          </p:cNvSpPr>
          <p:nvPr>
            <p:ph type="ftr" sz="quarter" idx="11"/>
          </p:nvPr>
        </p:nvSpPr>
        <p:spPr/>
        <p:txBody>
          <a:bodyPr/>
          <a:lstStyle/>
          <a:p>
            <a:r>
              <a:rPr lang="en-GB"/>
              <a:t>Taken from Brooks, Bee &amp; Rogers (2018)</a:t>
            </a:r>
          </a:p>
        </p:txBody>
      </p:sp>
    </p:spTree>
    <p:extLst>
      <p:ext uri="{BB962C8B-B14F-4D97-AF65-F5344CB8AC3E}">
        <p14:creationId xmlns:p14="http://schemas.microsoft.com/office/powerpoint/2010/main" val="47235118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6">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outdoor&#10;&#10;Description automatically generated">
            <a:extLst>
              <a:ext uri="{FF2B5EF4-FFF2-40B4-BE49-F238E27FC236}">
                <a16:creationId xmlns:a16="http://schemas.microsoft.com/office/drawing/2014/main" id="{752267F1-01C7-4BD1-90D2-9A33D23923A5}"/>
              </a:ext>
            </a:extLst>
          </p:cNvPr>
          <p:cNvPicPr>
            <a:picLocks noChangeAspect="1"/>
          </p:cNvPicPr>
          <p:nvPr/>
        </p:nvPicPr>
        <p:blipFill rotWithShape="1">
          <a:blip r:embed="rId3">
            <a:extLst>
              <a:ext uri="{28A0092B-C50C-407E-A947-70E740481C1C}">
                <a14:useLocalDpi xmlns:a14="http://schemas.microsoft.com/office/drawing/2010/main" val="0"/>
              </a:ext>
            </a:extLst>
          </a:blip>
          <a:srcRect t="8424" b="7306"/>
          <a:stretch/>
        </p:blipFill>
        <p:spPr>
          <a:xfrm>
            <a:off x="20" y="-22"/>
            <a:ext cx="12191977" cy="6858022"/>
          </a:xfrm>
          <a:prstGeom prst="rect">
            <a:avLst/>
          </a:prstGeom>
        </p:spPr>
      </p:pic>
      <p:sp>
        <p:nvSpPr>
          <p:cNvPr id="39" name="Rectangle 38">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94431B01-5143-4837-803D-7D4CEF856966}"/>
              </a:ext>
            </a:extLst>
          </p:cNvPr>
          <p:cNvSpPr>
            <a:spLocks noGrp="1"/>
          </p:cNvSpPr>
          <p:nvPr>
            <p:ph type="title"/>
          </p:nvPr>
        </p:nvSpPr>
        <p:spPr>
          <a:xfrm>
            <a:off x="643466" y="643467"/>
            <a:ext cx="5452529" cy="3569242"/>
          </a:xfrm>
        </p:spPr>
        <p:txBody>
          <a:bodyPr vert="horz" lIns="91440" tIns="45720" rIns="91440" bIns="45720" rtlCol="0" anchor="t">
            <a:normAutofit/>
          </a:bodyPr>
          <a:lstStyle/>
          <a:p>
            <a:r>
              <a:rPr lang="en-US" sz="5200" b="1">
                <a:solidFill>
                  <a:srgbClr val="FFFFFF"/>
                </a:solidFill>
              </a:rPr>
              <a:t>Activity: Interviewing Practice</a:t>
            </a:r>
          </a:p>
        </p:txBody>
      </p:sp>
      <p:sp>
        <p:nvSpPr>
          <p:cNvPr id="9" name="Text Placeholder 8">
            <a:extLst>
              <a:ext uri="{FF2B5EF4-FFF2-40B4-BE49-F238E27FC236}">
                <a16:creationId xmlns:a16="http://schemas.microsoft.com/office/drawing/2014/main" id="{FB12A92C-8983-4577-9A37-117BE6BF3AC4}"/>
              </a:ext>
            </a:extLst>
          </p:cNvPr>
          <p:cNvSpPr>
            <a:spLocks noGrp="1"/>
          </p:cNvSpPr>
          <p:nvPr>
            <p:ph type="body" idx="1"/>
          </p:nvPr>
        </p:nvSpPr>
        <p:spPr>
          <a:xfrm>
            <a:off x="643466" y="4551037"/>
            <a:ext cx="5449479" cy="1578054"/>
          </a:xfrm>
        </p:spPr>
        <p:txBody>
          <a:bodyPr vert="horz" lIns="91440" tIns="45720" rIns="91440" bIns="45720" rtlCol="0" anchor="b">
            <a:normAutofit/>
          </a:bodyPr>
          <a:lstStyle/>
          <a:p>
            <a:r>
              <a:rPr lang="en-US">
                <a:solidFill>
                  <a:srgbClr val="FFFFFF"/>
                </a:solidFill>
              </a:rPr>
              <a:t>Round 1</a:t>
            </a:r>
          </a:p>
        </p:txBody>
      </p:sp>
      <p:sp>
        <p:nvSpPr>
          <p:cNvPr id="41" name="Rectangle 40">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7437366-90C6-4AE6-9BED-15A3AD9F61F6}"/>
              </a:ext>
            </a:extLst>
          </p:cNvPr>
          <p:cNvSpPr txBox="1"/>
          <p:nvPr/>
        </p:nvSpPr>
        <p:spPr>
          <a:xfrm>
            <a:off x="8133348" y="274135"/>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Lucas Alexander</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42036836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accessory, case&#10;&#10;Description automatically generated">
            <a:extLst>
              <a:ext uri="{FF2B5EF4-FFF2-40B4-BE49-F238E27FC236}">
                <a16:creationId xmlns:a16="http://schemas.microsoft.com/office/drawing/2014/main" id="{6FDB9C34-73BC-4AA3-A68A-C5DF7B07C01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96" b="12634"/>
          <a:stretch/>
        </p:blipFill>
        <p:spPr>
          <a:xfrm>
            <a:off x="20" y="1"/>
            <a:ext cx="12191980" cy="6857999"/>
          </a:xfrm>
          <a:prstGeom prst="rect">
            <a:avLst/>
          </a:prstGeom>
        </p:spPr>
      </p:pic>
      <p:sp>
        <p:nvSpPr>
          <p:cNvPr id="2" name="Title 1">
            <a:extLst>
              <a:ext uri="{FF2B5EF4-FFF2-40B4-BE49-F238E27FC236}">
                <a16:creationId xmlns:a16="http://schemas.microsoft.com/office/drawing/2014/main" id="{9E4A4F3A-D46C-408F-87B4-1CD47D3CEDE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b="1">
                <a:solidFill>
                  <a:srgbClr val="FFFFFF"/>
                </a:solidFill>
              </a:rPr>
              <a:t>Debrief &amp; feedback</a:t>
            </a:r>
          </a:p>
        </p:txBody>
      </p:sp>
      <p:sp>
        <p:nvSpPr>
          <p:cNvPr id="6" name="Text Placeholder 5">
            <a:extLst>
              <a:ext uri="{FF2B5EF4-FFF2-40B4-BE49-F238E27FC236}">
                <a16:creationId xmlns:a16="http://schemas.microsoft.com/office/drawing/2014/main" id="{D59A3E96-A38C-4913-8A40-34AD38DDF193}"/>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sp>
        <p:nvSpPr>
          <p:cNvPr id="10" name="TextBox 9">
            <a:extLst>
              <a:ext uri="{FF2B5EF4-FFF2-40B4-BE49-F238E27FC236}">
                <a16:creationId xmlns:a16="http://schemas.microsoft.com/office/drawing/2014/main" id="{9C90886D-0415-4ED4-98A9-22229DE14BA4}"/>
              </a:ext>
            </a:extLst>
          </p:cNvPr>
          <p:cNvSpPr txBox="1"/>
          <p:nvPr/>
        </p:nvSpPr>
        <p:spPr>
          <a:xfrm>
            <a:off x="336885" y="6304002"/>
            <a:ext cx="6096000" cy="369332"/>
          </a:xfrm>
          <a:prstGeom prst="rect">
            <a:avLst/>
          </a:prstGeom>
          <a:noFill/>
        </p:spPr>
        <p:txBody>
          <a:bodyPr wrap="square">
            <a:spAutoFit/>
          </a:bodyPr>
          <a:lstStyle/>
          <a:p>
            <a:r>
              <a:rPr lang="en-GB"/>
              <a:t>Photo by </a:t>
            </a:r>
            <a:r>
              <a:rPr lang="en-GB">
                <a:hlinkClick r:id="rId4"/>
              </a:rPr>
              <a:t>Jason Leung</a:t>
            </a:r>
            <a:r>
              <a:rPr lang="en-GB"/>
              <a:t> on </a:t>
            </a:r>
            <a:r>
              <a:rPr lang="en-GB" err="1">
                <a:hlinkClick r:id="rId5"/>
              </a:rPr>
              <a:t>Unsplash</a:t>
            </a:r>
            <a:r>
              <a:rPr lang="en-GB"/>
              <a:t> </a:t>
            </a:r>
          </a:p>
        </p:txBody>
      </p:sp>
    </p:spTree>
    <p:extLst>
      <p:ext uri="{BB962C8B-B14F-4D97-AF65-F5344CB8AC3E}">
        <p14:creationId xmlns:p14="http://schemas.microsoft.com/office/powerpoint/2010/main" val="3952125317"/>
      </p:ext>
    </p:extLst>
  </p:cSld>
  <p:clrMapOvr>
    <a:overrideClrMapping bg1="dk1" tx1="lt1" bg2="dk2" tx2="lt2" accent1="accent1" accent2="accent2" accent3="accent3" accent4="accent4" accent5="accent5" accent6="accent6" hlink="hlink" folHlink="folHlink"/>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a glass of beer&#10;&#10;Description automatically generated with low confidence">
            <a:extLst>
              <a:ext uri="{FF2B5EF4-FFF2-40B4-BE49-F238E27FC236}">
                <a16:creationId xmlns:a16="http://schemas.microsoft.com/office/drawing/2014/main" id="{8F1F7763-DCC2-419D-BE62-2C78F0EAFD8F}"/>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8822" b="6908"/>
          <a:stretch/>
        </p:blipFill>
        <p:spPr>
          <a:xfrm>
            <a:off x="20" y="1"/>
            <a:ext cx="12191980" cy="6857999"/>
          </a:xfrm>
          <a:prstGeom prst="rect">
            <a:avLst/>
          </a:prstGeom>
        </p:spPr>
      </p:pic>
      <p:sp>
        <p:nvSpPr>
          <p:cNvPr id="2" name="Title 1">
            <a:extLst>
              <a:ext uri="{FF2B5EF4-FFF2-40B4-BE49-F238E27FC236}">
                <a16:creationId xmlns:a16="http://schemas.microsoft.com/office/drawing/2014/main" id="{0B24B138-3588-4931-B408-567FDBAB2B8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a:solidFill>
                  <a:srgbClr val="FFFFFF"/>
                </a:solidFill>
              </a:rPr>
              <a:t>Tea break</a:t>
            </a:r>
          </a:p>
        </p:txBody>
      </p:sp>
      <p:sp>
        <p:nvSpPr>
          <p:cNvPr id="3" name="Text Placeholder 2">
            <a:extLst>
              <a:ext uri="{FF2B5EF4-FFF2-40B4-BE49-F238E27FC236}">
                <a16:creationId xmlns:a16="http://schemas.microsoft.com/office/drawing/2014/main" id="{9A1F4719-4CF8-48FB-85FF-8FC2EED90010}"/>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sp>
        <p:nvSpPr>
          <p:cNvPr id="10" name="TextBox 9">
            <a:extLst>
              <a:ext uri="{FF2B5EF4-FFF2-40B4-BE49-F238E27FC236}">
                <a16:creationId xmlns:a16="http://schemas.microsoft.com/office/drawing/2014/main" id="{F583A255-949B-410F-8118-A07BE941528C}"/>
              </a:ext>
            </a:extLst>
          </p:cNvPr>
          <p:cNvSpPr txBox="1"/>
          <p:nvPr/>
        </p:nvSpPr>
        <p:spPr>
          <a:xfrm>
            <a:off x="272716" y="6372263"/>
            <a:ext cx="6096000" cy="369332"/>
          </a:xfrm>
          <a:prstGeom prst="rect">
            <a:avLst/>
          </a:prstGeom>
          <a:noFill/>
        </p:spPr>
        <p:txBody>
          <a:bodyPr wrap="square">
            <a:spAutoFit/>
          </a:bodyPr>
          <a:lstStyle/>
          <a:p>
            <a:r>
              <a:rPr lang="en-GB"/>
              <a:t>Photo by </a:t>
            </a:r>
            <a:r>
              <a:rPr lang="en-GB">
                <a:hlinkClick r:id="rId3"/>
              </a:rPr>
              <a:t>Tim Foster</a:t>
            </a:r>
            <a:r>
              <a:rPr lang="en-GB"/>
              <a:t> on </a:t>
            </a:r>
            <a:r>
              <a:rPr lang="en-GB" err="1">
                <a:hlinkClick r:id="rId4"/>
              </a:rPr>
              <a:t>Unsplash</a:t>
            </a:r>
            <a:r>
              <a:rPr lang="en-GB"/>
              <a:t> </a:t>
            </a:r>
          </a:p>
        </p:txBody>
      </p:sp>
    </p:spTree>
    <p:extLst>
      <p:ext uri="{BB962C8B-B14F-4D97-AF65-F5344CB8AC3E}">
        <p14:creationId xmlns:p14="http://schemas.microsoft.com/office/powerpoint/2010/main" val="2096146840"/>
      </p:ext>
    </p:extLst>
  </p:cSld>
  <p:clrMapOvr>
    <a:overrideClrMapping bg1="dk1" tx1="lt1" bg2="dk2" tx2="lt2" accent1="accent1" accent2="accent2" accent3="accent3" accent4="accent4" accent5="accent5" accent6="accent6" hlink="hlink" folHlink="folHlink"/>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3" name="Picture 2" descr="A couple of women sitting at a table&#10;&#10;Description automatically generated with low confidence">
            <a:extLst>
              <a:ext uri="{FF2B5EF4-FFF2-40B4-BE49-F238E27FC236}">
                <a16:creationId xmlns:a16="http://schemas.microsoft.com/office/drawing/2014/main" id="{A8C8FDFC-A430-4209-8F76-0D98614B4890}"/>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3701" b="12030"/>
          <a:stretch/>
        </p:blipFill>
        <p:spPr>
          <a:xfrm>
            <a:off x="-1" y="10"/>
            <a:ext cx="12192001" cy="6857990"/>
          </a:xfrm>
          <a:prstGeom prst="rect">
            <a:avLst/>
          </a:prstGeom>
        </p:spPr>
      </p:pic>
      <p:sp>
        <p:nvSpPr>
          <p:cNvPr id="4" name="Title 3">
            <a:extLst>
              <a:ext uri="{FF2B5EF4-FFF2-40B4-BE49-F238E27FC236}">
                <a16:creationId xmlns:a16="http://schemas.microsoft.com/office/drawing/2014/main" id="{88104C2C-BC24-4B46-8363-8557107840DB}"/>
              </a:ext>
            </a:extLst>
          </p:cNvPr>
          <p:cNvSpPr>
            <a:spLocks noGrp="1"/>
          </p:cNvSpPr>
          <p:nvPr>
            <p:ph type="title"/>
          </p:nvPr>
        </p:nvSpPr>
        <p:spPr>
          <a:xfrm>
            <a:off x="1198181" y="1122363"/>
            <a:ext cx="9795637" cy="2220775"/>
          </a:xfrm>
        </p:spPr>
        <p:txBody>
          <a:bodyPr vert="horz" lIns="91440" tIns="45720" rIns="91440" bIns="45720" rtlCol="0" anchor="b">
            <a:normAutofit/>
          </a:bodyPr>
          <a:lstStyle/>
          <a:p>
            <a:pPr algn="ctr"/>
            <a:r>
              <a:rPr lang="en-US" sz="5200">
                <a:solidFill>
                  <a:srgbClr val="FFFFFF"/>
                </a:solidFill>
              </a:rPr>
              <a:t>The ‘interviewer’</a:t>
            </a:r>
          </a:p>
        </p:txBody>
      </p:sp>
      <p:sp>
        <p:nvSpPr>
          <p:cNvPr id="5" name="Text Placeholder 4">
            <a:extLst>
              <a:ext uri="{FF2B5EF4-FFF2-40B4-BE49-F238E27FC236}">
                <a16:creationId xmlns:a16="http://schemas.microsoft.com/office/drawing/2014/main" id="{FB27413F-AC2F-47C6-9F14-225C2D115E3F}"/>
              </a:ext>
            </a:extLst>
          </p:cNvPr>
          <p:cNvSpPr>
            <a:spLocks noGrp="1"/>
          </p:cNvSpPr>
          <p:nvPr>
            <p:ph type="body" idx="1"/>
          </p:nvPr>
        </p:nvSpPr>
        <p:spPr>
          <a:xfrm>
            <a:off x="1198181" y="3514853"/>
            <a:ext cx="9795637" cy="2057043"/>
          </a:xfrm>
        </p:spPr>
        <p:txBody>
          <a:bodyPr vert="horz" lIns="91440" tIns="45720" rIns="91440" bIns="45720" rtlCol="0">
            <a:normAutofit/>
          </a:bodyPr>
          <a:lstStyle/>
          <a:p>
            <a:pPr algn="ctr"/>
            <a:endParaRPr lang="en-US">
              <a:solidFill>
                <a:srgbClr val="FFFFFF"/>
              </a:solidFill>
            </a:endParaRPr>
          </a:p>
        </p:txBody>
      </p:sp>
      <p:sp>
        <p:nvSpPr>
          <p:cNvPr id="12" name="TextBox 11">
            <a:extLst>
              <a:ext uri="{FF2B5EF4-FFF2-40B4-BE49-F238E27FC236}">
                <a16:creationId xmlns:a16="http://schemas.microsoft.com/office/drawing/2014/main" id="{BF90FEE3-76FE-4443-B34E-D225542E04FC}"/>
              </a:ext>
            </a:extLst>
          </p:cNvPr>
          <p:cNvSpPr txBox="1"/>
          <p:nvPr/>
        </p:nvSpPr>
        <p:spPr>
          <a:xfrm>
            <a:off x="336884" y="6389860"/>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Christina @ wocintechchat.com</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47371831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accessory, case&#10;&#10;Description automatically generated">
            <a:extLst>
              <a:ext uri="{FF2B5EF4-FFF2-40B4-BE49-F238E27FC236}">
                <a16:creationId xmlns:a16="http://schemas.microsoft.com/office/drawing/2014/main" id="{2F2C92BD-13F8-4B65-8824-E051446F6B26}"/>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96" b="12634"/>
          <a:stretch/>
        </p:blipFill>
        <p:spPr>
          <a:xfrm>
            <a:off x="20" y="1"/>
            <a:ext cx="12191980" cy="6857999"/>
          </a:xfrm>
          <a:prstGeom prst="rect">
            <a:avLst/>
          </a:prstGeom>
        </p:spPr>
      </p:pic>
      <p:sp>
        <p:nvSpPr>
          <p:cNvPr id="2" name="Title 1">
            <a:extLst>
              <a:ext uri="{FF2B5EF4-FFF2-40B4-BE49-F238E27FC236}">
                <a16:creationId xmlns:a16="http://schemas.microsoft.com/office/drawing/2014/main" id="{2F37CFD3-29A9-443D-A14A-4BD94175D2D0}"/>
              </a:ext>
            </a:extLst>
          </p:cNvPr>
          <p:cNvSpPr>
            <a:spLocks noGrp="1"/>
          </p:cNvSpPr>
          <p:nvPr>
            <p:ph type="ctrTitle"/>
          </p:nvPr>
        </p:nvSpPr>
        <p:spPr>
          <a:xfrm>
            <a:off x="838200" y="1122362"/>
            <a:ext cx="10515600" cy="2900518"/>
          </a:xfrm>
        </p:spPr>
        <p:txBody>
          <a:bodyPr>
            <a:normAutofit/>
          </a:bodyPr>
          <a:lstStyle/>
          <a:p>
            <a:r>
              <a:rPr lang="en-GB" sz="4400" b="1">
                <a:solidFill>
                  <a:srgbClr val="FFFFFF"/>
                </a:solidFill>
              </a:rPr>
              <a:t>What are the qualities of a ‘good’ peer  interviewer?</a:t>
            </a:r>
          </a:p>
        </p:txBody>
      </p:sp>
      <p:sp>
        <p:nvSpPr>
          <p:cNvPr id="9" name="TextBox 8">
            <a:extLst>
              <a:ext uri="{FF2B5EF4-FFF2-40B4-BE49-F238E27FC236}">
                <a16:creationId xmlns:a16="http://schemas.microsoft.com/office/drawing/2014/main" id="{B91B86B3-C09C-45C2-BD18-C3FBC250F280}"/>
              </a:ext>
            </a:extLst>
          </p:cNvPr>
          <p:cNvSpPr txBox="1"/>
          <p:nvPr/>
        </p:nvSpPr>
        <p:spPr>
          <a:xfrm>
            <a:off x="689811"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Leung</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4203245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4BC60-3F39-47D5-B026-AD860B0AFEB0}"/>
              </a:ext>
            </a:extLst>
          </p:cNvPr>
          <p:cNvSpPr>
            <a:spLocks noGrp="1"/>
          </p:cNvSpPr>
          <p:nvPr>
            <p:ph type="title"/>
          </p:nvPr>
        </p:nvSpPr>
        <p:spPr/>
        <p:txBody>
          <a:bodyPr/>
          <a:lstStyle/>
          <a:p>
            <a:r>
              <a:rPr lang="en-GB" b="1"/>
              <a:t>Key qualities of an interviewer </a:t>
            </a:r>
          </a:p>
        </p:txBody>
      </p:sp>
      <p:graphicFrame>
        <p:nvGraphicFramePr>
          <p:cNvPr id="4" name="Content Placeholder 3">
            <a:extLst>
              <a:ext uri="{FF2B5EF4-FFF2-40B4-BE49-F238E27FC236}">
                <a16:creationId xmlns:a16="http://schemas.microsoft.com/office/drawing/2014/main" id="{5C0D8A60-8CBD-4621-B271-7D1EF0E60B6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478832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F741F-C9D4-4403-A90C-6B396ACC0585}"/>
              </a:ext>
            </a:extLst>
          </p:cNvPr>
          <p:cNvSpPr>
            <a:spLocks noGrp="1"/>
          </p:cNvSpPr>
          <p:nvPr>
            <p:ph type="title"/>
          </p:nvPr>
        </p:nvSpPr>
        <p:spPr/>
        <p:txBody>
          <a:bodyPr>
            <a:normAutofit/>
          </a:bodyPr>
          <a:lstStyle/>
          <a:p>
            <a:r>
              <a:rPr lang="en-GB" sz="4000" b="1"/>
              <a:t>Safeguarding scenarios</a:t>
            </a:r>
            <a:r>
              <a:rPr lang="en-GB" sz="4000"/>
              <a:t> – what would you do?</a:t>
            </a:r>
          </a:p>
        </p:txBody>
      </p:sp>
      <p:graphicFrame>
        <p:nvGraphicFramePr>
          <p:cNvPr id="4" name="Content Placeholder 3">
            <a:extLst>
              <a:ext uri="{FF2B5EF4-FFF2-40B4-BE49-F238E27FC236}">
                <a16:creationId xmlns:a16="http://schemas.microsoft.com/office/drawing/2014/main" id="{8161D05F-AEE4-4547-ABDC-1EB730EC5B9B}"/>
              </a:ext>
            </a:extLst>
          </p:cNvPr>
          <p:cNvGraphicFramePr>
            <a:graphicFrameLocks noGrp="1"/>
          </p:cNvGraphicFramePr>
          <p:nvPr>
            <p:ph idx="1"/>
            <p:extLst>
              <p:ext uri="{D42A27DB-BD31-4B8C-83A1-F6EECF244321}">
                <p14:modId xmlns:p14="http://schemas.microsoft.com/office/powerpoint/2010/main" val="2029240845"/>
              </p:ext>
            </p:extLst>
          </p:nvPr>
        </p:nvGraphicFramePr>
        <p:xfrm>
          <a:off x="838200" y="1590098"/>
          <a:ext cx="10910456"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4B16D8B-A66E-4330-BF86-DC7A1A1360F6}"/>
              </a:ext>
            </a:extLst>
          </p:cNvPr>
          <p:cNvSpPr txBox="1"/>
          <p:nvPr/>
        </p:nvSpPr>
        <p:spPr>
          <a:xfrm>
            <a:off x="838200" y="5711357"/>
            <a:ext cx="861930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a:ln>
                  <a:noFill/>
                </a:ln>
                <a:solidFill>
                  <a:prstClr val="black"/>
                </a:solidFill>
                <a:effectLst/>
                <a:uLnTx/>
                <a:uFillTx/>
                <a:latin typeface="Gill Sans MT" panose="020B0502020104020203"/>
                <a:ea typeface="+mn-ea"/>
                <a:cs typeface="+mn-cs"/>
              </a:rPr>
              <a:t>These scenarios should be adapted as relevant to your research project. </a:t>
            </a:r>
          </a:p>
        </p:txBody>
      </p:sp>
    </p:spTree>
    <p:extLst>
      <p:ext uri="{BB962C8B-B14F-4D97-AF65-F5344CB8AC3E}">
        <p14:creationId xmlns:p14="http://schemas.microsoft.com/office/powerpoint/2010/main" val="404377541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F741F-C9D4-4403-A90C-6B396ACC0585}"/>
              </a:ext>
            </a:extLst>
          </p:cNvPr>
          <p:cNvSpPr>
            <a:spLocks noGrp="1"/>
          </p:cNvSpPr>
          <p:nvPr>
            <p:ph type="title"/>
          </p:nvPr>
        </p:nvSpPr>
        <p:spPr>
          <a:xfrm>
            <a:off x="4965430" y="629268"/>
            <a:ext cx="6586491" cy="1286160"/>
          </a:xfrm>
        </p:spPr>
        <p:txBody>
          <a:bodyPr anchor="b">
            <a:normAutofit/>
          </a:bodyPr>
          <a:lstStyle/>
          <a:p>
            <a:r>
              <a:rPr lang="en-GB" sz="4100" b="1"/>
              <a:t>Peer Researcher Safety (Online)</a:t>
            </a:r>
            <a:endParaRPr lang="en-GB" sz="4100"/>
          </a:p>
        </p:txBody>
      </p:sp>
      <p:sp>
        <p:nvSpPr>
          <p:cNvPr id="3" name="Content Placeholder 2">
            <a:extLst>
              <a:ext uri="{FF2B5EF4-FFF2-40B4-BE49-F238E27FC236}">
                <a16:creationId xmlns:a16="http://schemas.microsoft.com/office/drawing/2014/main" id="{A69B98A2-3C58-4815-AC67-FFBE7DD6643A}"/>
              </a:ext>
            </a:extLst>
          </p:cNvPr>
          <p:cNvSpPr>
            <a:spLocks noGrp="1"/>
          </p:cNvSpPr>
          <p:nvPr>
            <p:ph idx="1"/>
          </p:nvPr>
        </p:nvSpPr>
        <p:spPr>
          <a:xfrm>
            <a:off x="4965431" y="2438400"/>
            <a:ext cx="6586489" cy="3785419"/>
          </a:xfrm>
        </p:spPr>
        <p:txBody>
          <a:bodyPr>
            <a:normAutofit/>
          </a:bodyPr>
          <a:lstStyle/>
          <a:p>
            <a:r>
              <a:rPr lang="en-GB" sz="2000"/>
              <a:t>Not sharing personal details</a:t>
            </a:r>
          </a:p>
          <a:p>
            <a:r>
              <a:rPr lang="en-GB" sz="2000"/>
              <a:t>Use virtual background if do not want home showing</a:t>
            </a:r>
          </a:p>
          <a:p>
            <a:endParaRPr lang="en-GB" sz="2000"/>
          </a:p>
          <a:p>
            <a:r>
              <a:rPr lang="en-GB" sz="2000"/>
              <a:t>Be aware of the ‘emotional costs’ to you </a:t>
            </a:r>
          </a:p>
          <a:p>
            <a:r>
              <a:rPr lang="en-GB" sz="2000"/>
              <a:t>Check-in email afterwards to let us know how it was</a:t>
            </a:r>
          </a:p>
          <a:p>
            <a:r>
              <a:rPr lang="en-GB" sz="2000"/>
              <a:t>Raise any concerns with the research team </a:t>
            </a:r>
          </a:p>
          <a:p>
            <a:r>
              <a:rPr lang="en-GB" sz="2000"/>
              <a:t>Identify need for follow-up or signposting (for you &amp; interviewee)</a:t>
            </a:r>
          </a:p>
          <a:p>
            <a:endParaRPr lang="en-GB" sz="2000"/>
          </a:p>
        </p:txBody>
      </p:sp>
      <p:pic>
        <p:nvPicPr>
          <p:cNvPr id="6" name="Picture 5" descr="A picture containing text, computer, table, indoor&#10;&#10;Description automatically generated">
            <a:extLst>
              <a:ext uri="{FF2B5EF4-FFF2-40B4-BE49-F238E27FC236}">
                <a16:creationId xmlns:a16="http://schemas.microsoft.com/office/drawing/2014/main" id="{453CFF38-0D62-459C-A421-4A26996E157A}"/>
              </a:ext>
            </a:extLst>
          </p:cNvPr>
          <p:cNvPicPr>
            <a:picLocks noChangeAspect="1"/>
          </p:cNvPicPr>
          <p:nvPr/>
        </p:nvPicPr>
        <p:blipFill rotWithShape="1">
          <a:blip r:embed="rId3">
            <a:extLst>
              <a:ext uri="{28A0092B-C50C-407E-A947-70E740481C1C}">
                <a14:useLocalDpi xmlns:a14="http://schemas.microsoft.com/office/drawing/2010/main" val="0"/>
              </a:ext>
            </a:extLst>
          </a:blip>
          <a:srcRect l="34644" r="14661"/>
          <a:stretch/>
        </p:blipFill>
        <p:spPr>
          <a:xfrm>
            <a:off x="20" y="10"/>
            <a:ext cx="4635571" cy="6857990"/>
          </a:xfrm>
          <a:prstGeom prst="rect">
            <a:avLst/>
          </a:prstGeom>
          <a:effectLst/>
        </p:spPr>
      </p:pic>
      <p:cxnSp>
        <p:nvCxnSpPr>
          <p:cNvPr id="15" name="Straight Connector 1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49B9C8"/>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38B5087-0DCE-4636-80B6-60A9DF7D457E}"/>
              </a:ext>
            </a:extLst>
          </p:cNvPr>
          <p:cNvSpPr txBox="1"/>
          <p:nvPr/>
        </p:nvSpPr>
        <p:spPr>
          <a:xfrm>
            <a:off x="240632" y="6465643"/>
            <a:ext cx="6096000" cy="369332"/>
          </a:xfrm>
          <a:prstGeom prst="rect">
            <a:avLst/>
          </a:prstGeom>
          <a:noFill/>
        </p:spPr>
        <p:txBody>
          <a:bodyPr wrap="square">
            <a:spAutoFit/>
          </a:bodyPr>
          <a:lstStyle/>
          <a:p>
            <a:r>
              <a:rPr lang="en-GB"/>
              <a:t>Photo by </a:t>
            </a:r>
            <a:r>
              <a:rPr lang="en-GB">
                <a:hlinkClick r:id="rId4"/>
              </a:rPr>
              <a:t>Chris Montgomery</a:t>
            </a:r>
            <a:r>
              <a:rPr lang="en-GB"/>
              <a:t> on </a:t>
            </a:r>
            <a:r>
              <a:rPr lang="en-GB" err="1">
                <a:hlinkClick r:id="rId5"/>
              </a:rPr>
              <a:t>Unsplash</a:t>
            </a:r>
            <a:r>
              <a:rPr lang="en-GB"/>
              <a:t> </a:t>
            </a:r>
          </a:p>
        </p:txBody>
      </p:sp>
    </p:spTree>
    <p:extLst>
      <p:ext uri="{BB962C8B-B14F-4D97-AF65-F5344CB8AC3E}">
        <p14:creationId xmlns:p14="http://schemas.microsoft.com/office/powerpoint/2010/main" val="370355522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writing on a piece of paper&#10;&#10;Description automatically generated with low confidence">
            <a:extLst>
              <a:ext uri="{FF2B5EF4-FFF2-40B4-BE49-F238E27FC236}">
                <a16:creationId xmlns:a16="http://schemas.microsoft.com/office/drawing/2014/main" id="{E854758F-789F-40BC-8B3C-5ED24DC28CF9}"/>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8158" b="7573"/>
          <a:stretch/>
        </p:blipFill>
        <p:spPr>
          <a:xfrm>
            <a:off x="20" y="1"/>
            <a:ext cx="12191980" cy="6857999"/>
          </a:xfrm>
          <a:prstGeom prst="rect">
            <a:avLst/>
          </a:prstGeom>
        </p:spPr>
      </p:pic>
      <p:sp>
        <p:nvSpPr>
          <p:cNvPr id="2" name="Title 1">
            <a:extLst>
              <a:ext uri="{FF2B5EF4-FFF2-40B4-BE49-F238E27FC236}">
                <a16:creationId xmlns:a16="http://schemas.microsoft.com/office/drawing/2014/main" id="{AF337CC7-A8A9-441B-AD07-D4FAC61E7B86}"/>
              </a:ext>
            </a:extLst>
          </p:cNvPr>
          <p:cNvSpPr>
            <a:spLocks noGrp="1"/>
          </p:cNvSpPr>
          <p:nvPr>
            <p:ph type="title"/>
          </p:nvPr>
        </p:nvSpPr>
        <p:spPr>
          <a:xfrm>
            <a:off x="838200" y="1122362"/>
            <a:ext cx="10515600" cy="2900518"/>
          </a:xfrm>
        </p:spPr>
        <p:txBody>
          <a:bodyPr vert="horz" lIns="91440" tIns="45720" rIns="91440" bIns="45720" rtlCol="0" anchor="b">
            <a:normAutofit/>
          </a:bodyPr>
          <a:lstStyle/>
          <a:p>
            <a:pPr algn="ctr"/>
            <a:r>
              <a:rPr lang="en-US" sz="4400">
                <a:solidFill>
                  <a:srgbClr val="FFFFFF"/>
                </a:solidFill>
              </a:rPr>
              <a:t>Key considerations before, during &amp; after interviews</a:t>
            </a:r>
          </a:p>
        </p:txBody>
      </p:sp>
      <p:sp>
        <p:nvSpPr>
          <p:cNvPr id="4" name="Text Placeholder 3">
            <a:extLst>
              <a:ext uri="{FF2B5EF4-FFF2-40B4-BE49-F238E27FC236}">
                <a16:creationId xmlns:a16="http://schemas.microsoft.com/office/drawing/2014/main" id="{BE0DD02B-7170-459D-83FB-81987A5098FF}"/>
              </a:ext>
            </a:extLst>
          </p:cNvPr>
          <p:cNvSpPr>
            <a:spLocks noGrp="1"/>
          </p:cNvSpPr>
          <p:nvPr>
            <p:ph type="body" idx="1"/>
          </p:nvPr>
        </p:nvSpPr>
        <p:spPr>
          <a:xfrm>
            <a:off x="838200" y="4159404"/>
            <a:ext cx="10515600" cy="1098395"/>
          </a:xfrm>
        </p:spPr>
        <p:txBody>
          <a:bodyPr vert="horz" lIns="91440" tIns="45720" rIns="91440" bIns="45720" rtlCol="0">
            <a:normAutofit/>
          </a:bodyPr>
          <a:lstStyle/>
          <a:p>
            <a:pPr algn="ctr"/>
            <a:endParaRPr lang="en-US" sz="2000">
              <a:solidFill>
                <a:srgbClr val="FFFFFF"/>
              </a:solidFill>
            </a:endParaRPr>
          </a:p>
        </p:txBody>
      </p:sp>
      <p:sp>
        <p:nvSpPr>
          <p:cNvPr id="10" name="TextBox 9">
            <a:extLst>
              <a:ext uri="{FF2B5EF4-FFF2-40B4-BE49-F238E27FC236}">
                <a16:creationId xmlns:a16="http://schemas.microsoft.com/office/drawing/2014/main" id="{C797715D-6AF4-4312-8BCC-6BD44368C164}"/>
              </a:ext>
            </a:extLst>
          </p:cNvPr>
          <p:cNvSpPr txBox="1"/>
          <p:nvPr/>
        </p:nvSpPr>
        <p:spPr>
          <a:xfrm>
            <a:off x="272716"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Gabrielle Henderson</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95756487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74904-8CEB-4609-AB2E-44C869642E57}"/>
              </a:ext>
            </a:extLst>
          </p:cNvPr>
          <p:cNvSpPr>
            <a:spLocks noGrp="1"/>
          </p:cNvSpPr>
          <p:nvPr>
            <p:ph type="title"/>
          </p:nvPr>
        </p:nvSpPr>
        <p:spPr>
          <a:xfrm>
            <a:off x="648931" y="-176980"/>
            <a:ext cx="3505495" cy="1622321"/>
          </a:xfrm>
        </p:spPr>
        <p:txBody>
          <a:bodyPr>
            <a:normAutofit/>
          </a:bodyPr>
          <a:lstStyle/>
          <a:p>
            <a:r>
              <a:rPr lang="en-GB" b="1"/>
              <a:t>At the start</a:t>
            </a:r>
          </a:p>
        </p:txBody>
      </p:sp>
      <p:sp>
        <p:nvSpPr>
          <p:cNvPr id="3" name="Content Placeholder 2">
            <a:extLst>
              <a:ext uri="{FF2B5EF4-FFF2-40B4-BE49-F238E27FC236}">
                <a16:creationId xmlns:a16="http://schemas.microsoft.com/office/drawing/2014/main" id="{3294F644-2640-4234-92A8-3C4B7D175DCA}"/>
              </a:ext>
            </a:extLst>
          </p:cNvPr>
          <p:cNvSpPr>
            <a:spLocks noGrp="1"/>
          </p:cNvSpPr>
          <p:nvPr>
            <p:ph idx="1"/>
          </p:nvPr>
        </p:nvSpPr>
        <p:spPr>
          <a:xfrm>
            <a:off x="648932" y="1187116"/>
            <a:ext cx="3505494" cy="3785419"/>
          </a:xfrm>
        </p:spPr>
        <p:txBody>
          <a:bodyPr>
            <a:noAutofit/>
          </a:bodyPr>
          <a:lstStyle/>
          <a:p>
            <a:r>
              <a:rPr lang="en-GB" sz="1800"/>
              <a:t>Create connection</a:t>
            </a:r>
          </a:p>
          <a:p>
            <a:r>
              <a:rPr lang="en-GB" sz="1800"/>
              <a:t>Introduce who you are (as much as you feel comfortable with)</a:t>
            </a:r>
          </a:p>
          <a:p>
            <a:r>
              <a:rPr lang="en-GB" sz="1800"/>
              <a:t>Remind them purpose of study – </a:t>
            </a:r>
            <a:r>
              <a:rPr lang="en-GB" sz="1800">
                <a:highlight>
                  <a:srgbClr val="FFFF00"/>
                </a:highlight>
              </a:rPr>
              <a:t>[add]</a:t>
            </a:r>
          </a:p>
          <a:p>
            <a:r>
              <a:rPr lang="en-GB" sz="1800"/>
              <a:t>Remind them of set-up and check if they are still able to talk for time allocated (adapt if needed)</a:t>
            </a:r>
          </a:p>
          <a:p>
            <a:r>
              <a:rPr lang="en-GB" sz="1800"/>
              <a:t>Remind that the interview will be recorded (only audio to be used to generate transcripts for study)</a:t>
            </a:r>
          </a:p>
          <a:p>
            <a:endParaRPr lang="en-GB" sz="1800"/>
          </a:p>
          <a:p>
            <a:r>
              <a:rPr lang="en-GB" sz="1800" b="1"/>
              <a:t>Always remember </a:t>
            </a:r>
            <a:r>
              <a:rPr lang="en-GB" sz="1800" b="1" u="sng"/>
              <a:t>boundaries</a:t>
            </a:r>
          </a:p>
          <a:p>
            <a:endParaRPr lang="en-GB" sz="1800"/>
          </a:p>
        </p:txBody>
      </p:sp>
      <p:sp>
        <p:nvSpPr>
          <p:cNvPr id="17" name="Rectangle 16">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 application, Teams&#10;&#10;Description automatically generated">
            <a:extLst>
              <a:ext uri="{FF2B5EF4-FFF2-40B4-BE49-F238E27FC236}">
                <a16:creationId xmlns:a16="http://schemas.microsoft.com/office/drawing/2014/main" id="{E295AF18-D289-4B63-9932-66664AE84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862" y="1320611"/>
            <a:ext cx="6019331" cy="4213531"/>
          </a:xfrm>
          <a:prstGeom prst="rect">
            <a:avLst/>
          </a:prstGeom>
          <a:effectLst/>
        </p:spPr>
      </p:pic>
      <p:sp>
        <p:nvSpPr>
          <p:cNvPr id="13" name="TextBox 12">
            <a:extLst>
              <a:ext uri="{FF2B5EF4-FFF2-40B4-BE49-F238E27FC236}">
                <a16:creationId xmlns:a16="http://schemas.microsoft.com/office/drawing/2014/main" id="{5459FE6A-14AA-4204-96E6-A6A08CA7BFF0}"/>
              </a:ext>
            </a:extLst>
          </p:cNvPr>
          <p:cNvSpPr txBox="1"/>
          <p:nvPr/>
        </p:nvSpPr>
        <p:spPr>
          <a:xfrm>
            <a:off x="5405862" y="5854487"/>
            <a:ext cx="6096000" cy="369332"/>
          </a:xfrm>
          <a:prstGeom prst="rect">
            <a:avLst/>
          </a:prstGeom>
          <a:noFill/>
        </p:spPr>
        <p:txBody>
          <a:bodyPr wrap="square">
            <a:spAutoFit/>
          </a:bodyPr>
          <a:lstStyle/>
          <a:p>
            <a:r>
              <a:rPr lang="en-GB"/>
              <a:t>Photo by </a:t>
            </a:r>
            <a:r>
              <a:rPr lang="en-GB">
                <a:hlinkClick r:id="rId4"/>
              </a:rPr>
              <a:t>visuals</a:t>
            </a:r>
            <a:r>
              <a:rPr lang="en-GB"/>
              <a:t> on </a:t>
            </a:r>
            <a:r>
              <a:rPr lang="en-GB" err="1">
                <a:hlinkClick r:id="rId5"/>
              </a:rPr>
              <a:t>Unsplash</a:t>
            </a:r>
            <a:r>
              <a:rPr lang="en-GB"/>
              <a:t> </a:t>
            </a:r>
          </a:p>
        </p:txBody>
      </p:sp>
    </p:spTree>
    <p:extLst>
      <p:ext uri="{BB962C8B-B14F-4D97-AF65-F5344CB8AC3E}">
        <p14:creationId xmlns:p14="http://schemas.microsoft.com/office/powerpoint/2010/main" val="212892550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66B49-EF13-4ADA-9C7D-107ACF14CF7D}"/>
              </a:ext>
            </a:extLst>
          </p:cNvPr>
          <p:cNvSpPr>
            <a:spLocks noGrp="1"/>
          </p:cNvSpPr>
          <p:nvPr>
            <p:ph type="title"/>
          </p:nvPr>
        </p:nvSpPr>
        <p:spPr>
          <a:xfrm>
            <a:off x="801098" y="1396289"/>
            <a:ext cx="4624342" cy="1325563"/>
          </a:xfrm>
        </p:spPr>
        <p:txBody>
          <a:bodyPr>
            <a:normAutofit/>
          </a:bodyPr>
          <a:lstStyle/>
          <a:p>
            <a:r>
              <a:rPr lang="en-GB" b="1"/>
              <a:t>During the interview</a:t>
            </a:r>
          </a:p>
        </p:txBody>
      </p:sp>
      <p:sp>
        <p:nvSpPr>
          <p:cNvPr id="40" name="Oval 17">
            <a:extLst>
              <a:ext uri="{FF2B5EF4-FFF2-40B4-BE49-F238E27FC236}">
                <a16:creationId xmlns:a16="http://schemas.microsoft.com/office/drawing/2014/main" id="{54A709FC-1ADC-45CD-856D-3B1A50C58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Freeform: Shape 19">
            <a:extLst>
              <a:ext uri="{FF2B5EF4-FFF2-40B4-BE49-F238E27FC236}">
                <a16:creationId xmlns:a16="http://schemas.microsoft.com/office/drawing/2014/main" id="{AE67272E-0E66-4396-9C0C-4E154CCE20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0087" y="361702"/>
            <a:ext cx="1691640" cy="169164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Sad face outline with solid fill">
            <a:extLst>
              <a:ext uri="{FF2B5EF4-FFF2-40B4-BE49-F238E27FC236}">
                <a16:creationId xmlns:a16="http://schemas.microsoft.com/office/drawing/2014/main" id="{D600A955-38EC-4101-9382-5775A73D47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77267" y="658882"/>
            <a:ext cx="1097280" cy="1097280"/>
          </a:xfrm>
          <a:prstGeom prst="rect">
            <a:avLst/>
          </a:prstGeom>
        </p:spPr>
      </p:pic>
      <p:sp>
        <p:nvSpPr>
          <p:cNvPr id="3" name="Content Placeholder 2">
            <a:extLst>
              <a:ext uri="{FF2B5EF4-FFF2-40B4-BE49-F238E27FC236}">
                <a16:creationId xmlns:a16="http://schemas.microsoft.com/office/drawing/2014/main" id="{133BD18A-D57C-4912-91B8-144025A10291}"/>
              </a:ext>
            </a:extLst>
          </p:cNvPr>
          <p:cNvSpPr>
            <a:spLocks noGrp="1"/>
          </p:cNvSpPr>
          <p:nvPr>
            <p:ph idx="1"/>
          </p:nvPr>
        </p:nvSpPr>
        <p:spPr>
          <a:xfrm>
            <a:off x="805543" y="2871982"/>
            <a:ext cx="4558309" cy="3689592"/>
          </a:xfrm>
        </p:spPr>
        <p:txBody>
          <a:bodyPr anchor="t">
            <a:normAutofit lnSpcReduction="10000"/>
          </a:bodyPr>
          <a:lstStyle/>
          <a:p>
            <a:r>
              <a:rPr lang="en-GB" sz="1600"/>
              <a:t>Timekeeping</a:t>
            </a:r>
          </a:p>
          <a:p>
            <a:r>
              <a:rPr lang="en-GB" sz="1600"/>
              <a:t>Technology </a:t>
            </a:r>
          </a:p>
          <a:p>
            <a:r>
              <a:rPr lang="en-GB" sz="1600"/>
              <a:t>Active listening &amp; reflecting </a:t>
            </a:r>
          </a:p>
          <a:p>
            <a:r>
              <a:rPr lang="en-GB" sz="1600"/>
              <a:t>Unconscious bias (further reading/video)</a:t>
            </a:r>
          </a:p>
          <a:p>
            <a:r>
              <a:rPr lang="en-GB" sz="1600"/>
              <a:t>Assumptions (everything on recording) – when to probe</a:t>
            </a:r>
          </a:p>
          <a:p>
            <a:r>
              <a:rPr lang="en-GB" sz="1600"/>
              <a:t>Can take notes to keep track (but keep focus on interview)</a:t>
            </a:r>
          </a:p>
          <a:p>
            <a:r>
              <a:rPr lang="en-GB" sz="1600"/>
              <a:t>Think about what is </a:t>
            </a:r>
            <a:r>
              <a:rPr lang="en-GB" sz="1600" u="sng"/>
              <a:t>not</a:t>
            </a:r>
            <a:r>
              <a:rPr lang="en-GB" sz="1600"/>
              <a:t> being said (e.g. body language, eye contact etc)</a:t>
            </a:r>
          </a:p>
          <a:p>
            <a:endParaRPr lang="en-GB" sz="1600"/>
          </a:p>
          <a:p>
            <a:r>
              <a:rPr lang="en-GB" sz="1600" b="1"/>
              <a:t>Always remember </a:t>
            </a:r>
            <a:r>
              <a:rPr lang="en-GB" sz="1600" b="1" u="sng"/>
              <a:t>interview bias</a:t>
            </a:r>
          </a:p>
          <a:p>
            <a:endParaRPr lang="en-GB" sz="1600" b="1"/>
          </a:p>
        </p:txBody>
      </p:sp>
      <p:sp>
        <p:nvSpPr>
          <p:cNvPr id="42" name="Oval 21">
            <a:extLst>
              <a:ext uri="{FF2B5EF4-FFF2-40B4-BE49-F238E27FC236}">
                <a16:creationId xmlns:a16="http://schemas.microsoft.com/office/drawing/2014/main" id="{BCB8E572-32F0-4C78-B268-2702C859F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Shape 23">
            <a:extLst>
              <a:ext uri="{FF2B5EF4-FFF2-40B4-BE49-F238E27FC236}">
                <a16:creationId xmlns:a16="http://schemas.microsoft.com/office/drawing/2014/main" id="{BFC6224A-7B8A-4699-99DC-A6C9CD617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Freeform: Shape 25">
            <a:extLst>
              <a:ext uri="{FF2B5EF4-FFF2-40B4-BE49-F238E27FC236}">
                <a16:creationId xmlns:a16="http://schemas.microsoft.com/office/drawing/2014/main" id="{0611C424-EB44-492D-9C48-78BB0D5DC9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38252" y="2722161"/>
            <a:ext cx="2743200" cy="27432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Freeform: Shape 27">
            <a:extLst>
              <a:ext uri="{FF2B5EF4-FFF2-40B4-BE49-F238E27FC236}">
                <a16:creationId xmlns:a16="http://schemas.microsoft.com/office/drawing/2014/main" id="{59156A24-128C-4054-AAFF-F8CA5BA0E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8624" y="3"/>
            <a:ext cx="3913376" cy="328156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raphic 10" descr="Angry face outline with solid fill">
            <a:extLst>
              <a:ext uri="{FF2B5EF4-FFF2-40B4-BE49-F238E27FC236}">
                <a16:creationId xmlns:a16="http://schemas.microsoft.com/office/drawing/2014/main" id="{7EBDEACC-550B-4663-90D0-F875796C4D5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84541" y="179498"/>
            <a:ext cx="2443301" cy="2443301"/>
          </a:xfrm>
          <a:prstGeom prst="rect">
            <a:avLst/>
          </a:prstGeom>
        </p:spPr>
      </p:pic>
      <p:pic>
        <p:nvPicPr>
          <p:cNvPr id="6" name="Graphic 5" descr="Surprised face outline with solid fill">
            <a:extLst>
              <a:ext uri="{FF2B5EF4-FFF2-40B4-BE49-F238E27FC236}">
                <a16:creationId xmlns:a16="http://schemas.microsoft.com/office/drawing/2014/main" id="{26BC5374-8973-4E8F-857F-B63BCC76526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15043" y="3198952"/>
            <a:ext cx="1789619" cy="1789619"/>
          </a:xfrm>
          <a:prstGeom prst="rect">
            <a:avLst/>
          </a:prstGeom>
        </p:spPr>
      </p:pic>
      <p:sp>
        <p:nvSpPr>
          <p:cNvPr id="46" name="Freeform: Shape 29">
            <a:extLst>
              <a:ext uri="{FF2B5EF4-FFF2-40B4-BE49-F238E27FC236}">
                <a16:creationId xmlns:a16="http://schemas.microsoft.com/office/drawing/2014/main" id="{646E8F12-06B4-4D6B-866C-1743B253C8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Freeform: Shape 31">
            <a:extLst>
              <a:ext uri="{FF2B5EF4-FFF2-40B4-BE49-F238E27FC236}">
                <a16:creationId xmlns:a16="http://schemas.microsoft.com/office/drawing/2014/main" id="{3CC324B9-DFFF-42F1-8D81-AAD42554BD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09416" y="4131546"/>
            <a:ext cx="3178912" cy="2726454"/>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12" descr="Smiling face outline with solid fill">
            <a:extLst>
              <a:ext uri="{FF2B5EF4-FFF2-40B4-BE49-F238E27FC236}">
                <a16:creationId xmlns:a16="http://schemas.microsoft.com/office/drawing/2014/main" id="{6EEEE1A6-CA96-4FDC-A524-7731E3D9ADF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35337" y="4840445"/>
            <a:ext cx="1892356" cy="1892356"/>
          </a:xfrm>
          <a:prstGeom prst="rect">
            <a:avLst/>
          </a:prstGeom>
        </p:spPr>
      </p:pic>
    </p:spTree>
    <p:extLst>
      <p:ext uri="{BB962C8B-B14F-4D97-AF65-F5344CB8AC3E}">
        <p14:creationId xmlns:p14="http://schemas.microsoft.com/office/powerpoint/2010/main" val="3020003941"/>
      </p:ext>
    </p:extLst>
  </p:cSld>
  <p:clrMapOvr>
    <a:overrideClrMapping bg1="dk1" tx1="lt1" bg2="dk2" tx2="lt2" accent1="accent1" accent2="accent2" accent3="accent3" accent4="accent4" accent5="accent5" accent6="accent6" hlink="hlink" folHlink="folHlink"/>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1FF20-B628-4521-8B06-6B2C6EB7FD2B}"/>
              </a:ext>
            </a:extLst>
          </p:cNvPr>
          <p:cNvSpPr>
            <a:spLocks noGrp="1"/>
          </p:cNvSpPr>
          <p:nvPr>
            <p:ph type="title"/>
          </p:nvPr>
        </p:nvSpPr>
        <p:spPr>
          <a:xfrm>
            <a:off x="648929" y="629266"/>
            <a:ext cx="3505495" cy="1622321"/>
          </a:xfrm>
        </p:spPr>
        <p:txBody>
          <a:bodyPr>
            <a:normAutofit/>
          </a:bodyPr>
          <a:lstStyle/>
          <a:p>
            <a:r>
              <a:rPr lang="en-GB" b="1"/>
              <a:t>After the interview</a:t>
            </a:r>
          </a:p>
        </p:txBody>
      </p:sp>
      <p:sp>
        <p:nvSpPr>
          <p:cNvPr id="3" name="Content Placeholder 2">
            <a:extLst>
              <a:ext uri="{FF2B5EF4-FFF2-40B4-BE49-F238E27FC236}">
                <a16:creationId xmlns:a16="http://schemas.microsoft.com/office/drawing/2014/main" id="{F483605E-8324-4CE3-9D5D-FCFE1F1AEE74}"/>
              </a:ext>
            </a:extLst>
          </p:cNvPr>
          <p:cNvSpPr>
            <a:spLocks noGrp="1"/>
          </p:cNvSpPr>
          <p:nvPr>
            <p:ph idx="1"/>
          </p:nvPr>
        </p:nvSpPr>
        <p:spPr>
          <a:xfrm>
            <a:off x="648931" y="2438400"/>
            <a:ext cx="3505494" cy="3785419"/>
          </a:xfrm>
        </p:spPr>
        <p:txBody>
          <a:bodyPr>
            <a:normAutofit/>
          </a:bodyPr>
          <a:lstStyle/>
          <a:p>
            <a:r>
              <a:rPr lang="en-GB" sz="1700"/>
              <a:t>Thank them for time &amp; explain what happens next – </a:t>
            </a:r>
            <a:r>
              <a:rPr lang="en-GB" sz="1700">
                <a:highlight>
                  <a:srgbClr val="FFFF00"/>
                </a:highlight>
              </a:rPr>
              <a:t>study coordinator</a:t>
            </a:r>
            <a:r>
              <a:rPr lang="en-GB" sz="1700"/>
              <a:t> will send follow-up email</a:t>
            </a:r>
          </a:p>
          <a:p>
            <a:r>
              <a:rPr lang="en-GB" sz="1700"/>
              <a:t>Jot down initial afterthoughts (</a:t>
            </a:r>
            <a:r>
              <a:rPr lang="en-GB" sz="1700" b="1"/>
              <a:t>fieldnotes</a:t>
            </a:r>
            <a:r>
              <a:rPr lang="en-GB" sz="1700"/>
              <a:t>)</a:t>
            </a:r>
          </a:p>
          <a:p>
            <a:r>
              <a:rPr lang="en-GB" sz="1700">
                <a:highlight>
                  <a:srgbClr val="FFFF00"/>
                </a:highlight>
              </a:rPr>
              <a:t>Study coordinator </a:t>
            </a:r>
            <a:r>
              <a:rPr lang="en-GB" sz="1700"/>
              <a:t>can share transcript (if they request)</a:t>
            </a:r>
          </a:p>
          <a:p>
            <a:r>
              <a:rPr lang="en-GB" sz="1700"/>
              <a:t>Share findings once ready</a:t>
            </a:r>
          </a:p>
          <a:p>
            <a:r>
              <a:rPr lang="en-GB" sz="1700"/>
              <a:t>Flag any concerns before/during debrief meetings</a:t>
            </a:r>
          </a:p>
          <a:p>
            <a:r>
              <a:rPr lang="en-GB" sz="1700" b="1"/>
              <a:t>Always remember </a:t>
            </a:r>
            <a:r>
              <a:rPr lang="en-GB" sz="1700" b="1" u="sng"/>
              <a:t>emotional wellbeing &amp; self-reflection</a:t>
            </a:r>
          </a:p>
          <a:p>
            <a:endParaRPr lang="en-GB" sz="1700"/>
          </a:p>
          <a:p>
            <a:endParaRPr lang="en-GB" sz="1700"/>
          </a:p>
        </p:txBody>
      </p:sp>
      <p:sp>
        <p:nvSpPr>
          <p:cNvPr id="20" name="Rectangle 19">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application, Teams&#10;&#10;Description automatically generated">
            <a:extLst>
              <a:ext uri="{FF2B5EF4-FFF2-40B4-BE49-F238E27FC236}">
                <a16:creationId xmlns:a16="http://schemas.microsoft.com/office/drawing/2014/main" id="{34D5CB77-E9A2-4111-BFAB-761D53F8E8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862" y="1320611"/>
            <a:ext cx="6019331" cy="4213531"/>
          </a:xfrm>
          <a:prstGeom prst="rect">
            <a:avLst/>
          </a:prstGeom>
          <a:effectLst/>
        </p:spPr>
      </p:pic>
      <p:sp>
        <p:nvSpPr>
          <p:cNvPr id="11" name="TextBox 10">
            <a:extLst>
              <a:ext uri="{FF2B5EF4-FFF2-40B4-BE49-F238E27FC236}">
                <a16:creationId xmlns:a16="http://schemas.microsoft.com/office/drawing/2014/main" id="{C58A4885-715D-4D1F-877C-23D90FBEE12A}"/>
              </a:ext>
            </a:extLst>
          </p:cNvPr>
          <p:cNvSpPr txBox="1"/>
          <p:nvPr/>
        </p:nvSpPr>
        <p:spPr>
          <a:xfrm>
            <a:off x="5405862" y="5722594"/>
            <a:ext cx="6096000" cy="369332"/>
          </a:xfrm>
          <a:prstGeom prst="rect">
            <a:avLst/>
          </a:prstGeom>
          <a:noFill/>
        </p:spPr>
        <p:txBody>
          <a:bodyPr wrap="square">
            <a:spAutoFit/>
          </a:bodyPr>
          <a:lstStyle/>
          <a:p>
            <a:r>
              <a:rPr lang="en-GB"/>
              <a:t>Photo by </a:t>
            </a:r>
            <a:r>
              <a:rPr lang="en-GB">
                <a:hlinkClick r:id="rId4"/>
              </a:rPr>
              <a:t>visuals</a:t>
            </a:r>
            <a:r>
              <a:rPr lang="en-GB"/>
              <a:t> on </a:t>
            </a:r>
            <a:r>
              <a:rPr lang="en-GB" err="1">
                <a:hlinkClick r:id="rId5"/>
              </a:rPr>
              <a:t>Unsplash</a:t>
            </a:r>
            <a:r>
              <a:rPr lang="en-GB"/>
              <a:t> </a:t>
            </a:r>
          </a:p>
        </p:txBody>
      </p:sp>
    </p:spTree>
    <p:extLst>
      <p:ext uri="{BB962C8B-B14F-4D97-AF65-F5344CB8AC3E}">
        <p14:creationId xmlns:p14="http://schemas.microsoft.com/office/powerpoint/2010/main" val="199418121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outdoor&#10;&#10;Description automatically generated">
            <a:extLst>
              <a:ext uri="{FF2B5EF4-FFF2-40B4-BE49-F238E27FC236}">
                <a16:creationId xmlns:a16="http://schemas.microsoft.com/office/drawing/2014/main" id="{9803539C-D652-464C-8A7D-DE1C73E27A50}"/>
              </a:ext>
            </a:extLst>
          </p:cNvPr>
          <p:cNvPicPr>
            <a:picLocks noChangeAspect="1"/>
          </p:cNvPicPr>
          <p:nvPr/>
        </p:nvPicPr>
        <p:blipFill rotWithShape="1">
          <a:blip r:embed="rId3">
            <a:extLst>
              <a:ext uri="{28A0092B-C50C-407E-A947-70E740481C1C}">
                <a14:useLocalDpi xmlns:a14="http://schemas.microsoft.com/office/drawing/2010/main" val="0"/>
              </a:ext>
            </a:extLst>
          </a:blip>
          <a:srcRect t="8424" b="7306"/>
          <a:stretch/>
        </p:blipFill>
        <p:spPr>
          <a:xfrm>
            <a:off x="20" y="-22"/>
            <a:ext cx="12191977"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94431B01-5143-4837-803D-7D4CEF856966}"/>
              </a:ext>
            </a:extLst>
          </p:cNvPr>
          <p:cNvSpPr>
            <a:spLocks noGrp="1"/>
          </p:cNvSpPr>
          <p:nvPr>
            <p:ph type="title"/>
          </p:nvPr>
        </p:nvSpPr>
        <p:spPr>
          <a:xfrm>
            <a:off x="643466" y="643467"/>
            <a:ext cx="5452529" cy="3569242"/>
          </a:xfrm>
        </p:spPr>
        <p:txBody>
          <a:bodyPr vert="horz" lIns="91440" tIns="45720" rIns="91440" bIns="45720" rtlCol="0" anchor="t">
            <a:normAutofit/>
          </a:bodyPr>
          <a:lstStyle/>
          <a:p>
            <a:r>
              <a:rPr lang="en-US" sz="5200" b="1">
                <a:solidFill>
                  <a:srgbClr val="FFFFFF"/>
                </a:solidFill>
              </a:rPr>
              <a:t>Activity: Interviewing Practice</a:t>
            </a:r>
          </a:p>
        </p:txBody>
      </p:sp>
      <p:sp>
        <p:nvSpPr>
          <p:cNvPr id="9" name="Text Placeholder 8">
            <a:extLst>
              <a:ext uri="{FF2B5EF4-FFF2-40B4-BE49-F238E27FC236}">
                <a16:creationId xmlns:a16="http://schemas.microsoft.com/office/drawing/2014/main" id="{FB12A92C-8983-4577-9A37-117BE6BF3AC4}"/>
              </a:ext>
            </a:extLst>
          </p:cNvPr>
          <p:cNvSpPr>
            <a:spLocks noGrp="1"/>
          </p:cNvSpPr>
          <p:nvPr>
            <p:ph type="body" idx="1"/>
          </p:nvPr>
        </p:nvSpPr>
        <p:spPr>
          <a:xfrm>
            <a:off x="643466" y="4551037"/>
            <a:ext cx="5449479" cy="1578054"/>
          </a:xfrm>
        </p:spPr>
        <p:txBody>
          <a:bodyPr vert="horz" lIns="91440" tIns="45720" rIns="91440" bIns="45720" rtlCol="0" anchor="b">
            <a:normAutofit/>
          </a:bodyPr>
          <a:lstStyle/>
          <a:p>
            <a:r>
              <a:rPr lang="en-US">
                <a:solidFill>
                  <a:srgbClr val="FFFFFF"/>
                </a:solidFill>
              </a:rPr>
              <a:t>Round 2</a:t>
            </a: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F9C9924-1819-46AE-BFF7-099E652E832C}"/>
              </a:ext>
            </a:extLst>
          </p:cNvPr>
          <p:cNvSpPr txBox="1"/>
          <p:nvPr/>
        </p:nvSpPr>
        <p:spPr>
          <a:xfrm>
            <a:off x="8197516" y="274135"/>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Lucas Alexander</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75975515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4" name="Picture 3" descr="A picture containing accessory, case&#10;&#10;Description automatically generated">
            <a:extLst>
              <a:ext uri="{FF2B5EF4-FFF2-40B4-BE49-F238E27FC236}">
                <a16:creationId xmlns:a16="http://schemas.microsoft.com/office/drawing/2014/main" id="{6FDB9C34-73BC-4AA3-A68A-C5DF7B07C01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096" b="12634"/>
          <a:stretch/>
        </p:blipFill>
        <p:spPr>
          <a:xfrm>
            <a:off x="20" y="1"/>
            <a:ext cx="12191980" cy="6857999"/>
          </a:xfrm>
          <a:prstGeom prst="rect">
            <a:avLst/>
          </a:prstGeom>
        </p:spPr>
      </p:pic>
      <p:sp>
        <p:nvSpPr>
          <p:cNvPr id="2" name="Title 1">
            <a:extLst>
              <a:ext uri="{FF2B5EF4-FFF2-40B4-BE49-F238E27FC236}">
                <a16:creationId xmlns:a16="http://schemas.microsoft.com/office/drawing/2014/main" id="{9E4A4F3A-D46C-408F-87B4-1CD47D3CEDE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b="1">
                <a:solidFill>
                  <a:srgbClr val="FFFFFF"/>
                </a:solidFill>
              </a:rPr>
              <a:t>Debrief &amp; feedback</a:t>
            </a:r>
          </a:p>
        </p:txBody>
      </p:sp>
      <p:sp>
        <p:nvSpPr>
          <p:cNvPr id="6" name="Text Placeholder 5">
            <a:extLst>
              <a:ext uri="{FF2B5EF4-FFF2-40B4-BE49-F238E27FC236}">
                <a16:creationId xmlns:a16="http://schemas.microsoft.com/office/drawing/2014/main" id="{D59A3E96-A38C-4913-8A40-34AD38DDF193}"/>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sp>
        <p:nvSpPr>
          <p:cNvPr id="10" name="TextBox 9">
            <a:extLst>
              <a:ext uri="{FF2B5EF4-FFF2-40B4-BE49-F238E27FC236}">
                <a16:creationId xmlns:a16="http://schemas.microsoft.com/office/drawing/2014/main" id="{9C90886D-0415-4ED4-98A9-22229DE14BA4}"/>
              </a:ext>
            </a:extLst>
          </p:cNvPr>
          <p:cNvSpPr txBox="1"/>
          <p:nvPr/>
        </p:nvSpPr>
        <p:spPr>
          <a:xfrm>
            <a:off x="336885" y="6304002"/>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rPr>
              <a:t>Photo by </a:t>
            </a: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hlinkClick r:id="rId4"/>
              </a:rPr>
              <a:t>Jason Leung</a:t>
            </a: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rPr>
              <a:t> on </a:t>
            </a:r>
            <a:r>
              <a:rPr kumimoji="0" lang="en-GB" sz="1800" b="0" i="0" u="none" strike="noStrike" kern="1200" cap="none" spc="0" normalizeH="0" baseline="0" noProof="0" err="1">
                <a:ln>
                  <a:noFill/>
                </a:ln>
                <a:solidFill>
                  <a:prstClr val="white"/>
                </a:solidFill>
                <a:effectLst/>
                <a:uLnTx/>
                <a:uFillTx/>
                <a:latin typeface="Gill Sans MT" panose="020B0502020104020203"/>
                <a:ea typeface="+mn-ea"/>
                <a:cs typeface="+mn-cs"/>
                <a:hlinkClick r:id="rId5"/>
              </a:rPr>
              <a:t>Unsplash</a:t>
            </a:r>
            <a:r>
              <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rPr>
              <a:t> </a:t>
            </a:r>
          </a:p>
        </p:txBody>
      </p:sp>
    </p:spTree>
    <p:extLst>
      <p:ext uri="{BB962C8B-B14F-4D97-AF65-F5344CB8AC3E}">
        <p14:creationId xmlns:p14="http://schemas.microsoft.com/office/powerpoint/2010/main" val="1785634814"/>
      </p:ext>
    </p:extLst>
  </p:cSld>
  <p:clrMapOvr>
    <a:overrideClrMapping bg1="dk1" tx1="lt1" bg2="dk2" tx2="lt2" accent1="accent1" accent2="accent2" accent3="accent3" accent4="accent4" accent5="accent5" accent6="accent6" hlink="hlink" folHlink="folHlink"/>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tree branch&#10;&#10;Description automatically generated with low confidence">
            <a:extLst>
              <a:ext uri="{FF2B5EF4-FFF2-40B4-BE49-F238E27FC236}">
                <a16:creationId xmlns:a16="http://schemas.microsoft.com/office/drawing/2014/main" id="{546B48BB-7CAC-49BF-B322-8A49BADDA246}"/>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0888" b="4206"/>
          <a:stretch/>
        </p:blipFill>
        <p:spPr>
          <a:xfrm>
            <a:off x="20" y="1"/>
            <a:ext cx="12191980" cy="6857999"/>
          </a:xfrm>
          <a:prstGeom prst="rect">
            <a:avLst/>
          </a:prstGeom>
        </p:spPr>
      </p:pic>
      <p:sp>
        <p:nvSpPr>
          <p:cNvPr id="2" name="Title 1">
            <a:extLst>
              <a:ext uri="{FF2B5EF4-FFF2-40B4-BE49-F238E27FC236}">
                <a16:creationId xmlns:a16="http://schemas.microsoft.com/office/drawing/2014/main" id="{553B6986-40F9-426F-A680-C02A06F9ACD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b="1">
                <a:solidFill>
                  <a:srgbClr val="FFFFFF"/>
                </a:solidFill>
              </a:rPr>
              <a:t>Self-reflection &amp; Emotional Wellbeing </a:t>
            </a:r>
          </a:p>
        </p:txBody>
      </p:sp>
      <p:sp>
        <p:nvSpPr>
          <p:cNvPr id="4" name="Text Placeholder 3">
            <a:extLst>
              <a:ext uri="{FF2B5EF4-FFF2-40B4-BE49-F238E27FC236}">
                <a16:creationId xmlns:a16="http://schemas.microsoft.com/office/drawing/2014/main" id="{BF88A014-0180-4D8F-84D7-6B263B76F506}"/>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r>
              <a:rPr lang="en-US">
                <a:solidFill>
                  <a:srgbClr val="FFFFFF"/>
                </a:solidFill>
              </a:rPr>
              <a:t>The following section has been developed using the Essential Tools for Support and Stability (ETSS) – Peer Researcher Resource Kit</a:t>
            </a:r>
          </a:p>
        </p:txBody>
      </p:sp>
      <p:sp>
        <p:nvSpPr>
          <p:cNvPr id="12" name="TextBox 11">
            <a:extLst>
              <a:ext uri="{FF2B5EF4-FFF2-40B4-BE49-F238E27FC236}">
                <a16:creationId xmlns:a16="http://schemas.microsoft.com/office/drawing/2014/main" id="{9D693335-06A9-4D75-9EEC-20F9F20CBE41}"/>
              </a:ext>
            </a:extLst>
          </p:cNvPr>
          <p:cNvSpPr txBox="1"/>
          <p:nvPr/>
        </p:nvSpPr>
        <p:spPr>
          <a:xfrm>
            <a:off x="385010" y="6304002"/>
            <a:ext cx="6096000" cy="369332"/>
          </a:xfrm>
          <a:prstGeom prst="rect">
            <a:avLst/>
          </a:prstGeom>
          <a:noFill/>
        </p:spPr>
        <p:txBody>
          <a:bodyPr wrap="square">
            <a:spAutoFit/>
          </a:bodyPr>
          <a:lstStyle/>
          <a:p>
            <a:r>
              <a:rPr lang="en-GB"/>
              <a:t>Photo by </a:t>
            </a:r>
            <a:r>
              <a:rPr lang="en-GB">
                <a:hlinkClick r:id="rId4">
                  <a:extLst>
                    <a:ext uri="{A12FA001-AC4F-418D-AE19-62706E023703}">
                      <ahyp:hlinkClr xmlns:ahyp="http://schemas.microsoft.com/office/drawing/2018/hyperlinkcolor" val="tx"/>
                    </a:ext>
                  </a:extLst>
                </a:hlinkClick>
              </a:rPr>
              <a:t>AJ</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206795506"/>
      </p:ext>
    </p:extLst>
  </p:cSld>
  <p:clrMapOvr>
    <a:overrideClrMapping bg1="dk1" tx1="lt1" bg2="dk2" tx2="lt2" accent1="accent1" accent2="accent2" accent3="accent3" accent4="accent4" accent5="accent5" accent6="accent6" hlink="hlink" folHlink="folHlink"/>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D31AB0-1964-4CCE-B3AD-A6C577D1605B}"/>
              </a:ext>
            </a:extLst>
          </p:cNvPr>
          <p:cNvPicPr>
            <a:picLocks noChangeAspect="1"/>
          </p:cNvPicPr>
          <p:nvPr/>
        </p:nvPicPr>
        <p:blipFill>
          <a:blip r:embed="rId3"/>
          <a:stretch>
            <a:fillRect/>
          </a:stretch>
        </p:blipFill>
        <p:spPr>
          <a:xfrm>
            <a:off x="1795677" y="781879"/>
            <a:ext cx="8600646" cy="5482912"/>
          </a:xfrm>
          <a:prstGeom prst="rect">
            <a:avLst/>
          </a:prstGeom>
        </p:spPr>
      </p:pic>
      <p:sp>
        <p:nvSpPr>
          <p:cNvPr id="3" name="Footer Placeholder 2">
            <a:extLst>
              <a:ext uri="{FF2B5EF4-FFF2-40B4-BE49-F238E27FC236}">
                <a16:creationId xmlns:a16="http://schemas.microsoft.com/office/drawing/2014/main" id="{02A7CCDE-61FD-4753-959E-8768CA96A8A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Gill Sans MT" panose="020B0502020104020203"/>
                <a:ea typeface="+mn-ea"/>
                <a:cs typeface="+mn-cs"/>
              </a:rPr>
              <a:t>Taken from AIDS Bereavement and Resiliency Program of Ontario</a:t>
            </a:r>
          </a:p>
        </p:txBody>
      </p:sp>
    </p:spTree>
    <p:extLst>
      <p:ext uri="{BB962C8B-B14F-4D97-AF65-F5344CB8AC3E}">
        <p14:creationId xmlns:p14="http://schemas.microsoft.com/office/powerpoint/2010/main" val="139828550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87BE1-614F-4889-99DB-DE2A6B306D91}"/>
              </a:ext>
            </a:extLst>
          </p:cNvPr>
          <p:cNvSpPr>
            <a:spLocks noGrp="1"/>
          </p:cNvSpPr>
          <p:nvPr>
            <p:ph type="title"/>
          </p:nvPr>
        </p:nvSpPr>
        <p:spPr/>
        <p:txBody>
          <a:bodyPr/>
          <a:lstStyle/>
          <a:p>
            <a:r>
              <a:rPr lang="en-GB" b="1"/>
              <a:t>Bracketing </a:t>
            </a:r>
          </a:p>
        </p:txBody>
      </p:sp>
      <p:sp>
        <p:nvSpPr>
          <p:cNvPr id="4" name="TextBox 3">
            <a:extLst>
              <a:ext uri="{FF2B5EF4-FFF2-40B4-BE49-F238E27FC236}">
                <a16:creationId xmlns:a16="http://schemas.microsoft.com/office/drawing/2014/main" id="{D3C08C8C-9F8D-46D1-9241-A40474228CB2}"/>
              </a:ext>
            </a:extLst>
          </p:cNvPr>
          <p:cNvSpPr txBox="1"/>
          <p:nvPr/>
        </p:nvSpPr>
        <p:spPr>
          <a:xfrm>
            <a:off x="6488529" y="1712075"/>
            <a:ext cx="49793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“I am feeling sad, angry, etc. at what I am hearing…”</a:t>
            </a:r>
          </a:p>
        </p:txBody>
      </p:sp>
      <p:sp>
        <p:nvSpPr>
          <p:cNvPr id="5" name="TextBox 4">
            <a:extLst>
              <a:ext uri="{FF2B5EF4-FFF2-40B4-BE49-F238E27FC236}">
                <a16:creationId xmlns:a16="http://schemas.microsoft.com/office/drawing/2014/main" id="{A039F6C3-D30F-4BDA-A763-0BF1CA8BC26A}"/>
              </a:ext>
            </a:extLst>
          </p:cNvPr>
          <p:cNvSpPr txBox="1"/>
          <p:nvPr/>
        </p:nvSpPr>
        <p:spPr>
          <a:xfrm>
            <a:off x="6488529" y="2942781"/>
            <a:ext cx="31295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“This is reminding me about…”</a:t>
            </a:r>
          </a:p>
        </p:txBody>
      </p:sp>
      <p:sp>
        <p:nvSpPr>
          <p:cNvPr id="6" name="TextBox 5">
            <a:extLst>
              <a:ext uri="{FF2B5EF4-FFF2-40B4-BE49-F238E27FC236}">
                <a16:creationId xmlns:a16="http://schemas.microsoft.com/office/drawing/2014/main" id="{9F0092C1-C528-4F24-93B5-2DBE3CB3342F}"/>
              </a:ext>
            </a:extLst>
          </p:cNvPr>
          <p:cNvSpPr txBox="1"/>
          <p:nvPr/>
        </p:nvSpPr>
        <p:spPr>
          <a:xfrm>
            <a:off x="6488529" y="3346048"/>
            <a:ext cx="53588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“I am not going to relate to this experience right now; I will remain focussed on the person in front of me”</a:t>
            </a:r>
          </a:p>
        </p:txBody>
      </p:sp>
      <p:sp>
        <p:nvSpPr>
          <p:cNvPr id="7" name="TextBox 6">
            <a:extLst>
              <a:ext uri="{FF2B5EF4-FFF2-40B4-BE49-F238E27FC236}">
                <a16:creationId xmlns:a16="http://schemas.microsoft.com/office/drawing/2014/main" id="{AEF48A77-42B4-4EED-A846-B859F8A0CE43}"/>
              </a:ext>
            </a:extLst>
          </p:cNvPr>
          <p:cNvSpPr txBox="1"/>
          <p:nvPr/>
        </p:nvSpPr>
        <p:spPr>
          <a:xfrm>
            <a:off x="6488530" y="4478194"/>
            <a:ext cx="486527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“When can I look at these feelings &amp; what or who will support me to do that?”</a:t>
            </a:r>
          </a:p>
        </p:txBody>
      </p:sp>
      <p:graphicFrame>
        <p:nvGraphicFramePr>
          <p:cNvPr id="9" name="Diagram 8">
            <a:extLst>
              <a:ext uri="{FF2B5EF4-FFF2-40B4-BE49-F238E27FC236}">
                <a16:creationId xmlns:a16="http://schemas.microsoft.com/office/drawing/2014/main" id="{C0D385F7-FCFE-478F-8D6E-D6303D564520}"/>
              </a:ext>
            </a:extLst>
          </p:cNvPr>
          <p:cNvGraphicFramePr/>
          <p:nvPr/>
        </p:nvGraphicFramePr>
        <p:xfrm>
          <a:off x="838200" y="1690688"/>
          <a:ext cx="5358848" cy="46895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Footer Placeholder 9">
            <a:extLst>
              <a:ext uri="{FF2B5EF4-FFF2-40B4-BE49-F238E27FC236}">
                <a16:creationId xmlns:a16="http://schemas.microsoft.com/office/drawing/2014/main" id="{D0B2D4D7-BAA4-4EDB-8927-2ADA25DFA5C3}"/>
              </a:ext>
            </a:extLst>
          </p:cNvPr>
          <p:cNvSpPr>
            <a:spLocks noGrp="1"/>
          </p:cNvSpPr>
          <p:nvPr>
            <p:ph type="ftr" sz="quarter" idx="11"/>
          </p:nvPr>
        </p:nvSpPr>
        <p:spPr/>
        <p:txBody>
          <a:bodyPr/>
          <a:lstStyle/>
          <a:p>
            <a:r>
              <a:rPr lang="en-GB"/>
              <a:t>Adapted from AIDS Bereavement and Resiliency Program of Ontario</a:t>
            </a:r>
          </a:p>
        </p:txBody>
      </p:sp>
    </p:spTree>
    <p:extLst>
      <p:ext uri="{BB962C8B-B14F-4D97-AF65-F5344CB8AC3E}">
        <p14:creationId xmlns:p14="http://schemas.microsoft.com/office/powerpoint/2010/main" val="171896507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B73A-8506-43B3-974B-867309913E4B}"/>
              </a:ext>
            </a:extLst>
          </p:cNvPr>
          <p:cNvSpPr>
            <a:spLocks noGrp="1"/>
          </p:cNvSpPr>
          <p:nvPr>
            <p:ph type="title"/>
          </p:nvPr>
        </p:nvSpPr>
        <p:spPr>
          <a:xfrm>
            <a:off x="4965430" y="629268"/>
            <a:ext cx="6586491" cy="1286160"/>
          </a:xfrm>
        </p:spPr>
        <p:txBody>
          <a:bodyPr anchor="b">
            <a:normAutofit/>
          </a:bodyPr>
          <a:lstStyle/>
          <a:p>
            <a:r>
              <a:rPr lang="en-GB" b="1"/>
              <a:t>Emotional First Aid</a:t>
            </a:r>
          </a:p>
        </p:txBody>
      </p:sp>
      <p:pic>
        <p:nvPicPr>
          <p:cNvPr id="5" name="Picture 4" descr="A field of purple flowers&#10;&#10;Description automatically generated with low confidence">
            <a:extLst>
              <a:ext uri="{FF2B5EF4-FFF2-40B4-BE49-F238E27FC236}">
                <a16:creationId xmlns:a16="http://schemas.microsoft.com/office/drawing/2014/main" id="{8D3C6DD3-9D2D-4415-AA2B-9AD6F1BE898F}"/>
              </a:ext>
            </a:extLst>
          </p:cNvPr>
          <p:cNvPicPr>
            <a:picLocks noChangeAspect="1"/>
          </p:cNvPicPr>
          <p:nvPr/>
        </p:nvPicPr>
        <p:blipFill rotWithShape="1">
          <a:blip r:embed="rId3">
            <a:extLst>
              <a:ext uri="{28A0092B-C50C-407E-A947-70E740481C1C}">
                <a14:useLocalDpi xmlns:a14="http://schemas.microsoft.com/office/drawing/2010/main" val="0"/>
              </a:ext>
            </a:extLst>
          </a:blip>
          <a:srcRect t="1248" r="2" b="2"/>
          <a:stretch/>
        </p:blipFill>
        <p:spPr>
          <a:xfrm>
            <a:off x="20" y="10"/>
            <a:ext cx="4635571" cy="6857990"/>
          </a:xfrm>
          <a:prstGeom prst="rect">
            <a:avLst/>
          </a:prstGeom>
          <a:effectLst/>
        </p:spPr>
      </p:pic>
      <p:cxnSp>
        <p:nvCxnSpPr>
          <p:cNvPr id="16" name="Straight Connector 15">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383D97"/>
            </a:solidFill>
          </a:ln>
        </p:spPr>
        <p:style>
          <a:lnRef idx="1">
            <a:schemeClr val="accent1"/>
          </a:lnRef>
          <a:fillRef idx="0">
            <a:schemeClr val="accent1"/>
          </a:fillRef>
          <a:effectRef idx="0">
            <a:schemeClr val="accent1"/>
          </a:effectRef>
          <a:fontRef idx="minor">
            <a:schemeClr val="tx1"/>
          </a:fontRef>
        </p:style>
      </p:cxnSp>
      <p:graphicFrame>
        <p:nvGraphicFramePr>
          <p:cNvPr id="4" name="Diagram 3">
            <a:extLst>
              <a:ext uri="{FF2B5EF4-FFF2-40B4-BE49-F238E27FC236}">
                <a16:creationId xmlns:a16="http://schemas.microsoft.com/office/drawing/2014/main" id="{C9461D94-3F1C-4D2B-8536-D86CA5B36299}"/>
              </a:ext>
            </a:extLst>
          </p:cNvPr>
          <p:cNvGraphicFramePr/>
          <p:nvPr>
            <p:extLst>
              <p:ext uri="{D42A27DB-BD31-4B8C-83A1-F6EECF244321}">
                <p14:modId xmlns:p14="http://schemas.microsoft.com/office/powerpoint/2010/main" val="195467624"/>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3F72072D-CB7F-4EC4-9AD5-028B96230A3A}"/>
              </a:ext>
            </a:extLst>
          </p:cNvPr>
          <p:cNvSpPr txBox="1"/>
          <p:nvPr/>
        </p:nvSpPr>
        <p:spPr>
          <a:xfrm>
            <a:off x="128337" y="121320"/>
            <a:ext cx="6096000" cy="369332"/>
          </a:xfrm>
          <a:prstGeom prst="rect">
            <a:avLst/>
          </a:prstGeom>
          <a:noFill/>
        </p:spPr>
        <p:txBody>
          <a:bodyPr wrap="square">
            <a:spAutoFit/>
          </a:bodyPr>
          <a:lstStyle/>
          <a:p>
            <a:r>
              <a:rPr lang="en-GB"/>
              <a:t>Photo by </a:t>
            </a:r>
            <a:r>
              <a:rPr lang="en-GB" err="1">
                <a:hlinkClick r:id="rId9"/>
              </a:rPr>
              <a:t>Bibiann</a:t>
            </a:r>
            <a:r>
              <a:rPr lang="en-GB">
                <a:hlinkClick r:id="rId9"/>
              </a:rPr>
              <a:t> Avelar</a:t>
            </a:r>
            <a:r>
              <a:rPr lang="en-GB"/>
              <a:t> on </a:t>
            </a:r>
            <a:r>
              <a:rPr lang="en-GB" err="1">
                <a:hlinkClick r:id="rId10"/>
              </a:rPr>
              <a:t>Unsplash</a:t>
            </a:r>
            <a:r>
              <a:rPr lang="en-GB"/>
              <a:t> </a:t>
            </a:r>
          </a:p>
        </p:txBody>
      </p:sp>
      <p:sp>
        <p:nvSpPr>
          <p:cNvPr id="6" name="Footer Placeholder 5">
            <a:extLst>
              <a:ext uri="{FF2B5EF4-FFF2-40B4-BE49-F238E27FC236}">
                <a16:creationId xmlns:a16="http://schemas.microsoft.com/office/drawing/2014/main" id="{DB421BFA-7CC3-46AA-82CC-3317D244939D}"/>
              </a:ext>
            </a:extLst>
          </p:cNvPr>
          <p:cNvSpPr>
            <a:spLocks noGrp="1"/>
          </p:cNvSpPr>
          <p:nvPr>
            <p:ph type="ftr" sz="quarter" idx="11"/>
          </p:nvPr>
        </p:nvSpPr>
        <p:spPr>
          <a:xfrm>
            <a:off x="6480350" y="6269804"/>
            <a:ext cx="4114800" cy="365125"/>
          </a:xfrm>
        </p:spPr>
        <p:txBody>
          <a:bodyPr/>
          <a:lstStyle/>
          <a:p>
            <a:r>
              <a:rPr lang="en-GB"/>
              <a:t>Adapted from AIDS Bereavement and Resiliency Program of Ontario</a:t>
            </a:r>
          </a:p>
        </p:txBody>
      </p:sp>
    </p:spTree>
    <p:extLst>
      <p:ext uri="{BB962C8B-B14F-4D97-AF65-F5344CB8AC3E}">
        <p14:creationId xmlns:p14="http://schemas.microsoft.com/office/powerpoint/2010/main" val="243859308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99ED8E-EEC9-43B3-8119-D37423DB3CD2}"/>
              </a:ext>
            </a:extLst>
          </p:cNvPr>
          <p:cNvPicPr>
            <a:picLocks noChangeAspect="1"/>
          </p:cNvPicPr>
          <p:nvPr/>
        </p:nvPicPr>
        <p:blipFill>
          <a:blip r:embed="rId3"/>
          <a:stretch>
            <a:fillRect/>
          </a:stretch>
        </p:blipFill>
        <p:spPr>
          <a:xfrm>
            <a:off x="2673990" y="107776"/>
            <a:ext cx="6827818" cy="6157015"/>
          </a:xfrm>
          <a:prstGeom prst="rect">
            <a:avLst/>
          </a:prstGeom>
        </p:spPr>
      </p:pic>
      <p:sp>
        <p:nvSpPr>
          <p:cNvPr id="4" name="TextBox 3">
            <a:extLst>
              <a:ext uri="{FF2B5EF4-FFF2-40B4-BE49-F238E27FC236}">
                <a16:creationId xmlns:a16="http://schemas.microsoft.com/office/drawing/2014/main" id="{21522FA5-E4EC-431E-BB36-6B0E1A678C5B}"/>
              </a:ext>
            </a:extLst>
          </p:cNvPr>
          <p:cNvSpPr txBox="1"/>
          <p:nvPr/>
        </p:nvSpPr>
        <p:spPr>
          <a:xfrm>
            <a:off x="5409011" y="2277979"/>
            <a:ext cx="8194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Gill Sans MT" panose="020B0502020104020203"/>
                <a:ea typeface="+mn-ea"/>
                <a:cs typeface="+mn-cs"/>
              </a:rPr>
              <a:t>Shame &amp;</a:t>
            </a:r>
          </a:p>
        </p:txBody>
      </p:sp>
      <p:sp>
        <p:nvSpPr>
          <p:cNvPr id="8" name="Footer Placeholder 7">
            <a:extLst>
              <a:ext uri="{FF2B5EF4-FFF2-40B4-BE49-F238E27FC236}">
                <a16:creationId xmlns:a16="http://schemas.microsoft.com/office/drawing/2014/main" id="{D1691F7F-8852-41D2-818E-D4A9576E16FE}"/>
              </a:ext>
            </a:extLst>
          </p:cNvPr>
          <p:cNvSpPr>
            <a:spLocks noGrp="1"/>
          </p:cNvSpPr>
          <p:nvPr>
            <p:ph type="ftr" sz="quarter" idx="11"/>
          </p:nvPr>
        </p:nvSpPr>
        <p:spPr/>
        <p:txBody>
          <a:bodyPr/>
          <a:lstStyle/>
          <a:p>
            <a:r>
              <a:rPr lang="en-GB"/>
              <a:t>Taken from AIDS Bereavement and Resiliency Program of Ontario</a:t>
            </a:r>
          </a:p>
        </p:txBody>
      </p:sp>
    </p:spTree>
    <p:extLst>
      <p:ext uri="{BB962C8B-B14F-4D97-AF65-F5344CB8AC3E}">
        <p14:creationId xmlns:p14="http://schemas.microsoft.com/office/powerpoint/2010/main" val="164559756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3764261C-0818-4DAA-A1FE-A24AE81BBDCD}"/>
              </a:ext>
            </a:extLst>
          </p:cNvPr>
          <p:cNvPicPr>
            <a:picLocks noGrp="1" noChangeAspect="1"/>
          </p:cNvPicPr>
          <p:nvPr>
            <p:ph idx="1"/>
          </p:nvPr>
        </p:nvPicPr>
        <p:blipFill>
          <a:blip r:embed="rId3"/>
          <a:stretch>
            <a:fillRect/>
          </a:stretch>
        </p:blipFill>
        <p:spPr>
          <a:xfrm>
            <a:off x="3326296" y="278879"/>
            <a:ext cx="5796220" cy="6300241"/>
          </a:xfrm>
          <a:prstGeom prst="rect">
            <a:avLst/>
          </a:prstGeom>
        </p:spPr>
      </p:pic>
      <p:sp>
        <p:nvSpPr>
          <p:cNvPr id="4" name="Footer Placeholder 3">
            <a:extLst>
              <a:ext uri="{FF2B5EF4-FFF2-40B4-BE49-F238E27FC236}">
                <a16:creationId xmlns:a16="http://schemas.microsoft.com/office/drawing/2014/main" id="{5C48B9D7-A6AE-4C68-9059-42FCCAFBE009}"/>
              </a:ext>
            </a:extLst>
          </p:cNvPr>
          <p:cNvSpPr>
            <a:spLocks noGrp="1"/>
          </p:cNvSpPr>
          <p:nvPr>
            <p:ph type="ftr" sz="quarter" idx="11"/>
          </p:nvPr>
        </p:nvSpPr>
        <p:spPr/>
        <p:txBody>
          <a:bodyPr/>
          <a:lstStyle/>
          <a:p>
            <a:r>
              <a:rPr lang="en-GB"/>
              <a:t>Taken from AIDS Bereavement and Resiliency Program of Ontario</a:t>
            </a:r>
          </a:p>
        </p:txBody>
      </p:sp>
    </p:spTree>
    <p:extLst>
      <p:ext uri="{BB962C8B-B14F-4D97-AF65-F5344CB8AC3E}">
        <p14:creationId xmlns:p14="http://schemas.microsoft.com/office/powerpoint/2010/main" val="71262192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Top view of paper hearts in a grey background">
            <a:extLst>
              <a:ext uri="{FF2B5EF4-FFF2-40B4-BE49-F238E27FC236}">
                <a16:creationId xmlns:a16="http://schemas.microsoft.com/office/drawing/2014/main" id="{925FD1E9-22DC-43A1-9826-5BBB809C9C5E}"/>
              </a:ext>
            </a:extLst>
          </p:cNvPr>
          <p:cNvPicPr>
            <a:picLocks noChangeAspect="1"/>
          </p:cNvPicPr>
          <p:nvPr/>
        </p:nvPicPr>
        <p:blipFill>
          <a:blip r:embed="rId3">
            <a:extLst>
              <a:ext uri="{28A0092B-C50C-407E-A947-70E740481C1C}">
                <a14:useLocalDpi xmlns:a14="http://schemas.microsoft.com/office/drawing/2010/main" val="0"/>
              </a:ext>
            </a:extLst>
          </a:blip>
          <a:srcRect t="7875" b="787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00031059-6F5E-481E-AE1D-FA21B4A8045B}"/>
              </a:ext>
            </a:extLst>
          </p:cNvPr>
          <p:cNvSpPr>
            <a:spLocks noGrp="1"/>
          </p:cNvSpPr>
          <p:nvPr>
            <p:ph type="title"/>
          </p:nvPr>
        </p:nvSpPr>
        <p:spPr>
          <a:xfrm>
            <a:off x="594804" y="640263"/>
            <a:ext cx="6619811" cy="1344975"/>
          </a:xfrm>
        </p:spPr>
        <p:txBody>
          <a:bodyPr>
            <a:normAutofit/>
          </a:bodyPr>
          <a:lstStyle/>
          <a:p>
            <a:r>
              <a:rPr lang="en-GB" sz="4000" b="1"/>
              <a:t>Coping with difficult interviews</a:t>
            </a:r>
          </a:p>
        </p:txBody>
      </p:sp>
      <p:sp>
        <p:nvSpPr>
          <p:cNvPr id="3" name="Content Placeholder 2">
            <a:extLst>
              <a:ext uri="{FF2B5EF4-FFF2-40B4-BE49-F238E27FC236}">
                <a16:creationId xmlns:a16="http://schemas.microsoft.com/office/drawing/2014/main" id="{4C181E27-F803-4E5D-B00B-019E93983A30}"/>
              </a:ext>
            </a:extLst>
          </p:cNvPr>
          <p:cNvSpPr>
            <a:spLocks noGrp="1"/>
          </p:cNvSpPr>
          <p:nvPr>
            <p:ph idx="1"/>
          </p:nvPr>
        </p:nvSpPr>
        <p:spPr>
          <a:xfrm>
            <a:off x="594109" y="2121763"/>
            <a:ext cx="6620505" cy="3773010"/>
          </a:xfrm>
        </p:spPr>
        <p:txBody>
          <a:bodyPr>
            <a:normAutofit/>
          </a:bodyPr>
          <a:lstStyle/>
          <a:p>
            <a:pPr marL="0" indent="0">
              <a:buNone/>
            </a:pPr>
            <a:r>
              <a:rPr lang="en-GB" sz="2200" b="1"/>
              <a:t>De-brief meetings</a:t>
            </a:r>
          </a:p>
          <a:p>
            <a:r>
              <a:rPr lang="en-GB" sz="2200"/>
              <a:t>Everyone in the research team</a:t>
            </a:r>
          </a:p>
          <a:p>
            <a:r>
              <a:rPr lang="en-GB" sz="2200"/>
              <a:t>Check-in on how you are finding the experience</a:t>
            </a:r>
          </a:p>
          <a:p>
            <a:r>
              <a:rPr lang="en-GB" sz="2200"/>
              <a:t>Troubleshoot issues, identify ways forward &amp; reflect on your emotions</a:t>
            </a:r>
          </a:p>
          <a:p>
            <a:r>
              <a:rPr lang="en-GB" sz="2200"/>
              <a:t>Can also arrange 1:1 debriefs when preferred</a:t>
            </a:r>
          </a:p>
          <a:p>
            <a:endParaRPr lang="en-GB" sz="2200"/>
          </a:p>
          <a:p>
            <a:pPr marL="0" indent="0">
              <a:buNone/>
            </a:pPr>
            <a:r>
              <a:rPr lang="en-GB" sz="2200" b="1"/>
              <a:t>Self-care</a:t>
            </a:r>
            <a:r>
              <a:rPr lang="en-GB" sz="2200"/>
              <a:t> can also help you when navigating negative emotions – who and what?</a:t>
            </a:r>
          </a:p>
        </p:txBody>
      </p:sp>
      <p:graphicFrame>
        <p:nvGraphicFramePr>
          <p:cNvPr id="6" name="Diagram 5">
            <a:extLst>
              <a:ext uri="{FF2B5EF4-FFF2-40B4-BE49-F238E27FC236}">
                <a16:creationId xmlns:a16="http://schemas.microsoft.com/office/drawing/2014/main" id="{04ED8DC9-CE5C-4A75-8FD1-C3196E6048F0}"/>
              </a:ext>
            </a:extLst>
          </p:cNvPr>
          <p:cNvGraphicFramePr/>
          <p:nvPr/>
        </p:nvGraphicFramePr>
        <p:xfrm>
          <a:off x="8031040" y="321176"/>
          <a:ext cx="3664575" cy="59763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Footer Placeholder 6">
            <a:extLst>
              <a:ext uri="{FF2B5EF4-FFF2-40B4-BE49-F238E27FC236}">
                <a16:creationId xmlns:a16="http://schemas.microsoft.com/office/drawing/2014/main" id="{BBEC337A-DB02-49CE-90FF-E39D91D9B018}"/>
              </a:ext>
            </a:extLst>
          </p:cNvPr>
          <p:cNvSpPr>
            <a:spLocks noGrp="1"/>
          </p:cNvSpPr>
          <p:nvPr>
            <p:ph type="ftr" sz="quarter" idx="11"/>
          </p:nvPr>
        </p:nvSpPr>
        <p:spPr/>
        <p:txBody>
          <a:bodyPr/>
          <a:lstStyle/>
          <a:p>
            <a:r>
              <a:rPr lang="en-GB"/>
              <a:t>Adapted from AIDS Bereavement and Resiliency Program of Ontario</a:t>
            </a:r>
          </a:p>
        </p:txBody>
      </p:sp>
    </p:spTree>
    <p:extLst>
      <p:ext uri="{BB962C8B-B14F-4D97-AF65-F5344CB8AC3E}">
        <p14:creationId xmlns:p14="http://schemas.microsoft.com/office/powerpoint/2010/main" val="356143182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5021A1-92E8-476F-BC40-5DD7641C42E5}"/>
              </a:ext>
            </a:extLst>
          </p:cNvPr>
          <p:cNvPicPr>
            <a:picLocks noChangeAspect="1"/>
          </p:cNvPicPr>
          <p:nvPr/>
        </p:nvPicPr>
        <p:blipFill>
          <a:blip r:embed="rId3"/>
          <a:stretch>
            <a:fillRect/>
          </a:stretch>
        </p:blipFill>
        <p:spPr>
          <a:xfrm>
            <a:off x="3286127" y="0"/>
            <a:ext cx="5619750" cy="6581775"/>
          </a:xfrm>
          <a:prstGeom prst="rect">
            <a:avLst/>
          </a:prstGeom>
        </p:spPr>
      </p:pic>
      <p:sp>
        <p:nvSpPr>
          <p:cNvPr id="6" name="TextBox 5">
            <a:extLst>
              <a:ext uri="{FF2B5EF4-FFF2-40B4-BE49-F238E27FC236}">
                <a16:creationId xmlns:a16="http://schemas.microsoft.com/office/drawing/2014/main" id="{9582E295-645A-4B60-9B48-DF9DFDAFDCEE}"/>
              </a:ext>
            </a:extLst>
          </p:cNvPr>
          <p:cNvSpPr txBox="1"/>
          <p:nvPr/>
        </p:nvSpPr>
        <p:spPr>
          <a:xfrm>
            <a:off x="3919223" y="3985252"/>
            <a:ext cx="8194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Gill Sans MT" panose="020B0502020104020203"/>
                <a:ea typeface="+mn-ea"/>
                <a:cs typeface="+mn-cs"/>
              </a:rPr>
              <a:t>Shame &amp;</a:t>
            </a:r>
          </a:p>
        </p:txBody>
      </p:sp>
      <p:sp>
        <p:nvSpPr>
          <p:cNvPr id="4" name="TextBox 3">
            <a:extLst>
              <a:ext uri="{FF2B5EF4-FFF2-40B4-BE49-F238E27FC236}">
                <a16:creationId xmlns:a16="http://schemas.microsoft.com/office/drawing/2014/main" id="{116F85DB-B187-4CE3-9855-C2CFF0053602}"/>
              </a:ext>
            </a:extLst>
          </p:cNvPr>
          <p:cNvSpPr txBox="1"/>
          <p:nvPr/>
        </p:nvSpPr>
        <p:spPr>
          <a:xfrm>
            <a:off x="8905874" y="5253633"/>
            <a:ext cx="2447925"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Gill Sans MT" panose="020B0502020104020203"/>
                <a:ea typeface="+mn-ea"/>
                <a:cs typeface="+mn-cs"/>
              </a:rPr>
              <a:t>[SELF-CARE]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To take care of myself today, I will __________________ (write activity in blank)</a:t>
            </a:r>
          </a:p>
        </p:txBody>
      </p:sp>
      <p:sp>
        <p:nvSpPr>
          <p:cNvPr id="3" name="Footer Placeholder 2">
            <a:extLst>
              <a:ext uri="{FF2B5EF4-FFF2-40B4-BE49-F238E27FC236}">
                <a16:creationId xmlns:a16="http://schemas.microsoft.com/office/drawing/2014/main" id="{50879434-7724-412A-9088-9A9470BBB0FE}"/>
              </a:ext>
            </a:extLst>
          </p:cNvPr>
          <p:cNvSpPr>
            <a:spLocks noGrp="1"/>
          </p:cNvSpPr>
          <p:nvPr>
            <p:ph type="ftr" sz="quarter" idx="11"/>
          </p:nvPr>
        </p:nvSpPr>
        <p:spPr/>
        <p:txBody>
          <a:bodyPr/>
          <a:lstStyle/>
          <a:p>
            <a:r>
              <a:rPr lang="en-GB"/>
              <a:t>Adapted from AIDS Bereavement and Resiliency Program of Ontario</a:t>
            </a:r>
          </a:p>
        </p:txBody>
      </p:sp>
    </p:spTree>
    <p:extLst>
      <p:ext uri="{BB962C8B-B14F-4D97-AF65-F5344CB8AC3E}">
        <p14:creationId xmlns:p14="http://schemas.microsoft.com/office/powerpoint/2010/main" val="267941715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7367-31B5-4488-AE4F-46537ABF2B47}"/>
              </a:ext>
            </a:extLst>
          </p:cNvPr>
          <p:cNvSpPr>
            <a:spLocks noGrp="1"/>
          </p:cNvSpPr>
          <p:nvPr>
            <p:ph type="title"/>
          </p:nvPr>
        </p:nvSpPr>
        <p:spPr/>
        <p:txBody>
          <a:bodyPr/>
          <a:lstStyle/>
          <a:p>
            <a:r>
              <a:rPr lang="en-GB" b="1"/>
              <a:t>Next steps</a:t>
            </a:r>
          </a:p>
        </p:txBody>
      </p:sp>
      <p:sp>
        <p:nvSpPr>
          <p:cNvPr id="3" name="Content Placeholder 2">
            <a:extLst>
              <a:ext uri="{FF2B5EF4-FFF2-40B4-BE49-F238E27FC236}">
                <a16:creationId xmlns:a16="http://schemas.microsoft.com/office/drawing/2014/main" id="{F8B7B8C2-9109-4DA1-B2BA-E656AA7B0E2C}"/>
              </a:ext>
            </a:extLst>
          </p:cNvPr>
          <p:cNvSpPr>
            <a:spLocks noGrp="1"/>
          </p:cNvSpPr>
          <p:nvPr>
            <p:ph idx="1"/>
          </p:nvPr>
        </p:nvSpPr>
        <p:spPr>
          <a:xfrm>
            <a:off x="838200" y="1420586"/>
            <a:ext cx="10515600" cy="4756377"/>
          </a:xfrm>
        </p:spPr>
        <p:txBody>
          <a:bodyPr>
            <a:normAutofit/>
          </a:bodyPr>
          <a:lstStyle/>
          <a:p>
            <a:r>
              <a:rPr lang="en-GB">
                <a:highlight>
                  <a:srgbClr val="FFFF00"/>
                </a:highlight>
              </a:rPr>
              <a:t>Add when next training will be</a:t>
            </a:r>
          </a:p>
          <a:p>
            <a:endParaRPr lang="en-GB">
              <a:highlight>
                <a:srgbClr val="FFFF00"/>
              </a:highlight>
            </a:endParaRPr>
          </a:p>
          <a:p>
            <a:r>
              <a:rPr lang="en-GB">
                <a:highlight>
                  <a:srgbClr val="FFFF00"/>
                </a:highlight>
              </a:rPr>
              <a:t>Add any upcoming opportunities</a:t>
            </a:r>
          </a:p>
          <a:p>
            <a:endParaRPr lang="en-GB"/>
          </a:p>
        </p:txBody>
      </p:sp>
    </p:spTree>
    <p:extLst>
      <p:ext uri="{BB962C8B-B14F-4D97-AF65-F5344CB8AC3E}">
        <p14:creationId xmlns:p14="http://schemas.microsoft.com/office/powerpoint/2010/main" val="169784829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5F5EFD-6257-4614-BC2E-C425C467510C}"/>
              </a:ext>
            </a:extLst>
          </p:cNvPr>
          <p:cNvSpPr>
            <a:spLocks noGrp="1"/>
          </p:cNvSpPr>
          <p:nvPr>
            <p:ph type="title"/>
          </p:nvPr>
        </p:nvSpPr>
        <p:spPr>
          <a:xfrm>
            <a:off x="4813029" y="5327"/>
            <a:ext cx="6586491" cy="643960"/>
          </a:xfrm>
        </p:spPr>
        <p:txBody>
          <a:bodyPr>
            <a:normAutofit/>
          </a:bodyPr>
          <a:lstStyle/>
          <a:p>
            <a:r>
              <a:rPr lang="en-GB" sz="3600" b="1"/>
              <a:t>Recommended resources</a:t>
            </a:r>
          </a:p>
        </p:txBody>
      </p:sp>
      <p:sp>
        <p:nvSpPr>
          <p:cNvPr id="5" name="Content Placeholder 4">
            <a:extLst>
              <a:ext uri="{FF2B5EF4-FFF2-40B4-BE49-F238E27FC236}">
                <a16:creationId xmlns:a16="http://schemas.microsoft.com/office/drawing/2014/main" id="{BD6BF43F-0C13-4F81-A7C1-79EC6466098F}"/>
              </a:ext>
            </a:extLst>
          </p:cNvPr>
          <p:cNvSpPr>
            <a:spLocks noGrp="1"/>
          </p:cNvSpPr>
          <p:nvPr>
            <p:ph idx="1"/>
          </p:nvPr>
        </p:nvSpPr>
        <p:spPr>
          <a:xfrm>
            <a:off x="4813029" y="649287"/>
            <a:ext cx="7226551" cy="3785419"/>
          </a:xfrm>
        </p:spPr>
        <p:txBody>
          <a:bodyPr>
            <a:noAutofit/>
          </a:bodyPr>
          <a:lstStyle/>
          <a:p>
            <a:pPr marL="0" indent="0">
              <a:buNone/>
            </a:pPr>
            <a:r>
              <a:rPr lang="en-GB" sz="1200" b="1"/>
              <a:t>Unconscious bias training</a:t>
            </a:r>
          </a:p>
          <a:p>
            <a:r>
              <a:rPr lang="en-GB" sz="1200">
                <a:highlight>
                  <a:srgbClr val="FFFF00"/>
                </a:highlight>
              </a:rPr>
              <a:t>[add links from your institution]</a:t>
            </a:r>
          </a:p>
          <a:p>
            <a:r>
              <a:rPr lang="en-GB" sz="1200"/>
              <a:t>The Royal Society,  Understanding unconscious bias explainer video: </a:t>
            </a:r>
            <a:r>
              <a:rPr lang="en-GB" sz="1200">
                <a:hlinkClick r:id="rId3"/>
              </a:rPr>
              <a:t>https://www.youtube.com/watch?v=dVp9Z5k0dEE&amp;t=60s</a:t>
            </a:r>
            <a:endParaRPr lang="en-GB" sz="1200"/>
          </a:p>
          <a:p>
            <a:pPr marL="0" indent="0">
              <a:buNone/>
            </a:pPr>
            <a:r>
              <a:rPr lang="en-GB" sz="1200" b="1"/>
              <a:t>Safeguarding</a:t>
            </a:r>
          </a:p>
          <a:p>
            <a:r>
              <a:rPr lang="en-GB" sz="1200">
                <a:highlight>
                  <a:srgbClr val="FFFF00"/>
                </a:highlight>
              </a:rPr>
              <a:t>[add links from your institution]</a:t>
            </a:r>
          </a:p>
          <a:p>
            <a:r>
              <a:rPr lang="en-GB" sz="1200"/>
              <a:t>COVID-19 Psychological First Aid: </a:t>
            </a:r>
            <a:r>
              <a:rPr lang="en-GB" sz="1200">
                <a:hlinkClick r:id="rId4"/>
              </a:rPr>
              <a:t>https://www.futurelearn.com/courses/psychological-first-aid-covid-19</a:t>
            </a:r>
            <a:r>
              <a:rPr lang="en-GB" sz="1200"/>
              <a:t> </a:t>
            </a:r>
          </a:p>
          <a:p>
            <a:r>
              <a:rPr lang="en-GB" sz="1200"/>
              <a:t>Safeguarding considerations for researchers: </a:t>
            </a:r>
            <a:r>
              <a:rPr lang="en-GB" sz="1200">
                <a:hlinkClick r:id="rId5"/>
              </a:rPr>
              <a:t>https://www.nottingham.ac.uk/healthsciences/documents/safeguarding-researcher-guidelines.pdf</a:t>
            </a:r>
            <a:r>
              <a:rPr lang="en-GB" sz="1200"/>
              <a:t> </a:t>
            </a:r>
          </a:p>
          <a:p>
            <a:r>
              <a:rPr lang="en-GB" sz="1200"/>
              <a:t>The National Council for Voluntary Organisations: </a:t>
            </a:r>
            <a:r>
              <a:rPr lang="en-GB" sz="1200">
                <a:hlinkClick r:id="rId6"/>
              </a:rPr>
              <a:t>https://knowhow.ncvo.org.uk/safeguarding/what-is-safeguarding</a:t>
            </a:r>
            <a:endParaRPr lang="en-GB" sz="1200"/>
          </a:p>
          <a:p>
            <a:pPr marL="0" indent="0">
              <a:buNone/>
            </a:pPr>
            <a:r>
              <a:rPr lang="en-GB" sz="1200" b="1"/>
              <a:t>Emotional wellbeing</a:t>
            </a:r>
          </a:p>
          <a:p>
            <a:r>
              <a:rPr lang="en-GB" sz="1200"/>
              <a:t>Guy Winch’s TED Talk on ‘how to practice emotional first aid’: </a:t>
            </a:r>
            <a:r>
              <a:rPr lang="en-GB" sz="1200">
                <a:hlinkClick r:id="rId7"/>
              </a:rPr>
              <a:t>https://youtu.be/F2hc2FLOdhI</a:t>
            </a:r>
            <a:r>
              <a:rPr lang="en-GB" sz="1200"/>
              <a:t> </a:t>
            </a:r>
          </a:p>
          <a:p>
            <a:r>
              <a:rPr lang="en-GB" sz="1200" err="1"/>
              <a:t>Bakita’s</a:t>
            </a:r>
            <a:r>
              <a:rPr lang="en-GB" sz="1200"/>
              <a:t> TED Talk on ‘overcoming self-stigma to achieve your potential’: </a:t>
            </a:r>
            <a:r>
              <a:rPr lang="en-GB" sz="1200">
                <a:hlinkClick r:id="rId8"/>
              </a:rPr>
              <a:t>https://youtu.be/NqSB91rKqSU</a:t>
            </a:r>
            <a:r>
              <a:rPr lang="en-GB" sz="1200"/>
              <a:t> </a:t>
            </a:r>
          </a:p>
          <a:p>
            <a:r>
              <a:rPr lang="en-US" sz="1200"/>
              <a:t>AIDS Bereavement and Resilience Program of Ontario – Holistic Check-In learning module: </a:t>
            </a:r>
            <a:r>
              <a:rPr lang="en-US" sz="1200">
                <a:hlinkClick r:id="rId9"/>
              </a:rPr>
              <a:t>https://abrpo.org/abrpo-news/</a:t>
            </a:r>
            <a:r>
              <a:rPr lang="en-US" sz="1200"/>
              <a:t> </a:t>
            </a:r>
          </a:p>
          <a:p>
            <a:r>
              <a:rPr lang="en-US" sz="1200"/>
              <a:t>AIDS Bereavement and Resilience Program of Ontario. Essential Tools for Support and Stability (ETSS) – Peer Researcher Resource Kit: </a:t>
            </a:r>
            <a:r>
              <a:rPr lang="en-US" sz="1200">
                <a:hlinkClick r:id="rId10"/>
              </a:rPr>
              <a:t>https://abrpo.org/wp-content/uploads/2018/09/Essential-Tools-Peer-Researcher-Resource-Kit.pdf</a:t>
            </a:r>
            <a:endParaRPr lang="en-US" sz="1200"/>
          </a:p>
          <a:p>
            <a:r>
              <a:rPr lang="en-GB" sz="1200" err="1"/>
              <a:t>Pozcast</a:t>
            </a:r>
            <a:r>
              <a:rPr lang="en-GB" sz="1200"/>
              <a:t>. A podcast that “challenges the status quo and celebrates people living with HIV”: </a:t>
            </a:r>
            <a:r>
              <a:rPr lang="en-GB" sz="1200">
                <a:hlinkClick r:id="rId11"/>
              </a:rPr>
              <a:t>https://www.positiveeffect.org/pozcast</a:t>
            </a:r>
            <a:r>
              <a:rPr lang="en-GB" sz="1200"/>
              <a:t> </a:t>
            </a:r>
          </a:p>
        </p:txBody>
      </p:sp>
      <p:pic>
        <p:nvPicPr>
          <p:cNvPr id="6" name="Picture 5" descr="A light bulb on a table&#10;&#10;Description automatically generated with low confidence">
            <a:extLst>
              <a:ext uri="{FF2B5EF4-FFF2-40B4-BE49-F238E27FC236}">
                <a16:creationId xmlns:a16="http://schemas.microsoft.com/office/drawing/2014/main" id="{A8A02F23-0F16-4E1A-B915-BFDD0CEC13EB}"/>
              </a:ext>
            </a:extLst>
          </p:cNvPr>
          <p:cNvPicPr>
            <a:picLocks noChangeAspect="1"/>
          </p:cNvPicPr>
          <p:nvPr/>
        </p:nvPicPr>
        <p:blipFill rotWithShape="1">
          <a:blip r:embed="rId12">
            <a:extLst>
              <a:ext uri="{28A0092B-C50C-407E-A947-70E740481C1C}">
                <a14:useLocalDpi xmlns:a14="http://schemas.microsoft.com/office/drawing/2010/main" val="0"/>
              </a:ext>
            </a:extLst>
          </a:blip>
          <a:srcRect t="153" r="2" b="1097"/>
          <a:stretch/>
        </p:blipFill>
        <p:spPr>
          <a:xfrm>
            <a:off x="20" y="10"/>
            <a:ext cx="4635571" cy="6857990"/>
          </a:xfrm>
          <a:prstGeom prst="rect">
            <a:avLst/>
          </a:prstGeom>
          <a:effectLst/>
        </p:spPr>
      </p:pic>
      <p:sp>
        <p:nvSpPr>
          <p:cNvPr id="9" name="TextBox 8">
            <a:extLst>
              <a:ext uri="{FF2B5EF4-FFF2-40B4-BE49-F238E27FC236}">
                <a16:creationId xmlns:a16="http://schemas.microsoft.com/office/drawing/2014/main" id="{95013F60-52DE-4BA9-A920-496DFDCBD461}"/>
              </a:ext>
            </a:extLst>
          </p:cNvPr>
          <p:cNvSpPr txBox="1"/>
          <p:nvPr/>
        </p:nvSpPr>
        <p:spPr>
          <a:xfrm>
            <a:off x="228600" y="142641"/>
            <a:ext cx="6096000" cy="369332"/>
          </a:xfrm>
          <a:prstGeom prst="rect">
            <a:avLst/>
          </a:prstGeom>
          <a:noFill/>
        </p:spPr>
        <p:txBody>
          <a:bodyPr wrap="square">
            <a:spAutoFit/>
          </a:bodyPr>
          <a:lstStyle/>
          <a:p>
            <a:pPr>
              <a:spcAft>
                <a:spcPts val="600"/>
              </a:spcAft>
            </a:pPr>
            <a:r>
              <a:rPr lang="en-GB">
                <a:solidFill>
                  <a:schemeClr val="bg1"/>
                </a:solidFill>
              </a:rPr>
              <a:t>Photo by </a:t>
            </a:r>
            <a:r>
              <a:rPr lang="en-GB">
                <a:solidFill>
                  <a:schemeClr val="bg1"/>
                </a:solidFill>
                <a:hlinkClick r:id="rId13">
                  <a:extLst>
                    <a:ext uri="{A12FA001-AC4F-418D-AE19-62706E023703}">
                      <ahyp:hlinkClr xmlns:ahyp="http://schemas.microsoft.com/office/drawing/2018/hyperlinkcolor" val="tx"/>
                    </a:ext>
                  </a:extLst>
                </a:hlinkClick>
              </a:rPr>
              <a:t>Beth Jnr</a:t>
            </a:r>
            <a:r>
              <a:rPr lang="en-GB">
                <a:solidFill>
                  <a:schemeClr val="bg1"/>
                </a:solidFill>
              </a:rPr>
              <a:t> on </a:t>
            </a:r>
            <a:r>
              <a:rPr lang="en-GB" err="1">
                <a:solidFill>
                  <a:schemeClr val="bg1"/>
                </a:solidFill>
                <a:hlinkClick r:id="rId14">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176995047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text&#10;&#10;Description automatically generated">
            <a:extLst>
              <a:ext uri="{FF2B5EF4-FFF2-40B4-BE49-F238E27FC236}">
                <a16:creationId xmlns:a16="http://schemas.microsoft.com/office/drawing/2014/main" id="{187AA911-9812-4FB3-A7EC-9850416A2182}"/>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8607" b="7124"/>
          <a:stretch/>
        </p:blipFill>
        <p:spPr>
          <a:xfrm>
            <a:off x="20" y="1"/>
            <a:ext cx="12191980" cy="6857999"/>
          </a:xfrm>
          <a:prstGeom prst="rect">
            <a:avLst/>
          </a:prstGeom>
        </p:spPr>
      </p:pic>
      <p:sp>
        <p:nvSpPr>
          <p:cNvPr id="2" name="Title 1">
            <a:extLst>
              <a:ext uri="{FF2B5EF4-FFF2-40B4-BE49-F238E27FC236}">
                <a16:creationId xmlns:a16="http://schemas.microsoft.com/office/drawing/2014/main" id="{450D7C0A-1515-4C5E-8698-8F8936C7F311}"/>
              </a:ext>
            </a:extLst>
          </p:cNvPr>
          <p:cNvSpPr>
            <a:spLocks noGrp="1"/>
          </p:cNvSpPr>
          <p:nvPr>
            <p:ph type="title"/>
          </p:nvPr>
        </p:nvSpPr>
        <p:spPr>
          <a:xfrm>
            <a:off x="838200" y="4940969"/>
            <a:ext cx="10515600" cy="846542"/>
          </a:xfrm>
        </p:spPr>
        <p:txBody>
          <a:bodyPr vert="horz" lIns="91440" tIns="45720" rIns="91440" bIns="45720" rtlCol="0" anchor="b">
            <a:normAutofit/>
          </a:bodyPr>
          <a:lstStyle/>
          <a:p>
            <a:pPr algn="ctr"/>
            <a:r>
              <a:rPr lang="en-US" b="1">
                <a:solidFill>
                  <a:srgbClr val="FFFFFF"/>
                </a:solidFill>
              </a:rPr>
              <a:t>Any questions?</a:t>
            </a:r>
          </a:p>
        </p:txBody>
      </p:sp>
      <p:sp>
        <p:nvSpPr>
          <p:cNvPr id="12" name="TextBox 11">
            <a:extLst>
              <a:ext uri="{FF2B5EF4-FFF2-40B4-BE49-F238E27FC236}">
                <a16:creationId xmlns:a16="http://schemas.microsoft.com/office/drawing/2014/main" id="{0091DC1C-F5B5-405B-A1FA-8F32EF7BB14E}"/>
              </a:ext>
            </a:extLst>
          </p:cNvPr>
          <p:cNvSpPr txBox="1"/>
          <p:nvPr/>
        </p:nvSpPr>
        <p:spPr>
          <a:xfrm>
            <a:off x="8305800"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Priscilla Du </a:t>
            </a:r>
            <a:r>
              <a:rPr lang="en-GB" err="1">
                <a:solidFill>
                  <a:schemeClr val="bg1"/>
                </a:solidFill>
                <a:hlinkClick r:id="rId4">
                  <a:extLst>
                    <a:ext uri="{A12FA001-AC4F-418D-AE19-62706E023703}">
                      <ahyp:hlinkClr xmlns:ahyp="http://schemas.microsoft.com/office/drawing/2018/hyperlinkcolor" val="tx"/>
                    </a:ext>
                  </a:extLst>
                </a:hlinkClick>
              </a:rPr>
              <a:t>Preez</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45907152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84F3-F880-4114-9DAD-7BB27FC670AE}"/>
              </a:ext>
            </a:extLst>
          </p:cNvPr>
          <p:cNvSpPr>
            <a:spLocks noGrp="1"/>
          </p:cNvSpPr>
          <p:nvPr>
            <p:ph type="title"/>
          </p:nvPr>
        </p:nvSpPr>
        <p:spPr/>
        <p:txBody>
          <a:bodyPr/>
          <a:lstStyle/>
          <a:p>
            <a:r>
              <a:rPr lang="en-GB" b="1"/>
              <a:t>References</a:t>
            </a:r>
          </a:p>
        </p:txBody>
      </p:sp>
      <p:sp>
        <p:nvSpPr>
          <p:cNvPr id="3" name="Content Placeholder 2">
            <a:extLst>
              <a:ext uri="{FF2B5EF4-FFF2-40B4-BE49-F238E27FC236}">
                <a16:creationId xmlns:a16="http://schemas.microsoft.com/office/drawing/2014/main" id="{850BE2EF-66C5-435E-B3FF-30FA00B807B5}"/>
              </a:ext>
            </a:extLst>
          </p:cNvPr>
          <p:cNvSpPr>
            <a:spLocks noGrp="1"/>
          </p:cNvSpPr>
          <p:nvPr>
            <p:ph idx="1"/>
          </p:nvPr>
        </p:nvSpPr>
        <p:spPr>
          <a:xfrm>
            <a:off x="549443" y="1937920"/>
            <a:ext cx="10515600" cy="4351338"/>
          </a:xfrm>
        </p:spPr>
        <p:txBody>
          <a:bodyPr>
            <a:normAutofit fontScale="92500" lnSpcReduction="10000"/>
          </a:bodyPr>
          <a:lstStyle/>
          <a:p>
            <a:r>
              <a:rPr lang="en-GB" sz="2000" b="0" i="0" err="1">
                <a:solidFill>
                  <a:srgbClr val="222222"/>
                </a:solidFill>
                <a:effectLst/>
              </a:rPr>
              <a:t>Kvale</a:t>
            </a:r>
            <a:r>
              <a:rPr lang="en-GB" sz="2000" b="0" i="0">
                <a:solidFill>
                  <a:srgbClr val="222222"/>
                </a:solidFill>
                <a:effectLst/>
              </a:rPr>
              <a:t> S, Brinkmann S. Interviews: Learning the craft of qualitative research interviewing. SAGE; 2009. </a:t>
            </a:r>
          </a:p>
          <a:p>
            <a:endParaRPr lang="en-GB" sz="2000">
              <a:solidFill>
                <a:srgbClr val="222222"/>
              </a:solidFill>
              <a:highlight>
                <a:srgbClr val="FFFF00"/>
              </a:highlight>
            </a:endParaRPr>
          </a:p>
          <a:p>
            <a:r>
              <a:rPr lang="en-GB" sz="2000">
                <a:solidFill>
                  <a:srgbClr val="222222"/>
                </a:solidFill>
              </a:rPr>
              <a:t>Brooks, H., Bee, P., &amp; Rogers, A. (2018). " Introduction to qualitative research methods". In A research handbook for patient and public involvement researchers. Manchester, England: Manchester University Press. Retrieved May 6, 2021, from </a:t>
            </a:r>
            <a:r>
              <a:rPr lang="en-GB" sz="2000">
                <a:solidFill>
                  <a:srgbClr val="222222"/>
                </a:solidFill>
                <a:hlinkClick r:id="rId3">
                  <a:extLst>
                    <a:ext uri="{A12FA001-AC4F-418D-AE19-62706E023703}">
                      <ahyp:hlinkClr xmlns:ahyp="http://schemas.microsoft.com/office/drawing/2018/hyperlinkcolor" val="tx"/>
                    </a:ext>
                  </a:extLst>
                </a:hlinkClick>
              </a:rPr>
              <a:t>https://www.manchesteropenhive.com/view/9781526136527/9781526136527.00012.xml</a:t>
            </a:r>
            <a:endParaRPr lang="en-GB" sz="2000">
              <a:solidFill>
                <a:srgbClr val="222222"/>
              </a:solidFill>
            </a:endParaRPr>
          </a:p>
          <a:p>
            <a:endParaRPr lang="en-GB" sz="1400" b="0" i="0">
              <a:solidFill>
                <a:srgbClr val="000000"/>
              </a:solidFill>
              <a:effectLst/>
              <a:latin typeface="Open Sans" panose="020B0604020202020204" pitchFamily="34" charset="0"/>
            </a:endParaRPr>
          </a:p>
          <a:p>
            <a:r>
              <a:rPr lang="en-US" sz="2100">
                <a:solidFill>
                  <a:srgbClr val="222222"/>
                </a:solidFill>
              </a:rPr>
              <a:t>AIDS Bereavement and Resiliency Program of Ontario. Essential Tools for Support and Stability (ETSS) – Peer Researcher Resource Kit. Available from </a:t>
            </a:r>
            <a:r>
              <a:rPr lang="en-US" sz="2100">
                <a:solidFill>
                  <a:srgbClr val="222222"/>
                </a:solidFill>
                <a:hlinkClick r:id="rId4"/>
              </a:rPr>
              <a:t>https://abrpo.org/resources/essential-tools-for-support-and-stabiliity/</a:t>
            </a:r>
            <a:r>
              <a:rPr lang="en-US" sz="2100">
                <a:solidFill>
                  <a:srgbClr val="222222"/>
                </a:solidFill>
              </a:rPr>
              <a:t> [Accessed 23 November 2021]</a:t>
            </a:r>
          </a:p>
          <a:p>
            <a:endParaRPr lang="en-GB" sz="2100">
              <a:solidFill>
                <a:srgbClr val="222222"/>
              </a:solidFill>
            </a:endParaRPr>
          </a:p>
          <a:p>
            <a:r>
              <a:rPr lang="en-GB" sz="2100"/>
              <a:t>YouTube Video – The 3 Types of User Interviews: Structured, Semi-structured and Unstructured by NN group: </a:t>
            </a:r>
            <a:r>
              <a:rPr lang="en-GB" sz="2100">
                <a:hlinkClick r:id="rId5"/>
              </a:rPr>
              <a:t>https://www.youtube.com/watch?v=KUZ6iGvJlGI&amp;t=1s&amp;ab_channel=NNgroup</a:t>
            </a:r>
            <a:r>
              <a:rPr lang="en-GB" sz="2100"/>
              <a:t> [Accessed 20 January 2022]</a:t>
            </a:r>
          </a:p>
        </p:txBody>
      </p:sp>
    </p:spTree>
    <p:extLst>
      <p:ext uri="{BB962C8B-B14F-4D97-AF65-F5344CB8AC3E}">
        <p14:creationId xmlns:p14="http://schemas.microsoft.com/office/powerpoint/2010/main" val="105816125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Chart&#10;&#10;Description automatically generated with medium confidence">
            <a:extLst>
              <a:ext uri="{FF2B5EF4-FFF2-40B4-BE49-F238E27FC236}">
                <a16:creationId xmlns:a16="http://schemas.microsoft.com/office/drawing/2014/main" id="{0078FEF6-7857-4CFB-89E6-1B2862DEB3BD}"/>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16097" r="-1" b="8884"/>
          <a:stretch/>
        </p:blipFill>
        <p:spPr>
          <a:xfrm>
            <a:off x="20" y="10"/>
            <a:ext cx="12188930" cy="6857990"/>
          </a:xfrm>
          <a:prstGeom prst="rect">
            <a:avLst/>
          </a:prstGeom>
        </p:spPr>
      </p:pic>
      <p:sp>
        <p:nvSpPr>
          <p:cNvPr id="2" name="Title 1">
            <a:extLst>
              <a:ext uri="{FF2B5EF4-FFF2-40B4-BE49-F238E27FC236}">
                <a16:creationId xmlns:a16="http://schemas.microsoft.com/office/drawing/2014/main" id="{513E7F9F-D3A5-40BC-8E7B-DD216DA7FF87}"/>
              </a:ext>
            </a:extLst>
          </p:cNvPr>
          <p:cNvSpPr>
            <a:spLocks noGrp="1"/>
          </p:cNvSpPr>
          <p:nvPr>
            <p:ph type="ctrTitle"/>
          </p:nvPr>
        </p:nvSpPr>
        <p:spPr>
          <a:xfrm>
            <a:off x="1524000" y="1122363"/>
            <a:ext cx="9144000" cy="3063240"/>
          </a:xfrm>
        </p:spPr>
        <p:txBody>
          <a:bodyPr>
            <a:normAutofit/>
          </a:bodyPr>
          <a:lstStyle/>
          <a:p>
            <a:r>
              <a:rPr lang="en-GB" sz="6600" b="1">
                <a:solidFill>
                  <a:srgbClr val="FFFFFF"/>
                </a:solidFill>
                <a:latin typeface="Trebuchet MS" panose="020B0603020202020204" pitchFamily="34" charset="0"/>
              </a:rPr>
              <a:t>Session 4: Analysing Interview Transcripts</a:t>
            </a:r>
          </a:p>
        </p:txBody>
      </p:sp>
      <p:sp>
        <p:nvSpPr>
          <p:cNvPr id="3" name="Subtitle 2">
            <a:extLst>
              <a:ext uri="{FF2B5EF4-FFF2-40B4-BE49-F238E27FC236}">
                <a16:creationId xmlns:a16="http://schemas.microsoft.com/office/drawing/2014/main" id="{5F3228CC-3489-4685-9CCD-3B9385A572B1}"/>
              </a:ext>
            </a:extLst>
          </p:cNvPr>
          <p:cNvSpPr>
            <a:spLocks noGrp="1"/>
          </p:cNvSpPr>
          <p:nvPr>
            <p:ph type="subTitle" idx="1"/>
          </p:nvPr>
        </p:nvSpPr>
        <p:spPr>
          <a:xfrm>
            <a:off x="1527048" y="4599432"/>
            <a:ext cx="9144000" cy="1536192"/>
          </a:xfrm>
        </p:spPr>
        <p:txBody>
          <a:bodyPr>
            <a:normAutofit/>
          </a:bodyPr>
          <a:lstStyle/>
          <a:p>
            <a:endParaRPr lang="en-GB">
              <a:solidFill>
                <a:srgbClr val="FFFFFF"/>
              </a:solidFill>
              <a:latin typeface="Trebuchet MS" panose="020B0603020202020204" pitchFamily="34" charset="0"/>
            </a:endParaRPr>
          </a:p>
        </p:txBody>
      </p:sp>
      <p:sp>
        <p:nvSpPr>
          <p:cNvPr id="17"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966D971-62FF-4D16-A7FB-D4CD0211E9DD}"/>
              </a:ext>
            </a:extLst>
          </p:cNvPr>
          <p:cNvSpPr txBox="1"/>
          <p:nvPr/>
        </p:nvSpPr>
        <p:spPr>
          <a:xfrm>
            <a:off x="417095" y="6395512"/>
            <a:ext cx="6096000" cy="369332"/>
          </a:xfrm>
          <a:prstGeom prst="rect">
            <a:avLst/>
          </a:prstGeom>
          <a:noFill/>
        </p:spPr>
        <p:txBody>
          <a:bodyPr wrap="square">
            <a:spAutoFit/>
          </a:bodyPr>
          <a:lstStyle/>
          <a:p>
            <a:r>
              <a:rPr lang="en-GB"/>
              <a:t>Photo by </a:t>
            </a:r>
            <a:r>
              <a:rPr lang="en-GB">
                <a:hlinkClick r:id="rId3">
                  <a:extLst>
                    <a:ext uri="{A12FA001-AC4F-418D-AE19-62706E023703}">
                      <ahyp:hlinkClr xmlns:ahyp="http://schemas.microsoft.com/office/drawing/2018/hyperlinkcolor" val="tx"/>
                    </a:ext>
                  </a:extLst>
                </a:hlinkClick>
              </a:rPr>
              <a:t>Hugo Rocha</a:t>
            </a:r>
            <a:r>
              <a:rPr lang="en-GB"/>
              <a:t> on </a:t>
            </a:r>
            <a:r>
              <a:rPr lang="en-GB" err="1">
                <a:hlinkClick r:id="rId4">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3433791048"/>
      </p:ext>
    </p:extLst>
  </p:cSld>
  <p:clrMapOvr>
    <a:overrideClrMapping bg1="dk1" tx1="lt1" bg2="dk2" tx2="lt2" accent1="accent1" accent2="accent2" accent3="accent3" accent4="accent4" accent5="accent5" accent6="accent6" hlink="hlink" folHlink="folHlink"/>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7CDE-8587-43AF-8E5F-438FBD65FD61}"/>
              </a:ext>
            </a:extLst>
          </p:cNvPr>
          <p:cNvSpPr>
            <a:spLocks noGrp="1"/>
          </p:cNvSpPr>
          <p:nvPr>
            <p:ph type="title"/>
          </p:nvPr>
        </p:nvSpPr>
        <p:spPr>
          <a:xfrm>
            <a:off x="836679" y="223252"/>
            <a:ext cx="6002110" cy="1495425"/>
          </a:xfrm>
        </p:spPr>
        <p:txBody>
          <a:bodyPr>
            <a:normAutofit/>
          </a:bodyPr>
          <a:lstStyle/>
          <a:p>
            <a:r>
              <a:rPr lang="en-GB" sz="4000" b="1"/>
              <a:t>Reminders…</a:t>
            </a:r>
            <a:endParaRPr lang="en-GB" sz="4000" b="1">
              <a:highlight>
                <a:srgbClr val="FFFF00"/>
              </a:highlight>
            </a:endParaRPr>
          </a:p>
        </p:txBody>
      </p:sp>
      <p:sp>
        <p:nvSpPr>
          <p:cNvPr id="3" name="Content Placeholder 2">
            <a:extLst>
              <a:ext uri="{FF2B5EF4-FFF2-40B4-BE49-F238E27FC236}">
                <a16:creationId xmlns:a16="http://schemas.microsoft.com/office/drawing/2014/main" id="{A4583EC3-7DBE-46E8-916B-5F89E9A5F450}"/>
              </a:ext>
            </a:extLst>
          </p:cNvPr>
          <p:cNvSpPr>
            <a:spLocks noGrp="1"/>
          </p:cNvSpPr>
          <p:nvPr>
            <p:ph idx="1"/>
          </p:nvPr>
        </p:nvSpPr>
        <p:spPr>
          <a:xfrm>
            <a:off x="836679" y="1626919"/>
            <a:ext cx="6002110" cy="4762006"/>
          </a:xfrm>
        </p:spPr>
        <p:txBody>
          <a:bodyPr>
            <a:noAutofit/>
          </a:bodyPr>
          <a:lstStyle/>
          <a:p>
            <a:r>
              <a:rPr lang="en-GB" sz="2000"/>
              <a:t>Allow everyone to speak, one at a time</a:t>
            </a:r>
          </a:p>
          <a:p>
            <a:r>
              <a:rPr lang="en-GB" sz="2000" b="1"/>
              <a:t>Respect</a:t>
            </a:r>
            <a:r>
              <a:rPr lang="en-GB" sz="2000"/>
              <a:t> everyone’s comments and suggestions (no wrong answers)</a:t>
            </a:r>
          </a:p>
          <a:p>
            <a:r>
              <a:rPr lang="en-GB" sz="2000"/>
              <a:t>Keep your </a:t>
            </a:r>
            <a:r>
              <a:rPr lang="en-GB" sz="2000" b="1"/>
              <a:t>microphone muted </a:t>
            </a:r>
            <a:r>
              <a:rPr lang="en-GB" sz="2000"/>
              <a:t>unless you have something to say</a:t>
            </a:r>
          </a:p>
          <a:p>
            <a:r>
              <a:rPr lang="en-GB" sz="2000" b="1"/>
              <a:t>Raise your hand </a:t>
            </a:r>
            <a:r>
              <a:rPr lang="en-GB" sz="2000"/>
              <a:t>to let us know you would like to speak or use the </a:t>
            </a:r>
            <a:r>
              <a:rPr lang="en-GB" sz="2000" b="1"/>
              <a:t>chat</a:t>
            </a:r>
            <a:r>
              <a:rPr lang="en-GB" sz="2000"/>
              <a:t> to add any comments</a:t>
            </a:r>
          </a:p>
          <a:p>
            <a:r>
              <a:rPr lang="en-GB" sz="2000"/>
              <a:t>Use the chat/raise hand to ask any </a:t>
            </a:r>
            <a:r>
              <a:rPr lang="en-GB" sz="2000" b="1"/>
              <a:t>questions</a:t>
            </a:r>
            <a:r>
              <a:rPr lang="en-GB" sz="2000"/>
              <a:t> – please do stop and ask any questions throughout</a:t>
            </a:r>
          </a:p>
          <a:p>
            <a:r>
              <a:rPr lang="en-GB" sz="2000"/>
              <a:t>We will be </a:t>
            </a:r>
            <a:r>
              <a:rPr lang="en-GB" sz="2000" b="1"/>
              <a:t>recording</a:t>
            </a:r>
            <a:r>
              <a:rPr lang="en-GB" sz="2000"/>
              <a:t> the meeting to help us keep track of comments &amp; so you can re-watch in your own time</a:t>
            </a:r>
          </a:p>
        </p:txBody>
      </p:sp>
      <p:pic>
        <p:nvPicPr>
          <p:cNvPr id="6" name="Picture 5" descr="Shape&#10;&#10;Description automatically generated with low confidence">
            <a:extLst>
              <a:ext uri="{FF2B5EF4-FFF2-40B4-BE49-F238E27FC236}">
                <a16:creationId xmlns:a16="http://schemas.microsoft.com/office/drawing/2014/main" id="{1D4B436D-BC16-4A76-B771-FE02E6617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8565" y="3088885"/>
            <a:ext cx="3429000" cy="3429000"/>
          </a:xfrm>
          <a:prstGeom prst="rect">
            <a:avLst/>
          </a:prstGeom>
        </p:spPr>
      </p:pic>
    </p:spTree>
    <p:extLst>
      <p:ext uri="{BB962C8B-B14F-4D97-AF65-F5344CB8AC3E}">
        <p14:creationId xmlns:p14="http://schemas.microsoft.com/office/powerpoint/2010/main" val="258319782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AE60E-8E41-4C9C-A9C5-9A71BC7E5553}"/>
              </a:ext>
            </a:extLst>
          </p:cNvPr>
          <p:cNvSpPr>
            <a:spLocks noGrp="1"/>
          </p:cNvSpPr>
          <p:nvPr>
            <p:ph type="title"/>
          </p:nvPr>
        </p:nvSpPr>
        <p:spPr/>
        <p:txBody>
          <a:bodyPr/>
          <a:lstStyle/>
          <a:p>
            <a:r>
              <a:rPr lang="en-GB" b="1"/>
              <a:t>Agenda</a:t>
            </a:r>
          </a:p>
        </p:txBody>
      </p:sp>
      <p:graphicFrame>
        <p:nvGraphicFramePr>
          <p:cNvPr id="4" name="Table 4">
            <a:extLst>
              <a:ext uri="{FF2B5EF4-FFF2-40B4-BE49-F238E27FC236}">
                <a16:creationId xmlns:a16="http://schemas.microsoft.com/office/drawing/2014/main" id="{A7C04137-8C1A-4622-BC4B-26877245FA22}"/>
              </a:ext>
            </a:extLst>
          </p:cNvPr>
          <p:cNvGraphicFramePr>
            <a:graphicFrameLocks noGrp="1"/>
          </p:cNvGraphicFramePr>
          <p:nvPr>
            <p:extLst>
              <p:ext uri="{D42A27DB-BD31-4B8C-83A1-F6EECF244321}">
                <p14:modId xmlns:p14="http://schemas.microsoft.com/office/powerpoint/2010/main" val="936512299"/>
              </p:ext>
            </p:extLst>
          </p:nvPr>
        </p:nvGraphicFramePr>
        <p:xfrm>
          <a:off x="838200" y="2118199"/>
          <a:ext cx="10515600" cy="3566160"/>
        </p:xfrm>
        <a:graphic>
          <a:graphicData uri="http://schemas.openxmlformats.org/drawingml/2006/table">
            <a:tbl>
              <a:tblPr firstRow="1" bandRow="1">
                <a:tableStyleId>{5C22544A-7EE6-4342-B048-85BDC9FD1C3A}</a:tableStyleId>
              </a:tblPr>
              <a:tblGrid>
                <a:gridCol w="2248845">
                  <a:extLst>
                    <a:ext uri="{9D8B030D-6E8A-4147-A177-3AD203B41FA5}">
                      <a16:colId xmlns:a16="http://schemas.microsoft.com/office/drawing/2014/main" val="1621959022"/>
                    </a:ext>
                  </a:extLst>
                </a:gridCol>
                <a:gridCol w="8266755">
                  <a:extLst>
                    <a:ext uri="{9D8B030D-6E8A-4147-A177-3AD203B41FA5}">
                      <a16:colId xmlns:a16="http://schemas.microsoft.com/office/drawing/2014/main" val="3183551291"/>
                    </a:ext>
                  </a:extLst>
                </a:gridCol>
              </a:tblGrid>
              <a:tr h="370840">
                <a:tc>
                  <a:txBody>
                    <a:bodyPr/>
                    <a:lstStyle/>
                    <a:p>
                      <a:r>
                        <a:rPr lang="en-GB" sz="2000"/>
                        <a:t>Time</a:t>
                      </a:r>
                    </a:p>
                  </a:txBody>
                  <a:tcPr/>
                </a:tc>
                <a:tc>
                  <a:txBody>
                    <a:bodyPr/>
                    <a:lstStyle/>
                    <a:p>
                      <a:r>
                        <a:rPr lang="en-GB" sz="2000"/>
                        <a:t>Topic</a:t>
                      </a:r>
                    </a:p>
                  </a:txBody>
                  <a:tcPr/>
                </a:tc>
                <a:extLst>
                  <a:ext uri="{0D108BD9-81ED-4DB2-BD59-A6C34878D82A}">
                    <a16:rowId xmlns:a16="http://schemas.microsoft.com/office/drawing/2014/main" val="1073193674"/>
                  </a:ext>
                </a:extLst>
              </a:tr>
              <a:tr h="370840">
                <a:tc>
                  <a:txBody>
                    <a:bodyPr/>
                    <a:lstStyle/>
                    <a:p>
                      <a:r>
                        <a:rPr lang="en-GB" sz="2000"/>
                        <a:t>6pm-6.05pm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Welcome</a:t>
                      </a:r>
                      <a:endParaRPr lang="en-GB" sz="2000"/>
                    </a:p>
                  </a:txBody>
                  <a:tcPr/>
                </a:tc>
                <a:extLst>
                  <a:ext uri="{0D108BD9-81ED-4DB2-BD59-A6C34878D82A}">
                    <a16:rowId xmlns:a16="http://schemas.microsoft.com/office/drawing/2014/main" val="1645483384"/>
                  </a:ext>
                </a:extLst>
              </a:tr>
              <a:tr h="370840">
                <a:tc>
                  <a:txBody>
                    <a:bodyPr/>
                    <a:lstStyle/>
                    <a:p>
                      <a:r>
                        <a:rPr lang="en-GB" sz="2000"/>
                        <a:t>6.05pm-6.10pm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Team building</a:t>
                      </a:r>
                      <a:r>
                        <a:rPr lang="en-GB" sz="2000"/>
                        <a:t>: a picture is a thousand words</a:t>
                      </a:r>
                    </a:p>
                  </a:txBody>
                  <a:tcPr/>
                </a:tc>
                <a:extLst>
                  <a:ext uri="{0D108BD9-81ED-4DB2-BD59-A6C34878D82A}">
                    <a16:rowId xmlns:a16="http://schemas.microsoft.com/office/drawing/2014/main" val="1598597994"/>
                  </a:ext>
                </a:extLst>
              </a:tr>
              <a:tr h="370840">
                <a:tc>
                  <a:txBody>
                    <a:bodyPr/>
                    <a:lstStyle/>
                    <a:p>
                      <a:r>
                        <a:rPr lang="en-GB" sz="2000"/>
                        <a:t>6.10pm-6.20pm</a:t>
                      </a:r>
                    </a:p>
                  </a:txBody>
                  <a:tcPr/>
                </a:tc>
                <a:tc>
                  <a:txBody>
                    <a:bodyPr/>
                    <a:lstStyle/>
                    <a:p>
                      <a:r>
                        <a:rPr lang="en-GB" sz="2000" b="1"/>
                        <a:t>Since our last meeting</a:t>
                      </a:r>
                    </a:p>
                  </a:txBody>
                  <a:tcPr/>
                </a:tc>
                <a:extLst>
                  <a:ext uri="{0D108BD9-81ED-4DB2-BD59-A6C34878D82A}">
                    <a16:rowId xmlns:a16="http://schemas.microsoft.com/office/drawing/2014/main" val="1084088643"/>
                  </a:ext>
                </a:extLst>
              </a:tr>
              <a:tr h="370840">
                <a:tc>
                  <a:txBody>
                    <a:bodyPr/>
                    <a:lstStyle/>
                    <a:p>
                      <a:r>
                        <a:rPr lang="en-GB" sz="2000"/>
                        <a:t>6.20pm-6.30pm</a:t>
                      </a:r>
                    </a:p>
                  </a:txBody>
                  <a:tcPr/>
                </a:tc>
                <a:tc>
                  <a:txBody>
                    <a:bodyPr/>
                    <a:lstStyle/>
                    <a:p>
                      <a:r>
                        <a:rPr lang="en-GB" sz="2000" b="1"/>
                        <a:t>Sharing interviewing experience, recap on qualitative research</a:t>
                      </a:r>
                    </a:p>
                  </a:txBody>
                  <a:tcPr/>
                </a:tc>
                <a:extLst>
                  <a:ext uri="{0D108BD9-81ED-4DB2-BD59-A6C34878D82A}">
                    <a16:rowId xmlns:a16="http://schemas.microsoft.com/office/drawing/2014/main" val="1604877598"/>
                  </a:ext>
                </a:extLst>
              </a:tr>
              <a:tr h="370840">
                <a:tc>
                  <a:txBody>
                    <a:bodyPr/>
                    <a:lstStyle/>
                    <a:p>
                      <a:r>
                        <a:rPr lang="en-GB" sz="2000"/>
                        <a:t>6.30pm-6.40pm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Tea break </a:t>
                      </a:r>
                    </a:p>
                  </a:txBody>
                  <a:tcPr/>
                </a:tc>
                <a:extLst>
                  <a:ext uri="{0D108BD9-81ED-4DB2-BD59-A6C34878D82A}">
                    <a16:rowId xmlns:a16="http://schemas.microsoft.com/office/drawing/2014/main" val="2709042883"/>
                  </a:ext>
                </a:extLst>
              </a:tr>
              <a:tr h="370840">
                <a:tc>
                  <a:txBody>
                    <a:bodyPr/>
                    <a:lstStyle/>
                    <a:p>
                      <a:r>
                        <a:rPr lang="en-GB" sz="2000"/>
                        <a:t>6.40pm-7.10pm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Qualitative data analysis: thematic analysis and the DEPICT model</a:t>
                      </a:r>
                    </a:p>
                  </a:txBody>
                  <a:tcPr/>
                </a:tc>
                <a:extLst>
                  <a:ext uri="{0D108BD9-81ED-4DB2-BD59-A6C34878D82A}">
                    <a16:rowId xmlns:a16="http://schemas.microsoft.com/office/drawing/2014/main" val="1129604893"/>
                  </a:ext>
                </a:extLst>
              </a:tr>
              <a:tr h="370840">
                <a:tc>
                  <a:txBody>
                    <a:bodyPr/>
                    <a:lstStyle/>
                    <a:p>
                      <a:r>
                        <a:rPr lang="en-GB" sz="2000"/>
                        <a:t>7.10pm-7.55pm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a:t>Coding interview transcripts individually (&amp; as a group)</a:t>
                      </a:r>
                    </a:p>
                  </a:txBody>
                  <a:tcPr/>
                </a:tc>
                <a:extLst>
                  <a:ext uri="{0D108BD9-81ED-4DB2-BD59-A6C34878D82A}">
                    <a16:rowId xmlns:a16="http://schemas.microsoft.com/office/drawing/2014/main" val="3917500080"/>
                  </a:ext>
                </a:extLst>
              </a:tr>
              <a:tr h="370840">
                <a:tc>
                  <a:txBody>
                    <a:bodyPr/>
                    <a:lstStyle/>
                    <a:p>
                      <a:r>
                        <a:rPr lang="en-GB" sz="2000"/>
                        <a:t>7.55pm-8pm</a:t>
                      </a:r>
                    </a:p>
                  </a:txBody>
                  <a:tcPr/>
                </a:tc>
                <a:tc>
                  <a:txBody>
                    <a:bodyPr/>
                    <a:lstStyle/>
                    <a:p>
                      <a:r>
                        <a:rPr lang="en-GB" sz="2000" b="1"/>
                        <a:t>Wrap up &amp; next steps</a:t>
                      </a:r>
                    </a:p>
                  </a:txBody>
                  <a:tcPr/>
                </a:tc>
                <a:extLst>
                  <a:ext uri="{0D108BD9-81ED-4DB2-BD59-A6C34878D82A}">
                    <a16:rowId xmlns:a16="http://schemas.microsoft.com/office/drawing/2014/main" val="2908054601"/>
                  </a:ext>
                </a:extLst>
              </a:tr>
            </a:tbl>
          </a:graphicData>
        </a:graphic>
      </p:graphicFrame>
      <p:pic>
        <p:nvPicPr>
          <p:cNvPr id="5" name="Graphic 4" descr="Tea with solid fill">
            <a:extLst>
              <a:ext uri="{FF2B5EF4-FFF2-40B4-BE49-F238E27FC236}">
                <a16:creationId xmlns:a16="http://schemas.microsoft.com/office/drawing/2014/main" id="{415F92FB-5FE8-47B6-AED3-36360106B4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53577" y="4092903"/>
            <a:ext cx="404128" cy="404128"/>
          </a:xfrm>
          <a:prstGeom prst="rect">
            <a:avLst/>
          </a:prstGeom>
        </p:spPr>
      </p:pic>
    </p:spTree>
    <p:extLst>
      <p:ext uri="{BB962C8B-B14F-4D97-AF65-F5344CB8AC3E}">
        <p14:creationId xmlns:p14="http://schemas.microsoft.com/office/powerpoint/2010/main" val="267418018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D3DF7C2-54AA-402A-AB43-0B4E0BFAABA0}"/>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32706" b="29748"/>
          <a:stretch/>
        </p:blipFill>
        <p:spPr>
          <a:xfrm>
            <a:off x="20" y="1"/>
            <a:ext cx="12191980" cy="6857999"/>
          </a:xfrm>
          <a:prstGeom prst="rect">
            <a:avLst/>
          </a:prstGeom>
        </p:spPr>
      </p:pic>
      <p:sp>
        <p:nvSpPr>
          <p:cNvPr id="2" name="Title 1">
            <a:extLst>
              <a:ext uri="{FF2B5EF4-FFF2-40B4-BE49-F238E27FC236}">
                <a16:creationId xmlns:a16="http://schemas.microsoft.com/office/drawing/2014/main" id="{F00E29E4-5F18-41FE-8453-D98A145B97BC}"/>
              </a:ext>
            </a:extLst>
          </p:cNvPr>
          <p:cNvSpPr>
            <a:spLocks noGrp="1"/>
          </p:cNvSpPr>
          <p:nvPr>
            <p:ph type="title"/>
          </p:nvPr>
        </p:nvSpPr>
        <p:spPr>
          <a:xfrm>
            <a:off x="838200" y="1122362"/>
            <a:ext cx="10515600" cy="2900518"/>
          </a:xfrm>
        </p:spPr>
        <p:txBody>
          <a:bodyPr vert="horz" lIns="91440" tIns="45720" rIns="91440" bIns="45720" rtlCol="0" anchor="b">
            <a:normAutofit/>
          </a:bodyPr>
          <a:lstStyle/>
          <a:p>
            <a:pPr algn="ctr"/>
            <a:r>
              <a:rPr lang="en-US" b="1">
                <a:solidFill>
                  <a:srgbClr val="FFFFFF"/>
                </a:solidFill>
              </a:rPr>
              <a:t>Team building</a:t>
            </a:r>
          </a:p>
        </p:txBody>
      </p:sp>
      <p:sp>
        <p:nvSpPr>
          <p:cNvPr id="3" name="Content Placeholder 2">
            <a:extLst>
              <a:ext uri="{FF2B5EF4-FFF2-40B4-BE49-F238E27FC236}">
                <a16:creationId xmlns:a16="http://schemas.microsoft.com/office/drawing/2014/main" id="{A024DE8A-EAB7-4E9C-87D5-FB68A68DA838}"/>
              </a:ext>
            </a:extLst>
          </p:cNvPr>
          <p:cNvSpPr>
            <a:spLocks noGrp="1"/>
          </p:cNvSpPr>
          <p:nvPr>
            <p:ph idx="1"/>
          </p:nvPr>
        </p:nvSpPr>
        <p:spPr>
          <a:xfrm>
            <a:off x="838200" y="4159404"/>
            <a:ext cx="10515600" cy="1098395"/>
          </a:xfrm>
        </p:spPr>
        <p:txBody>
          <a:bodyPr vert="horz" lIns="91440" tIns="45720" rIns="91440" bIns="45720" rtlCol="0">
            <a:normAutofit/>
          </a:bodyPr>
          <a:lstStyle/>
          <a:p>
            <a:pPr marL="0" indent="0" algn="ctr">
              <a:buNone/>
            </a:pPr>
            <a:r>
              <a:rPr lang="en-US" sz="2000">
                <a:solidFill>
                  <a:srgbClr val="FFFFFF"/>
                </a:solidFill>
              </a:rPr>
              <a:t>Share your favourite photograph with the group</a:t>
            </a:r>
          </a:p>
        </p:txBody>
      </p:sp>
      <p:sp>
        <p:nvSpPr>
          <p:cNvPr id="9" name="TextBox 8">
            <a:extLst>
              <a:ext uri="{FF2B5EF4-FFF2-40B4-BE49-F238E27FC236}">
                <a16:creationId xmlns:a16="http://schemas.microsoft.com/office/drawing/2014/main" id="{B06F0A7F-E79C-4AD5-A741-CD77C849A5A1}"/>
              </a:ext>
            </a:extLst>
          </p:cNvPr>
          <p:cNvSpPr txBox="1"/>
          <p:nvPr/>
        </p:nvSpPr>
        <p:spPr>
          <a:xfrm>
            <a:off x="240632"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Annie Spratt</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358050125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F639B-4AC7-4E09-A6CD-2EFBA4787273}"/>
              </a:ext>
            </a:extLst>
          </p:cNvPr>
          <p:cNvSpPr>
            <a:spLocks noGrp="1"/>
          </p:cNvSpPr>
          <p:nvPr>
            <p:ph type="title"/>
          </p:nvPr>
        </p:nvSpPr>
        <p:spPr/>
        <p:txBody>
          <a:bodyPr/>
          <a:lstStyle/>
          <a:p>
            <a:r>
              <a:rPr lang="en-GB" b="1"/>
              <a:t>Since we last met…</a:t>
            </a:r>
            <a:endParaRPr lang="en-GB" b="1">
              <a:highlight>
                <a:srgbClr val="FFFF00"/>
              </a:highlight>
            </a:endParaRPr>
          </a:p>
        </p:txBody>
      </p:sp>
      <p:sp>
        <p:nvSpPr>
          <p:cNvPr id="3" name="Content Placeholder 2">
            <a:extLst>
              <a:ext uri="{FF2B5EF4-FFF2-40B4-BE49-F238E27FC236}">
                <a16:creationId xmlns:a16="http://schemas.microsoft.com/office/drawing/2014/main" id="{81C464A1-CFEF-4FB0-9D6B-1A719D859006}"/>
              </a:ext>
            </a:extLst>
          </p:cNvPr>
          <p:cNvSpPr>
            <a:spLocks noGrp="1"/>
          </p:cNvSpPr>
          <p:nvPr>
            <p:ph idx="1"/>
          </p:nvPr>
        </p:nvSpPr>
        <p:spPr>
          <a:xfrm>
            <a:off x="838200" y="1499016"/>
            <a:ext cx="10515600" cy="4677947"/>
          </a:xfrm>
        </p:spPr>
        <p:txBody>
          <a:bodyPr>
            <a:normAutofit/>
          </a:bodyPr>
          <a:lstStyle/>
          <a:p>
            <a:r>
              <a:rPr lang="en-GB">
                <a:highlight>
                  <a:srgbClr val="FFFF00"/>
                </a:highlight>
              </a:rPr>
              <a:t>Add any updates</a:t>
            </a:r>
          </a:p>
          <a:p>
            <a:pPr lvl="1"/>
            <a:endParaRPr lang="en-GB"/>
          </a:p>
        </p:txBody>
      </p:sp>
    </p:spTree>
    <p:extLst>
      <p:ext uri="{BB962C8B-B14F-4D97-AF65-F5344CB8AC3E}">
        <p14:creationId xmlns:p14="http://schemas.microsoft.com/office/powerpoint/2010/main" val="185602844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lake with trees around it&#10;&#10;Description automatically generated with low confidence">
            <a:extLst>
              <a:ext uri="{FF2B5EF4-FFF2-40B4-BE49-F238E27FC236}">
                <a16:creationId xmlns:a16="http://schemas.microsoft.com/office/drawing/2014/main" id="{D933615C-5248-4B29-81A0-723A6C2EEDC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1206" b="8723"/>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25D5C-17A7-4DE1-AC65-0192EE7632A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rPr>
              <a:t>Reflections from experiences</a:t>
            </a:r>
          </a:p>
        </p:txBody>
      </p:sp>
      <p:cxnSp>
        <p:nvCxnSpPr>
          <p:cNvPr id="14" name="Straight Connector 1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FEA4E5E-50E5-4982-B661-201BEDC99EA3}"/>
              </a:ext>
            </a:extLst>
          </p:cNvPr>
          <p:cNvSpPr txBox="1"/>
          <p:nvPr/>
        </p:nvSpPr>
        <p:spPr>
          <a:xfrm>
            <a:off x="214409" y="154069"/>
            <a:ext cx="6107722" cy="369332"/>
          </a:xfrm>
          <a:prstGeom prst="rect">
            <a:avLst/>
          </a:prstGeom>
          <a:noFill/>
        </p:spPr>
        <p:txBody>
          <a:bodyPr wrap="square">
            <a:spAutoFit/>
          </a:bodyPr>
          <a:lstStyle/>
          <a:p>
            <a:r>
              <a:rPr lang="en-GB"/>
              <a:t>Photo by </a:t>
            </a:r>
            <a:r>
              <a:rPr lang="en-GB">
                <a:hlinkClick r:id="rId4"/>
              </a:rPr>
              <a:t>Juan Davila</a:t>
            </a:r>
            <a:r>
              <a:rPr lang="en-GB"/>
              <a:t> on </a:t>
            </a:r>
            <a:r>
              <a:rPr lang="en-GB" err="1">
                <a:hlinkClick r:id="rId5"/>
              </a:rPr>
              <a:t>Unsplash</a:t>
            </a:r>
            <a:r>
              <a:rPr lang="en-GB"/>
              <a:t> </a:t>
            </a:r>
          </a:p>
        </p:txBody>
      </p:sp>
    </p:spTree>
    <p:extLst>
      <p:ext uri="{BB962C8B-B14F-4D97-AF65-F5344CB8AC3E}">
        <p14:creationId xmlns:p14="http://schemas.microsoft.com/office/powerpoint/2010/main" val="369053751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044CFCE-DF62-4F6B-B621-95261671B97C}"/>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0562" r="-1" b="5146"/>
          <a:stretch/>
        </p:blipFill>
        <p:spPr>
          <a:xfrm>
            <a:off x="20" y="10"/>
            <a:ext cx="12188930" cy="6857990"/>
          </a:xfrm>
          <a:prstGeom prst="rect">
            <a:avLst/>
          </a:prstGeom>
        </p:spPr>
      </p:pic>
      <p:sp>
        <p:nvSpPr>
          <p:cNvPr id="4" name="Title 3">
            <a:extLst>
              <a:ext uri="{FF2B5EF4-FFF2-40B4-BE49-F238E27FC236}">
                <a16:creationId xmlns:a16="http://schemas.microsoft.com/office/drawing/2014/main" id="{13CD224C-F1C4-124A-BF04-FC1B7052F51D}"/>
              </a:ext>
            </a:extLst>
          </p:cNvPr>
          <p:cNvSpPr>
            <a:spLocks noGrp="1"/>
          </p:cNvSpPr>
          <p:nvPr>
            <p:ph type="ctrTitle"/>
          </p:nvPr>
        </p:nvSpPr>
        <p:spPr>
          <a:xfrm>
            <a:off x="1524000" y="1122363"/>
            <a:ext cx="9144000" cy="3063240"/>
          </a:xfrm>
        </p:spPr>
        <p:txBody>
          <a:bodyPr>
            <a:normAutofit/>
          </a:bodyPr>
          <a:lstStyle/>
          <a:p>
            <a:r>
              <a:rPr lang="en-GB" sz="6600" b="1">
                <a:solidFill>
                  <a:srgbClr val="FFFFFF"/>
                </a:solidFill>
              </a:rPr>
              <a:t>Recap: qualitative research</a:t>
            </a:r>
          </a:p>
        </p:txBody>
      </p:sp>
      <p:sp>
        <p:nvSpPr>
          <p:cNvPr id="5" name="Subtitle 4">
            <a:extLst>
              <a:ext uri="{FF2B5EF4-FFF2-40B4-BE49-F238E27FC236}">
                <a16:creationId xmlns:a16="http://schemas.microsoft.com/office/drawing/2014/main" id="{1C4B66E7-57E2-4C4B-9D0C-C607CBF43FFD}"/>
              </a:ext>
            </a:extLst>
          </p:cNvPr>
          <p:cNvSpPr>
            <a:spLocks noGrp="1"/>
          </p:cNvSpPr>
          <p:nvPr>
            <p:ph type="subTitle" idx="1"/>
          </p:nvPr>
        </p:nvSpPr>
        <p:spPr>
          <a:xfrm>
            <a:off x="1527048" y="4599432"/>
            <a:ext cx="9144000" cy="1536192"/>
          </a:xfrm>
        </p:spPr>
        <p:txBody>
          <a:bodyPr>
            <a:normAutofit/>
          </a:bodyPr>
          <a:lstStyle/>
          <a:p>
            <a:endParaRPr lang="en-GB">
              <a:solidFill>
                <a:srgbClr val="FFFFFF"/>
              </a:solidFill>
            </a:endParaRPr>
          </a:p>
        </p:txBody>
      </p:sp>
      <p:sp>
        <p:nvSpPr>
          <p:cNvPr id="1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A247674-9475-4512-98DE-8180DC3D1D90}"/>
              </a:ext>
            </a:extLst>
          </p:cNvPr>
          <p:cNvSpPr txBox="1"/>
          <p:nvPr/>
        </p:nvSpPr>
        <p:spPr>
          <a:xfrm>
            <a:off x="352926" y="6410263"/>
            <a:ext cx="6096000" cy="369332"/>
          </a:xfrm>
          <a:prstGeom prst="rect">
            <a:avLst/>
          </a:prstGeom>
          <a:noFill/>
        </p:spPr>
        <p:txBody>
          <a:bodyPr wrap="square">
            <a:spAutoFit/>
          </a:bodyPr>
          <a:lstStyle/>
          <a:p>
            <a:r>
              <a:rPr lang="en-GB"/>
              <a:t>Photo by </a:t>
            </a:r>
            <a:r>
              <a:rPr lang="en-GB" err="1">
                <a:hlinkClick r:id="rId4"/>
              </a:rPr>
              <a:t>freestocks</a:t>
            </a:r>
            <a:r>
              <a:rPr lang="en-GB"/>
              <a:t> on </a:t>
            </a:r>
            <a:r>
              <a:rPr lang="en-GB" err="1">
                <a:hlinkClick r:id="rId5"/>
              </a:rPr>
              <a:t>Unsplash</a:t>
            </a:r>
            <a:r>
              <a:rPr lang="en-GB"/>
              <a:t> </a:t>
            </a:r>
          </a:p>
        </p:txBody>
      </p:sp>
    </p:spTree>
    <p:extLst>
      <p:ext uri="{BB962C8B-B14F-4D97-AF65-F5344CB8AC3E}">
        <p14:creationId xmlns:p14="http://schemas.microsoft.com/office/powerpoint/2010/main" val="509754865"/>
      </p:ext>
    </p:extLst>
  </p:cSld>
  <p:clrMapOvr>
    <a:overrideClrMapping bg1="dk1" tx1="lt1" bg2="dk2" tx2="lt2" accent1="accent1" accent2="accent2" accent3="accent3" accent4="accent4" accent5="accent5" accent6="accent6" hlink="hlink" folHlink="folHlink"/>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D4B80-58CF-FC41-8754-BF41C954CB6A}"/>
              </a:ext>
            </a:extLst>
          </p:cNvPr>
          <p:cNvSpPr>
            <a:spLocks noGrp="1"/>
          </p:cNvSpPr>
          <p:nvPr>
            <p:ph type="title"/>
          </p:nvPr>
        </p:nvSpPr>
        <p:spPr/>
        <p:txBody>
          <a:bodyPr/>
          <a:lstStyle/>
          <a:p>
            <a:r>
              <a:rPr lang="en-GB" b="1"/>
              <a:t>Fundamentals of qualitative research</a:t>
            </a:r>
          </a:p>
        </p:txBody>
      </p:sp>
      <p:sp>
        <p:nvSpPr>
          <p:cNvPr id="3" name="Content Placeholder 2">
            <a:extLst>
              <a:ext uri="{FF2B5EF4-FFF2-40B4-BE49-F238E27FC236}">
                <a16:creationId xmlns:a16="http://schemas.microsoft.com/office/drawing/2014/main" id="{45B0FE06-03CB-D047-8602-4D5D93545D79}"/>
              </a:ext>
            </a:extLst>
          </p:cNvPr>
          <p:cNvSpPr>
            <a:spLocks noGrp="1"/>
          </p:cNvSpPr>
          <p:nvPr>
            <p:ph idx="1"/>
          </p:nvPr>
        </p:nvSpPr>
        <p:spPr>
          <a:xfrm>
            <a:off x="838200" y="1825625"/>
            <a:ext cx="3295650" cy="4351338"/>
          </a:xfrm>
        </p:spPr>
        <p:txBody>
          <a:bodyPr>
            <a:normAutofit/>
          </a:bodyPr>
          <a:lstStyle/>
          <a:p>
            <a:r>
              <a:rPr lang="en-GB"/>
              <a:t>Focuses on the ‘</a:t>
            </a:r>
            <a:r>
              <a:rPr lang="en-GB" b="1"/>
              <a:t>how</a:t>
            </a:r>
            <a:r>
              <a:rPr lang="en-GB"/>
              <a:t>’ and ‘</a:t>
            </a:r>
            <a:r>
              <a:rPr lang="en-GB" b="1"/>
              <a:t>why</a:t>
            </a:r>
            <a:r>
              <a:rPr lang="en-GB"/>
              <a:t>’</a:t>
            </a:r>
          </a:p>
          <a:p>
            <a:pPr marL="0" indent="0">
              <a:buNone/>
            </a:pPr>
            <a:endParaRPr lang="en-GB"/>
          </a:p>
          <a:p>
            <a:r>
              <a:rPr lang="en-GB"/>
              <a:t>Generates </a:t>
            </a:r>
            <a:r>
              <a:rPr lang="en-GB" b="1"/>
              <a:t>rich </a:t>
            </a:r>
            <a:r>
              <a:rPr lang="en-GB"/>
              <a:t>and </a:t>
            </a:r>
            <a:r>
              <a:rPr lang="en-GB" b="1"/>
              <a:t>context-specific </a:t>
            </a:r>
            <a:r>
              <a:rPr lang="en-GB"/>
              <a:t>data</a:t>
            </a:r>
          </a:p>
        </p:txBody>
      </p:sp>
      <p:pic>
        <p:nvPicPr>
          <p:cNvPr id="5" name="Content Placeholder 3">
            <a:extLst>
              <a:ext uri="{FF2B5EF4-FFF2-40B4-BE49-F238E27FC236}">
                <a16:creationId xmlns:a16="http://schemas.microsoft.com/office/drawing/2014/main" id="{D71C8ACD-5432-4B61-AE55-DD901D82C317}"/>
              </a:ext>
            </a:extLst>
          </p:cNvPr>
          <p:cNvPicPr>
            <a:picLocks noChangeAspect="1"/>
          </p:cNvPicPr>
          <p:nvPr/>
        </p:nvPicPr>
        <p:blipFill>
          <a:blip r:embed="rId3"/>
          <a:stretch>
            <a:fillRect/>
          </a:stretch>
        </p:blipFill>
        <p:spPr>
          <a:xfrm>
            <a:off x="5048414" y="2105507"/>
            <a:ext cx="5726280" cy="3283417"/>
          </a:xfrm>
          <a:prstGeom prst="rect">
            <a:avLst/>
          </a:prstGeom>
        </p:spPr>
      </p:pic>
      <p:sp>
        <p:nvSpPr>
          <p:cNvPr id="6" name="Rectangle 5">
            <a:extLst>
              <a:ext uri="{FF2B5EF4-FFF2-40B4-BE49-F238E27FC236}">
                <a16:creationId xmlns:a16="http://schemas.microsoft.com/office/drawing/2014/main" id="{A013174A-88B2-4586-9CBF-C72F1A99221D}"/>
              </a:ext>
            </a:extLst>
          </p:cNvPr>
          <p:cNvSpPr/>
          <p:nvPr/>
        </p:nvSpPr>
        <p:spPr>
          <a:xfrm>
            <a:off x="9274042" y="1516416"/>
            <a:ext cx="2079758" cy="43088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a:ln>
                  <a:noFill/>
                </a:ln>
                <a:solidFill>
                  <a:srgbClr val="777777"/>
                </a:solidFill>
                <a:effectLst/>
                <a:uLnTx/>
                <a:uFillTx/>
                <a:latin typeface="museo-sans-1"/>
                <a:ea typeface="+mn-ea"/>
                <a:cs typeface="+mn-cs"/>
              </a:rPr>
              <a:t>Source: Matt Lavoie </a:t>
            </a:r>
            <a:r>
              <a:rPr kumimoji="0" lang="fr-FR" sz="1100" b="0" i="0" u="none" strike="noStrike" kern="1200" cap="none" spc="0" normalizeH="0" baseline="0" noProof="0">
                <a:ln>
                  <a:noFill/>
                </a:ln>
                <a:solidFill>
                  <a:srgbClr val="FF4B33"/>
                </a:solidFill>
                <a:effectLst/>
                <a:uLnTx/>
                <a:uFillTx/>
                <a:latin typeface="museo-sans-1"/>
                <a:ea typeface="+mn-ea"/>
                <a:cs typeface="+mn-cs"/>
              </a:rPr>
              <a:t>https://bit.ly/2CNGH83</a:t>
            </a:r>
            <a:endParaRPr kumimoji="0" lang="en-GB" sz="1100" b="0" i="0" u="none" strike="noStrike" kern="1200" cap="none" spc="0" normalizeH="0" baseline="0" noProof="0">
              <a:ln>
                <a:noFill/>
              </a:ln>
              <a:solidFill>
                <a:srgbClr val="000000"/>
              </a:solidFill>
              <a:effectLst/>
              <a:uLnTx/>
              <a:uFillTx/>
              <a:latin typeface="Arial"/>
              <a:ea typeface="+mn-ea"/>
              <a:cs typeface="+mn-cs"/>
            </a:endParaRPr>
          </a:p>
        </p:txBody>
      </p:sp>
      <p:sp>
        <p:nvSpPr>
          <p:cNvPr id="7" name="TextBox 6">
            <a:extLst>
              <a:ext uri="{FF2B5EF4-FFF2-40B4-BE49-F238E27FC236}">
                <a16:creationId xmlns:a16="http://schemas.microsoft.com/office/drawing/2014/main" id="{488DDA83-19B0-4BEE-A5D1-512BE622AFCB}"/>
              </a:ext>
            </a:extLst>
          </p:cNvPr>
          <p:cNvSpPr txBox="1"/>
          <p:nvPr/>
        </p:nvSpPr>
        <p:spPr>
          <a:xfrm>
            <a:off x="8058152" y="5388924"/>
            <a:ext cx="308029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ACD7"/>
                </a:solidFill>
                <a:effectLst/>
                <a:uLnTx/>
                <a:uFillTx/>
                <a:latin typeface="Gill Sans MT" panose="020B0502020104020203"/>
                <a:ea typeface="+mn-ea"/>
                <a:cs typeface="+mn-cs"/>
              </a:rPr>
              <a:t>How &amp; Why?</a:t>
            </a:r>
          </a:p>
        </p:txBody>
      </p:sp>
      <p:sp>
        <p:nvSpPr>
          <p:cNvPr id="8" name="TextBox 7">
            <a:extLst>
              <a:ext uri="{FF2B5EF4-FFF2-40B4-BE49-F238E27FC236}">
                <a16:creationId xmlns:a16="http://schemas.microsoft.com/office/drawing/2014/main" id="{C45F0A8B-6B51-4BD2-B502-3CECC9D6FDD2}"/>
              </a:ext>
            </a:extLst>
          </p:cNvPr>
          <p:cNvSpPr txBox="1"/>
          <p:nvPr/>
        </p:nvSpPr>
        <p:spPr>
          <a:xfrm>
            <a:off x="5302291" y="5388923"/>
            <a:ext cx="261628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srgbClr val="00ACD7"/>
                </a:solidFill>
                <a:effectLst/>
                <a:uLnTx/>
                <a:uFillTx/>
                <a:latin typeface="Gill Sans MT" panose="020B0502020104020203"/>
                <a:ea typeface="+mn-ea"/>
                <a:cs typeface="+mn-cs"/>
              </a:rPr>
              <a:t>What?</a:t>
            </a:r>
          </a:p>
        </p:txBody>
      </p:sp>
    </p:spTree>
    <p:extLst>
      <p:ext uri="{BB962C8B-B14F-4D97-AF65-F5344CB8AC3E}">
        <p14:creationId xmlns:p14="http://schemas.microsoft.com/office/powerpoint/2010/main" val="170956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hand holding a cup of coffee&#10;&#10;Description automatically generated with low confidence">
            <a:extLst>
              <a:ext uri="{FF2B5EF4-FFF2-40B4-BE49-F238E27FC236}">
                <a16:creationId xmlns:a16="http://schemas.microsoft.com/office/drawing/2014/main" id="{315C6DC3-82B3-4DE1-8440-8D81F307A089}"/>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41020" b="21433"/>
          <a:stretch/>
        </p:blipFill>
        <p:spPr>
          <a:xfrm>
            <a:off x="20" y="1"/>
            <a:ext cx="12191980" cy="6857999"/>
          </a:xfrm>
          <a:prstGeom prst="rect">
            <a:avLst/>
          </a:prstGeom>
        </p:spPr>
      </p:pic>
      <p:sp>
        <p:nvSpPr>
          <p:cNvPr id="2" name="Title 1">
            <a:extLst>
              <a:ext uri="{FF2B5EF4-FFF2-40B4-BE49-F238E27FC236}">
                <a16:creationId xmlns:a16="http://schemas.microsoft.com/office/drawing/2014/main" id="{0B24B138-3588-4931-B408-567FDBAB2B8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a:solidFill>
                  <a:srgbClr val="FFFFFF"/>
                </a:solidFill>
              </a:rPr>
              <a:t>Tea break</a:t>
            </a:r>
          </a:p>
        </p:txBody>
      </p:sp>
      <p:sp>
        <p:nvSpPr>
          <p:cNvPr id="3" name="Text Placeholder 2">
            <a:extLst>
              <a:ext uri="{FF2B5EF4-FFF2-40B4-BE49-F238E27FC236}">
                <a16:creationId xmlns:a16="http://schemas.microsoft.com/office/drawing/2014/main" id="{9A1F4719-4CF8-48FB-85FF-8FC2EED90010}"/>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sp>
        <p:nvSpPr>
          <p:cNvPr id="9" name="TextBox 8">
            <a:extLst>
              <a:ext uri="{FF2B5EF4-FFF2-40B4-BE49-F238E27FC236}">
                <a16:creationId xmlns:a16="http://schemas.microsoft.com/office/drawing/2014/main" id="{D2C54A64-1AD0-418F-981B-4382797BA0BF}"/>
              </a:ext>
            </a:extLst>
          </p:cNvPr>
          <p:cNvSpPr txBox="1"/>
          <p:nvPr/>
        </p:nvSpPr>
        <p:spPr>
          <a:xfrm>
            <a:off x="481264" y="6304002"/>
            <a:ext cx="6096000" cy="369332"/>
          </a:xfrm>
          <a:prstGeom prst="rect">
            <a:avLst/>
          </a:prstGeom>
          <a:noFill/>
        </p:spPr>
        <p:txBody>
          <a:bodyPr wrap="square">
            <a:spAutoFit/>
          </a:bodyPr>
          <a:lstStyle/>
          <a:p>
            <a:r>
              <a:rPr lang="en-GB"/>
              <a:t>Photo by </a:t>
            </a:r>
            <a:r>
              <a:rPr lang="en-GB">
                <a:hlinkClick r:id="rId3"/>
              </a:rPr>
              <a:t>Clay Banks</a:t>
            </a:r>
            <a:r>
              <a:rPr lang="en-GB"/>
              <a:t> on </a:t>
            </a:r>
            <a:r>
              <a:rPr lang="en-GB" err="1">
                <a:hlinkClick r:id="rId4"/>
              </a:rPr>
              <a:t>Unsplash</a:t>
            </a:r>
            <a:r>
              <a:rPr lang="en-GB"/>
              <a:t> </a:t>
            </a:r>
          </a:p>
        </p:txBody>
      </p:sp>
    </p:spTree>
    <p:extLst>
      <p:ext uri="{BB962C8B-B14F-4D97-AF65-F5344CB8AC3E}">
        <p14:creationId xmlns:p14="http://schemas.microsoft.com/office/powerpoint/2010/main" val="2766244185"/>
      </p:ext>
    </p:extLst>
  </p:cSld>
  <p:clrMapOvr>
    <a:overrideClrMapping bg1="dk1" tx1="lt1" bg2="dk2" tx2="lt2" accent1="accent1" accent2="accent2" accent3="accent3" accent4="accent4" accent5="accent5" accent6="accent6" hlink="hlink" folHlink="folHlink"/>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water&#10;&#10;Description automatically generated with low confidence">
            <a:extLst>
              <a:ext uri="{FF2B5EF4-FFF2-40B4-BE49-F238E27FC236}">
                <a16:creationId xmlns:a16="http://schemas.microsoft.com/office/drawing/2014/main" id="{F96DCBEB-8FE4-46BD-AD8F-02653424350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3580" b="11420"/>
          <a:stretch/>
        </p:blipFill>
        <p:spPr>
          <a:xfrm>
            <a:off x="20" y="1"/>
            <a:ext cx="12191980" cy="6857999"/>
          </a:xfrm>
          <a:prstGeom prst="rect">
            <a:avLst/>
          </a:prstGeom>
        </p:spPr>
      </p:pic>
      <p:sp>
        <p:nvSpPr>
          <p:cNvPr id="3" name="Title 2">
            <a:extLst>
              <a:ext uri="{FF2B5EF4-FFF2-40B4-BE49-F238E27FC236}">
                <a16:creationId xmlns:a16="http://schemas.microsoft.com/office/drawing/2014/main" id="{7357AC36-20F0-4055-B5A2-0C928FE0A9AE}"/>
              </a:ext>
            </a:extLst>
          </p:cNvPr>
          <p:cNvSpPr>
            <a:spLocks noGrp="1"/>
          </p:cNvSpPr>
          <p:nvPr>
            <p:ph type="ctrTitle"/>
          </p:nvPr>
        </p:nvSpPr>
        <p:spPr>
          <a:xfrm>
            <a:off x="1524000" y="1122362"/>
            <a:ext cx="9144000" cy="2900518"/>
          </a:xfrm>
        </p:spPr>
        <p:txBody>
          <a:bodyPr>
            <a:normAutofit/>
          </a:bodyPr>
          <a:lstStyle/>
          <a:p>
            <a:r>
              <a:rPr lang="en-GB">
                <a:solidFill>
                  <a:srgbClr val="FFFFFF"/>
                </a:solidFill>
              </a:rPr>
              <a:t>Qualitative data analysis</a:t>
            </a:r>
          </a:p>
        </p:txBody>
      </p:sp>
      <p:sp>
        <p:nvSpPr>
          <p:cNvPr id="2" name="Content Placeholder 1">
            <a:extLst>
              <a:ext uri="{FF2B5EF4-FFF2-40B4-BE49-F238E27FC236}">
                <a16:creationId xmlns:a16="http://schemas.microsoft.com/office/drawing/2014/main" id="{9ACE6FAA-2E41-4254-B58E-5992E64E7556}"/>
              </a:ext>
            </a:extLst>
          </p:cNvPr>
          <p:cNvSpPr>
            <a:spLocks noGrp="1"/>
          </p:cNvSpPr>
          <p:nvPr>
            <p:ph type="subTitle" idx="1"/>
          </p:nvPr>
        </p:nvSpPr>
        <p:spPr>
          <a:xfrm>
            <a:off x="1524000" y="4159404"/>
            <a:ext cx="9144000" cy="1098395"/>
          </a:xfrm>
        </p:spPr>
        <p:txBody>
          <a:bodyPr>
            <a:normAutofit/>
          </a:bodyPr>
          <a:lstStyle/>
          <a:p>
            <a:pPr marL="0" indent="0">
              <a:buNone/>
            </a:pPr>
            <a:endParaRPr lang="en-GB">
              <a:solidFill>
                <a:srgbClr val="FFFFFF"/>
              </a:solidFill>
            </a:endParaRPr>
          </a:p>
        </p:txBody>
      </p:sp>
      <p:sp>
        <p:nvSpPr>
          <p:cNvPr id="12" name="TextBox 11">
            <a:extLst>
              <a:ext uri="{FF2B5EF4-FFF2-40B4-BE49-F238E27FC236}">
                <a16:creationId xmlns:a16="http://schemas.microsoft.com/office/drawing/2014/main" id="{A6C161F7-396C-4B55-AEAA-4D51331D327E}"/>
              </a:ext>
            </a:extLst>
          </p:cNvPr>
          <p:cNvSpPr txBox="1"/>
          <p:nvPr/>
        </p:nvSpPr>
        <p:spPr>
          <a:xfrm>
            <a:off x="208547" y="6372263"/>
            <a:ext cx="6096000" cy="369332"/>
          </a:xfrm>
          <a:prstGeom prst="rect">
            <a:avLst/>
          </a:prstGeom>
          <a:noFill/>
        </p:spPr>
        <p:txBody>
          <a:bodyPr wrap="square">
            <a:spAutoFit/>
          </a:bodyPr>
          <a:lstStyle/>
          <a:p>
            <a:r>
              <a:rPr lang="en-GB"/>
              <a:t>Photo by </a:t>
            </a:r>
            <a:r>
              <a:rPr lang="en-GB">
                <a:hlinkClick r:id="rId4">
                  <a:extLst>
                    <a:ext uri="{A12FA001-AC4F-418D-AE19-62706E023703}">
                      <ahyp:hlinkClr xmlns:ahyp="http://schemas.microsoft.com/office/drawing/2018/hyperlinkcolor" val="tx"/>
                    </a:ext>
                  </a:extLst>
                </a:hlinkClick>
              </a:rPr>
              <a:t>Christa </a:t>
            </a:r>
            <a:r>
              <a:rPr lang="en-GB" err="1">
                <a:hlinkClick r:id="rId4">
                  <a:extLst>
                    <a:ext uri="{A12FA001-AC4F-418D-AE19-62706E023703}">
                      <ahyp:hlinkClr xmlns:ahyp="http://schemas.microsoft.com/office/drawing/2018/hyperlinkcolor" val="tx"/>
                    </a:ext>
                  </a:extLst>
                </a:hlinkClick>
              </a:rPr>
              <a:t>Dodoo</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3838557900"/>
      </p:ext>
    </p:extLst>
  </p:cSld>
  <p:clrMapOvr>
    <a:overrideClrMapping bg1="dk1" tx1="lt1" bg2="dk2" tx2="lt2" accent1="accent1" accent2="accent2" accent3="accent3" accent4="accent4" accent5="accent5" accent6="accent6" hlink="hlink" folHlink="folHlink"/>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C0FA-72D4-C740-AF29-50A389BCE147}"/>
              </a:ext>
            </a:extLst>
          </p:cNvPr>
          <p:cNvSpPr>
            <a:spLocks noGrp="1"/>
          </p:cNvSpPr>
          <p:nvPr>
            <p:ph type="title"/>
          </p:nvPr>
        </p:nvSpPr>
        <p:spPr/>
        <p:txBody>
          <a:bodyPr/>
          <a:lstStyle/>
          <a:p>
            <a:r>
              <a:rPr lang="en-GB" b="1"/>
              <a:t>Transcription</a:t>
            </a:r>
          </a:p>
        </p:txBody>
      </p:sp>
      <p:sp>
        <p:nvSpPr>
          <p:cNvPr id="3" name="Content Placeholder 2">
            <a:extLst>
              <a:ext uri="{FF2B5EF4-FFF2-40B4-BE49-F238E27FC236}">
                <a16:creationId xmlns:a16="http://schemas.microsoft.com/office/drawing/2014/main" id="{AD8640B7-C6BD-1644-9AA5-B81E1B3A2940}"/>
              </a:ext>
            </a:extLst>
          </p:cNvPr>
          <p:cNvSpPr>
            <a:spLocks noGrp="1"/>
          </p:cNvSpPr>
          <p:nvPr>
            <p:ph idx="1"/>
          </p:nvPr>
        </p:nvSpPr>
        <p:spPr/>
        <p:txBody>
          <a:bodyPr>
            <a:normAutofit lnSpcReduction="10000"/>
          </a:bodyPr>
          <a:lstStyle/>
          <a:p>
            <a:r>
              <a:rPr lang="en-GB"/>
              <a:t>Start of your data analysis</a:t>
            </a:r>
          </a:p>
          <a:p>
            <a:endParaRPr lang="en-GB"/>
          </a:p>
          <a:p>
            <a:r>
              <a:rPr lang="en-GB"/>
              <a:t>Time consuming</a:t>
            </a:r>
          </a:p>
          <a:p>
            <a:endParaRPr lang="en-GB"/>
          </a:p>
          <a:p>
            <a:r>
              <a:rPr lang="en-GB"/>
              <a:t>Memos</a:t>
            </a:r>
          </a:p>
          <a:p>
            <a:endParaRPr lang="en-GB"/>
          </a:p>
          <a:p>
            <a:r>
              <a:rPr lang="en-GB"/>
              <a:t>Link to fieldnotes (if have)</a:t>
            </a:r>
          </a:p>
          <a:p>
            <a:endParaRPr lang="en-GB"/>
          </a:p>
          <a:p>
            <a:r>
              <a:rPr lang="en-GB"/>
              <a:t>Always remember: confidentiality</a:t>
            </a:r>
          </a:p>
          <a:p>
            <a:endParaRPr lang="en-GB"/>
          </a:p>
          <a:p>
            <a:endParaRPr lang="en-GB"/>
          </a:p>
        </p:txBody>
      </p:sp>
    </p:spTree>
    <p:extLst>
      <p:ext uri="{BB962C8B-B14F-4D97-AF65-F5344CB8AC3E}">
        <p14:creationId xmlns:p14="http://schemas.microsoft.com/office/powerpoint/2010/main" val="230063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CA96B-AF3A-0D48-BE9D-D7945C89F865}"/>
              </a:ext>
            </a:extLst>
          </p:cNvPr>
          <p:cNvSpPr>
            <a:spLocks noGrp="1"/>
          </p:cNvSpPr>
          <p:nvPr>
            <p:ph type="title"/>
          </p:nvPr>
        </p:nvSpPr>
        <p:spPr/>
        <p:txBody>
          <a:bodyPr/>
          <a:lstStyle/>
          <a:p>
            <a:r>
              <a:rPr lang="en-GB" b="1"/>
              <a:t>Data management &amp; reduction</a:t>
            </a:r>
          </a:p>
        </p:txBody>
      </p:sp>
      <p:sp>
        <p:nvSpPr>
          <p:cNvPr id="3" name="Content Placeholder 2">
            <a:extLst>
              <a:ext uri="{FF2B5EF4-FFF2-40B4-BE49-F238E27FC236}">
                <a16:creationId xmlns:a16="http://schemas.microsoft.com/office/drawing/2014/main" id="{547EC774-4055-4442-9865-B02D3D601E1A}"/>
              </a:ext>
            </a:extLst>
          </p:cNvPr>
          <p:cNvSpPr>
            <a:spLocks noGrp="1"/>
          </p:cNvSpPr>
          <p:nvPr>
            <p:ph idx="1"/>
          </p:nvPr>
        </p:nvSpPr>
        <p:spPr>
          <a:xfrm>
            <a:off x="838199" y="1825625"/>
            <a:ext cx="10515599" cy="4351338"/>
          </a:xfrm>
        </p:spPr>
        <p:txBody>
          <a:bodyPr>
            <a:normAutofit/>
          </a:bodyPr>
          <a:lstStyle/>
          <a:p>
            <a:pPr marL="0" indent="0">
              <a:buNone/>
            </a:pPr>
            <a:r>
              <a:rPr lang="en-GB" sz="3200"/>
              <a:t>Different approaches to this including:</a:t>
            </a:r>
          </a:p>
          <a:p>
            <a:pPr lvl="1"/>
            <a:r>
              <a:rPr lang="en-GB" sz="2800"/>
              <a:t>Computer-aided qualitative data analysis software (CAQDAS) e.g. NVivo</a:t>
            </a:r>
          </a:p>
          <a:p>
            <a:pPr lvl="1"/>
            <a:r>
              <a:rPr lang="en-GB" sz="2800"/>
              <a:t>Cut &amp; paste</a:t>
            </a:r>
          </a:p>
          <a:p>
            <a:pPr lvl="1"/>
            <a:r>
              <a:rPr lang="en-GB" sz="2800">
                <a:highlight>
                  <a:srgbClr val="FFFF00"/>
                </a:highlight>
              </a:rPr>
              <a:t>Highlighter</a:t>
            </a:r>
            <a:r>
              <a:rPr lang="en-GB" sz="2800"/>
              <a:t> </a:t>
            </a:r>
          </a:p>
          <a:p>
            <a:pPr lvl="1"/>
            <a:r>
              <a:rPr lang="en-GB" sz="2800"/>
              <a:t>Matrix </a:t>
            </a:r>
          </a:p>
          <a:p>
            <a:pPr lvl="1"/>
            <a:endParaRPr lang="en-GB" sz="2800"/>
          </a:p>
          <a:p>
            <a:pPr marL="457200" lvl="1" indent="0">
              <a:buNone/>
            </a:pPr>
            <a:r>
              <a:rPr lang="en-GB" sz="2800"/>
              <a:t>And many more…</a:t>
            </a:r>
          </a:p>
        </p:txBody>
      </p:sp>
    </p:spTree>
    <p:extLst>
      <p:ext uri="{BB962C8B-B14F-4D97-AF65-F5344CB8AC3E}">
        <p14:creationId xmlns:p14="http://schemas.microsoft.com/office/powerpoint/2010/main" val="21865813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 different&#10;&#10;Description automatically generated">
            <a:extLst>
              <a:ext uri="{FF2B5EF4-FFF2-40B4-BE49-F238E27FC236}">
                <a16:creationId xmlns:a16="http://schemas.microsoft.com/office/drawing/2014/main" id="{B649BF2A-FA28-4142-8320-7FE5F99A8071}"/>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8107" b="7623"/>
          <a:stretch/>
        </p:blipFill>
        <p:spPr>
          <a:xfrm>
            <a:off x="20" y="1"/>
            <a:ext cx="12191980" cy="6857999"/>
          </a:xfrm>
          <a:prstGeom prst="rect">
            <a:avLst/>
          </a:prstGeom>
        </p:spPr>
      </p:pic>
      <p:sp>
        <p:nvSpPr>
          <p:cNvPr id="2" name="Title 1">
            <a:extLst>
              <a:ext uri="{FF2B5EF4-FFF2-40B4-BE49-F238E27FC236}">
                <a16:creationId xmlns:a16="http://schemas.microsoft.com/office/drawing/2014/main" id="{6D6812D8-971B-4BED-AEE0-3EA2C5A88003}"/>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a:solidFill>
                  <a:srgbClr val="FFFFFF"/>
                </a:solidFill>
              </a:rPr>
              <a:t>Thematic analysis</a:t>
            </a:r>
          </a:p>
        </p:txBody>
      </p:sp>
      <p:sp>
        <p:nvSpPr>
          <p:cNvPr id="3" name="Text Placeholder 2">
            <a:extLst>
              <a:ext uri="{FF2B5EF4-FFF2-40B4-BE49-F238E27FC236}">
                <a16:creationId xmlns:a16="http://schemas.microsoft.com/office/drawing/2014/main" id="{F0CD5349-DC20-4338-A385-D3A70B0A6ABB}"/>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sp>
        <p:nvSpPr>
          <p:cNvPr id="10" name="TextBox 9">
            <a:extLst>
              <a:ext uri="{FF2B5EF4-FFF2-40B4-BE49-F238E27FC236}">
                <a16:creationId xmlns:a16="http://schemas.microsoft.com/office/drawing/2014/main" id="{E661794A-F51A-4293-8325-FC0C73F2363A}"/>
              </a:ext>
            </a:extLst>
          </p:cNvPr>
          <p:cNvSpPr txBox="1"/>
          <p:nvPr/>
        </p:nvSpPr>
        <p:spPr>
          <a:xfrm>
            <a:off x="171450" y="6304002"/>
            <a:ext cx="6096000" cy="369332"/>
          </a:xfrm>
          <a:prstGeom prst="rect">
            <a:avLst/>
          </a:prstGeom>
          <a:noFill/>
        </p:spPr>
        <p:txBody>
          <a:bodyPr wrap="square">
            <a:spAutoFit/>
          </a:bodyPr>
          <a:lstStyle/>
          <a:p>
            <a:r>
              <a:rPr lang="pl-PL"/>
              <a:t>Photo by </a:t>
            </a:r>
            <a:r>
              <a:rPr lang="pl-PL">
                <a:hlinkClick r:id="rId4">
                  <a:extLst>
                    <a:ext uri="{A12FA001-AC4F-418D-AE19-62706E023703}">
                      <ahyp:hlinkClr xmlns:ahyp="http://schemas.microsoft.com/office/drawing/2018/hyperlinkcolor" val="tx"/>
                    </a:ext>
                  </a:extLst>
                </a:hlinkClick>
              </a:rPr>
              <a:t>Jo Szczepanska</a:t>
            </a:r>
            <a:r>
              <a:rPr lang="pl-PL"/>
              <a:t> on </a:t>
            </a:r>
            <a:r>
              <a:rPr lang="pl-PL">
                <a:hlinkClick r:id="rId5">
                  <a:extLst>
                    <a:ext uri="{A12FA001-AC4F-418D-AE19-62706E023703}">
                      <ahyp:hlinkClr xmlns:ahyp="http://schemas.microsoft.com/office/drawing/2018/hyperlinkcolor" val="tx"/>
                    </a:ext>
                  </a:extLst>
                </a:hlinkClick>
              </a:rPr>
              <a:t>Unsplash</a:t>
            </a:r>
            <a:r>
              <a:rPr lang="pl-PL"/>
              <a:t> </a:t>
            </a:r>
            <a:endParaRPr lang="en-GB"/>
          </a:p>
        </p:txBody>
      </p:sp>
    </p:spTree>
    <p:extLst>
      <p:ext uri="{BB962C8B-B14F-4D97-AF65-F5344CB8AC3E}">
        <p14:creationId xmlns:p14="http://schemas.microsoft.com/office/powerpoint/2010/main" val="2623663602"/>
      </p:ext>
    </p:extLst>
  </p:cSld>
  <p:clrMapOvr>
    <a:overrideClrMapping bg1="dk1" tx1="lt1" bg2="dk2" tx2="lt2" accent1="accent1" accent2="accent2" accent3="accent3" accent4="accent4" accent5="accent5" accent6="accent6" hlink="hlink" folHlink="folHlink"/>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A4360-7927-B241-AD60-BCF725562934}"/>
              </a:ext>
            </a:extLst>
          </p:cNvPr>
          <p:cNvSpPr>
            <a:spLocks noGrp="1"/>
          </p:cNvSpPr>
          <p:nvPr>
            <p:ph type="title"/>
          </p:nvPr>
        </p:nvSpPr>
        <p:spPr>
          <a:xfrm>
            <a:off x="648929" y="629266"/>
            <a:ext cx="4944152" cy="1622321"/>
          </a:xfrm>
        </p:spPr>
        <p:txBody>
          <a:bodyPr>
            <a:normAutofit/>
          </a:bodyPr>
          <a:lstStyle/>
          <a:p>
            <a:r>
              <a:rPr lang="en-GB" b="1"/>
              <a:t>Thematic analysis</a:t>
            </a:r>
          </a:p>
        </p:txBody>
      </p:sp>
      <p:sp>
        <p:nvSpPr>
          <p:cNvPr id="3" name="Content Placeholder 2">
            <a:extLst>
              <a:ext uri="{FF2B5EF4-FFF2-40B4-BE49-F238E27FC236}">
                <a16:creationId xmlns:a16="http://schemas.microsoft.com/office/drawing/2014/main" id="{900CA2F4-25AA-C242-802D-9119B43FA6C9}"/>
              </a:ext>
            </a:extLst>
          </p:cNvPr>
          <p:cNvSpPr>
            <a:spLocks noGrp="1"/>
          </p:cNvSpPr>
          <p:nvPr>
            <p:ph idx="1"/>
          </p:nvPr>
        </p:nvSpPr>
        <p:spPr>
          <a:xfrm>
            <a:off x="648930" y="2438400"/>
            <a:ext cx="5229356" cy="3785419"/>
          </a:xfrm>
        </p:spPr>
        <p:txBody>
          <a:bodyPr>
            <a:normAutofit/>
          </a:bodyPr>
          <a:lstStyle/>
          <a:p>
            <a:r>
              <a:rPr lang="en-GB" sz="2400"/>
              <a:t>Discovering, interpreting and reporting </a:t>
            </a:r>
            <a:r>
              <a:rPr lang="en-GB" sz="2400" b="1"/>
              <a:t>patterns</a:t>
            </a:r>
            <a:r>
              <a:rPr lang="en-GB" sz="2400"/>
              <a:t> and clusters of meaning within the data – into </a:t>
            </a:r>
            <a:r>
              <a:rPr lang="en-GB" sz="2400" b="1"/>
              <a:t>themes </a:t>
            </a:r>
            <a:r>
              <a:rPr lang="en-GB" sz="2400"/>
              <a:t>(Braun &amp; Clarke, 2006)</a:t>
            </a:r>
          </a:p>
          <a:p>
            <a:endParaRPr lang="en-GB" sz="2400" b="1"/>
          </a:p>
        </p:txBody>
      </p:sp>
      <p:pic>
        <p:nvPicPr>
          <p:cNvPr id="7" name="Picture 6">
            <a:extLst>
              <a:ext uri="{FF2B5EF4-FFF2-40B4-BE49-F238E27FC236}">
                <a16:creationId xmlns:a16="http://schemas.microsoft.com/office/drawing/2014/main" id="{8B82A889-C72E-439D-A599-B284B6BBB0A0}"/>
              </a:ext>
            </a:extLst>
          </p:cNvPr>
          <p:cNvPicPr>
            <a:picLocks noChangeAspect="1"/>
          </p:cNvPicPr>
          <p:nvPr/>
        </p:nvPicPr>
        <p:blipFill>
          <a:blip r:embed="rId3"/>
          <a:stretch>
            <a:fillRect/>
          </a:stretch>
        </p:blipFill>
        <p:spPr>
          <a:xfrm>
            <a:off x="8247667" y="0"/>
            <a:ext cx="2441850" cy="6858000"/>
          </a:xfrm>
          <a:prstGeom prst="rect">
            <a:avLst/>
          </a:prstGeom>
        </p:spPr>
      </p:pic>
      <p:sp>
        <p:nvSpPr>
          <p:cNvPr id="8" name="Footer Placeholder 7">
            <a:extLst>
              <a:ext uri="{FF2B5EF4-FFF2-40B4-BE49-F238E27FC236}">
                <a16:creationId xmlns:a16="http://schemas.microsoft.com/office/drawing/2014/main" id="{96522C6E-4112-4AA1-82B2-D95BC5422F7A}"/>
              </a:ext>
            </a:extLst>
          </p:cNvPr>
          <p:cNvSpPr>
            <a:spLocks noGrp="1"/>
          </p:cNvSpPr>
          <p:nvPr>
            <p:ph type="ftr" sz="quarter" idx="11"/>
          </p:nvPr>
        </p:nvSpPr>
        <p:spPr/>
        <p:txBody>
          <a:bodyPr/>
          <a:lstStyle/>
          <a:p>
            <a:r>
              <a:rPr lang="en-GB"/>
              <a:t>Image from Maria </a:t>
            </a:r>
            <a:r>
              <a:rPr lang="en-GB" err="1"/>
              <a:t>Rosala</a:t>
            </a:r>
            <a:r>
              <a:rPr lang="en-GB"/>
              <a:t> at Nielsen Norman Group (2019)</a:t>
            </a:r>
          </a:p>
        </p:txBody>
      </p:sp>
    </p:spTree>
    <p:extLst>
      <p:ext uri="{BB962C8B-B14F-4D97-AF65-F5344CB8AC3E}">
        <p14:creationId xmlns:p14="http://schemas.microsoft.com/office/powerpoint/2010/main" val="55523220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C04B7-7035-DF44-843C-B51F4502FC33}"/>
              </a:ext>
            </a:extLst>
          </p:cNvPr>
          <p:cNvSpPr>
            <a:spLocks noGrp="1"/>
          </p:cNvSpPr>
          <p:nvPr>
            <p:ph type="title"/>
          </p:nvPr>
        </p:nvSpPr>
        <p:spPr/>
        <p:txBody>
          <a:bodyPr/>
          <a:lstStyle/>
          <a:p>
            <a:r>
              <a:rPr lang="en-GB" b="1"/>
              <a:t>Thematic analysis</a:t>
            </a:r>
          </a:p>
        </p:txBody>
      </p:sp>
      <p:pic>
        <p:nvPicPr>
          <p:cNvPr id="4" name="Online Media 3" title="Thematic Analysis of Qualitative User Research Data">
            <a:hlinkClick r:id="" action="ppaction://media"/>
            <a:extLst>
              <a:ext uri="{FF2B5EF4-FFF2-40B4-BE49-F238E27FC236}">
                <a16:creationId xmlns:a16="http://schemas.microsoft.com/office/drawing/2014/main" id="{28745D9F-29C0-4010-822F-3FA36B9C0796}"/>
              </a:ext>
            </a:extLst>
          </p:cNvPr>
          <p:cNvPicPr>
            <a:picLocks noGrp="1" noRot="1" noChangeAspect="1"/>
          </p:cNvPicPr>
          <p:nvPr>
            <p:ph idx="1"/>
            <a:videoFile r:link="rId1"/>
          </p:nvPr>
        </p:nvPicPr>
        <p:blipFill>
          <a:blip r:embed="rId4"/>
          <a:stretch>
            <a:fillRect/>
          </a:stretch>
        </p:blipFill>
        <p:spPr>
          <a:xfrm>
            <a:off x="2246313" y="1825625"/>
            <a:ext cx="7700962" cy="4351338"/>
          </a:xfrm>
          <a:prstGeom prst="rect">
            <a:avLst/>
          </a:prstGeom>
        </p:spPr>
      </p:pic>
      <p:sp>
        <p:nvSpPr>
          <p:cNvPr id="6" name="Footer Placeholder 5">
            <a:extLst>
              <a:ext uri="{FF2B5EF4-FFF2-40B4-BE49-F238E27FC236}">
                <a16:creationId xmlns:a16="http://schemas.microsoft.com/office/drawing/2014/main" id="{A82CF8E9-7876-40A7-A8D4-E48FBBFEBE1D}"/>
              </a:ext>
            </a:extLst>
          </p:cNvPr>
          <p:cNvSpPr>
            <a:spLocks noGrp="1"/>
          </p:cNvSpPr>
          <p:nvPr>
            <p:ph type="ftr" sz="quarter" idx="11"/>
          </p:nvPr>
        </p:nvSpPr>
        <p:spPr/>
        <p:txBody>
          <a:bodyPr/>
          <a:lstStyle/>
          <a:p>
            <a:r>
              <a:rPr lang="en-GB"/>
              <a:t>Uploaded to YouTube by </a:t>
            </a:r>
            <a:r>
              <a:rPr lang="en-GB" err="1"/>
              <a:t>NNgroup</a:t>
            </a:r>
            <a:r>
              <a:rPr lang="en-GB"/>
              <a:t> (2019)</a:t>
            </a:r>
          </a:p>
        </p:txBody>
      </p:sp>
    </p:spTree>
    <p:extLst>
      <p:ext uri="{BB962C8B-B14F-4D97-AF65-F5344CB8AC3E}">
        <p14:creationId xmlns:p14="http://schemas.microsoft.com/office/powerpoint/2010/main" val="52453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picture containing text, person, indoor, people&#10;&#10;Description automatically generated">
            <a:extLst>
              <a:ext uri="{FF2B5EF4-FFF2-40B4-BE49-F238E27FC236}">
                <a16:creationId xmlns:a16="http://schemas.microsoft.com/office/drawing/2014/main" id="{454232A0-4747-42AC-8D31-ACBD9DEACB84}"/>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4318" b="1412"/>
          <a:stretch/>
        </p:blipFill>
        <p:spPr>
          <a:xfrm>
            <a:off x="20" y="1"/>
            <a:ext cx="12191980" cy="6857999"/>
          </a:xfrm>
          <a:prstGeom prst="rect">
            <a:avLst/>
          </a:prstGeom>
        </p:spPr>
      </p:pic>
      <p:sp>
        <p:nvSpPr>
          <p:cNvPr id="4" name="Title 3">
            <a:extLst>
              <a:ext uri="{FF2B5EF4-FFF2-40B4-BE49-F238E27FC236}">
                <a16:creationId xmlns:a16="http://schemas.microsoft.com/office/drawing/2014/main" id="{D35D5A80-932F-482E-9227-381AF9745B88}"/>
              </a:ext>
            </a:extLst>
          </p:cNvPr>
          <p:cNvSpPr>
            <a:spLocks noGrp="1"/>
          </p:cNvSpPr>
          <p:nvPr>
            <p:ph type="ctrTitle"/>
          </p:nvPr>
        </p:nvSpPr>
        <p:spPr>
          <a:xfrm>
            <a:off x="838200" y="1122362"/>
            <a:ext cx="10515600" cy="2900518"/>
          </a:xfrm>
        </p:spPr>
        <p:txBody>
          <a:bodyPr>
            <a:normAutofit/>
          </a:bodyPr>
          <a:lstStyle/>
          <a:p>
            <a:r>
              <a:rPr lang="en-GB" sz="4400">
                <a:solidFill>
                  <a:srgbClr val="FFFFFF"/>
                </a:solidFill>
              </a:rPr>
              <a:t>The ‘DEPICT’ model</a:t>
            </a:r>
          </a:p>
        </p:txBody>
      </p:sp>
      <p:sp>
        <p:nvSpPr>
          <p:cNvPr id="5" name="Subtitle 4">
            <a:extLst>
              <a:ext uri="{FF2B5EF4-FFF2-40B4-BE49-F238E27FC236}">
                <a16:creationId xmlns:a16="http://schemas.microsoft.com/office/drawing/2014/main" id="{102EF611-73E1-4AB6-9886-2294CA954E96}"/>
              </a:ext>
            </a:extLst>
          </p:cNvPr>
          <p:cNvSpPr>
            <a:spLocks noGrp="1"/>
          </p:cNvSpPr>
          <p:nvPr>
            <p:ph type="subTitle" idx="1"/>
          </p:nvPr>
        </p:nvSpPr>
        <p:spPr>
          <a:xfrm>
            <a:off x="838200" y="4159404"/>
            <a:ext cx="10515600" cy="1098395"/>
          </a:xfrm>
        </p:spPr>
        <p:txBody>
          <a:bodyPr>
            <a:normAutofit/>
          </a:bodyPr>
          <a:lstStyle/>
          <a:p>
            <a:pPr marL="0" marR="0" lvl="0" indent="0" defTabSz="914400" rtl="0" eaLnBrk="1" fontAlgn="auto" latinLnBrk="0" hangingPunct="1">
              <a:spcBef>
                <a:spcPts val="0"/>
              </a:spcBef>
              <a:spcAft>
                <a:spcPts val="600"/>
              </a:spcAft>
              <a:buClrTx/>
              <a:buSzTx/>
              <a:buFontTx/>
              <a:buNone/>
              <a:tabLst/>
              <a:defRPr/>
            </a:pPr>
            <a:r>
              <a:rPr lang="en-GB" sz="2000">
                <a:solidFill>
                  <a:srgbClr val="FFFFFF"/>
                </a:solidFill>
                <a:latin typeface="Gill Sans MT" panose="020B0502020104020203"/>
              </a:rPr>
              <a:t>Adapted from F</a:t>
            </a:r>
            <a:r>
              <a:rPr kumimoji="0" lang="en-GB" sz="2000" b="0" i="0" u="none" strike="noStrike" kern="1200" cap="none" spc="0" normalizeH="0" baseline="0" noProof="0">
                <a:ln>
                  <a:noFill/>
                </a:ln>
                <a:solidFill>
                  <a:srgbClr val="FFFFFF"/>
                </a:solidFill>
                <a:effectLst/>
                <a:uLnTx/>
                <a:uFillTx/>
                <a:latin typeface="Gill Sans MT" panose="020B0502020104020203"/>
                <a:ea typeface="+mn-ea"/>
                <a:cs typeface="+mn-cs"/>
              </a:rPr>
              <a:t>licker and Nixon (2014)</a:t>
            </a:r>
          </a:p>
        </p:txBody>
      </p:sp>
      <p:sp>
        <p:nvSpPr>
          <p:cNvPr id="9" name="TextBox 8">
            <a:extLst>
              <a:ext uri="{FF2B5EF4-FFF2-40B4-BE49-F238E27FC236}">
                <a16:creationId xmlns:a16="http://schemas.microsoft.com/office/drawing/2014/main" id="{D688B57B-A870-4FAE-9121-2BE362F04668}"/>
              </a:ext>
            </a:extLst>
          </p:cNvPr>
          <p:cNvSpPr txBox="1"/>
          <p:nvPr/>
        </p:nvSpPr>
        <p:spPr>
          <a:xfrm>
            <a:off x="256674"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Jason Goodman</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13987886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C589-2C98-4734-B209-B5408BE24440}"/>
              </a:ext>
            </a:extLst>
          </p:cNvPr>
          <p:cNvSpPr>
            <a:spLocks noGrp="1"/>
          </p:cNvSpPr>
          <p:nvPr>
            <p:ph type="title"/>
          </p:nvPr>
        </p:nvSpPr>
        <p:spPr>
          <a:xfrm>
            <a:off x="648929" y="629266"/>
            <a:ext cx="3505495" cy="1622321"/>
          </a:xfrm>
        </p:spPr>
        <p:txBody>
          <a:bodyPr>
            <a:normAutofit/>
          </a:bodyPr>
          <a:lstStyle/>
          <a:p>
            <a:r>
              <a:rPr lang="en-GB" sz="3700" b="1"/>
              <a:t>Step 1: Dynamic reading</a:t>
            </a:r>
          </a:p>
        </p:txBody>
      </p:sp>
      <p:sp>
        <p:nvSpPr>
          <p:cNvPr id="3" name="Content Placeholder 2">
            <a:extLst>
              <a:ext uri="{FF2B5EF4-FFF2-40B4-BE49-F238E27FC236}">
                <a16:creationId xmlns:a16="http://schemas.microsoft.com/office/drawing/2014/main" id="{82D77955-4BB2-4BB4-9270-47D2BF9EEF48}"/>
              </a:ext>
            </a:extLst>
          </p:cNvPr>
          <p:cNvSpPr>
            <a:spLocks noGrp="1"/>
          </p:cNvSpPr>
          <p:nvPr>
            <p:ph idx="1"/>
          </p:nvPr>
        </p:nvSpPr>
        <p:spPr>
          <a:xfrm>
            <a:off x="648931" y="2438400"/>
            <a:ext cx="3505494" cy="3785419"/>
          </a:xfrm>
        </p:spPr>
        <p:txBody>
          <a:bodyPr>
            <a:normAutofit/>
          </a:bodyPr>
          <a:lstStyle/>
          <a:p>
            <a:r>
              <a:rPr lang="en-GB" sz="2000"/>
              <a:t>Review your transcripts (1-2 each) a few times</a:t>
            </a:r>
          </a:p>
          <a:p>
            <a:r>
              <a:rPr lang="en-GB" sz="2000"/>
              <a:t>Make notes on important concepts – draw on your experiences</a:t>
            </a:r>
          </a:p>
          <a:p>
            <a:r>
              <a:rPr lang="en-GB" sz="2000"/>
              <a:t>You may wish to use a highlighter</a:t>
            </a:r>
          </a:p>
          <a:p>
            <a:r>
              <a:rPr lang="en-GB" sz="2000"/>
              <a:t>Meet as a group to discuss </a:t>
            </a:r>
          </a:p>
          <a:p>
            <a:endParaRPr lang="en-GB" sz="2000"/>
          </a:p>
          <a:p>
            <a:pPr marL="0" indent="0">
              <a:buNone/>
            </a:pPr>
            <a:r>
              <a:rPr lang="en-GB" sz="2000" b="1"/>
              <a:t>“What ideas seem to be important in these texts?”</a:t>
            </a:r>
          </a:p>
          <a:p>
            <a:pPr marL="0" indent="0">
              <a:buNone/>
            </a:pPr>
            <a:endParaRPr lang="en-GB" sz="2000" b="1"/>
          </a:p>
        </p:txBody>
      </p:sp>
      <p:sp>
        <p:nvSpPr>
          <p:cNvPr id="11" name="Rectangle 10">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reading a book&#10;&#10;Description automatically generated">
            <a:extLst>
              <a:ext uri="{FF2B5EF4-FFF2-40B4-BE49-F238E27FC236}">
                <a16:creationId xmlns:a16="http://schemas.microsoft.com/office/drawing/2014/main" id="{EA5BF03F-5151-4DD7-B4E1-EDEDE75DE3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862" y="1711868"/>
            <a:ext cx="6019331" cy="3431018"/>
          </a:xfrm>
          <a:prstGeom prst="rect">
            <a:avLst/>
          </a:prstGeom>
          <a:effectLst/>
        </p:spPr>
      </p:pic>
      <p:sp>
        <p:nvSpPr>
          <p:cNvPr id="12" name="TextBox 11">
            <a:extLst>
              <a:ext uri="{FF2B5EF4-FFF2-40B4-BE49-F238E27FC236}">
                <a16:creationId xmlns:a16="http://schemas.microsoft.com/office/drawing/2014/main" id="{7F624584-27AD-448D-ABDE-75928CD14C87}"/>
              </a:ext>
            </a:extLst>
          </p:cNvPr>
          <p:cNvSpPr txBox="1"/>
          <p:nvPr/>
        </p:nvSpPr>
        <p:spPr>
          <a:xfrm>
            <a:off x="5727032" y="5242240"/>
            <a:ext cx="6096000" cy="369332"/>
          </a:xfrm>
          <a:prstGeom prst="rect">
            <a:avLst/>
          </a:prstGeom>
          <a:noFill/>
        </p:spPr>
        <p:txBody>
          <a:bodyPr wrap="square">
            <a:spAutoFit/>
          </a:bodyPr>
          <a:lstStyle/>
          <a:p>
            <a:r>
              <a:rPr lang="en-GB"/>
              <a:t>Photo by </a:t>
            </a:r>
            <a:r>
              <a:rPr lang="en-GB">
                <a:hlinkClick r:id="rId4"/>
              </a:rPr>
              <a:t>Nathan Aguirre</a:t>
            </a:r>
            <a:r>
              <a:rPr lang="en-GB"/>
              <a:t> on </a:t>
            </a:r>
            <a:r>
              <a:rPr lang="en-GB" err="1">
                <a:hlinkClick r:id="rId5"/>
              </a:rPr>
              <a:t>Unsplash</a:t>
            </a:r>
            <a:r>
              <a:rPr lang="en-GB"/>
              <a:t> </a:t>
            </a:r>
          </a:p>
        </p:txBody>
      </p:sp>
      <p:sp>
        <p:nvSpPr>
          <p:cNvPr id="7" name="Footer Placeholder 6">
            <a:extLst>
              <a:ext uri="{FF2B5EF4-FFF2-40B4-BE49-F238E27FC236}">
                <a16:creationId xmlns:a16="http://schemas.microsoft.com/office/drawing/2014/main" id="{05E983A6-D82E-449E-9734-966377831037}"/>
              </a:ext>
            </a:extLst>
          </p:cNvPr>
          <p:cNvSpPr>
            <a:spLocks noGrp="1"/>
          </p:cNvSpPr>
          <p:nvPr>
            <p:ph type="ftr" sz="quarter" idx="11"/>
          </p:nvPr>
        </p:nvSpPr>
        <p:spPr>
          <a:xfrm>
            <a:off x="281940" y="6296971"/>
            <a:ext cx="4114800" cy="365125"/>
          </a:xfrm>
        </p:spPr>
        <p:txBody>
          <a:bodyPr/>
          <a:lstStyle/>
          <a:p>
            <a:r>
              <a:rPr lang="en-GB"/>
              <a:t>Flicker and Nixon (2014)</a:t>
            </a:r>
          </a:p>
        </p:txBody>
      </p:sp>
    </p:spTree>
    <p:extLst>
      <p:ext uri="{BB962C8B-B14F-4D97-AF65-F5344CB8AC3E}">
        <p14:creationId xmlns:p14="http://schemas.microsoft.com/office/powerpoint/2010/main" val="98711035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descr="A person reading a book&#10;&#10;Description automatically generated">
            <a:extLst>
              <a:ext uri="{FF2B5EF4-FFF2-40B4-BE49-F238E27FC236}">
                <a16:creationId xmlns:a16="http://schemas.microsoft.com/office/drawing/2014/main" id="{90881F8D-DBA9-4368-B52A-9057278DF34A}"/>
              </a:ext>
            </a:extLst>
          </p:cNvPr>
          <p:cNvPicPr>
            <a:picLocks noChangeAspect="1"/>
          </p:cNvPicPr>
          <p:nvPr/>
        </p:nvPicPr>
        <p:blipFill rotWithShape="1">
          <a:blip r:embed="rId3">
            <a:alphaModFix amt="60000"/>
            <a:extLst>
              <a:ext uri="{28A0092B-C50C-407E-A947-70E740481C1C}">
                <a14:useLocalDpi xmlns:a14="http://schemas.microsoft.com/office/drawing/2010/main" val="0"/>
              </a:ext>
            </a:extLst>
          </a:blip>
          <a:srcRect t="1316"/>
          <a:stretch/>
        </p:blipFill>
        <p:spPr>
          <a:xfrm>
            <a:off x="-1" y="10"/>
            <a:ext cx="12192001" cy="6857990"/>
          </a:xfrm>
          <a:prstGeom prst="rect">
            <a:avLst/>
          </a:prstGeom>
        </p:spPr>
      </p:pic>
      <p:sp>
        <p:nvSpPr>
          <p:cNvPr id="4" name="Title 3">
            <a:extLst>
              <a:ext uri="{FF2B5EF4-FFF2-40B4-BE49-F238E27FC236}">
                <a16:creationId xmlns:a16="http://schemas.microsoft.com/office/drawing/2014/main" id="{2E132BC3-A5A8-42C2-A4E1-069ED11A8E5C}"/>
              </a:ext>
            </a:extLst>
          </p:cNvPr>
          <p:cNvSpPr>
            <a:spLocks noGrp="1"/>
          </p:cNvSpPr>
          <p:nvPr>
            <p:ph type="ctrTitle"/>
          </p:nvPr>
        </p:nvSpPr>
        <p:spPr>
          <a:xfrm>
            <a:off x="838200" y="914402"/>
            <a:ext cx="10515600" cy="2985923"/>
          </a:xfrm>
        </p:spPr>
        <p:txBody>
          <a:bodyPr>
            <a:normAutofit/>
          </a:bodyPr>
          <a:lstStyle/>
          <a:p>
            <a:r>
              <a:rPr lang="en-GB" sz="5200">
                <a:solidFill>
                  <a:srgbClr val="FFFFFF"/>
                </a:solidFill>
              </a:rPr>
              <a:t>Time to practice</a:t>
            </a:r>
          </a:p>
        </p:txBody>
      </p:sp>
      <p:sp>
        <p:nvSpPr>
          <p:cNvPr id="5" name="Subtitle 4">
            <a:extLst>
              <a:ext uri="{FF2B5EF4-FFF2-40B4-BE49-F238E27FC236}">
                <a16:creationId xmlns:a16="http://schemas.microsoft.com/office/drawing/2014/main" id="{DAEA2E99-4618-4849-85A0-09E556304112}"/>
              </a:ext>
            </a:extLst>
          </p:cNvPr>
          <p:cNvSpPr>
            <a:spLocks noGrp="1"/>
          </p:cNvSpPr>
          <p:nvPr>
            <p:ph type="subTitle" idx="1"/>
          </p:nvPr>
        </p:nvSpPr>
        <p:spPr>
          <a:xfrm>
            <a:off x="838200" y="4072040"/>
            <a:ext cx="10515600" cy="1384310"/>
          </a:xfrm>
        </p:spPr>
        <p:txBody>
          <a:bodyPr>
            <a:normAutofit/>
          </a:bodyPr>
          <a:lstStyle/>
          <a:p>
            <a:r>
              <a:rPr lang="en-GB" b="1">
                <a:solidFill>
                  <a:srgbClr val="FFFFFF"/>
                </a:solidFill>
              </a:rPr>
              <a:t>Step 1: Dynamic Reading</a:t>
            </a:r>
          </a:p>
        </p:txBody>
      </p:sp>
      <p:sp>
        <p:nvSpPr>
          <p:cNvPr id="11" name="TextBox 10">
            <a:extLst>
              <a:ext uri="{FF2B5EF4-FFF2-40B4-BE49-F238E27FC236}">
                <a16:creationId xmlns:a16="http://schemas.microsoft.com/office/drawing/2014/main" id="{21326489-2AA4-4435-996F-0B1774A6BE87}"/>
              </a:ext>
            </a:extLst>
          </p:cNvPr>
          <p:cNvSpPr txBox="1"/>
          <p:nvPr/>
        </p:nvSpPr>
        <p:spPr>
          <a:xfrm>
            <a:off x="433137" y="6304002"/>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Nathan Aguirre</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97745096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C589-2C98-4734-B209-B5408BE24440}"/>
              </a:ext>
            </a:extLst>
          </p:cNvPr>
          <p:cNvSpPr>
            <a:spLocks noGrp="1"/>
          </p:cNvSpPr>
          <p:nvPr>
            <p:ph type="title"/>
          </p:nvPr>
        </p:nvSpPr>
        <p:spPr>
          <a:xfrm>
            <a:off x="4965430" y="629268"/>
            <a:ext cx="6586491" cy="1286160"/>
          </a:xfrm>
        </p:spPr>
        <p:txBody>
          <a:bodyPr anchor="b">
            <a:normAutofit/>
          </a:bodyPr>
          <a:lstStyle/>
          <a:p>
            <a:r>
              <a:rPr lang="en-GB" sz="4100" b="1"/>
              <a:t>Step 2: Engaged codebook development</a:t>
            </a:r>
          </a:p>
        </p:txBody>
      </p:sp>
      <p:sp>
        <p:nvSpPr>
          <p:cNvPr id="3" name="Content Placeholder 2">
            <a:extLst>
              <a:ext uri="{FF2B5EF4-FFF2-40B4-BE49-F238E27FC236}">
                <a16:creationId xmlns:a16="http://schemas.microsoft.com/office/drawing/2014/main" id="{82D77955-4BB2-4BB4-9270-47D2BF9EEF48}"/>
              </a:ext>
            </a:extLst>
          </p:cNvPr>
          <p:cNvSpPr>
            <a:spLocks noGrp="1"/>
          </p:cNvSpPr>
          <p:nvPr>
            <p:ph idx="1"/>
          </p:nvPr>
        </p:nvSpPr>
        <p:spPr>
          <a:xfrm>
            <a:off x="4965431" y="2438400"/>
            <a:ext cx="6586489" cy="3785419"/>
          </a:xfrm>
        </p:spPr>
        <p:txBody>
          <a:bodyPr>
            <a:normAutofit/>
          </a:bodyPr>
          <a:lstStyle/>
          <a:p>
            <a:r>
              <a:rPr lang="en-GB" sz="1700"/>
              <a:t>Organise codes into categories</a:t>
            </a:r>
            <a:endParaRPr lang="en-GB" sz="1700">
              <a:sym typeface="Wingdings" panose="05000000000000000000" pitchFamily="2" charset="2"/>
            </a:endParaRPr>
          </a:p>
          <a:p>
            <a:r>
              <a:rPr lang="en-GB" sz="1700">
                <a:sym typeface="Wingdings" panose="05000000000000000000" pitchFamily="2" charset="2"/>
              </a:rPr>
              <a:t>Can be based on your own experiences, literature, or questions asked as well as those appearing from data itself</a:t>
            </a:r>
          </a:p>
          <a:p>
            <a:r>
              <a:rPr lang="en-GB" sz="1700">
                <a:sym typeface="Wingdings" panose="05000000000000000000" pitchFamily="2" charset="2"/>
              </a:rPr>
              <a:t>Use sticky notes to note specific ideas and cluster into categories</a:t>
            </a:r>
          </a:p>
          <a:p>
            <a:r>
              <a:rPr lang="en-GB" sz="1700">
                <a:sym typeface="Wingdings" panose="05000000000000000000" pitchFamily="2" charset="2"/>
              </a:rPr>
              <a:t>Agree on a preliminary codebook (as a group) – build on today</a:t>
            </a:r>
          </a:p>
          <a:p>
            <a:endParaRPr lang="en-GB" sz="1700">
              <a:sym typeface="Wingdings" panose="05000000000000000000" pitchFamily="2" charset="2"/>
            </a:endParaRPr>
          </a:p>
          <a:p>
            <a:pPr marL="0" indent="0">
              <a:buNone/>
            </a:pPr>
            <a:r>
              <a:rPr lang="en-GB" sz="1700" b="1"/>
              <a:t>“What is our agreed list of categories &amp; sub-categories?” </a:t>
            </a:r>
          </a:p>
          <a:p>
            <a:pPr marL="0" indent="0">
              <a:buNone/>
            </a:pPr>
            <a:r>
              <a:rPr lang="en-GB" sz="1700" b="1"/>
              <a:t>“Are there any missing?” </a:t>
            </a:r>
          </a:p>
          <a:p>
            <a:pPr marL="0" indent="0">
              <a:buNone/>
            </a:pPr>
            <a:r>
              <a:rPr lang="en-GB" sz="1700" b="1"/>
              <a:t>“Do we understand what they mean and how to apply them?”</a:t>
            </a:r>
          </a:p>
        </p:txBody>
      </p:sp>
      <p:pic>
        <p:nvPicPr>
          <p:cNvPr id="7" name="Picture 6" descr="A pen on top of a book&#10;&#10;Description automatically generated with medium confidence">
            <a:extLst>
              <a:ext uri="{FF2B5EF4-FFF2-40B4-BE49-F238E27FC236}">
                <a16:creationId xmlns:a16="http://schemas.microsoft.com/office/drawing/2014/main" id="{0B0579AA-A94C-4B5B-9C0B-A97F1FFA7E9B}"/>
              </a:ext>
            </a:extLst>
          </p:cNvPr>
          <p:cNvPicPr>
            <a:picLocks noChangeAspect="1"/>
          </p:cNvPicPr>
          <p:nvPr/>
        </p:nvPicPr>
        <p:blipFill rotWithShape="1">
          <a:blip r:embed="rId3">
            <a:extLst>
              <a:ext uri="{28A0092B-C50C-407E-A947-70E740481C1C}">
                <a14:useLocalDpi xmlns:a14="http://schemas.microsoft.com/office/drawing/2010/main" val="0"/>
              </a:ext>
            </a:extLst>
          </a:blip>
          <a:srcRect l="17894" r="31411"/>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2AC8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E83CC39-14DF-4C6D-946C-67253AA7399F}"/>
              </a:ext>
            </a:extLst>
          </p:cNvPr>
          <p:cNvSpPr txBox="1"/>
          <p:nvPr/>
        </p:nvSpPr>
        <p:spPr>
          <a:xfrm>
            <a:off x="10458577" y="6580991"/>
            <a:ext cx="1733423" cy="276999"/>
          </a:xfrm>
          <a:prstGeom prst="rect">
            <a:avLst/>
          </a:prstGeom>
          <a:noFill/>
        </p:spPr>
        <p:txBody>
          <a:bodyPr wrap="none" rtlCol="0">
            <a:spAutoFit/>
          </a:bodyPr>
          <a:lstStyle/>
          <a:p>
            <a:pPr marL="0" marR="0" lvl="0" indent="0" algn="l" defTabSz="914400" rtl="0" eaLnBrk="1" fontAlgn="auto" latinLnBrk="0" hangingPunct="1">
              <a:spcBef>
                <a:spcPts val="0"/>
              </a:spcBef>
              <a:spcAft>
                <a:spcPts val="600"/>
              </a:spcAft>
              <a:buClrTx/>
              <a:buSzTx/>
              <a:buFontTx/>
              <a:buNone/>
              <a:tabLst/>
              <a:defRPr/>
            </a:pPr>
            <a:r>
              <a:rPr kumimoji="0" lang="en-GB" sz="1200" b="0" i="0" u="none" strike="noStrike" kern="1200" cap="none" spc="0" normalizeH="0" baseline="0" noProof="0">
                <a:ln>
                  <a:noFill/>
                </a:ln>
                <a:solidFill>
                  <a:schemeClr val="bg1"/>
                </a:solidFill>
                <a:effectLst/>
                <a:uLnTx/>
                <a:uFillTx/>
                <a:latin typeface="Gill Sans MT" panose="020B0502020104020203"/>
                <a:ea typeface="+mn-ea"/>
                <a:cs typeface="+mn-cs"/>
              </a:rPr>
              <a:t>Flicker and Nixon (2014)</a:t>
            </a:r>
          </a:p>
        </p:txBody>
      </p:sp>
      <p:sp>
        <p:nvSpPr>
          <p:cNvPr id="10" name="TextBox 9">
            <a:extLst>
              <a:ext uri="{FF2B5EF4-FFF2-40B4-BE49-F238E27FC236}">
                <a16:creationId xmlns:a16="http://schemas.microsoft.com/office/drawing/2014/main" id="{D13C1911-874E-4592-B2E9-59450C737A4E}"/>
              </a:ext>
            </a:extLst>
          </p:cNvPr>
          <p:cNvSpPr txBox="1"/>
          <p:nvPr/>
        </p:nvSpPr>
        <p:spPr>
          <a:xfrm>
            <a:off x="272716" y="87430"/>
            <a:ext cx="6096000" cy="369332"/>
          </a:xfrm>
          <a:prstGeom prst="rect">
            <a:avLst/>
          </a:prstGeom>
          <a:noFill/>
        </p:spPr>
        <p:txBody>
          <a:bodyPr wrap="square">
            <a:spAutoFit/>
          </a:bodyPr>
          <a:lstStyle/>
          <a:p>
            <a:r>
              <a:rPr lang="en-GB">
                <a:solidFill>
                  <a:schemeClr val="bg1"/>
                </a:solidFill>
              </a:rPr>
              <a:t>Photo by </a:t>
            </a:r>
            <a:r>
              <a:rPr lang="en-GB">
                <a:solidFill>
                  <a:schemeClr val="bg1"/>
                </a:solidFill>
                <a:hlinkClick r:id="rId4">
                  <a:extLst>
                    <a:ext uri="{A12FA001-AC4F-418D-AE19-62706E023703}">
                      <ahyp:hlinkClr xmlns:ahyp="http://schemas.microsoft.com/office/drawing/2018/hyperlinkcolor" val="tx"/>
                    </a:ext>
                  </a:extLst>
                </a:hlinkClick>
              </a:rPr>
              <a:t>Aaron Burden</a:t>
            </a:r>
            <a:r>
              <a:rPr lang="en-GB">
                <a:solidFill>
                  <a:schemeClr val="bg1"/>
                </a:solidFill>
              </a:rPr>
              <a:t> on </a:t>
            </a:r>
            <a:r>
              <a:rPr lang="en-GB" err="1">
                <a:solidFill>
                  <a:schemeClr val="bg1"/>
                </a:solidFill>
                <a:hlinkClick r:id="rId5">
                  <a:extLst>
                    <a:ext uri="{A12FA001-AC4F-418D-AE19-62706E023703}">
                      <ahyp:hlinkClr xmlns:ahyp="http://schemas.microsoft.com/office/drawing/2018/hyperlinkcolor" val="tx"/>
                    </a:ext>
                  </a:extLst>
                </a:hlinkClick>
              </a:rPr>
              <a:t>Unsplash</a:t>
            </a:r>
            <a:r>
              <a:rPr lang="en-GB">
                <a:solidFill>
                  <a:schemeClr val="bg1"/>
                </a:solidFill>
              </a:rPr>
              <a:t> </a:t>
            </a:r>
          </a:p>
        </p:txBody>
      </p:sp>
      <p:sp>
        <p:nvSpPr>
          <p:cNvPr id="6" name="Footer Placeholder 5">
            <a:extLst>
              <a:ext uri="{FF2B5EF4-FFF2-40B4-BE49-F238E27FC236}">
                <a16:creationId xmlns:a16="http://schemas.microsoft.com/office/drawing/2014/main" id="{49DBC804-EBBA-400A-BC67-DCD9547C2385}"/>
              </a:ext>
            </a:extLst>
          </p:cNvPr>
          <p:cNvSpPr>
            <a:spLocks noGrp="1"/>
          </p:cNvSpPr>
          <p:nvPr>
            <p:ph type="ftr" sz="quarter" idx="11"/>
          </p:nvPr>
        </p:nvSpPr>
        <p:spPr/>
        <p:txBody>
          <a:bodyPr/>
          <a:lstStyle/>
          <a:p>
            <a:r>
              <a:rPr lang="en-GB"/>
              <a:t>Flicker and Nixon (2014)</a:t>
            </a:r>
          </a:p>
        </p:txBody>
      </p:sp>
    </p:spTree>
    <p:extLst>
      <p:ext uri="{BB962C8B-B14F-4D97-AF65-F5344CB8AC3E}">
        <p14:creationId xmlns:p14="http://schemas.microsoft.com/office/powerpoint/2010/main" val="235682453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67FCA-61F8-42EB-81EA-F6AA0D9A5BE6}"/>
              </a:ext>
            </a:extLst>
          </p:cNvPr>
          <p:cNvSpPr>
            <a:spLocks noGrp="1"/>
          </p:cNvSpPr>
          <p:nvPr>
            <p:ph type="title"/>
          </p:nvPr>
        </p:nvSpPr>
        <p:spPr/>
        <p:txBody>
          <a:bodyPr/>
          <a:lstStyle/>
          <a:p>
            <a:r>
              <a:rPr lang="en-GB" b="1"/>
              <a:t>But how to do I code?</a:t>
            </a:r>
          </a:p>
        </p:txBody>
      </p:sp>
      <p:sp>
        <p:nvSpPr>
          <p:cNvPr id="3" name="Content Placeholder 2">
            <a:extLst>
              <a:ext uri="{FF2B5EF4-FFF2-40B4-BE49-F238E27FC236}">
                <a16:creationId xmlns:a16="http://schemas.microsoft.com/office/drawing/2014/main" id="{A53846C5-76E6-4AC7-B6AA-4C860DD07064}"/>
              </a:ext>
            </a:extLst>
          </p:cNvPr>
          <p:cNvSpPr>
            <a:spLocks noGrp="1"/>
          </p:cNvSpPr>
          <p:nvPr>
            <p:ph idx="1"/>
          </p:nvPr>
        </p:nvSpPr>
        <p:spPr>
          <a:xfrm>
            <a:off x="838200" y="1413439"/>
            <a:ext cx="6156158" cy="4351338"/>
          </a:xfrm>
        </p:spPr>
        <p:txBody>
          <a:bodyPr/>
          <a:lstStyle/>
          <a:p>
            <a:pPr marL="0" indent="0">
              <a:buNone/>
            </a:pPr>
            <a:r>
              <a:rPr lang="en-GB"/>
              <a:t>Simply highlight anything of relevance – usually w</a:t>
            </a:r>
            <a:r>
              <a:rPr lang="en-GB" sz="2800"/>
              <a:t>ords, phrases, sentences or whole paragraphs</a:t>
            </a:r>
            <a:endParaRPr lang="en-GB"/>
          </a:p>
          <a:p>
            <a:r>
              <a:rPr lang="en-GB" sz="2800"/>
              <a:t>Generate categories by noting </a:t>
            </a:r>
            <a:r>
              <a:rPr lang="en-GB" sz="2800" b="1"/>
              <a:t>patterns</a:t>
            </a:r>
            <a:endParaRPr lang="en-GB" sz="2800"/>
          </a:p>
          <a:p>
            <a:r>
              <a:rPr lang="en-GB" sz="2800"/>
              <a:t>Meaning </a:t>
            </a:r>
            <a:r>
              <a:rPr lang="en-GB" sz="2800">
                <a:sym typeface="Wingdings" panose="05000000000000000000" pitchFamily="2" charset="2"/>
              </a:rPr>
              <a:t>of each develops into a concept / link to theoretical construct</a:t>
            </a:r>
          </a:p>
          <a:p>
            <a:pPr marL="0" indent="0">
              <a:buNone/>
            </a:pPr>
            <a:endParaRPr lang="en-GB" b="1"/>
          </a:p>
          <a:p>
            <a:pPr marL="0" indent="0">
              <a:buNone/>
            </a:pPr>
            <a:endParaRPr lang="en-GB" b="1"/>
          </a:p>
        </p:txBody>
      </p:sp>
      <p:sp>
        <p:nvSpPr>
          <p:cNvPr id="5" name="TextBox 4">
            <a:extLst>
              <a:ext uri="{FF2B5EF4-FFF2-40B4-BE49-F238E27FC236}">
                <a16:creationId xmlns:a16="http://schemas.microsoft.com/office/drawing/2014/main" id="{2DF8119E-9C23-4CE0-8A15-319DA93A714E}"/>
              </a:ext>
            </a:extLst>
          </p:cNvPr>
          <p:cNvSpPr txBox="1"/>
          <p:nvPr/>
        </p:nvSpPr>
        <p:spPr>
          <a:xfrm>
            <a:off x="2317283" y="4722555"/>
            <a:ext cx="3779240" cy="1600438"/>
          </a:xfrm>
          <a:prstGeom prst="rect">
            <a:avLst/>
          </a:prstGeom>
          <a:no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ysClr val="windowText" lastClr="000000"/>
                </a:solidFill>
                <a:effectLst/>
                <a:uLnTx/>
                <a:uFillTx/>
                <a:latin typeface="Gill Sans MT" panose="020B0502020104020203"/>
                <a:ea typeface="+mn-ea"/>
                <a:cs typeface="+mn-cs"/>
              </a:rPr>
              <a:t>Characterising patterns </a:t>
            </a:r>
            <a:r>
              <a:rPr kumimoji="0" lang="en-GB" sz="1400" b="0" i="0" u="none" strike="noStrike" kern="1200" cap="none" spc="0" normalizeH="0" baseline="0" noProof="0">
                <a:ln>
                  <a:noFill/>
                </a:ln>
                <a:solidFill>
                  <a:sysClr val="windowText" lastClr="000000"/>
                </a:solidFill>
                <a:effectLst/>
                <a:uLnTx/>
                <a:uFillTx/>
                <a:latin typeface="Gill Sans MT" panose="020B0502020104020203"/>
                <a:ea typeface="+mn-ea"/>
                <a:cs typeface="+mn-cs"/>
              </a:rPr>
              <a:t>(Hatch, 2002; pg. 155)</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a:ln>
                  <a:noFill/>
                </a:ln>
                <a:solidFill>
                  <a:sysClr val="windowText" lastClr="000000"/>
                </a:solidFill>
                <a:effectLst/>
                <a:uLnTx/>
                <a:uFillTx/>
                <a:latin typeface="Gill Sans MT" panose="020B0502020104020203"/>
                <a:ea typeface="+mn-ea"/>
                <a:cs typeface="+mn-cs"/>
              </a:rPr>
              <a:t>Similarity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a:ln>
                  <a:noFill/>
                </a:ln>
                <a:solidFill>
                  <a:sysClr val="windowText" lastClr="000000"/>
                </a:solidFill>
                <a:effectLst/>
                <a:uLnTx/>
                <a:uFillTx/>
                <a:latin typeface="Gill Sans MT" panose="020B0502020104020203"/>
                <a:ea typeface="+mn-ea"/>
                <a:cs typeface="+mn-cs"/>
              </a:rPr>
              <a:t>Difference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a:ln>
                  <a:noFill/>
                </a:ln>
                <a:solidFill>
                  <a:sysClr val="windowText" lastClr="000000"/>
                </a:solidFill>
                <a:effectLst/>
                <a:uLnTx/>
                <a:uFillTx/>
                <a:latin typeface="Gill Sans MT" panose="020B0502020104020203"/>
                <a:ea typeface="+mn-ea"/>
                <a:cs typeface="+mn-cs"/>
              </a:rPr>
              <a:t>Frequency</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a:ln>
                  <a:noFill/>
                </a:ln>
                <a:solidFill>
                  <a:sysClr val="windowText" lastClr="000000"/>
                </a:solidFill>
                <a:effectLst/>
                <a:uLnTx/>
                <a:uFillTx/>
                <a:latin typeface="Gill Sans MT" panose="020B0502020104020203"/>
                <a:ea typeface="+mn-ea"/>
                <a:cs typeface="+mn-cs"/>
              </a:rPr>
              <a:t>Sequence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a:ln>
                  <a:noFill/>
                </a:ln>
                <a:solidFill>
                  <a:sysClr val="windowText" lastClr="000000"/>
                </a:solidFill>
                <a:effectLst/>
                <a:uLnTx/>
                <a:uFillTx/>
                <a:latin typeface="Gill Sans MT" panose="020B0502020104020203"/>
                <a:ea typeface="+mn-ea"/>
                <a:cs typeface="+mn-cs"/>
              </a:rPr>
              <a:t>Correspondence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a:ln>
                  <a:noFill/>
                </a:ln>
                <a:solidFill>
                  <a:sysClr val="windowText" lastClr="000000"/>
                </a:solidFill>
                <a:effectLst/>
                <a:uLnTx/>
                <a:uFillTx/>
                <a:latin typeface="Gill Sans MT" panose="020B0502020104020203"/>
                <a:ea typeface="+mn-ea"/>
                <a:cs typeface="+mn-cs"/>
              </a:rPr>
              <a:t>Causation</a:t>
            </a:r>
          </a:p>
        </p:txBody>
      </p:sp>
      <p:pic>
        <p:nvPicPr>
          <p:cNvPr id="10" name="Picture 9" descr="A picture containing text&#10;&#10;Description automatically generated">
            <a:extLst>
              <a:ext uri="{FF2B5EF4-FFF2-40B4-BE49-F238E27FC236}">
                <a16:creationId xmlns:a16="http://schemas.microsoft.com/office/drawing/2014/main" id="{74DDA251-7BB8-46ED-897A-00B9BEB07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1044" y="1413439"/>
            <a:ext cx="4407036" cy="3309116"/>
          </a:xfrm>
          <a:prstGeom prst="rect">
            <a:avLst/>
          </a:prstGeom>
        </p:spPr>
      </p:pic>
      <p:sp>
        <p:nvSpPr>
          <p:cNvPr id="12" name="TextBox 11">
            <a:extLst>
              <a:ext uri="{FF2B5EF4-FFF2-40B4-BE49-F238E27FC236}">
                <a16:creationId xmlns:a16="http://schemas.microsoft.com/office/drawing/2014/main" id="{FA696A11-7E9A-4D84-937C-864DC6446759}"/>
              </a:ext>
            </a:extLst>
          </p:cNvPr>
          <p:cNvSpPr txBox="1"/>
          <p:nvPr/>
        </p:nvSpPr>
        <p:spPr>
          <a:xfrm>
            <a:off x="7121044" y="4722555"/>
            <a:ext cx="6096000" cy="369332"/>
          </a:xfrm>
          <a:prstGeom prst="rect">
            <a:avLst/>
          </a:prstGeom>
          <a:noFill/>
        </p:spPr>
        <p:txBody>
          <a:bodyPr wrap="square">
            <a:spAutoFit/>
          </a:bodyPr>
          <a:lstStyle/>
          <a:p>
            <a:r>
              <a:rPr lang="en-GB"/>
              <a:t>Photo by </a:t>
            </a:r>
            <a:r>
              <a:rPr lang="en-GB">
                <a:hlinkClick r:id="rId4"/>
              </a:rPr>
              <a:t>Aaron Burden</a:t>
            </a:r>
            <a:r>
              <a:rPr lang="en-GB"/>
              <a:t> on </a:t>
            </a:r>
            <a:r>
              <a:rPr lang="en-GB" err="1">
                <a:hlinkClick r:id="rId5"/>
              </a:rPr>
              <a:t>Unsplash</a:t>
            </a:r>
            <a:r>
              <a:rPr lang="en-GB"/>
              <a:t> </a:t>
            </a:r>
          </a:p>
        </p:txBody>
      </p:sp>
    </p:spTree>
    <p:extLst>
      <p:ext uri="{BB962C8B-B14F-4D97-AF65-F5344CB8AC3E}">
        <p14:creationId xmlns:p14="http://schemas.microsoft.com/office/powerpoint/2010/main" val="349320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n on top of a book&#10;&#10;Description automatically generated with medium confidence">
            <a:extLst>
              <a:ext uri="{FF2B5EF4-FFF2-40B4-BE49-F238E27FC236}">
                <a16:creationId xmlns:a16="http://schemas.microsoft.com/office/drawing/2014/main" id="{BCCF442C-2751-41DB-AF07-FBCE569F3950}"/>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2015" r="-1" b="12965"/>
          <a:stretch/>
        </p:blipFill>
        <p:spPr>
          <a:xfrm>
            <a:off x="20" y="10"/>
            <a:ext cx="12188930" cy="6857990"/>
          </a:xfrm>
          <a:prstGeom prst="rect">
            <a:avLst/>
          </a:prstGeom>
        </p:spPr>
      </p:pic>
      <p:sp>
        <p:nvSpPr>
          <p:cNvPr id="4" name="Title 3">
            <a:extLst>
              <a:ext uri="{FF2B5EF4-FFF2-40B4-BE49-F238E27FC236}">
                <a16:creationId xmlns:a16="http://schemas.microsoft.com/office/drawing/2014/main" id="{2E132BC3-A5A8-42C2-A4E1-069ED11A8E5C}"/>
              </a:ext>
            </a:extLst>
          </p:cNvPr>
          <p:cNvSpPr>
            <a:spLocks noGrp="1"/>
          </p:cNvSpPr>
          <p:nvPr>
            <p:ph type="ctrTitle"/>
          </p:nvPr>
        </p:nvSpPr>
        <p:spPr>
          <a:xfrm>
            <a:off x="1524000" y="1122363"/>
            <a:ext cx="9144000" cy="3063240"/>
          </a:xfrm>
        </p:spPr>
        <p:txBody>
          <a:bodyPr>
            <a:normAutofit/>
          </a:bodyPr>
          <a:lstStyle/>
          <a:p>
            <a:r>
              <a:rPr lang="en-GB" sz="6600">
                <a:solidFill>
                  <a:srgbClr val="FFFFFF"/>
                </a:solidFill>
              </a:rPr>
              <a:t>Time to practice</a:t>
            </a:r>
          </a:p>
        </p:txBody>
      </p:sp>
      <p:sp>
        <p:nvSpPr>
          <p:cNvPr id="5" name="Subtitle 4">
            <a:extLst>
              <a:ext uri="{FF2B5EF4-FFF2-40B4-BE49-F238E27FC236}">
                <a16:creationId xmlns:a16="http://schemas.microsoft.com/office/drawing/2014/main" id="{DAEA2E99-4618-4849-85A0-09E556304112}"/>
              </a:ext>
            </a:extLst>
          </p:cNvPr>
          <p:cNvSpPr>
            <a:spLocks noGrp="1"/>
          </p:cNvSpPr>
          <p:nvPr>
            <p:ph type="subTitle" idx="1"/>
          </p:nvPr>
        </p:nvSpPr>
        <p:spPr>
          <a:xfrm>
            <a:off x="1527048" y="4599432"/>
            <a:ext cx="9144000" cy="1536192"/>
          </a:xfrm>
        </p:spPr>
        <p:txBody>
          <a:bodyPr>
            <a:normAutofit/>
          </a:bodyPr>
          <a:lstStyle/>
          <a:p>
            <a:r>
              <a:rPr lang="en-GB" b="1">
                <a:solidFill>
                  <a:srgbClr val="FFFFFF"/>
                </a:solidFill>
              </a:rPr>
              <a:t>Step 2: Engaged codebook development</a:t>
            </a:r>
          </a:p>
        </p:txBody>
      </p:sp>
      <p:sp>
        <p:nvSpPr>
          <p:cNvPr id="12"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96767B1-B200-45C8-ADDD-08C212F5D923}"/>
              </a:ext>
            </a:extLst>
          </p:cNvPr>
          <p:cNvSpPr txBox="1"/>
          <p:nvPr/>
        </p:nvSpPr>
        <p:spPr>
          <a:xfrm>
            <a:off x="256673" y="30655"/>
            <a:ext cx="6096000" cy="369332"/>
          </a:xfrm>
          <a:prstGeom prst="rect">
            <a:avLst/>
          </a:prstGeom>
          <a:noFill/>
        </p:spPr>
        <p:txBody>
          <a:bodyPr wrap="square">
            <a:spAutoFit/>
          </a:bodyPr>
          <a:lstStyle/>
          <a:p>
            <a:r>
              <a:rPr lang="en-GB"/>
              <a:t>Photo by </a:t>
            </a:r>
            <a:r>
              <a:rPr lang="en-GB">
                <a:hlinkClick r:id="rId4">
                  <a:extLst>
                    <a:ext uri="{A12FA001-AC4F-418D-AE19-62706E023703}">
                      <ahyp:hlinkClr xmlns:ahyp="http://schemas.microsoft.com/office/drawing/2018/hyperlinkcolor" val="tx"/>
                    </a:ext>
                  </a:extLst>
                </a:hlinkClick>
              </a:rPr>
              <a:t>Aaron Burden</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694538008"/>
      </p:ext>
    </p:extLst>
  </p:cSld>
  <p:clrMapOvr>
    <a:overrideClrMapping bg1="dk1" tx1="lt1" bg2="dk2" tx2="lt2" accent1="accent1" accent2="accent2" accent3="accent3" accent4="accent4" accent5="accent5" accent6="accent6" hlink="hlink" folHlink="folHlink"/>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C589-2C98-4734-B209-B5408BE24440}"/>
              </a:ext>
            </a:extLst>
          </p:cNvPr>
          <p:cNvSpPr>
            <a:spLocks noGrp="1"/>
          </p:cNvSpPr>
          <p:nvPr>
            <p:ph type="title"/>
          </p:nvPr>
        </p:nvSpPr>
        <p:spPr/>
        <p:txBody>
          <a:bodyPr/>
          <a:lstStyle/>
          <a:p>
            <a:r>
              <a:rPr lang="en-GB" b="1"/>
              <a:t>Step 3: Participatory coding</a:t>
            </a:r>
          </a:p>
        </p:txBody>
      </p:sp>
      <p:sp>
        <p:nvSpPr>
          <p:cNvPr id="3" name="Content Placeholder 2">
            <a:extLst>
              <a:ext uri="{FF2B5EF4-FFF2-40B4-BE49-F238E27FC236}">
                <a16:creationId xmlns:a16="http://schemas.microsoft.com/office/drawing/2014/main" id="{82D77955-4BB2-4BB4-9270-47D2BF9EEF48}"/>
              </a:ext>
            </a:extLst>
          </p:cNvPr>
          <p:cNvSpPr>
            <a:spLocks noGrp="1"/>
          </p:cNvSpPr>
          <p:nvPr>
            <p:ph idx="1"/>
          </p:nvPr>
        </p:nvSpPr>
        <p:spPr/>
        <p:txBody>
          <a:bodyPr/>
          <a:lstStyle/>
          <a:p>
            <a:r>
              <a:rPr lang="en-GB"/>
              <a:t>Using final codebook you will code subset of transcripts </a:t>
            </a:r>
          </a:p>
          <a:p>
            <a:r>
              <a:rPr lang="en-GB"/>
              <a:t>Each transcript coded by at least 2 team members </a:t>
            </a:r>
          </a:p>
          <a:p>
            <a:r>
              <a:rPr lang="en-GB"/>
              <a:t>Return coding work to your partner, meet and send final codes to </a:t>
            </a:r>
            <a:r>
              <a:rPr lang="en-GB">
                <a:highlight>
                  <a:srgbClr val="FFFF00"/>
                </a:highlight>
              </a:rPr>
              <a:t>[name] by [date]</a:t>
            </a:r>
          </a:p>
          <a:p>
            <a:endParaRPr lang="en-GB"/>
          </a:p>
          <a:p>
            <a:pPr marL="0" indent="0">
              <a:buNone/>
            </a:pPr>
            <a:r>
              <a:rPr lang="en-GB" b="1"/>
              <a:t>“Which sections of the transcript fit into which categories of our codebook?” </a:t>
            </a:r>
          </a:p>
        </p:txBody>
      </p:sp>
      <p:sp>
        <p:nvSpPr>
          <p:cNvPr id="6" name="Footer Placeholder 5">
            <a:extLst>
              <a:ext uri="{FF2B5EF4-FFF2-40B4-BE49-F238E27FC236}">
                <a16:creationId xmlns:a16="http://schemas.microsoft.com/office/drawing/2014/main" id="{BF1308EB-EDBD-4378-84DE-0D0676FD0D80}"/>
              </a:ext>
            </a:extLst>
          </p:cNvPr>
          <p:cNvSpPr>
            <a:spLocks noGrp="1"/>
          </p:cNvSpPr>
          <p:nvPr>
            <p:ph type="ftr" sz="quarter" idx="11"/>
          </p:nvPr>
        </p:nvSpPr>
        <p:spPr/>
        <p:txBody>
          <a:bodyPr/>
          <a:lstStyle/>
          <a:p>
            <a:r>
              <a:rPr lang="en-GB"/>
              <a:t>Flicker and Nixon (2014)</a:t>
            </a:r>
          </a:p>
        </p:txBody>
      </p:sp>
    </p:spTree>
    <p:extLst>
      <p:ext uri="{BB962C8B-B14F-4D97-AF65-F5344CB8AC3E}">
        <p14:creationId xmlns:p14="http://schemas.microsoft.com/office/powerpoint/2010/main" val="270893588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C589-2C98-4734-B209-B5408BE24440}"/>
              </a:ext>
            </a:extLst>
          </p:cNvPr>
          <p:cNvSpPr>
            <a:spLocks noGrp="1"/>
          </p:cNvSpPr>
          <p:nvPr>
            <p:ph type="title"/>
          </p:nvPr>
        </p:nvSpPr>
        <p:spPr/>
        <p:txBody>
          <a:bodyPr/>
          <a:lstStyle/>
          <a:p>
            <a:r>
              <a:rPr lang="en-GB" b="1"/>
              <a:t>Step 4: Inclusive reviewing and summarising of categories</a:t>
            </a:r>
          </a:p>
        </p:txBody>
      </p:sp>
      <p:sp>
        <p:nvSpPr>
          <p:cNvPr id="3" name="Content Placeholder 2">
            <a:extLst>
              <a:ext uri="{FF2B5EF4-FFF2-40B4-BE49-F238E27FC236}">
                <a16:creationId xmlns:a16="http://schemas.microsoft.com/office/drawing/2014/main" id="{82D77955-4BB2-4BB4-9270-47D2BF9EEF48}"/>
              </a:ext>
            </a:extLst>
          </p:cNvPr>
          <p:cNvSpPr>
            <a:spLocks noGrp="1"/>
          </p:cNvSpPr>
          <p:nvPr>
            <p:ph idx="1"/>
          </p:nvPr>
        </p:nvSpPr>
        <p:spPr/>
        <p:txBody>
          <a:bodyPr>
            <a:normAutofit fontScale="85000" lnSpcReduction="10000"/>
          </a:bodyPr>
          <a:lstStyle/>
          <a:p>
            <a:r>
              <a:rPr lang="en-GB"/>
              <a:t>Re-review each category to see how everyone has coded similarly/differently</a:t>
            </a:r>
          </a:p>
          <a:p>
            <a:r>
              <a:rPr lang="en-GB"/>
              <a:t>You will meet with your transcript partner </a:t>
            </a:r>
            <a:r>
              <a:rPr lang="en-GB">
                <a:highlight>
                  <a:srgbClr val="FFFF00"/>
                </a:highlight>
              </a:rPr>
              <a:t>(name) </a:t>
            </a:r>
            <a:r>
              <a:rPr lang="en-GB"/>
              <a:t>separately to determine codes</a:t>
            </a:r>
          </a:p>
          <a:p>
            <a:r>
              <a:rPr lang="en-GB"/>
              <a:t>You will develop a category summary for each code together ready to be shared by </a:t>
            </a:r>
            <a:r>
              <a:rPr lang="en-GB">
                <a:highlight>
                  <a:srgbClr val="FFFF00"/>
                </a:highlight>
              </a:rPr>
              <a:t>[date]</a:t>
            </a:r>
          </a:p>
          <a:p>
            <a:pPr marL="0" indent="0">
              <a:buNone/>
            </a:pPr>
            <a:endParaRPr lang="en-GB"/>
          </a:p>
          <a:p>
            <a:pPr marL="0" indent="0">
              <a:buNone/>
            </a:pPr>
            <a:r>
              <a:rPr lang="en-GB" b="1"/>
              <a:t>“What are the main ideas?”</a:t>
            </a:r>
          </a:p>
          <a:p>
            <a:pPr marL="0" indent="0">
              <a:buNone/>
            </a:pPr>
            <a:r>
              <a:rPr lang="en-GB" b="1"/>
              <a:t>“Where is there disagreement?”</a:t>
            </a:r>
          </a:p>
          <a:p>
            <a:pPr marL="0" indent="0">
              <a:buNone/>
            </a:pPr>
            <a:r>
              <a:rPr lang="en-GB" b="1"/>
              <a:t>“What are some key quotes?”</a:t>
            </a:r>
          </a:p>
          <a:p>
            <a:pPr marL="0" indent="0">
              <a:buNone/>
            </a:pPr>
            <a:r>
              <a:rPr lang="en-GB" b="1"/>
              <a:t>“Are there silences worth noting?”</a:t>
            </a:r>
          </a:p>
          <a:p>
            <a:pPr marL="0" indent="0">
              <a:buNone/>
            </a:pPr>
            <a:r>
              <a:rPr lang="en-GB" b="1"/>
              <a:t>“What else is important to note that might help in the analysis of the larger project?”</a:t>
            </a:r>
          </a:p>
        </p:txBody>
      </p:sp>
      <p:sp>
        <p:nvSpPr>
          <p:cNvPr id="6" name="Footer Placeholder 5">
            <a:extLst>
              <a:ext uri="{FF2B5EF4-FFF2-40B4-BE49-F238E27FC236}">
                <a16:creationId xmlns:a16="http://schemas.microsoft.com/office/drawing/2014/main" id="{E18F9EB6-08E5-4D49-8E7D-F3A0D73A5045}"/>
              </a:ext>
            </a:extLst>
          </p:cNvPr>
          <p:cNvSpPr>
            <a:spLocks noGrp="1"/>
          </p:cNvSpPr>
          <p:nvPr>
            <p:ph type="ftr" sz="quarter" idx="11"/>
          </p:nvPr>
        </p:nvSpPr>
        <p:spPr/>
        <p:txBody>
          <a:bodyPr/>
          <a:lstStyle/>
          <a:p>
            <a:r>
              <a:rPr lang="en-GB"/>
              <a:t>Flicker and Nixon (2014)</a:t>
            </a:r>
          </a:p>
        </p:txBody>
      </p:sp>
    </p:spTree>
    <p:extLst>
      <p:ext uri="{BB962C8B-B14F-4D97-AF65-F5344CB8AC3E}">
        <p14:creationId xmlns:p14="http://schemas.microsoft.com/office/powerpoint/2010/main" val="279799962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C589-2C98-4734-B209-B5408BE24440}"/>
              </a:ext>
            </a:extLst>
          </p:cNvPr>
          <p:cNvSpPr>
            <a:spLocks noGrp="1"/>
          </p:cNvSpPr>
          <p:nvPr>
            <p:ph type="title"/>
          </p:nvPr>
        </p:nvSpPr>
        <p:spPr/>
        <p:txBody>
          <a:bodyPr/>
          <a:lstStyle/>
          <a:p>
            <a:r>
              <a:rPr lang="en-GB" b="1"/>
              <a:t>Step 5: Collaborative analysing</a:t>
            </a:r>
          </a:p>
        </p:txBody>
      </p:sp>
      <p:sp>
        <p:nvSpPr>
          <p:cNvPr id="3" name="Content Placeholder 2">
            <a:extLst>
              <a:ext uri="{FF2B5EF4-FFF2-40B4-BE49-F238E27FC236}">
                <a16:creationId xmlns:a16="http://schemas.microsoft.com/office/drawing/2014/main" id="{82D77955-4BB2-4BB4-9270-47D2BF9EEF48}"/>
              </a:ext>
            </a:extLst>
          </p:cNvPr>
          <p:cNvSpPr>
            <a:spLocks noGrp="1"/>
          </p:cNvSpPr>
          <p:nvPr>
            <p:ph idx="1"/>
          </p:nvPr>
        </p:nvSpPr>
        <p:spPr/>
        <p:txBody>
          <a:bodyPr>
            <a:normAutofit fontScale="92500" lnSpcReduction="20000"/>
          </a:bodyPr>
          <a:lstStyle/>
          <a:p>
            <a:r>
              <a:rPr lang="en-GB"/>
              <a:t>Review summaries before meeting</a:t>
            </a:r>
          </a:p>
          <a:p>
            <a:r>
              <a:rPr lang="en-GB"/>
              <a:t>Team reconvenes to discuss objectives and make sense of data – reflection on project &amp; determine 3 key findings on </a:t>
            </a:r>
            <a:r>
              <a:rPr lang="en-GB">
                <a:highlight>
                  <a:srgbClr val="FFFF00"/>
                </a:highlight>
              </a:rPr>
              <a:t>[date]</a:t>
            </a:r>
          </a:p>
          <a:p>
            <a:pPr marL="0" indent="0">
              <a:buNone/>
            </a:pPr>
            <a:endParaRPr lang="en-GB">
              <a:highlight>
                <a:srgbClr val="FFFF00"/>
              </a:highlight>
            </a:endParaRPr>
          </a:p>
          <a:p>
            <a:pPr marL="0" indent="0">
              <a:buNone/>
            </a:pPr>
            <a:r>
              <a:rPr lang="en-GB" b="1" i="0">
                <a:effectLst/>
              </a:rPr>
              <a:t>“What does it all mean?”</a:t>
            </a:r>
          </a:p>
          <a:p>
            <a:pPr marL="0" indent="0">
              <a:buNone/>
            </a:pPr>
            <a:r>
              <a:rPr lang="en-GB" b="1" i="0">
                <a:effectLst/>
              </a:rPr>
              <a:t>“What were our most important findings?”</a:t>
            </a:r>
          </a:p>
          <a:p>
            <a:pPr marL="0" indent="0">
              <a:buNone/>
            </a:pPr>
            <a:r>
              <a:rPr lang="en-GB" b="1" i="0">
                <a:effectLst/>
              </a:rPr>
              <a:t>“What do we need to share and with whom?”</a:t>
            </a:r>
          </a:p>
          <a:p>
            <a:pPr marL="0" indent="0">
              <a:buNone/>
            </a:pPr>
            <a:r>
              <a:rPr lang="en-GB" b="1" i="0">
                <a:effectLst/>
              </a:rPr>
              <a:t>“What questions do we still have?”</a:t>
            </a:r>
          </a:p>
          <a:p>
            <a:pPr marL="0" indent="0">
              <a:buNone/>
            </a:pPr>
            <a:r>
              <a:rPr lang="en-GB" b="1" i="0">
                <a:effectLst/>
              </a:rPr>
              <a:t>“For critical analyses, what structural factors may help us understand why people chose to tell us the stories they shared (e.g. homophobia)”</a:t>
            </a:r>
            <a:endParaRPr lang="en-GB" b="1">
              <a:highlight>
                <a:srgbClr val="FFFF00"/>
              </a:highlight>
            </a:endParaRPr>
          </a:p>
        </p:txBody>
      </p:sp>
      <p:sp>
        <p:nvSpPr>
          <p:cNvPr id="6" name="Footer Placeholder 5">
            <a:extLst>
              <a:ext uri="{FF2B5EF4-FFF2-40B4-BE49-F238E27FC236}">
                <a16:creationId xmlns:a16="http://schemas.microsoft.com/office/drawing/2014/main" id="{32E8CB37-59E1-4743-8EC0-0DC6306847E4}"/>
              </a:ext>
            </a:extLst>
          </p:cNvPr>
          <p:cNvSpPr>
            <a:spLocks noGrp="1"/>
          </p:cNvSpPr>
          <p:nvPr>
            <p:ph type="ftr" sz="quarter" idx="11"/>
          </p:nvPr>
        </p:nvSpPr>
        <p:spPr/>
        <p:txBody>
          <a:bodyPr/>
          <a:lstStyle/>
          <a:p>
            <a:r>
              <a:rPr lang="en-GB"/>
              <a:t>Flicker and Nixon (2014)</a:t>
            </a:r>
          </a:p>
        </p:txBody>
      </p:sp>
    </p:spTree>
    <p:extLst>
      <p:ext uri="{BB962C8B-B14F-4D97-AF65-F5344CB8AC3E}">
        <p14:creationId xmlns:p14="http://schemas.microsoft.com/office/powerpoint/2010/main" val="410508408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C589-2C98-4734-B209-B5408BE24440}"/>
              </a:ext>
            </a:extLst>
          </p:cNvPr>
          <p:cNvSpPr>
            <a:spLocks noGrp="1"/>
          </p:cNvSpPr>
          <p:nvPr>
            <p:ph type="title"/>
          </p:nvPr>
        </p:nvSpPr>
        <p:spPr/>
        <p:txBody>
          <a:bodyPr/>
          <a:lstStyle/>
          <a:p>
            <a:r>
              <a:rPr lang="en-GB" b="1"/>
              <a:t>Step 6: Translating</a:t>
            </a:r>
          </a:p>
        </p:txBody>
      </p:sp>
      <p:sp>
        <p:nvSpPr>
          <p:cNvPr id="3" name="Content Placeholder 2">
            <a:extLst>
              <a:ext uri="{FF2B5EF4-FFF2-40B4-BE49-F238E27FC236}">
                <a16:creationId xmlns:a16="http://schemas.microsoft.com/office/drawing/2014/main" id="{82D77955-4BB2-4BB4-9270-47D2BF9EEF48}"/>
              </a:ext>
            </a:extLst>
          </p:cNvPr>
          <p:cNvSpPr>
            <a:spLocks noGrp="1"/>
          </p:cNvSpPr>
          <p:nvPr>
            <p:ph idx="1"/>
          </p:nvPr>
        </p:nvSpPr>
        <p:spPr/>
        <p:txBody>
          <a:bodyPr>
            <a:normAutofit/>
          </a:bodyPr>
          <a:lstStyle/>
          <a:p>
            <a:r>
              <a:rPr lang="en-GB"/>
              <a:t>Create our dissemination plan – how should we share our findings &amp; with whom (on </a:t>
            </a:r>
            <a:r>
              <a:rPr lang="en-GB">
                <a:highlight>
                  <a:srgbClr val="FFFF00"/>
                </a:highlight>
              </a:rPr>
              <a:t>[date])</a:t>
            </a:r>
            <a:endParaRPr lang="en-GB"/>
          </a:p>
          <a:p>
            <a:endParaRPr lang="en-GB"/>
          </a:p>
          <a:p>
            <a:pPr marL="0" indent="0" rtl="0" fontAlgn="base">
              <a:buNone/>
            </a:pPr>
            <a:r>
              <a:rPr lang="en-GB" sz="2400" b="1">
                <a:effectLst/>
              </a:rPr>
              <a:t>“Who needs to know what?”</a:t>
            </a:r>
          </a:p>
          <a:p>
            <a:pPr marL="0" indent="0" rtl="0" fontAlgn="base">
              <a:buNone/>
            </a:pPr>
            <a:r>
              <a:rPr lang="en-GB" sz="2400" b="1">
                <a:effectLst/>
              </a:rPr>
              <a:t>“How do they need to hear it?”</a:t>
            </a:r>
          </a:p>
          <a:p>
            <a:pPr marL="0" indent="0" rtl="0" fontAlgn="base">
              <a:buNone/>
            </a:pPr>
            <a:r>
              <a:rPr lang="en-GB" sz="2400" b="1">
                <a:effectLst/>
              </a:rPr>
              <a:t>“Who are the best messengers?”</a:t>
            </a:r>
          </a:p>
          <a:p>
            <a:pPr marL="0" indent="0" rtl="0" fontAlgn="base">
              <a:buNone/>
            </a:pPr>
            <a:r>
              <a:rPr lang="en-GB" sz="2400" b="1">
                <a:effectLst/>
              </a:rPr>
              <a:t>“How do we get the word out?”</a:t>
            </a:r>
          </a:p>
          <a:p>
            <a:pPr marL="0" indent="0" rtl="0" fontAlgn="base">
              <a:buNone/>
            </a:pPr>
            <a:r>
              <a:rPr lang="en-GB" sz="2400" b="1">
                <a:effectLst/>
              </a:rPr>
              <a:t>“Who on our team will be responsible for what and by when?”</a:t>
            </a:r>
            <a:endParaRPr lang="en-GB" sz="2400" b="1"/>
          </a:p>
        </p:txBody>
      </p:sp>
      <p:sp>
        <p:nvSpPr>
          <p:cNvPr id="6" name="Footer Placeholder 5">
            <a:extLst>
              <a:ext uri="{FF2B5EF4-FFF2-40B4-BE49-F238E27FC236}">
                <a16:creationId xmlns:a16="http://schemas.microsoft.com/office/drawing/2014/main" id="{44D795C8-388C-4E6D-B7ED-3097F01C36D2}"/>
              </a:ext>
            </a:extLst>
          </p:cNvPr>
          <p:cNvSpPr>
            <a:spLocks noGrp="1"/>
          </p:cNvSpPr>
          <p:nvPr>
            <p:ph type="ftr" sz="quarter" idx="11"/>
          </p:nvPr>
        </p:nvSpPr>
        <p:spPr/>
        <p:txBody>
          <a:bodyPr/>
          <a:lstStyle/>
          <a:p>
            <a:r>
              <a:rPr lang="en-GB"/>
              <a:t>Flicker and Nixon (2014)</a:t>
            </a:r>
          </a:p>
        </p:txBody>
      </p:sp>
    </p:spTree>
    <p:extLst>
      <p:ext uri="{BB962C8B-B14F-4D97-AF65-F5344CB8AC3E}">
        <p14:creationId xmlns:p14="http://schemas.microsoft.com/office/powerpoint/2010/main" val="3031684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37367-31B5-4488-AE4F-46537ABF2B47}"/>
              </a:ext>
            </a:extLst>
          </p:cNvPr>
          <p:cNvSpPr>
            <a:spLocks noGrp="1"/>
          </p:cNvSpPr>
          <p:nvPr>
            <p:ph type="title"/>
          </p:nvPr>
        </p:nvSpPr>
        <p:spPr/>
        <p:txBody>
          <a:bodyPr/>
          <a:lstStyle/>
          <a:p>
            <a:r>
              <a:rPr lang="en-GB" b="1"/>
              <a:t>Next steps</a:t>
            </a:r>
          </a:p>
        </p:txBody>
      </p:sp>
      <p:sp>
        <p:nvSpPr>
          <p:cNvPr id="3" name="Content Placeholder 2">
            <a:extLst>
              <a:ext uri="{FF2B5EF4-FFF2-40B4-BE49-F238E27FC236}">
                <a16:creationId xmlns:a16="http://schemas.microsoft.com/office/drawing/2014/main" id="{F8B7B8C2-9109-4DA1-B2BA-E656AA7B0E2C}"/>
              </a:ext>
            </a:extLst>
          </p:cNvPr>
          <p:cNvSpPr>
            <a:spLocks noGrp="1"/>
          </p:cNvSpPr>
          <p:nvPr>
            <p:ph idx="1"/>
          </p:nvPr>
        </p:nvSpPr>
        <p:spPr>
          <a:xfrm>
            <a:off x="838200" y="1420586"/>
            <a:ext cx="10515600" cy="4756377"/>
          </a:xfrm>
        </p:spPr>
        <p:txBody>
          <a:bodyPr>
            <a:normAutofit/>
          </a:bodyPr>
          <a:lstStyle/>
          <a:p>
            <a:r>
              <a:rPr lang="en-GB">
                <a:highlight>
                  <a:srgbClr val="FFFF00"/>
                </a:highlight>
              </a:rPr>
              <a:t>Add when next meeting will be</a:t>
            </a:r>
          </a:p>
          <a:p>
            <a:r>
              <a:rPr lang="en-GB">
                <a:highlight>
                  <a:srgbClr val="FFFF00"/>
                </a:highlight>
              </a:rPr>
              <a:t>Add any other opportunities</a:t>
            </a:r>
          </a:p>
          <a:p>
            <a:endParaRPr lang="en-GB"/>
          </a:p>
          <a:p>
            <a:endParaRPr lang="en-GB"/>
          </a:p>
          <a:p>
            <a:pPr marL="457200" lvl="1" indent="0">
              <a:buNone/>
            </a:pPr>
            <a:endParaRPr lang="en-GB"/>
          </a:p>
        </p:txBody>
      </p:sp>
    </p:spTree>
    <p:extLst>
      <p:ext uri="{BB962C8B-B14F-4D97-AF65-F5344CB8AC3E}">
        <p14:creationId xmlns:p14="http://schemas.microsoft.com/office/powerpoint/2010/main" val="110848189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35F5EFD-6257-4614-BC2E-C425C467510C}"/>
              </a:ext>
            </a:extLst>
          </p:cNvPr>
          <p:cNvSpPr>
            <a:spLocks noGrp="1"/>
          </p:cNvSpPr>
          <p:nvPr>
            <p:ph type="title"/>
          </p:nvPr>
        </p:nvSpPr>
        <p:spPr>
          <a:xfrm>
            <a:off x="5297762" y="329184"/>
            <a:ext cx="6251110" cy="1783080"/>
          </a:xfrm>
        </p:spPr>
        <p:txBody>
          <a:bodyPr anchor="b">
            <a:normAutofit/>
          </a:bodyPr>
          <a:lstStyle/>
          <a:p>
            <a:r>
              <a:rPr lang="en-GB" sz="5400" b="1"/>
              <a:t>Recommended resources</a:t>
            </a:r>
          </a:p>
        </p:txBody>
      </p:sp>
      <p:pic>
        <p:nvPicPr>
          <p:cNvPr id="6" name="Picture 5" descr="A light bulb on a table&#10;&#10;Description automatically generated with low confidence">
            <a:extLst>
              <a:ext uri="{FF2B5EF4-FFF2-40B4-BE49-F238E27FC236}">
                <a16:creationId xmlns:a16="http://schemas.microsoft.com/office/drawing/2014/main" id="{475E5B88-C50F-4C86-920F-085015B990EF}"/>
              </a:ext>
            </a:extLst>
          </p:cNvPr>
          <p:cNvPicPr>
            <a:picLocks noChangeAspect="1"/>
          </p:cNvPicPr>
          <p:nvPr/>
        </p:nvPicPr>
        <p:blipFill rotWithShape="1">
          <a:blip r:embed="rId3">
            <a:extLst>
              <a:ext uri="{28A0092B-C50C-407E-A947-70E740481C1C}">
                <a14:useLocalDpi xmlns:a14="http://schemas.microsoft.com/office/drawing/2010/main" val="0"/>
              </a:ext>
            </a:extLst>
          </a:blip>
          <a:srcRect t="384" r="-1" b="132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5"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BD6BF43F-0C13-4F81-A7C1-79EC6466098F}"/>
              </a:ext>
            </a:extLst>
          </p:cNvPr>
          <p:cNvSpPr>
            <a:spLocks noGrp="1"/>
          </p:cNvSpPr>
          <p:nvPr>
            <p:ph idx="1"/>
          </p:nvPr>
        </p:nvSpPr>
        <p:spPr>
          <a:xfrm>
            <a:off x="5297762" y="2706624"/>
            <a:ext cx="6251110" cy="3483864"/>
          </a:xfrm>
        </p:spPr>
        <p:txBody>
          <a:bodyPr>
            <a:noAutofit/>
          </a:bodyPr>
          <a:lstStyle/>
          <a:p>
            <a:pPr marL="0" indent="0">
              <a:buNone/>
            </a:pPr>
            <a:r>
              <a:rPr lang="en-GB" sz="1200" b="1"/>
              <a:t>Qualitative Data Analysis</a:t>
            </a:r>
          </a:p>
          <a:p>
            <a:pPr marL="0" indent="0">
              <a:buNone/>
            </a:pPr>
            <a:r>
              <a:rPr lang="en-GB" sz="1200"/>
              <a:t>Brooks, H., Bee, P., &amp; Rogers, A. (2018). " Introduction to qualitative data analysis". In A research handbook for patient and public involvement researchers. Manchester, England: Manchester University Press. Retrieved Jul 6, 2021, from https://www.manchesteropenhive.com/view/9781526136527/9781526136527.00013.xml</a:t>
            </a:r>
            <a:endParaRPr lang="en-GB" sz="1200" b="1"/>
          </a:p>
          <a:p>
            <a:pPr marL="0" indent="0">
              <a:buNone/>
            </a:pPr>
            <a:r>
              <a:rPr lang="en-GB" sz="1200"/>
              <a:t>Noble H, Smith J. Qualitative data analysis: a practical example. Evidence-Based Nursing. 2014 Jan 1;17(1):2-3.</a:t>
            </a:r>
          </a:p>
          <a:p>
            <a:pPr marL="0" indent="0">
              <a:buNone/>
            </a:pPr>
            <a:endParaRPr lang="en-GB" sz="1200" b="1"/>
          </a:p>
          <a:p>
            <a:pPr marL="0" indent="0">
              <a:buNone/>
            </a:pPr>
            <a:r>
              <a:rPr lang="en-GB" sz="1200" b="1"/>
              <a:t>Thematic analysis</a:t>
            </a:r>
          </a:p>
          <a:p>
            <a:pPr marL="0" indent="0">
              <a:buNone/>
            </a:pPr>
            <a:r>
              <a:rPr lang="en-GB" sz="1200"/>
              <a:t>(See Part II):  Richards L, Morse JM. Readme first for a user's guide to qualitative methods. Sage; 2013. </a:t>
            </a:r>
            <a:r>
              <a:rPr lang="en-GB" sz="1200">
                <a:hlinkClick r:id="rId4"/>
              </a:rPr>
              <a:t>https://books.google.co.uk/books?id=BKMKc7_Vac0C&amp;lpg=PP1&amp;ots=gFwshH8Ljj&amp;dq=.%20Read%20me%20first%20for%20a%20user's%20guide%20to%20qualitative%20methods.%20London%3A%20Sage%20Publications%2C%202002.&amp;lr&amp;pg=PP1#v=onepage&amp;q&amp;f=false</a:t>
            </a:r>
            <a:r>
              <a:rPr lang="en-GB" sz="1200"/>
              <a:t> </a:t>
            </a:r>
          </a:p>
          <a:p>
            <a:pPr marL="0" indent="0">
              <a:buNone/>
            </a:pPr>
            <a:r>
              <a:rPr lang="en-GB" sz="1200"/>
              <a:t>YouTube Video - Thematic Analysis of Qualitative User Research Data by NN group: </a:t>
            </a:r>
            <a:r>
              <a:rPr lang="en-GB" sz="1200">
                <a:hlinkClick r:id="rId5"/>
              </a:rPr>
              <a:t>https://www.youtube.com/watch?v=KUZ6iGvJlGI&amp;t=1s&amp;ab_channel=NNgroup</a:t>
            </a:r>
            <a:r>
              <a:rPr lang="en-GB" sz="1200"/>
              <a:t> </a:t>
            </a:r>
          </a:p>
          <a:p>
            <a:pPr marL="0" indent="0">
              <a:buNone/>
            </a:pPr>
            <a:r>
              <a:rPr lang="en-GB" sz="1200"/>
              <a:t>Easy-read introduction to thematic analysis: </a:t>
            </a:r>
            <a:r>
              <a:rPr lang="en-GB" sz="1200">
                <a:hlinkClick r:id="rId6"/>
              </a:rPr>
              <a:t>https://www.nngroup.com/articles/thematic-analysis/</a:t>
            </a:r>
            <a:r>
              <a:rPr lang="en-GB" sz="1200"/>
              <a:t> </a:t>
            </a:r>
          </a:p>
          <a:p>
            <a:pPr marL="0" indent="0">
              <a:buNone/>
            </a:pPr>
            <a:endParaRPr lang="en-GB" sz="1200"/>
          </a:p>
          <a:p>
            <a:pPr marL="0" indent="0">
              <a:buNone/>
            </a:pPr>
            <a:endParaRPr lang="en-GB" sz="1200"/>
          </a:p>
          <a:p>
            <a:pPr marL="0" indent="0">
              <a:buNone/>
            </a:pPr>
            <a:endParaRPr lang="en-GB" sz="1200"/>
          </a:p>
        </p:txBody>
      </p:sp>
      <p:sp>
        <p:nvSpPr>
          <p:cNvPr id="8" name="TextBox 7">
            <a:extLst>
              <a:ext uri="{FF2B5EF4-FFF2-40B4-BE49-F238E27FC236}">
                <a16:creationId xmlns:a16="http://schemas.microsoft.com/office/drawing/2014/main" id="{E611B95F-2B1F-4D8D-B159-D0BE1E29BCC8}"/>
              </a:ext>
            </a:extLst>
          </p:cNvPr>
          <p:cNvSpPr txBox="1"/>
          <p:nvPr/>
        </p:nvSpPr>
        <p:spPr>
          <a:xfrm>
            <a:off x="187569" y="66501"/>
            <a:ext cx="6096000" cy="369332"/>
          </a:xfrm>
          <a:prstGeom prst="rect">
            <a:avLst/>
          </a:prstGeom>
          <a:noFill/>
        </p:spPr>
        <p:txBody>
          <a:bodyPr wrap="square">
            <a:spAutoFit/>
          </a:bodyPr>
          <a:lstStyle/>
          <a:p>
            <a:pPr>
              <a:spcAft>
                <a:spcPts val="600"/>
              </a:spcAft>
            </a:pPr>
            <a:r>
              <a:rPr lang="en-GB">
                <a:solidFill>
                  <a:schemeClr val="bg1"/>
                </a:solidFill>
              </a:rPr>
              <a:t>Photo by </a:t>
            </a:r>
            <a:r>
              <a:rPr lang="en-GB">
                <a:solidFill>
                  <a:schemeClr val="bg1"/>
                </a:solidFill>
                <a:hlinkClick r:id="rId7">
                  <a:extLst>
                    <a:ext uri="{A12FA001-AC4F-418D-AE19-62706E023703}">
                      <ahyp:hlinkClr xmlns:ahyp="http://schemas.microsoft.com/office/drawing/2018/hyperlinkcolor" val="tx"/>
                    </a:ext>
                  </a:extLst>
                </a:hlinkClick>
              </a:rPr>
              <a:t>Beth Jnr</a:t>
            </a:r>
            <a:r>
              <a:rPr lang="en-GB">
                <a:solidFill>
                  <a:schemeClr val="bg1"/>
                </a:solidFill>
              </a:rPr>
              <a:t> on </a:t>
            </a:r>
            <a:r>
              <a:rPr lang="en-GB" err="1">
                <a:solidFill>
                  <a:schemeClr val="bg1"/>
                </a:solidFill>
                <a:hlinkClick r:id="rId8">
                  <a:extLst>
                    <a:ext uri="{A12FA001-AC4F-418D-AE19-62706E023703}">
                      <ahyp:hlinkClr xmlns:ahyp="http://schemas.microsoft.com/office/drawing/2018/hyperlinkcolor" val="tx"/>
                    </a:ext>
                  </a:extLst>
                </a:hlinkClick>
              </a:rPr>
              <a:t>Unsplash</a:t>
            </a:r>
            <a:r>
              <a:rPr lang="en-GB">
                <a:solidFill>
                  <a:schemeClr val="bg1"/>
                </a:solidFill>
              </a:rPr>
              <a:t> </a:t>
            </a:r>
          </a:p>
        </p:txBody>
      </p:sp>
    </p:spTree>
    <p:extLst>
      <p:ext uri="{BB962C8B-B14F-4D97-AF65-F5344CB8AC3E}">
        <p14:creationId xmlns:p14="http://schemas.microsoft.com/office/powerpoint/2010/main" val="218017589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field of yellow flowers&#10;&#10;Description automatically generated with medium confidence">
            <a:extLst>
              <a:ext uri="{FF2B5EF4-FFF2-40B4-BE49-F238E27FC236}">
                <a16:creationId xmlns:a16="http://schemas.microsoft.com/office/drawing/2014/main" id="{F08FACEF-4E19-4F86-9410-8CAF848D7E97}"/>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15709" r="-1" b="-1"/>
          <a:stretch/>
        </p:blipFill>
        <p:spPr>
          <a:xfrm>
            <a:off x="20" y="10"/>
            <a:ext cx="12188930" cy="6857990"/>
          </a:xfrm>
          <a:prstGeom prst="rect">
            <a:avLst/>
          </a:prstGeom>
        </p:spPr>
      </p:pic>
      <p:sp>
        <p:nvSpPr>
          <p:cNvPr id="2" name="Title 1">
            <a:extLst>
              <a:ext uri="{FF2B5EF4-FFF2-40B4-BE49-F238E27FC236}">
                <a16:creationId xmlns:a16="http://schemas.microsoft.com/office/drawing/2014/main" id="{450D7C0A-1515-4C5E-8698-8F8936C7F311}"/>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br>
              <a:rPr lang="en-US" sz="3600" b="1">
                <a:solidFill>
                  <a:srgbClr val="FFFFFF"/>
                </a:solidFill>
              </a:rPr>
            </a:br>
            <a:br>
              <a:rPr lang="en-US" sz="3600" b="1">
                <a:solidFill>
                  <a:srgbClr val="FFFFFF"/>
                </a:solidFill>
              </a:rPr>
            </a:br>
            <a:br>
              <a:rPr lang="en-US" sz="3600" b="1">
                <a:solidFill>
                  <a:srgbClr val="FFFFFF"/>
                </a:solidFill>
              </a:rPr>
            </a:br>
            <a:br>
              <a:rPr lang="en-US" sz="3600" b="1">
                <a:solidFill>
                  <a:srgbClr val="FFFFFF"/>
                </a:solidFill>
              </a:rPr>
            </a:br>
            <a:r>
              <a:rPr lang="en-US" sz="3600" b="1">
                <a:solidFill>
                  <a:srgbClr val="FFFFFF"/>
                </a:solidFill>
              </a:rPr>
              <a:t>Any questions? </a:t>
            </a:r>
            <a:br>
              <a:rPr lang="en-US" sz="3600" b="1">
                <a:solidFill>
                  <a:srgbClr val="FFFFFF"/>
                </a:solidFill>
              </a:rPr>
            </a:br>
            <a:endParaRPr lang="en-US" sz="3600" b="1">
              <a:solidFill>
                <a:srgbClr val="FFFFFF"/>
              </a:solidFill>
            </a:endParaRPr>
          </a:p>
        </p:txBody>
      </p:sp>
      <p:sp>
        <p:nvSpPr>
          <p:cNvPr id="16"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6558ED8-EC71-46BF-92E4-E590C58E8B04}"/>
              </a:ext>
            </a:extLst>
          </p:cNvPr>
          <p:cNvSpPr txBox="1"/>
          <p:nvPr/>
        </p:nvSpPr>
        <p:spPr>
          <a:xfrm>
            <a:off x="224589" y="191855"/>
            <a:ext cx="6096000" cy="369332"/>
          </a:xfrm>
          <a:prstGeom prst="rect">
            <a:avLst/>
          </a:prstGeom>
          <a:noFill/>
        </p:spPr>
        <p:txBody>
          <a:bodyPr wrap="square">
            <a:spAutoFit/>
          </a:bodyPr>
          <a:lstStyle/>
          <a:p>
            <a:r>
              <a:rPr lang="en-GB"/>
              <a:t>Photo by </a:t>
            </a:r>
            <a:r>
              <a:rPr lang="en-GB">
                <a:hlinkClick r:id="rId4">
                  <a:extLst>
                    <a:ext uri="{A12FA001-AC4F-418D-AE19-62706E023703}">
                      <ahyp:hlinkClr xmlns:ahyp="http://schemas.microsoft.com/office/drawing/2018/hyperlinkcolor" val="tx"/>
                    </a:ext>
                  </a:extLst>
                </a:hlinkClick>
              </a:rPr>
              <a:t>Sergey </a:t>
            </a:r>
            <a:r>
              <a:rPr lang="en-GB" err="1">
                <a:hlinkClick r:id="rId4">
                  <a:extLst>
                    <a:ext uri="{A12FA001-AC4F-418D-AE19-62706E023703}">
                      <ahyp:hlinkClr xmlns:ahyp="http://schemas.microsoft.com/office/drawing/2018/hyperlinkcolor" val="tx"/>
                    </a:ext>
                  </a:extLst>
                </a:hlinkClick>
              </a:rPr>
              <a:t>Shmidt</a:t>
            </a:r>
            <a:r>
              <a:rPr lang="en-GB"/>
              <a:t> on </a:t>
            </a:r>
            <a:r>
              <a:rPr lang="en-GB" err="1">
                <a:hlinkClick r:id="rId5">
                  <a:extLst>
                    <a:ext uri="{A12FA001-AC4F-418D-AE19-62706E023703}">
                      <ahyp:hlinkClr xmlns:ahyp="http://schemas.microsoft.com/office/drawing/2018/hyperlinkcolor" val="tx"/>
                    </a:ext>
                  </a:extLst>
                </a:hlinkClick>
              </a:rPr>
              <a:t>Unsplash</a:t>
            </a:r>
            <a:r>
              <a:rPr lang="en-GB"/>
              <a:t> </a:t>
            </a:r>
          </a:p>
        </p:txBody>
      </p:sp>
    </p:spTree>
    <p:extLst>
      <p:ext uri="{BB962C8B-B14F-4D97-AF65-F5344CB8AC3E}">
        <p14:creationId xmlns:p14="http://schemas.microsoft.com/office/powerpoint/2010/main" val="4192989444"/>
      </p:ext>
    </p:extLst>
  </p:cSld>
  <p:clrMapOvr>
    <a:overrideClrMapping bg1="dk1" tx1="lt1" bg2="dk2" tx2="lt2" accent1="accent1" accent2="accent2" accent3="accent3" accent4="accent4" accent5="accent5" accent6="accent6" hlink="hlink" folHlink="folHlink"/>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84F3-F880-4114-9DAD-7BB27FC670AE}"/>
              </a:ext>
            </a:extLst>
          </p:cNvPr>
          <p:cNvSpPr>
            <a:spLocks noGrp="1"/>
          </p:cNvSpPr>
          <p:nvPr>
            <p:ph type="title"/>
          </p:nvPr>
        </p:nvSpPr>
        <p:spPr/>
        <p:txBody>
          <a:bodyPr/>
          <a:lstStyle/>
          <a:p>
            <a:r>
              <a:rPr lang="en-GB" b="1"/>
              <a:t>References</a:t>
            </a:r>
          </a:p>
        </p:txBody>
      </p:sp>
      <p:sp>
        <p:nvSpPr>
          <p:cNvPr id="3" name="Content Placeholder 2">
            <a:extLst>
              <a:ext uri="{FF2B5EF4-FFF2-40B4-BE49-F238E27FC236}">
                <a16:creationId xmlns:a16="http://schemas.microsoft.com/office/drawing/2014/main" id="{850BE2EF-66C5-435E-B3FF-30FA00B807B5}"/>
              </a:ext>
            </a:extLst>
          </p:cNvPr>
          <p:cNvSpPr>
            <a:spLocks noGrp="1"/>
          </p:cNvSpPr>
          <p:nvPr>
            <p:ph idx="1"/>
          </p:nvPr>
        </p:nvSpPr>
        <p:spPr>
          <a:xfrm>
            <a:off x="549443" y="1409075"/>
            <a:ext cx="10515600" cy="4880183"/>
          </a:xfrm>
        </p:spPr>
        <p:txBody>
          <a:bodyPr>
            <a:normAutofit fontScale="70000" lnSpcReduction="20000"/>
          </a:bodyPr>
          <a:lstStyle/>
          <a:p>
            <a:r>
              <a:rPr lang="en-GB" sz="2400"/>
              <a:t>Braun V, Clarke V. Using thematic analysis in psychology. Qualitative research in psychology. 2006 Jan 1;3(2):77-101.</a:t>
            </a:r>
          </a:p>
          <a:p>
            <a:r>
              <a:rPr lang="en-GB" sz="2400"/>
              <a:t>Brooks, H., Bee, P., &amp; Rogers, A. (2018). " Introduction to qualitative data analysis". In A research handbook for patient and public involvement researchers. Manchester, England: Manchester University Press. Retrieved Jul 6, 2021, from https://www.manchesteropenhive.com/view/9781526136527/9781526136527.00013.xml</a:t>
            </a:r>
          </a:p>
          <a:p>
            <a:r>
              <a:rPr lang="en-GB" sz="2400"/>
              <a:t>Flicker S, Nixon SA. The DEPICT model for participatory qualitative health promotion research analysis piloted in Canada, Zambia and South Africa. Health Promotion International. 2015 Sep 1;30(3):616-24.</a:t>
            </a:r>
          </a:p>
          <a:p>
            <a:r>
              <a:rPr lang="en-GB" sz="2400"/>
              <a:t>Hatch, J.A., 2002. Doing qualitative research in education settings. SUNY Press. </a:t>
            </a:r>
          </a:p>
          <a:p>
            <a:r>
              <a:rPr lang="en-GB" sz="2400"/>
              <a:t>Miles, M.B. and Huberman, A.M., 1994. </a:t>
            </a:r>
            <a:r>
              <a:rPr lang="en-GB" sz="2400" i="1"/>
              <a:t>Qualitative data analysis: An expanded sourcebook. </a:t>
            </a:r>
            <a:r>
              <a:rPr lang="en-GB" sz="2400"/>
              <a:t>SAGE.</a:t>
            </a:r>
          </a:p>
          <a:p>
            <a:r>
              <a:rPr lang="en-GB" sz="2400" err="1"/>
              <a:t>Ormston</a:t>
            </a:r>
            <a:r>
              <a:rPr lang="en-GB" sz="2400"/>
              <a:t>, R., Spencer, L., Barnard, M. and Snape, D., 2014. The foundations of qualitative research. </a:t>
            </a:r>
            <a:r>
              <a:rPr lang="en-GB" sz="2400" i="1"/>
              <a:t>Qualitative research practice: A guide for social science students and researchers,</a:t>
            </a:r>
            <a:r>
              <a:rPr lang="en-GB" sz="2400"/>
              <a:t> 2, pp.52-55.</a:t>
            </a:r>
          </a:p>
          <a:p>
            <a:r>
              <a:rPr lang="en-GB" sz="2400"/>
              <a:t>Pope C, </a:t>
            </a:r>
            <a:r>
              <a:rPr lang="en-GB" sz="2400" err="1"/>
              <a:t>Ziebland</a:t>
            </a:r>
            <a:r>
              <a:rPr lang="en-GB" sz="2400"/>
              <a:t> S, Mays N. Analysing qualitative data BMJ 2000; 320 :114</a:t>
            </a:r>
          </a:p>
          <a:p>
            <a:r>
              <a:rPr lang="en-GB" sz="2400"/>
              <a:t>Ritchie, J., Lewis, J., Nicholls, C.M. and </a:t>
            </a:r>
            <a:r>
              <a:rPr lang="en-GB" sz="2400" err="1"/>
              <a:t>Ormston</a:t>
            </a:r>
            <a:r>
              <a:rPr lang="en-GB" sz="2400"/>
              <a:t>, R. eds., 2013. Qualitative research practice: A guide for social science students and researchers. SAGE.</a:t>
            </a:r>
          </a:p>
          <a:p>
            <a:r>
              <a:rPr lang="en-GB" sz="2400"/>
              <a:t>Ritchie, Jane, and Liz Spencer. "Qualitative data analysis for applied policy research." </a:t>
            </a:r>
            <a:r>
              <a:rPr lang="en-GB" sz="2400" i="1"/>
              <a:t>The qualitative researcher’s companion </a:t>
            </a:r>
            <a:r>
              <a:rPr lang="en-GB" sz="2400"/>
              <a:t>573.2002 (2002): 305-329. </a:t>
            </a:r>
          </a:p>
          <a:p>
            <a:r>
              <a:rPr lang="en-GB" sz="2400" err="1"/>
              <a:t>Rosala</a:t>
            </a:r>
            <a:r>
              <a:rPr lang="en-GB" sz="2400"/>
              <a:t>, M.  (2019). How to </a:t>
            </a:r>
            <a:r>
              <a:rPr lang="en-GB" sz="2400" err="1"/>
              <a:t>analyze</a:t>
            </a:r>
            <a:r>
              <a:rPr lang="en-GB" sz="2400"/>
              <a:t> qualitative data from UX research: thematic analysis. Nielsen Norman Group. Available from: </a:t>
            </a:r>
            <a:r>
              <a:rPr lang="en-GB" sz="2400">
                <a:hlinkClick r:id="rId3"/>
              </a:rPr>
              <a:t>https://www.nngroup.com/articles/thematic-analysis/</a:t>
            </a:r>
            <a:r>
              <a:rPr lang="en-GB" sz="2400"/>
              <a:t> [Accessed 11 January 2022]</a:t>
            </a:r>
          </a:p>
          <a:p>
            <a:r>
              <a:rPr lang="en-GB" sz="2400" err="1"/>
              <a:t>Saldaña</a:t>
            </a:r>
            <a:r>
              <a:rPr lang="en-GB" sz="2400"/>
              <a:t> J. The coding manual for qualitative researchers. sage; 2021 Jan 27.</a:t>
            </a:r>
          </a:p>
        </p:txBody>
      </p:sp>
    </p:spTree>
    <p:extLst>
      <p:ext uri="{BB962C8B-B14F-4D97-AF65-F5344CB8AC3E}">
        <p14:creationId xmlns:p14="http://schemas.microsoft.com/office/powerpoint/2010/main" val="101776854"/>
      </p:ext>
    </p:extLst>
  </p:cSld>
  <p:clrMapOvr>
    <a:masterClrMapping/>
  </p:clrMapOvr>
</p:sld>
</file>

<file path=ppt/theme/theme1.xml><?xml version="1.0" encoding="utf-8"?>
<a:theme xmlns:a="http://schemas.openxmlformats.org/drawingml/2006/main" name="Office Theme">
  <a:themeElements>
    <a:clrScheme name="Imperial">
      <a:dk1>
        <a:sysClr val="windowText" lastClr="000000"/>
      </a:dk1>
      <a:lt1>
        <a:sysClr val="window" lastClr="FFFFFF"/>
      </a:lt1>
      <a:dk2>
        <a:srgbClr val="44546A"/>
      </a:dk2>
      <a:lt2>
        <a:srgbClr val="E7E6E6"/>
      </a:lt2>
      <a:accent1>
        <a:srgbClr val="003E74"/>
      </a:accent1>
      <a:accent2>
        <a:srgbClr val="006EAF"/>
      </a:accent2>
      <a:accent3>
        <a:srgbClr val="0F8291"/>
      </a:accent3>
      <a:accent4>
        <a:srgbClr val="00ACD7"/>
      </a:accent4>
      <a:accent5>
        <a:srgbClr val="D4EFFC"/>
      </a:accent5>
      <a:accent6>
        <a:srgbClr val="EBEEEE"/>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Imperial">
      <a:dk1>
        <a:sysClr val="windowText" lastClr="000000"/>
      </a:dk1>
      <a:lt1>
        <a:sysClr val="window" lastClr="FFFFFF"/>
      </a:lt1>
      <a:dk2>
        <a:srgbClr val="44546A"/>
      </a:dk2>
      <a:lt2>
        <a:srgbClr val="E7E6E6"/>
      </a:lt2>
      <a:accent1>
        <a:srgbClr val="003E74"/>
      </a:accent1>
      <a:accent2>
        <a:srgbClr val="006EAF"/>
      </a:accent2>
      <a:accent3>
        <a:srgbClr val="0F8291"/>
      </a:accent3>
      <a:accent4>
        <a:srgbClr val="00ACD7"/>
      </a:accent4>
      <a:accent5>
        <a:srgbClr val="D4EFFC"/>
      </a:accent5>
      <a:accent6>
        <a:srgbClr val="EBEEE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40.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45.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46.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57.png"/></Relationships>
</file>

<file path=ppt/webextensions/webextension1.xml><?xml version="1.0" encoding="utf-8"?>
<we:webextension xmlns:we="http://schemas.microsoft.com/office/webextensions/webextension/2010/11" id="{DF65FCDE-D100-430A-B959-071ACA3C5140}">
  <we:reference id="wa104379261" version="3.0.1.8" store="en-GB" storeType="OMEX"/>
  <we:alternateReferences>
    <we:reference id="wa104379261" version="3.0.1.8" store="wa104379261" storeType="OMEX"/>
  </we:alternateReferences>
  <we:properties>
    <we:property name="mentimeter-slide" value="{&quot;seriesId&quot;:&quot;44a2c47486376e8997775d84cffbec11&quot;,&quot;questionId&quot;:&quot;dda72ccb74e3&quot;,&quot;link&quot;:&quot;https://www.mentimeter.com/s/44a2c47486376e8997775d84cffbec11/dda72ccb74e3&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0F2B5666-93F9-412F-8314-BA8A59916344}">
  <we:reference id="wa104381526" version="1.0.0.1" store="en-US" storeType="OMEX"/>
  <we:alternateReferences>
    <we:reference id="WA104381526" version="1.0.0.1" store="WA104381526" storeType="OMEX"/>
  </we:alternateReferences>
  <we:properties>
    <we:property name="FormID" value="&quot;B3WJK4zudUWDC0-CZ8PTB0RYoi_AZfNElZs5CK1l2NNUMElIVUdGWDNVTjFCWEpJRkE4UE05T0JTWC4u&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F878D567-9AE2-4F56-BC81-91D399E99A3E}">
  <we:reference id="wa104381526" version="1.0.0.1" store="en-US" storeType="OMEX"/>
  <we:alternateReferences>
    <we:reference id="WA104381526" version="1.0.0.1" store="WA104381526" storeType="OMEX"/>
  </we:alternateReferences>
  <we:properties>
    <we:property name="FormID" value="&quot;B3WJK4zudUWDC0-CZ8PTB0RYoi_AZfNElZs5CK1l2NNUOTNHSkU5MzE4MUk1SUdXTjA2VTdaRU9RVi4u&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0B828B60-403B-4961-B770-DB4CF95B0762}">
  <we:reference id="wa104379261" version="3.0.1.9" store="en-GB" storeType="OMEX"/>
  <we:alternateReferences>
    <we:reference id="wa104379261" version="3.0.1.9" store="wa104379261" storeType="OMEX"/>
  </we:alternateReferences>
  <we:properties>
    <we:property name="mentimeter-slide" value="{&quot;seriesId&quot;:&quot;154c8acae32fa6bcb5bbaad6b1404a1b&quot;,&quot;questionId&quot;:&quot;cc7d3e97a82f&quot;,&quot;link&quot;:&quot;https://www.mentimeter.com/s/154c8acae32fa6bcb5bbaad6b1404a1b/cc7d3e97a82f/edit?new&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190</Slides>
  <Notes>174</Notes>
  <HiddenSlides>0</HiddenSlides>
  <ScaleCrop>false</ScaleCrop>
  <HeadingPairs>
    <vt:vector size="4" baseType="variant">
      <vt:variant>
        <vt:lpstr>Theme</vt:lpstr>
      </vt:variant>
      <vt:variant>
        <vt:i4>4</vt:i4>
      </vt:variant>
      <vt:variant>
        <vt:lpstr>Slide Titles</vt:lpstr>
      </vt:variant>
      <vt:variant>
        <vt:i4>190</vt:i4>
      </vt:variant>
    </vt:vector>
  </HeadingPairs>
  <TitlesOfParts>
    <vt:vector size="194" baseType="lpstr">
      <vt:lpstr>Office Theme</vt:lpstr>
      <vt:lpstr>1_Office Theme</vt:lpstr>
      <vt:lpstr>3_Office Theme</vt:lpstr>
      <vt:lpstr>2_Office Theme</vt:lpstr>
      <vt:lpstr>Peer Research Training Resource</vt:lpstr>
      <vt:lpstr>Acknowledgments </vt:lpstr>
      <vt:lpstr>How to use this resource</vt:lpstr>
      <vt:lpstr>Table of contents</vt:lpstr>
      <vt:lpstr>Welcome meeting &amp; introduction to ethics in research</vt:lpstr>
      <vt:lpstr>Agenda</vt:lpstr>
      <vt:lpstr>Before we get started…</vt:lpstr>
      <vt:lpstr>Icebreaker</vt:lpstr>
      <vt:lpstr>The project</vt:lpstr>
      <vt:lpstr>What is public involvement in research?</vt:lpstr>
      <vt:lpstr>What is our research about?</vt:lpstr>
      <vt:lpstr>Research aim and objectives</vt:lpstr>
      <vt:lpstr>What are our main goals?</vt:lpstr>
      <vt:lpstr>What may (positively or negatively) influence us from achieving our stated goals?</vt:lpstr>
      <vt:lpstr>What are the group’s values and principles?</vt:lpstr>
      <vt:lpstr>How will you be involved?</vt:lpstr>
      <vt:lpstr>How will you be involved?</vt:lpstr>
      <vt:lpstr>Reflection points</vt:lpstr>
      <vt:lpstr>Our plans for involvement</vt:lpstr>
      <vt:lpstr>Rough timelines and ideas of meeting topics</vt:lpstr>
      <vt:lpstr>PowerPoint Presentation</vt:lpstr>
      <vt:lpstr>What are ethics in relation to research?</vt:lpstr>
      <vt:lpstr>What is the ethical approval process?</vt:lpstr>
      <vt:lpstr>Example activity 1: reviewing the interview topic guide</vt:lpstr>
      <vt:lpstr>Interview topic</vt:lpstr>
      <vt:lpstr>PowerPoint Presentation</vt:lpstr>
      <vt:lpstr>PowerPoint Presentation</vt:lpstr>
      <vt:lpstr>Questions?</vt:lpstr>
      <vt:lpstr>Next steps</vt:lpstr>
      <vt:lpstr>Team photo</vt:lpstr>
      <vt:lpstr>References</vt:lpstr>
      <vt:lpstr>Session 1 Training:  Research Integrity  (Ethics &amp; Research Data Management)</vt:lpstr>
      <vt:lpstr>Agenda </vt:lpstr>
      <vt:lpstr>Reminders…</vt:lpstr>
      <vt:lpstr>Something I can’t live without…</vt:lpstr>
      <vt:lpstr>Since last time…</vt:lpstr>
      <vt:lpstr>Reflection points</vt:lpstr>
      <vt:lpstr>Is there anything else you think we should be capturing on reflection points document?</vt:lpstr>
      <vt:lpstr>Research Integrity</vt:lpstr>
      <vt:lpstr>Research integrity</vt:lpstr>
      <vt:lpstr>Ethics</vt:lpstr>
      <vt:lpstr>PowerPoint Presentation</vt:lpstr>
      <vt:lpstr>PowerPoint Presentation</vt:lpstr>
      <vt:lpstr>Declaration of Helsinki</vt:lpstr>
      <vt:lpstr>Why is ethics important?</vt:lpstr>
      <vt:lpstr>Key ethical principles in research</vt:lpstr>
      <vt:lpstr>Who would you consider to be a vulnerable participant?</vt:lpstr>
      <vt:lpstr>Vulnerability </vt:lpstr>
      <vt:lpstr>Safeguarding </vt:lpstr>
      <vt:lpstr>Safeguarding during COVID-19</vt:lpstr>
      <vt:lpstr>Why might people be excluded from research?</vt:lpstr>
      <vt:lpstr>Exclusion from research</vt:lpstr>
      <vt:lpstr>Example of Informed consent</vt:lpstr>
      <vt:lpstr>Consent must be...</vt:lpstr>
      <vt:lpstr>Competence </vt:lpstr>
      <vt:lpstr>Participant information sheet &amp; consent form</vt:lpstr>
      <vt:lpstr>REC process (at institution)</vt:lpstr>
      <vt:lpstr>PowerPoint Presentation</vt:lpstr>
      <vt:lpstr>Tea break</vt:lpstr>
      <vt:lpstr>Data collection and retention</vt:lpstr>
      <vt:lpstr>What is research data &amp; the data life cycle?</vt:lpstr>
      <vt:lpstr>What do you know about General Data Protection Regulation (GDPR)?</vt:lpstr>
      <vt:lpstr>General Data Protection Regulation (GDPR)</vt:lpstr>
      <vt:lpstr>Data</vt:lpstr>
      <vt:lpstr>Research data management</vt:lpstr>
      <vt:lpstr>Processing data</vt:lpstr>
      <vt:lpstr>Storing data</vt:lpstr>
      <vt:lpstr>Privacy and confidentiality</vt:lpstr>
      <vt:lpstr>PowerPoint Presentation</vt:lpstr>
      <vt:lpstr>Scenarios</vt:lpstr>
      <vt:lpstr>Scenario 1</vt:lpstr>
      <vt:lpstr>Scenario 2</vt:lpstr>
      <vt:lpstr>Good practice (Remember: SSSU)</vt:lpstr>
      <vt:lpstr>Next steps</vt:lpstr>
      <vt:lpstr>Recommended resources</vt:lpstr>
      <vt:lpstr>Any questions?</vt:lpstr>
      <vt:lpstr>References</vt:lpstr>
      <vt:lpstr>Session 2 Training: Qualitative Research &amp; Public Involvement </vt:lpstr>
      <vt:lpstr>Agenda</vt:lpstr>
      <vt:lpstr>Reminders…</vt:lpstr>
      <vt:lpstr>Team building: Lightning Scavenger Hunt</vt:lpstr>
      <vt:lpstr>Updates since last meeting</vt:lpstr>
      <vt:lpstr>PowerPoint Presentation</vt:lpstr>
      <vt:lpstr>What is Qualitative Research? </vt:lpstr>
      <vt:lpstr>The research paradigm</vt:lpstr>
      <vt:lpstr>Qualitative research</vt:lpstr>
      <vt:lpstr>Types of qualitative research</vt:lpstr>
      <vt:lpstr>What might be some of the advantages/disadvantages of interviews compared to other methods?</vt:lpstr>
      <vt:lpstr>PowerPoint Presentation</vt:lpstr>
      <vt:lpstr>Why are we using interviews to answer our research question?</vt:lpstr>
      <vt:lpstr>What are some key considerations for arranging and conducting (online) interviews?</vt:lpstr>
      <vt:lpstr>Key considerations</vt:lpstr>
      <vt:lpstr>Importance/Difficulty Matrix</vt:lpstr>
      <vt:lpstr>Reflexivity </vt:lpstr>
      <vt:lpstr>What should we capture in our interviewer reflection sheets?</vt:lpstr>
      <vt:lpstr>PowerPoint Presentation</vt:lpstr>
      <vt:lpstr>Our sample population</vt:lpstr>
      <vt:lpstr>‘Data saturation’</vt:lpstr>
      <vt:lpstr>How do we assess ‘quality’ in qualitative research?</vt:lpstr>
      <vt:lpstr>What are strengths of qualitative research?</vt:lpstr>
      <vt:lpstr>What are criticisms of qualitative research?</vt:lpstr>
      <vt:lpstr>Tea break</vt:lpstr>
      <vt:lpstr>Public involvement in research</vt:lpstr>
      <vt:lpstr>PowerPoint Presentation</vt:lpstr>
      <vt:lpstr>A note on language…</vt:lpstr>
      <vt:lpstr>The spectrum of Involvement</vt:lpstr>
      <vt:lpstr>PowerPoint Presentation</vt:lpstr>
      <vt:lpstr>Why involve the public in research?</vt:lpstr>
      <vt:lpstr>PowerPoint Presentation</vt:lpstr>
      <vt:lpstr>Participatory Approaches</vt:lpstr>
      <vt:lpstr>Participatory action research</vt:lpstr>
      <vt:lpstr>What are the benefits or barriers to participatory approaches in research?</vt:lpstr>
      <vt:lpstr>What are the strengths of PAR?</vt:lpstr>
      <vt:lpstr>What are the limitations of PAR?</vt:lpstr>
      <vt:lpstr>Peer research </vt:lpstr>
      <vt:lpstr>What do you hope to get out of being involved in this project?</vt:lpstr>
      <vt:lpstr>Reflections</vt:lpstr>
      <vt:lpstr>Imperial College London: Public Involvement in Research Coursera course</vt:lpstr>
      <vt:lpstr>Next steps</vt:lpstr>
      <vt:lpstr>Recommended resources</vt:lpstr>
      <vt:lpstr>PowerPoint Presentation</vt:lpstr>
      <vt:lpstr>References </vt:lpstr>
      <vt:lpstr>Session 3 Training: Interviewing Skills &amp; Emotional Wellbeing</vt:lpstr>
      <vt:lpstr>Reminders…</vt:lpstr>
      <vt:lpstr>Agenda</vt:lpstr>
      <vt:lpstr>Team Building:  Pictionary</vt:lpstr>
      <vt:lpstr>Since we last met…</vt:lpstr>
      <vt:lpstr>Reflections from a Peer Researcher: Bakita Kasadha</vt:lpstr>
      <vt:lpstr>Interviews as a method</vt:lpstr>
      <vt:lpstr>The 3 types of interviews</vt:lpstr>
      <vt:lpstr>What is the difference between an open and closed question?</vt:lpstr>
      <vt:lpstr>Examples of interview questions</vt:lpstr>
      <vt:lpstr>Examples of interview questions</vt:lpstr>
      <vt:lpstr>9 types of interview questions</vt:lpstr>
      <vt:lpstr>PowerPoint Presentation</vt:lpstr>
      <vt:lpstr>Activity: Interviewing Practice</vt:lpstr>
      <vt:lpstr>Debrief &amp; feedback</vt:lpstr>
      <vt:lpstr>Tea break</vt:lpstr>
      <vt:lpstr>The ‘interviewer’</vt:lpstr>
      <vt:lpstr>What are the qualities of a ‘good’ peer  interviewer?</vt:lpstr>
      <vt:lpstr>Key qualities of an interviewer </vt:lpstr>
      <vt:lpstr>Safeguarding scenarios – what would you do?</vt:lpstr>
      <vt:lpstr>Peer Researcher Safety (Online)</vt:lpstr>
      <vt:lpstr>Key considerations before, during &amp; after interviews</vt:lpstr>
      <vt:lpstr>At the start</vt:lpstr>
      <vt:lpstr>During the interview</vt:lpstr>
      <vt:lpstr>After the interview</vt:lpstr>
      <vt:lpstr>Activity: Interviewing Practice</vt:lpstr>
      <vt:lpstr>Debrief &amp; feedback</vt:lpstr>
      <vt:lpstr>Self-reflection &amp; Emotional Wellbeing </vt:lpstr>
      <vt:lpstr>PowerPoint Presentation</vt:lpstr>
      <vt:lpstr>Bracketing </vt:lpstr>
      <vt:lpstr>Emotional First Aid</vt:lpstr>
      <vt:lpstr>PowerPoint Presentation</vt:lpstr>
      <vt:lpstr>PowerPoint Presentation</vt:lpstr>
      <vt:lpstr>Coping with difficult interviews</vt:lpstr>
      <vt:lpstr>PowerPoint Presentation</vt:lpstr>
      <vt:lpstr>Next steps</vt:lpstr>
      <vt:lpstr>Recommended resources</vt:lpstr>
      <vt:lpstr>Any questions?</vt:lpstr>
      <vt:lpstr>References</vt:lpstr>
      <vt:lpstr>Session 4: Analysing Interview Transcripts</vt:lpstr>
      <vt:lpstr>Reminders…</vt:lpstr>
      <vt:lpstr>Agenda</vt:lpstr>
      <vt:lpstr>Team building</vt:lpstr>
      <vt:lpstr>Since we last met…</vt:lpstr>
      <vt:lpstr>Reflections from experiences</vt:lpstr>
      <vt:lpstr>Recap: qualitative research</vt:lpstr>
      <vt:lpstr>Fundamentals of qualitative research</vt:lpstr>
      <vt:lpstr>Tea break</vt:lpstr>
      <vt:lpstr>Qualitative data analysis</vt:lpstr>
      <vt:lpstr>Transcription</vt:lpstr>
      <vt:lpstr>Data management &amp; reduction</vt:lpstr>
      <vt:lpstr>Thematic analysis</vt:lpstr>
      <vt:lpstr>Thematic analysis</vt:lpstr>
      <vt:lpstr>Thematic analysis</vt:lpstr>
      <vt:lpstr>The ‘DEPICT’ model</vt:lpstr>
      <vt:lpstr>Step 1: Dynamic reading</vt:lpstr>
      <vt:lpstr>Time to practice</vt:lpstr>
      <vt:lpstr>Step 2: Engaged codebook development</vt:lpstr>
      <vt:lpstr>But how to do I code?</vt:lpstr>
      <vt:lpstr>Time to practice</vt:lpstr>
      <vt:lpstr>Step 3: Participatory coding</vt:lpstr>
      <vt:lpstr>Step 4: Inclusive reviewing and summarising of categories</vt:lpstr>
      <vt:lpstr>Step 5: Collaborative analysing</vt:lpstr>
      <vt:lpstr>Step 6: Translating</vt:lpstr>
      <vt:lpstr>Next steps</vt:lpstr>
      <vt:lpstr>Recommended resources</vt:lpstr>
      <vt:lpstr>    Any questions?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dc:title>
  <dc:creator>Vas Papageorgiou</dc:creator>
  <cp:revision>12</cp:revision>
  <dcterms:created xsi:type="dcterms:W3CDTF">2021-02-18T09:45:23Z</dcterms:created>
  <dcterms:modified xsi:type="dcterms:W3CDTF">2022-02-23T11:33:52Z</dcterms:modified>
</cp:coreProperties>
</file>