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68" r:id="rId2"/>
    <p:sldId id="259" r:id="rId3"/>
    <p:sldId id="258" r:id="rId4"/>
    <p:sldId id="260" r:id="rId5"/>
    <p:sldId id="261" r:id="rId6"/>
    <p:sldId id="272" r:id="rId7"/>
    <p:sldId id="262" r:id="rId8"/>
    <p:sldId id="263" r:id="rId9"/>
    <p:sldId id="265" r:id="rId10"/>
    <p:sldId id="269" r:id="rId11"/>
    <p:sldId id="270" r:id="rId12"/>
    <p:sldId id="273" r:id="rId13"/>
    <p:sldId id="271" r:id="rId14"/>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84" userDrawn="1">
          <p15:clr>
            <a:srgbClr val="A4A3A4"/>
          </p15:clr>
        </p15:guide>
        <p15:guide id="2" pos="2659" userDrawn="1">
          <p15:clr>
            <a:srgbClr val="A4A3A4"/>
          </p15:clr>
        </p15:guide>
        <p15:guide id="3" pos="164" userDrawn="1">
          <p15:clr>
            <a:srgbClr val="A4A3A4"/>
          </p15:clr>
        </p15:guide>
        <p15:guide id="4" orient="horz" pos="3574" userDrawn="1">
          <p15:clr>
            <a:srgbClr val="A4A3A4"/>
          </p15:clr>
        </p15:guide>
        <p15:guide id="5" orient="horz" pos="1895" userDrawn="1">
          <p15:clr>
            <a:srgbClr val="A4A3A4"/>
          </p15:clr>
        </p15:guide>
        <p15:guide id="6" pos="1706" userDrawn="1">
          <p15:clr>
            <a:srgbClr val="A4A3A4"/>
          </p15:clr>
        </p15:guide>
        <p15:guide id="7" pos="1389" userDrawn="1">
          <p15:clr>
            <a:srgbClr val="A4A3A4"/>
          </p15:clr>
        </p15:guide>
        <p15:guide id="8" pos="2863" userDrawn="1">
          <p15:clr>
            <a:srgbClr val="A4A3A4"/>
          </p15:clr>
        </p15:guide>
        <p15:guide id="9" pos="1956" userDrawn="1">
          <p15:clr>
            <a:srgbClr val="A4A3A4"/>
          </p15:clr>
        </p15:guide>
        <p15:guide id="10" orient="horz" pos="271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rrie Ford" initials="KF"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2AA9A6"/>
    <a:srgbClr val="FFD937"/>
    <a:srgbClr val="00CC99"/>
    <a:srgbClr val="AAF06A"/>
    <a:srgbClr val="6FD115"/>
    <a:srgbClr val="00CC00"/>
    <a:srgbClr val="009999"/>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77" d="100"/>
          <a:sy n="77" d="100"/>
        </p:scale>
        <p:origin x="2940" y="102"/>
      </p:cViewPr>
      <p:guideLst>
        <p:guide orient="horz" pos="784"/>
        <p:guide pos="2659"/>
        <p:guide pos="164"/>
        <p:guide orient="horz" pos="3574"/>
        <p:guide orient="horz" pos="1895"/>
        <p:guide pos="1706"/>
        <p:guide pos="1389"/>
        <p:guide pos="2863"/>
        <p:guide pos="1956"/>
        <p:guide orient="horz" pos="27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F1E8463-FC92-4FE1-A85D-142DBDE56277}" type="datetimeFigureOut">
              <a:rPr lang="en-GB" smtClean="0"/>
              <a:t>05/02/2019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197146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1E8463-FC92-4FE1-A85D-142DBDE56277}" type="datetimeFigureOut">
              <a:rPr lang="en-GB" smtClean="0"/>
              <a:t>05/02/2019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115920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F1E8463-FC92-4FE1-A85D-142DBDE56277}" type="datetimeFigureOut">
              <a:rPr lang="en-GB" smtClean="0"/>
              <a:t>05/02/2019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2426317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F1E8463-FC92-4FE1-A85D-142DBDE56277}" type="datetimeFigureOut">
              <a:rPr lang="en-GB" smtClean="0"/>
              <a:t>05/02/2019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3420805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F1E8463-FC92-4FE1-A85D-142DBDE56277}" type="datetimeFigureOut">
              <a:rPr lang="en-GB" smtClean="0"/>
              <a:t>05/02/2019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1675897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F1E8463-FC92-4FE1-A85D-142DBDE56277}" type="datetimeFigureOut">
              <a:rPr lang="en-GB" smtClean="0"/>
              <a:t>05/02/2019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1187683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1E8463-FC92-4FE1-A85D-142DBDE56277}" type="datetimeFigureOut">
              <a:rPr lang="en-GB" smtClean="0"/>
              <a:t>05/02/2019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3349619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F1E8463-FC92-4FE1-A85D-142DBDE56277}" type="datetimeFigureOut">
              <a:rPr lang="en-GB" smtClean="0"/>
              <a:t>05/02/2019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3939282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F1E8463-FC92-4FE1-A85D-142DBDE56277}" type="datetimeFigureOut">
              <a:rPr lang="en-GB" smtClean="0"/>
              <a:t>05/02/2019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17777595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1E8463-FC92-4FE1-A85D-142DBDE56277}" type="datetimeFigureOut">
              <a:rPr lang="en-GB" smtClean="0"/>
              <a:t>05/02/2019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3377729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F1E8463-FC92-4FE1-A85D-142DBDE56277}" type="datetimeFigureOut">
              <a:rPr lang="en-GB" smtClean="0"/>
              <a:t>05/02/2019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15BEBF-A8EB-4A22-B3B3-A57A19892496}" type="slidenum">
              <a:rPr lang="en-GB" smtClean="0"/>
              <a:t>‹#›</a:t>
            </a:fld>
            <a:endParaRPr lang="en-GB"/>
          </a:p>
        </p:txBody>
      </p:sp>
    </p:spTree>
    <p:extLst>
      <p:ext uri="{BB962C8B-B14F-4D97-AF65-F5344CB8AC3E}">
        <p14:creationId xmlns:p14="http://schemas.microsoft.com/office/powerpoint/2010/main" val="36880982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8F1E8463-FC92-4FE1-A85D-142DBDE56277}" type="datetimeFigureOut">
              <a:rPr lang="en-GB" smtClean="0"/>
              <a:t>05/02/2019</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315BEBF-A8EB-4A22-B3B3-A57A19892496}" type="slidenum">
              <a:rPr lang="en-GB" smtClean="0"/>
              <a:t>‹#›</a:t>
            </a:fld>
            <a:endParaRPr lang="en-GB"/>
          </a:p>
        </p:txBody>
      </p:sp>
    </p:spTree>
    <p:extLst>
      <p:ext uri="{BB962C8B-B14F-4D97-AF65-F5344CB8AC3E}">
        <p14:creationId xmlns:p14="http://schemas.microsoft.com/office/powerpoint/2010/main" val="4257681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t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3.emf"/><Relationship Id="rId7" Type="http://schemas.openxmlformats.org/officeDocument/2006/relationships/image" Target="../media/image7.emf"/><Relationship Id="rId2" Type="http://schemas.openxmlformats.org/officeDocument/2006/relationships/image" Target="../media/image2.tif"/><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slides/_rels/slide5.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t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t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t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extBox 65">
            <a:extLst>
              <a:ext uri="{FF2B5EF4-FFF2-40B4-BE49-F238E27FC236}">
                <a16:creationId xmlns:a16="http://schemas.microsoft.com/office/drawing/2014/main" id="{AB59B061-FB3E-49D9-B03F-AC779A26F85C}"/>
              </a:ext>
            </a:extLst>
          </p:cNvPr>
          <p:cNvSpPr txBox="1"/>
          <p:nvPr/>
        </p:nvSpPr>
        <p:spPr>
          <a:xfrm>
            <a:off x="164743" y="1321386"/>
            <a:ext cx="6398336" cy="1107996"/>
          </a:xfrm>
          <a:prstGeom prst="rect">
            <a:avLst/>
          </a:prstGeom>
          <a:noFill/>
        </p:spPr>
        <p:txBody>
          <a:bodyPr wrap="square" rtlCol="0">
            <a:spAutoFit/>
          </a:bodyPr>
          <a:lstStyle/>
          <a:p>
            <a:r>
              <a:rPr lang="en-GB" sz="1100" b="1" dirty="0"/>
              <a:t>Table 1.</a:t>
            </a:r>
            <a:r>
              <a:rPr lang="en-GB" sz="1100" dirty="0"/>
              <a:t> By comparing patients undergoing coronary artery bypass graft (CABG) surgery with and without T2DM (CABG-DM and CABG-NDM respectively), with non-CAD patients without T2DM undergoing aortic valve replacement (AVR) surgery and non-CAD patients without T2DM undergoing mitral valve repair (MVR) surgery we will consider the effects of 3 disease features: ischaemic heart disease (IHD), type 2 diabetes mellitus (T2DM), hypertrophic remodelling (</a:t>
            </a:r>
            <a:r>
              <a:rPr lang="en-GB" sz="1100" dirty="0" err="1"/>
              <a:t>Hyp</a:t>
            </a:r>
            <a:r>
              <a:rPr lang="en-GB" sz="1100" dirty="0"/>
              <a:t>).  The table indicates which features are present (1) or absent (0) in each group.</a:t>
            </a:r>
          </a:p>
        </p:txBody>
      </p:sp>
      <p:graphicFrame>
        <p:nvGraphicFramePr>
          <p:cNvPr id="3" name="Table 2">
            <a:extLst>
              <a:ext uri="{FF2B5EF4-FFF2-40B4-BE49-F238E27FC236}">
                <a16:creationId xmlns:a16="http://schemas.microsoft.com/office/drawing/2014/main" id="{BDA2172E-00FE-4FE6-82F4-A5F32657C64A}"/>
              </a:ext>
            </a:extLst>
          </p:cNvPr>
          <p:cNvGraphicFramePr>
            <a:graphicFrameLocks noGrp="1"/>
          </p:cNvGraphicFramePr>
          <p:nvPr>
            <p:extLst>
              <p:ext uri="{D42A27DB-BD31-4B8C-83A1-F6EECF244321}">
                <p14:modId xmlns:p14="http://schemas.microsoft.com/office/powerpoint/2010/main" val="1367284910"/>
              </p:ext>
            </p:extLst>
          </p:nvPr>
        </p:nvGraphicFramePr>
        <p:xfrm>
          <a:off x="164743" y="311860"/>
          <a:ext cx="3417570" cy="857250"/>
        </p:xfrm>
        <a:graphic>
          <a:graphicData uri="http://schemas.openxmlformats.org/drawingml/2006/table">
            <a:tbl>
              <a:tblPr firstRow="1" firstCol="1" bandRow="1">
                <a:tableStyleId>{616DA210-FB5B-4158-B5E0-FEB733F419BA}</a:tableStyleId>
              </a:tblPr>
              <a:tblGrid>
                <a:gridCol w="1502410">
                  <a:extLst>
                    <a:ext uri="{9D8B030D-6E8A-4147-A177-3AD203B41FA5}">
                      <a16:colId xmlns:a16="http://schemas.microsoft.com/office/drawing/2014/main" val="4258569618"/>
                    </a:ext>
                  </a:extLst>
                </a:gridCol>
                <a:gridCol w="638175">
                  <a:extLst>
                    <a:ext uri="{9D8B030D-6E8A-4147-A177-3AD203B41FA5}">
                      <a16:colId xmlns:a16="http://schemas.microsoft.com/office/drawing/2014/main" val="1345389458"/>
                    </a:ext>
                  </a:extLst>
                </a:gridCol>
                <a:gridCol w="638175">
                  <a:extLst>
                    <a:ext uri="{9D8B030D-6E8A-4147-A177-3AD203B41FA5}">
                      <a16:colId xmlns:a16="http://schemas.microsoft.com/office/drawing/2014/main" val="64015893"/>
                    </a:ext>
                  </a:extLst>
                </a:gridCol>
                <a:gridCol w="638810">
                  <a:extLst>
                    <a:ext uri="{9D8B030D-6E8A-4147-A177-3AD203B41FA5}">
                      <a16:colId xmlns:a16="http://schemas.microsoft.com/office/drawing/2014/main" val="1437018345"/>
                    </a:ext>
                  </a:extLst>
                </a:gridCol>
              </a:tblGrid>
              <a:tr h="0">
                <a:tc>
                  <a:txBody>
                    <a:bodyPr/>
                    <a:lstStyle/>
                    <a:p>
                      <a:pPr>
                        <a:lnSpc>
                          <a:spcPct val="107000"/>
                        </a:lnSpc>
                        <a:spcAft>
                          <a:spcPts val="0"/>
                        </a:spcAft>
                      </a:pPr>
                      <a:r>
                        <a:rPr lang="en-GB" sz="1100">
                          <a:effectLst/>
                        </a:rPr>
                        <a:t>Group</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dirty="0">
                          <a:effectLst/>
                        </a:rPr>
                        <a:t>IHD</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T2DM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Hyp</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5437273"/>
                  </a:ext>
                </a:extLst>
              </a:tr>
              <a:tr h="0">
                <a:tc>
                  <a:txBody>
                    <a:bodyPr/>
                    <a:lstStyle/>
                    <a:p>
                      <a:pPr>
                        <a:lnSpc>
                          <a:spcPct val="107000"/>
                        </a:lnSpc>
                        <a:spcAft>
                          <a:spcPts val="0"/>
                        </a:spcAft>
                      </a:pPr>
                      <a:r>
                        <a:rPr lang="en-GB" sz="1100">
                          <a:effectLst/>
                        </a:rPr>
                        <a:t>1. CABG-NDM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82249224"/>
                  </a:ext>
                </a:extLst>
              </a:tr>
              <a:tr h="0">
                <a:tc>
                  <a:txBody>
                    <a:bodyPr/>
                    <a:lstStyle/>
                    <a:p>
                      <a:pPr>
                        <a:lnSpc>
                          <a:spcPct val="107000"/>
                        </a:lnSpc>
                        <a:spcAft>
                          <a:spcPts val="0"/>
                        </a:spcAft>
                      </a:pPr>
                      <a:r>
                        <a:rPr lang="en-GB" sz="1100">
                          <a:effectLst/>
                        </a:rPr>
                        <a:t>2. CABG-DM</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39067137"/>
                  </a:ext>
                </a:extLst>
              </a:tr>
              <a:tr h="0">
                <a:tc>
                  <a:txBody>
                    <a:bodyPr/>
                    <a:lstStyle/>
                    <a:p>
                      <a:pPr>
                        <a:lnSpc>
                          <a:spcPct val="107000"/>
                        </a:lnSpc>
                        <a:spcAft>
                          <a:spcPts val="0"/>
                        </a:spcAft>
                      </a:pPr>
                      <a:r>
                        <a:rPr lang="en-GB" sz="1100">
                          <a:effectLst/>
                        </a:rPr>
                        <a:t>3. AVR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4419484"/>
                  </a:ext>
                </a:extLst>
              </a:tr>
              <a:tr h="0">
                <a:tc>
                  <a:txBody>
                    <a:bodyPr/>
                    <a:lstStyle/>
                    <a:p>
                      <a:pPr>
                        <a:lnSpc>
                          <a:spcPct val="107000"/>
                        </a:lnSpc>
                        <a:spcAft>
                          <a:spcPts val="0"/>
                        </a:spcAft>
                      </a:pPr>
                      <a:r>
                        <a:rPr lang="en-GB" sz="1100">
                          <a:effectLst/>
                        </a:rPr>
                        <a:t>4. MVR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a:effectLst/>
                        </a:rPr>
                        <a:t>0</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1100" dirty="0">
                          <a:effectLst/>
                        </a:rPr>
                        <a:t>0</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8138243"/>
                  </a:ext>
                </a:extLst>
              </a:tr>
            </a:tbl>
          </a:graphicData>
        </a:graphic>
      </p:graphicFrame>
    </p:spTree>
    <p:extLst>
      <p:ext uri="{BB962C8B-B14F-4D97-AF65-F5344CB8AC3E}">
        <p14:creationId xmlns:p14="http://schemas.microsoft.com/office/powerpoint/2010/main" val="2568985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C19B606D-4CA8-48A4-9905-E39E34552438}"/>
              </a:ext>
            </a:extLst>
          </p:cNvPr>
          <p:cNvGrpSpPr/>
          <p:nvPr/>
        </p:nvGrpSpPr>
        <p:grpSpPr>
          <a:xfrm>
            <a:off x="222556" y="326815"/>
            <a:ext cx="4869709" cy="4372198"/>
            <a:chOff x="222556" y="1107865"/>
            <a:chExt cx="4869709" cy="4372198"/>
          </a:xfrm>
        </p:grpSpPr>
        <p:sp>
          <p:nvSpPr>
            <p:cNvPr id="44" name="Rectangle: Rounded Corners 43">
              <a:extLst>
                <a:ext uri="{FF2B5EF4-FFF2-40B4-BE49-F238E27FC236}">
                  <a16:creationId xmlns:a16="http://schemas.microsoft.com/office/drawing/2014/main" id="{2312372D-FD31-4441-AAF5-34EE4BC9D5DB}"/>
                </a:ext>
              </a:extLst>
            </p:cNvPr>
            <p:cNvSpPr/>
            <p:nvPr/>
          </p:nvSpPr>
          <p:spPr>
            <a:xfrm>
              <a:off x="3189848" y="2617716"/>
              <a:ext cx="1883423" cy="773812"/>
            </a:xfrm>
            <a:prstGeom prst="roundRect">
              <a:avLst/>
            </a:prstGeom>
            <a:solidFill>
              <a:srgbClr val="AAF06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7" name="Rectangle: Rounded Corners 56">
              <a:extLst>
                <a:ext uri="{FF2B5EF4-FFF2-40B4-BE49-F238E27FC236}">
                  <a16:creationId xmlns:a16="http://schemas.microsoft.com/office/drawing/2014/main" id="{90547F42-CF1A-4B68-A123-3B09423E1301}"/>
                </a:ext>
              </a:extLst>
            </p:cNvPr>
            <p:cNvSpPr/>
            <p:nvPr/>
          </p:nvSpPr>
          <p:spPr>
            <a:xfrm>
              <a:off x="640444" y="2617716"/>
              <a:ext cx="1928601" cy="773812"/>
            </a:xfrm>
            <a:prstGeom prst="roundRect">
              <a:avLst/>
            </a:prstGeom>
            <a:solidFill>
              <a:srgbClr val="AAF06A"/>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F6C9418-73CE-4931-A1F1-C5B7E6BEFF26}"/>
                </a:ext>
              </a:extLst>
            </p:cNvPr>
            <p:cNvSpPr txBox="1"/>
            <p:nvPr/>
          </p:nvSpPr>
          <p:spPr>
            <a:xfrm>
              <a:off x="3181200" y="2581757"/>
              <a:ext cx="1886865"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RNA extraction protocols</a:t>
              </a:r>
            </a:p>
          </p:txBody>
        </p:sp>
        <p:sp>
          <p:nvSpPr>
            <p:cNvPr id="16" name="TextBox 15">
              <a:extLst>
                <a:ext uri="{FF2B5EF4-FFF2-40B4-BE49-F238E27FC236}">
                  <a16:creationId xmlns:a16="http://schemas.microsoft.com/office/drawing/2014/main" id="{8012C6B7-F5E6-4C67-B31E-75E218226E80}"/>
                </a:ext>
              </a:extLst>
            </p:cNvPr>
            <p:cNvSpPr txBox="1"/>
            <p:nvPr/>
          </p:nvSpPr>
          <p:spPr>
            <a:xfrm>
              <a:off x="3208842" y="3109093"/>
              <a:ext cx="1871749"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Each protocol ± glycogen</a:t>
              </a:r>
            </a:p>
          </p:txBody>
        </p:sp>
        <p:sp>
          <p:nvSpPr>
            <p:cNvPr id="5" name="TextBox 4">
              <a:extLst>
                <a:ext uri="{FF2B5EF4-FFF2-40B4-BE49-F238E27FC236}">
                  <a16:creationId xmlns:a16="http://schemas.microsoft.com/office/drawing/2014/main" id="{2B74EE6B-DD3C-4976-B9BD-F1AFD0F7812E}"/>
                </a:ext>
              </a:extLst>
            </p:cNvPr>
            <p:cNvSpPr txBox="1"/>
            <p:nvPr/>
          </p:nvSpPr>
          <p:spPr>
            <a:xfrm>
              <a:off x="3208842" y="1107865"/>
              <a:ext cx="1883423" cy="289441"/>
            </a:xfrm>
            <a:prstGeom prst="roundRect">
              <a:avLst/>
            </a:prstGeom>
            <a:solidFill>
              <a:srgbClr val="2AA9A6"/>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3 pigs undergoing CPB</a:t>
              </a:r>
            </a:p>
          </p:txBody>
        </p:sp>
        <p:sp>
          <p:nvSpPr>
            <p:cNvPr id="6" name="TextBox 5">
              <a:extLst>
                <a:ext uri="{FF2B5EF4-FFF2-40B4-BE49-F238E27FC236}">
                  <a16:creationId xmlns:a16="http://schemas.microsoft.com/office/drawing/2014/main" id="{2E7F59EB-1E11-4FAB-92DB-B2B160B36611}"/>
                </a:ext>
              </a:extLst>
            </p:cNvPr>
            <p:cNvSpPr txBox="1"/>
            <p:nvPr/>
          </p:nvSpPr>
          <p:spPr>
            <a:xfrm>
              <a:off x="3198615" y="1768197"/>
              <a:ext cx="1893650" cy="476726"/>
            </a:xfrm>
            <a:prstGeom prst="roundRect">
              <a:avLst/>
            </a:prstGeom>
            <a:solidFill>
              <a:srgbClr val="00CC99"/>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Citrate plasma </a:t>
              </a:r>
            </a:p>
            <a:p>
              <a:pPr algn="ctr"/>
              <a:r>
                <a:rPr lang="en-GB" sz="1100" dirty="0">
                  <a:latin typeface="Arial" panose="020B0604020202020204" pitchFamily="34" charset="0"/>
                  <a:cs typeface="Arial" panose="020B0604020202020204" pitchFamily="34" charset="0"/>
                </a:rPr>
                <a:t>sampled post-CPB</a:t>
              </a:r>
            </a:p>
          </p:txBody>
        </p:sp>
        <p:sp>
          <p:nvSpPr>
            <p:cNvPr id="11" name="TextBox 10">
              <a:extLst>
                <a:ext uri="{FF2B5EF4-FFF2-40B4-BE49-F238E27FC236}">
                  <a16:creationId xmlns:a16="http://schemas.microsoft.com/office/drawing/2014/main" id="{556DD522-3A0B-41BC-BD1B-BD62D3979F9B}"/>
                </a:ext>
              </a:extLst>
            </p:cNvPr>
            <p:cNvSpPr txBox="1"/>
            <p:nvPr/>
          </p:nvSpPr>
          <p:spPr>
            <a:xfrm>
              <a:off x="3308839"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E</a:t>
              </a:r>
            </a:p>
          </p:txBody>
        </p:sp>
        <p:sp>
          <p:nvSpPr>
            <p:cNvPr id="12" name="TextBox 11">
              <a:extLst>
                <a:ext uri="{FF2B5EF4-FFF2-40B4-BE49-F238E27FC236}">
                  <a16:creationId xmlns:a16="http://schemas.microsoft.com/office/drawing/2014/main" id="{75B3D11B-21CE-466C-84F9-F5130CCAF840}"/>
                </a:ext>
              </a:extLst>
            </p:cNvPr>
            <p:cNvSpPr txBox="1"/>
            <p:nvPr/>
          </p:nvSpPr>
          <p:spPr>
            <a:xfrm>
              <a:off x="3784749"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F</a:t>
              </a:r>
            </a:p>
          </p:txBody>
        </p:sp>
        <p:sp>
          <p:nvSpPr>
            <p:cNvPr id="13" name="TextBox 12">
              <a:extLst>
                <a:ext uri="{FF2B5EF4-FFF2-40B4-BE49-F238E27FC236}">
                  <a16:creationId xmlns:a16="http://schemas.microsoft.com/office/drawing/2014/main" id="{5428CFC5-86FB-4EA3-850C-24D7788738AD}"/>
                </a:ext>
              </a:extLst>
            </p:cNvPr>
            <p:cNvSpPr txBox="1"/>
            <p:nvPr/>
          </p:nvSpPr>
          <p:spPr>
            <a:xfrm>
              <a:off x="4260659"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G</a:t>
              </a:r>
            </a:p>
          </p:txBody>
        </p:sp>
        <p:sp>
          <p:nvSpPr>
            <p:cNvPr id="14" name="TextBox 13">
              <a:extLst>
                <a:ext uri="{FF2B5EF4-FFF2-40B4-BE49-F238E27FC236}">
                  <a16:creationId xmlns:a16="http://schemas.microsoft.com/office/drawing/2014/main" id="{66B4FA06-B5F0-4DAE-87D8-397C744A899B}"/>
                </a:ext>
              </a:extLst>
            </p:cNvPr>
            <p:cNvSpPr txBox="1"/>
            <p:nvPr/>
          </p:nvSpPr>
          <p:spPr>
            <a:xfrm>
              <a:off x="4736569"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H</a:t>
              </a:r>
            </a:p>
          </p:txBody>
        </p:sp>
        <p:sp>
          <p:nvSpPr>
            <p:cNvPr id="17" name="Arrow: Down 16">
              <a:extLst>
                <a:ext uri="{FF2B5EF4-FFF2-40B4-BE49-F238E27FC236}">
                  <a16:creationId xmlns:a16="http://schemas.microsoft.com/office/drawing/2014/main" id="{51D90874-8132-43F4-B873-7DAEA442B326}"/>
                </a:ext>
              </a:extLst>
            </p:cNvPr>
            <p:cNvSpPr/>
            <p:nvPr/>
          </p:nvSpPr>
          <p:spPr>
            <a:xfrm>
              <a:off x="4038777" y="1441383"/>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19" name="Arrow: Down 18">
              <a:extLst>
                <a:ext uri="{FF2B5EF4-FFF2-40B4-BE49-F238E27FC236}">
                  <a16:creationId xmlns:a16="http://schemas.microsoft.com/office/drawing/2014/main" id="{55A405E4-7EC7-4963-8034-DE01D0639EF2}"/>
                </a:ext>
              </a:extLst>
            </p:cNvPr>
            <p:cNvSpPr/>
            <p:nvPr/>
          </p:nvSpPr>
          <p:spPr>
            <a:xfrm>
              <a:off x="4038777" y="2282031"/>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23" name="Arrow: Down 22">
              <a:extLst>
                <a:ext uri="{FF2B5EF4-FFF2-40B4-BE49-F238E27FC236}">
                  <a16:creationId xmlns:a16="http://schemas.microsoft.com/office/drawing/2014/main" id="{0EB37AEC-C652-410C-9BAC-573B79207028}"/>
                </a:ext>
              </a:extLst>
            </p:cNvPr>
            <p:cNvSpPr/>
            <p:nvPr/>
          </p:nvSpPr>
          <p:spPr>
            <a:xfrm>
              <a:off x="3794976" y="3435298"/>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24" name="Arrow: Down 23">
              <a:extLst>
                <a:ext uri="{FF2B5EF4-FFF2-40B4-BE49-F238E27FC236}">
                  <a16:creationId xmlns:a16="http://schemas.microsoft.com/office/drawing/2014/main" id="{E0A61C24-443B-4277-9606-794D1F849A8D}"/>
                </a:ext>
              </a:extLst>
            </p:cNvPr>
            <p:cNvSpPr/>
            <p:nvPr/>
          </p:nvSpPr>
          <p:spPr>
            <a:xfrm>
              <a:off x="4263581" y="3435298"/>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25" name="Arrow: Down 24">
              <a:extLst>
                <a:ext uri="{FF2B5EF4-FFF2-40B4-BE49-F238E27FC236}">
                  <a16:creationId xmlns:a16="http://schemas.microsoft.com/office/drawing/2014/main" id="{59A5F690-A596-4429-8ACF-182B3DA50C78}"/>
                </a:ext>
              </a:extLst>
            </p:cNvPr>
            <p:cNvSpPr/>
            <p:nvPr/>
          </p:nvSpPr>
          <p:spPr>
            <a:xfrm>
              <a:off x="4732186" y="3435298"/>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26" name="Arrow: Down 25">
              <a:extLst>
                <a:ext uri="{FF2B5EF4-FFF2-40B4-BE49-F238E27FC236}">
                  <a16:creationId xmlns:a16="http://schemas.microsoft.com/office/drawing/2014/main" id="{480C3E07-5B4D-475B-8349-8723E015C3D3}"/>
                </a:ext>
              </a:extLst>
            </p:cNvPr>
            <p:cNvSpPr/>
            <p:nvPr/>
          </p:nvSpPr>
          <p:spPr>
            <a:xfrm>
              <a:off x="3308839" y="3435299"/>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04969EF7-1C63-448E-8DFF-D46DB20D58AA}"/>
                </a:ext>
              </a:extLst>
            </p:cNvPr>
            <p:cNvSpPr txBox="1"/>
            <p:nvPr/>
          </p:nvSpPr>
          <p:spPr>
            <a:xfrm>
              <a:off x="3208842" y="4441481"/>
              <a:ext cx="1883423" cy="1038582"/>
            </a:xfrm>
            <a:prstGeom prst="roundRect">
              <a:avLst/>
            </a:prstGeom>
            <a:solidFill>
              <a:srgbClr val="AAF06A"/>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RT-qPCR:</a:t>
              </a:r>
            </a:p>
            <a:p>
              <a:pPr algn="ctr"/>
              <a:r>
                <a:rPr lang="en-GB" sz="1100" dirty="0">
                  <a:latin typeface="Arial" panose="020B0604020202020204" pitchFamily="34" charset="0"/>
                  <a:cs typeface="Arial" panose="020B0604020202020204" pitchFamily="34" charset="0"/>
                </a:rPr>
                <a:t>cel-miR-39-3p</a:t>
              </a:r>
            </a:p>
            <a:p>
              <a:pPr algn="ctr"/>
              <a:r>
                <a:rPr lang="en-GB" sz="1100" dirty="0">
                  <a:latin typeface="Arial" panose="020B0604020202020204" pitchFamily="34" charset="0"/>
                  <a:cs typeface="Arial" panose="020B0604020202020204" pitchFamily="34" charset="0"/>
                </a:rPr>
                <a:t>miR-16-5p</a:t>
              </a:r>
            </a:p>
            <a:p>
              <a:pPr algn="ctr"/>
              <a:r>
                <a:rPr lang="en-GB" sz="1100" dirty="0">
                  <a:latin typeface="Arial" panose="020B0604020202020204" pitchFamily="34" charset="0"/>
                  <a:cs typeface="Arial" panose="020B0604020202020204" pitchFamily="34" charset="0"/>
                </a:rPr>
                <a:t>miR-21-5p</a:t>
              </a:r>
            </a:p>
            <a:p>
              <a:pPr algn="ctr"/>
              <a:r>
                <a:rPr lang="en-GB" sz="1100" dirty="0">
                  <a:latin typeface="Arial" panose="020B0604020202020204" pitchFamily="34" charset="0"/>
                  <a:cs typeface="Arial" panose="020B0604020202020204" pitchFamily="34" charset="0"/>
                </a:rPr>
                <a:t>miR-92a-3p</a:t>
              </a:r>
            </a:p>
          </p:txBody>
        </p:sp>
        <p:sp>
          <p:nvSpPr>
            <p:cNvPr id="42" name="TextBox 41">
              <a:extLst>
                <a:ext uri="{FF2B5EF4-FFF2-40B4-BE49-F238E27FC236}">
                  <a16:creationId xmlns:a16="http://schemas.microsoft.com/office/drawing/2014/main" id="{26F9310B-16BF-465B-B83A-CC7B4C569FCC}"/>
                </a:ext>
              </a:extLst>
            </p:cNvPr>
            <p:cNvSpPr txBox="1"/>
            <p:nvPr/>
          </p:nvSpPr>
          <p:spPr>
            <a:xfrm>
              <a:off x="3208842" y="3784812"/>
              <a:ext cx="1883423" cy="289441"/>
            </a:xfrm>
            <a:prstGeom prst="roundRect">
              <a:avLst/>
            </a:prstGeom>
            <a:solidFill>
              <a:srgbClr val="00CC99"/>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3 RNA samples/condition</a:t>
              </a:r>
            </a:p>
          </p:txBody>
        </p:sp>
        <p:sp>
          <p:nvSpPr>
            <p:cNvPr id="43" name="Arrow: Down 42">
              <a:extLst>
                <a:ext uri="{FF2B5EF4-FFF2-40B4-BE49-F238E27FC236}">
                  <a16:creationId xmlns:a16="http://schemas.microsoft.com/office/drawing/2014/main" id="{C811E322-9E1D-40F8-A01B-DA568DE793D7}"/>
                </a:ext>
              </a:extLst>
            </p:cNvPr>
            <p:cNvSpPr/>
            <p:nvPr/>
          </p:nvSpPr>
          <p:spPr>
            <a:xfrm>
              <a:off x="4043160" y="4112279"/>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49" name="TextBox 48">
              <a:extLst>
                <a:ext uri="{FF2B5EF4-FFF2-40B4-BE49-F238E27FC236}">
                  <a16:creationId xmlns:a16="http://schemas.microsoft.com/office/drawing/2014/main" id="{031D1F47-5538-44D8-9AE1-E111C4482F93}"/>
                </a:ext>
              </a:extLst>
            </p:cNvPr>
            <p:cNvSpPr txBox="1"/>
            <p:nvPr/>
          </p:nvSpPr>
          <p:spPr>
            <a:xfrm>
              <a:off x="222556" y="2581757"/>
              <a:ext cx="2764497"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RNA extraction protocols</a:t>
              </a:r>
            </a:p>
          </p:txBody>
        </p:sp>
        <p:sp>
          <p:nvSpPr>
            <p:cNvPr id="50" name="TextBox 49">
              <a:extLst>
                <a:ext uri="{FF2B5EF4-FFF2-40B4-BE49-F238E27FC236}">
                  <a16:creationId xmlns:a16="http://schemas.microsoft.com/office/drawing/2014/main" id="{67A744FA-8E78-4CA4-9CCE-5747A5A0412F}"/>
                </a:ext>
              </a:extLst>
            </p:cNvPr>
            <p:cNvSpPr txBox="1"/>
            <p:nvPr/>
          </p:nvSpPr>
          <p:spPr>
            <a:xfrm>
              <a:off x="222556" y="3109093"/>
              <a:ext cx="2764497"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Each protocol ± proteinase K*</a:t>
              </a:r>
            </a:p>
          </p:txBody>
        </p:sp>
        <p:sp>
          <p:nvSpPr>
            <p:cNvPr id="28" name="TextBox 27">
              <a:extLst>
                <a:ext uri="{FF2B5EF4-FFF2-40B4-BE49-F238E27FC236}">
                  <a16:creationId xmlns:a16="http://schemas.microsoft.com/office/drawing/2014/main" id="{4ADCDE46-CC94-404B-AE04-6C30A3EB4E37}"/>
                </a:ext>
              </a:extLst>
            </p:cNvPr>
            <p:cNvSpPr txBox="1"/>
            <p:nvPr/>
          </p:nvSpPr>
          <p:spPr>
            <a:xfrm>
              <a:off x="668938" y="1107865"/>
              <a:ext cx="1883422" cy="289441"/>
            </a:xfrm>
            <a:prstGeom prst="roundRect">
              <a:avLst/>
            </a:prstGeom>
            <a:solidFill>
              <a:srgbClr val="2AA9A6"/>
            </a:solidFill>
            <a:ln>
              <a:solidFill>
                <a:schemeClr val="tx1"/>
              </a:solidFill>
            </a:ln>
            <a:effectLst/>
          </p:spPr>
          <p:txBody>
            <a:bodyPr wrap="square" rtlCol="0">
              <a:spAutoFit/>
            </a:bodyPr>
            <a:lstStyle/>
            <a:p>
              <a:pPr algn="ctr"/>
              <a:r>
                <a:rPr lang="en-GB" sz="1100" dirty="0">
                  <a:latin typeface="Arial" panose="020B0604020202020204" pitchFamily="34" charset="0"/>
                  <a:cs typeface="Arial" panose="020B0604020202020204" pitchFamily="34" charset="0"/>
                </a:rPr>
                <a:t>3 pigs undergoing CPB</a:t>
              </a:r>
            </a:p>
          </p:txBody>
        </p:sp>
        <p:sp>
          <p:nvSpPr>
            <p:cNvPr id="29" name="TextBox 28">
              <a:extLst>
                <a:ext uri="{FF2B5EF4-FFF2-40B4-BE49-F238E27FC236}">
                  <a16:creationId xmlns:a16="http://schemas.microsoft.com/office/drawing/2014/main" id="{492FE04A-5AB5-4917-98EE-3F481261BB4E}"/>
                </a:ext>
              </a:extLst>
            </p:cNvPr>
            <p:cNvSpPr txBox="1"/>
            <p:nvPr/>
          </p:nvSpPr>
          <p:spPr>
            <a:xfrm>
              <a:off x="658710" y="1768197"/>
              <a:ext cx="1893650" cy="476726"/>
            </a:xfrm>
            <a:prstGeom prst="roundRect">
              <a:avLst/>
            </a:prstGeom>
            <a:solidFill>
              <a:srgbClr val="00CC99"/>
            </a:solidFill>
            <a:ln>
              <a:solidFill>
                <a:schemeClr val="tx1"/>
              </a:solidFill>
            </a:ln>
            <a:effectLst/>
          </p:spPr>
          <p:txBody>
            <a:bodyPr wrap="square" rtlCol="0">
              <a:spAutoFit/>
            </a:bodyPr>
            <a:lstStyle/>
            <a:p>
              <a:pPr algn="ctr"/>
              <a:r>
                <a:rPr lang="en-GB" sz="1100" dirty="0">
                  <a:latin typeface="Arial" panose="020B0604020202020204" pitchFamily="34" charset="0"/>
                  <a:cs typeface="Arial" panose="020B0604020202020204" pitchFamily="34" charset="0"/>
                </a:rPr>
                <a:t>Left ventricular biopsies</a:t>
              </a:r>
            </a:p>
            <a:p>
              <a:pPr algn="ctr"/>
              <a:r>
                <a:rPr lang="en-GB" sz="1100" dirty="0">
                  <a:latin typeface="Arial" panose="020B0604020202020204" pitchFamily="34" charset="0"/>
                  <a:cs typeface="Arial" panose="020B0604020202020204" pitchFamily="34" charset="0"/>
                </a:rPr>
                <a:t>sampled post-CPB</a:t>
              </a:r>
            </a:p>
          </p:txBody>
        </p:sp>
        <p:sp>
          <p:nvSpPr>
            <p:cNvPr id="30" name="Arrow: Down 29">
              <a:extLst>
                <a:ext uri="{FF2B5EF4-FFF2-40B4-BE49-F238E27FC236}">
                  <a16:creationId xmlns:a16="http://schemas.microsoft.com/office/drawing/2014/main" id="{31032791-EFDE-42C1-AE25-C8020EF44900}"/>
                </a:ext>
              </a:extLst>
            </p:cNvPr>
            <p:cNvSpPr/>
            <p:nvPr/>
          </p:nvSpPr>
          <p:spPr>
            <a:xfrm>
              <a:off x="1498872" y="1441383"/>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8019BC31-E5A7-4681-B56F-4DE99FEE55D2}"/>
                </a:ext>
              </a:extLst>
            </p:cNvPr>
            <p:cNvSpPr txBox="1"/>
            <p:nvPr/>
          </p:nvSpPr>
          <p:spPr>
            <a:xfrm>
              <a:off x="759436"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A</a:t>
              </a:r>
            </a:p>
          </p:txBody>
        </p:sp>
        <p:sp>
          <p:nvSpPr>
            <p:cNvPr id="46" name="TextBox 45">
              <a:extLst>
                <a:ext uri="{FF2B5EF4-FFF2-40B4-BE49-F238E27FC236}">
                  <a16:creationId xmlns:a16="http://schemas.microsoft.com/office/drawing/2014/main" id="{23DB26FC-E26D-4811-96F8-60DAA0DBFE59}"/>
                </a:ext>
              </a:extLst>
            </p:cNvPr>
            <p:cNvSpPr txBox="1"/>
            <p:nvPr/>
          </p:nvSpPr>
          <p:spPr>
            <a:xfrm>
              <a:off x="1235346"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B</a:t>
              </a:r>
            </a:p>
          </p:txBody>
        </p:sp>
        <p:sp>
          <p:nvSpPr>
            <p:cNvPr id="47" name="TextBox 46">
              <a:extLst>
                <a:ext uri="{FF2B5EF4-FFF2-40B4-BE49-F238E27FC236}">
                  <a16:creationId xmlns:a16="http://schemas.microsoft.com/office/drawing/2014/main" id="{93285B9E-E670-447F-BD89-9BDF23887FB3}"/>
                </a:ext>
              </a:extLst>
            </p:cNvPr>
            <p:cNvSpPr txBox="1"/>
            <p:nvPr/>
          </p:nvSpPr>
          <p:spPr>
            <a:xfrm>
              <a:off x="1711256"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C</a:t>
              </a:r>
            </a:p>
          </p:txBody>
        </p:sp>
        <p:sp>
          <p:nvSpPr>
            <p:cNvPr id="48" name="TextBox 47">
              <a:extLst>
                <a:ext uri="{FF2B5EF4-FFF2-40B4-BE49-F238E27FC236}">
                  <a16:creationId xmlns:a16="http://schemas.microsoft.com/office/drawing/2014/main" id="{EA5563CB-7685-4A97-8562-ED774537FFFE}"/>
                </a:ext>
              </a:extLst>
            </p:cNvPr>
            <p:cNvSpPr txBox="1"/>
            <p:nvPr/>
          </p:nvSpPr>
          <p:spPr>
            <a:xfrm>
              <a:off x="2187166" y="2833842"/>
              <a:ext cx="219173" cy="279321"/>
            </a:xfrm>
            <a:prstGeom prst="snip1Rect">
              <a:avLst/>
            </a:prstGeom>
            <a:solidFill>
              <a:schemeClr val="bg1"/>
            </a:solidFill>
            <a:ln>
              <a:solidFill>
                <a:schemeClr val="tx1"/>
              </a:solidFill>
            </a:ln>
          </p:spPr>
          <p:txBody>
            <a:bodyPr wrap="square" rtlCol="0">
              <a:spAutoFit/>
            </a:bodyPr>
            <a:lstStyle/>
            <a:p>
              <a:pPr algn="ctr"/>
              <a:r>
                <a:rPr lang="en-GB" sz="1100" dirty="0">
                  <a:latin typeface="Arial" panose="020B0604020202020204" pitchFamily="34" charset="0"/>
                  <a:cs typeface="Arial" panose="020B0604020202020204" pitchFamily="34" charset="0"/>
                </a:rPr>
                <a:t>D</a:t>
              </a:r>
            </a:p>
          </p:txBody>
        </p:sp>
        <p:sp>
          <p:nvSpPr>
            <p:cNvPr id="51" name="Arrow: Down 50">
              <a:extLst>
                <a:ext uri="{FF2B5EF4-FFF2-40B4-BE49-F238E27FC236}">
                  <a16:creationId xmlns:a16="http://schemas.microsoft.com/office/drawing/2014/main" id="{4EB3C0D3-E38E-46DA-82FE-044CB569FBCC}"/>
                </a:ext>
              </a:extLst>
            </p:cNvPr>
            <p:cNvSpPr/>
            <p:nvPr/>
          </p:nvSpPr>
          <p:spPr>
            <a:xfrm>
              <a:off x="1489374" y="2282031"/>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2" name="Arrow: Down 51">
              <a:extLst>
                <a:ext uri="{FF2B5EF4-FFF2-40B4-BE49-F238E27FC236}">
                  <a16:creationId xmlns:a16="http://schemas.microsoft.com/office/drawing/2014/main" id="{CED57FDA-BA9C-4CC7-8634-185756C12841}"/>
                </a:ext>
              </a:extLst>
            </p:cNvPr>
            <p:cNvSpPr/>
            <p:nvPr/>
          </p:nvSpPr>
          <p:spPr>
            <a:xfrm>
              <a:off x="1245574" y="3435298"/>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3" name="Arrow: Down 52">
              <a:extLst>
                <a:ext uri="{FF2B5EF4-FFF2-40B4-BE49-F238E27FC236}">
                  <a16:creationId xmlns:a16="http://schemas.microsoft.com/office/drawing/2014/main" id="{8B9F2585-5690-4CA8-A709-2E9F8859C6FD}"/>
                </a:ext>
              </a:extLst>
            </p:cNvPr>
            <p:cNvSpPr/>
            <p:nvPr/>
          </p:nvSpPr>
          <p:spPr>
            <a:xfrm>
              <a:off x="1714178" y="3435298"/>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4" name="Arrow: Down 53">
              <a:extLst>
                <a:ext uri="{FF2B5EF4-FFF2-40B4-BE49-F238E27FC236}">
                  <a16:creationId xmlns:a16="http://schemas.microsoft.com/office/drawing/2014/main" id="{862214B6-054A-4B09-B8A3-C65632E39CFC}"/>
                </a:ext>
              </a:extLst>
            </p:cNvPr>
            <p:cNvSpPr/>
            <p:nvPr/>
          </p:nvSpPr>
          <p:spPr>
            <a:xfrm>
              <a:off x="2182783" y="3435298"/>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5" name="Arrow: Down 54">
              <a:extLst>
                <a:ext uri="{FF2B5EF4-FFF2-40B4-BE49-F238E27FC236}">
                  <a16:creationId xmlns:a16="http://schemas.microsoft.com/office/drawing/2014/main" id="{BCB8BD53-707E-421E-B1EB-8EE70BAEC774}"/>
                </a:ext>
              </a:extLst>
            </p:cNvPr>
            <p:cNvSpPr/>
            <p:nvPr/>
          </p:nvSpPr>
          <p:spPr>
            <a:xfrm>
              <a:off x="759436" y="3435299"/>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6" name="TextBox 55">
              <a:extLst>
                <a:ext uri="{FF2B5EF4-FFF2-40B4-BE49-F238E27FC236}">
                  <a16:creationId xmlns:a16="http://schemas.microsoft.com/office/drawing/2014/main" id="{D585B1B9-10D6-4611-BB3C-B487A12FE620}"/>
                </a:ext>
              </a:extLst>
            </p:cNvPr>
            <p:cNvSpPr txBox="1"/>
            <p:nvPr/>
          </p:nvSpPr>
          <p:spPr>
            <a:xfrm>
              <a:off x="659440" y="3784812"/>
              <a:ext cx="1883422" cy="289441"/>
            </a:xfrm>
            <a:prstGeom prst="roundRect">
              <a:avLst/>
            </a:prstGeom>
            <a:solidFill>
              <a:srgbClr val="00CC99"/>
            </a:solidFill>
            <a:ln>
              <a:solidFill>
                <a:schemeClr val="tx1"/>
              </a:solidFill>
            </a:ln>
            <a:effectLst/>
          </p:spPr>
          <p:txBody>
            <a:bodyPr wrap="square" rtlCol="0">
              <a:spAutoFit/>
            </a:bodyPr>
            <a:lstStyle/>
            <a:p>
              <a:pPr algn="ctr"/>
              <a:r>
                <a:rPr lang="en-GB" sz="1100" dirty="0">
                  <a:latin typeface="Arial" panose="020B0604020202020204" pitchFamily="34" charset="0"/>
                  <a:cs typeface="Arial" panose="020B0604020202020204" pitchFamily="34" charset="0"/>
                </a:rPr>
                <a:t>3 RNA samples/condition</a:t>
              </a:r>
            </a:p>
          </p:txBody>
        </p:sp>
        <p:sp>
          <p:nvSpPr>
            <p:cNvPr id="58" name="Arrow: Down 57">
              <a:extLst>
                <a:ext uri="{FF2B5EF4-FFF2-40B4-BE49-F238E27FC236}">
                  <a16:creationId xmlns:a16="http://schemas.microsoft.com/office/drawing/2014/main" id="{BDD33E3C-A4F8-419E-8141-4EEA943AB45F}"/>
                </a:ext>
              </a:extLst>
            </p:cNvPr>
            <p:cNvSpPr/>
            <p:nvPr/>
          </p:nvSpPr>
          <p:spPr>
            <a:xfrm>
              <a:off x="996967" y="4112279"/>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59" name="Arrow: Down 58">
              <a:extLst>
                <a:ext uri="{FF2B5EF4-FFF2-40B4-BE49-F238E27FC236}">
                  <a16:creationId xmlns:a16="http://schemas.microsoft.com/office/drawing/2014/main" id="{0915EA33-B627-49D1-86BD-FD620EEFAD09}"/>
                </a:ext>
              </a:extLst>
            </p:cNvPr>
            <p:cNvSpPr/>
            <p:nvPr/>
          </p:nvSpPr>
          <p:spPr>
            <a:xfrm>
              <a:off x="1930346" y="4112279"/>
              <a:ext cx="213327" cy="298907"/>
            </a:xfrm>
            <a:prstGeom prst="downArrow">
              <a:avLst/>
            </a:prstGeom>
            <a:solidFill>
              <a:srgbClr val="006666"/>
            </a:solidFill>
            <a:ln>
              <a:noFill/>
            </a:ln>
            <a:effectLst/>
            <a:scene3d>
              <a:camera prst="orthographicFront">
                <a:rot lat="0" lon="0" rev="0"/>
              </a:camera>
              <a:lightRig rig="chilly" dir="t">
                <a:rot lat="0" lon="0" rev="18480000"/>
              </a:lightRig>
            </a:scene3d>
            <a:sp3d prstMaterial="clear">
              <a:bevelT h="635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sz="110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C9A811B1-846B-4B59-9D43-DAD4A6AD3F13}"/>
                </a:ext>
              </a:extLst>
            </p:cNvPr>
            <p:cNvSpPr txBox="1"/>
            <p:nvPr/>
          </p:nvSpPr>
          <p:spPr>
            <a:xfrm>
              <a:off x="319208" y="4449645"/>
              <a:ext cx="1301158" cy="476726"/>
            </a:xfrm>
            <a:prstGeom prst="roundRect">
              <a:avLst/>
            </a:prstGeom>
            <a:solidFill>
              <a:srgbClr val="AAF06A"/>
            </a:solidFill>
            <a:ln>
              <a:solidFill>
                <a:schemeClr val="tx1"/>
              </a:solidFill>
            </a:ln>
            <a:effectLst/>
          </p:spPr>
          <p:txBody>
            <a:bodyPr wrap="square" rtlCol="0">
              <a:spAutoFit/>
            </a:bodyPr>
            <a:lstStyle/>
            <a:p>
              <a:pPr algn="ctr"/>
              <a:r>
                <a:rPr lang="en-GB" sz="1100" dirty="0">
                  <a:latin typeface="Arial" panose="020B0604020202020204" pitchFamily="34" charset="0"/>
                  <a:cs typeface="Arial" panose="020B0604020202020204" pitchFamily="34" charset="0"/>
                </a:rPr>
                <a:t>Spectro</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-photometry</a:t>
              </a:r>
            </a:p>
          </p:txBody>
        </p:sp>
        <p:sp>
          <p:nvSpPr>
            <p:cNvPr id="61" name="TextBox 60">
              <a:extLst>
                <a:ext uri="{FF2B5EF4-FFF2-40B4-BE49-F238E27FC236}">
                  <a16:creationId xmlns:a16="http://schemas.microsoft.com/office/drawing/2014/main" id="{9DE0D4D7-34F0-4D65-9110-FAE06E01725C}"/>
                </a:ext>
              </a:extLst>
            </p:cNvPr>
            <p:cNvSpPr txBox="1"/>
            <p:nvPr/>
          </p:nvSpPr>
          <p:spPr>
            <a:xfrm>
              <a:off x="1685895" y="4449645"/>
              <a:ext cx="1301158" cy="476726"/>
            </a:xfrm>
            <a:prstGeom prst="roundRect">
              <a:avLst/>
            </a:prstGeom>
            <a:solidFill>
              <a:srgbClr val="AAF06A"/>
            </a:solidFill>
            <a:ln>
              <a:solidFill>
                <a:schemeClr val="tx1"/>
              </a:solidFill>
            </a:ln>
            <a:effectLst/>
          </p:spPr>
          <p:txBody>
            <a:bodyPr wrap="square" rtlCol="0">
              <a:spAutoFit/>
            </a:bodyPr>
            <a:lstStyle/>
            <a:p>
              <a:pPr algn="ctr"/>
              <a:r>
                <a:rPr lang="en-GB" sz="1100" dirty="0">
                  <a:latin typeface="Arial" panose="020B0604020202020204" pitchFamily="34" charset="0"/>
                  <a:cs typeface="Arial" panose="020B0604020202020204" pitchFamily="34" charset="0"/>
                </a:rPr>
                <a:t>Capillary electrophoresis</a:t>
              </a:r>
            </a:p>
          </p:txBody>
        </p:sp>
      </p:grpSp>
      <p:sp>
        <p:nvSpPr>
          <p:cNvPr id="62" name="TextBox 61">
            <a:extLst>
              <a:ext uri="{FF2B5EF4-FFF2-40B4-BE49-F238E27FC236}">
                <a16:creationId xmlns:a16="http://schemas.microsoft.com/office/drawing/2014/main" id="{FF020172-F470-4587-A6BB-41BA59E49DCA}"/>
              </a:ext>
            </a:extLst>
          </p:cNvPr>
          <p:cNvSpPr txBox="1"/>
          <p:nvPr/>
        </p:nvSpPr>
        <p:spPr>
          <a:xfrm>
            <a:off x="157065" y="121899"/>
            <a:ext cx="584901"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A</a:t>
            </a:r>
          </a:p>
        </p:txBody>
      </p:sp>
      <p:sp>
        <p:nvSpPr>
          <p:cNvPr id="63" name="TextBox 62">
            <a:extLst>
              <a:ext uri="{FF2B5EF4-FFF2-40B4-BE49-F238E27FC236}">
                <a16:creationId xmlns:a16="http://schemas.microsoft.com/office/drawing/2014/main" id="{1A26C628-7046-4173-B984-E7B8207EFDC6}"/>
              </a:ext>
            </a:extLst>
          </p:cNvPr>
          <p:cNvSpPr txBox="1"/>
          <p:nvPr/>
        </p:nvSpPr>
        <p:spPr>
          <a:xfrm>
            <a:off x="2727053" y="121899"/>
            <a:ext cx="584901" cy="338554"/>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B</a:t>
            </a:r>
          </a:p>
        </p:txBody>
      </p:sp>
      <p:sp>
        <p:nvSpPr>
          <p:cNvPr id="66" name="TextBox 65">
            <a:extLst>
              <a:ext uri="{FF2B5EF4-FFF2-40B4-BE49-F238E27FC236}">
                <a16:creationId xmlns:a16="http://schemas.microsoft.com/office/drawing/2014/main" id="{AB59B061-FB3E-49D9-B03F-AC779A26F85C}"/>
              </a:ext>
            </a:extLst>
          </p:cNvPr>
          <p:cNvSpPr txBox="1"/>
          <p:nvPr/>
        </p:nvSpPr>
        <p:spPr>
          <a:xfrm>
            <a:off x="164743" y="4769566"/>
            <a:ext cx="6398336" cy="1954381"/>
          </a:xfrm>
          <a:prstGeom prst="rect">
            <a:avLst/>
          </a:prstGeom>
          <a:noFill/>
        </p:spPr>
        <p:txBody>
          <a:bodyPr wrap="square" rtlCol="0">
            <a:spAutoFit/>
          </a:bodyPr>
          <a:lstStyle/>
          <a:p>
            <a:r>
              <a:rPr lang="en-GB" sz="1100" b="1" dirty="0"/>
              <a:t>Figure 1. </a:t>
            </a:r>
            <a:r>
              <a:rPr lang="en-GB" sz="1100" dirty="0"/>
              <a:t>Summary of experimental design for figures 2-4. </a:t>
            </a:r>
            <a:r>
              <a:rPr lang="en-GB" sz="1100" b="1" dirty="0"/>
              <a:t>A.</a:t>
            </a:r>
            <a:r>
              <a:rPr lang="en-GB" sz="1100" dirty="0"/>
              <a:t> Left ventricular biopsies were taken from three pigs undergoing cardio-pulmonary bypass (CPB). 7 biopsies were taken per pig. RNA was isolated from the biopsies using four commercially available kits. A = </a:t>
            </a:r>
            <a:r>
              <a:rPr lang="en-GB" sz="1100" dirty="0" err="1"/>
              <a:t>RNAqueous</a:t>
            </a:r>
            <a:r>
              <a:rPr lang="en-GB" sz="1100" dirty="0"/>
              <a:t> micro; B = </a:t>
            </a:r>
            <a:r>
              <a:rPr lang="en-GB" sz="1100" i="1" dirty="0" err="1"/>
              <a:t>mir</a:t>
            </a:r>
            <a:r>
              <a:rPr lang="en-GB" sz="1100" dirty="0" err="1"/>
              <a:t>Vana</a:t>
            </a:r>
            <a:r>
              <a:rPr lang="en-GB" sz="1100" dirty="0"/>
              <a:t>; C = </a:t>
            </a:r>
            <a:r>
              <a:rPr lang="en-GB" sz="1100" dirty="0" err="1"/>
              <a:t>miRCURY</a:t>
            </a:r>
            <a:r>
              <a:rPr lang="en-GB" sz="1100" dirty="0"/>
              <a:t> tissue; D = </a:t>
            </a:r>
            <a:r>
              <a:rPr lang="en-GB" sz="1100" dirty="0" err="1"/>
              <a:t>miRNeasy</a:t>
            </a:r>
            <a:r>
              <a:rPr lang="en-GB" sz="1100" dirty="0"/>
              <a:t> micro. Three kits (A, B, D) were tested with and without an additional proteinase K digestion step, giving 7 protocols in total. *Kit C protocol includes a proteinase K digestion, therefore this kit was not tested without this. RNA samples were characterised by spectrophotometry and capillary electrophoresis. </a:t>
            </a:r>
            <a:r>
              <a:rPr lang="en-GB" sz="1100" b="1" dirty="0"/>
              <a:t>B. </a:t>
            </a:r>
            <a:r>
              <a:rPr lang="en-GB" sz="1100" dirty="0"/>
              <a:t>Blood samples were taken from three pigs undergoing CPB and processed to plasma. RNA was isolated from the plasma using four commercially-available kits. E = </a:t>
            </a:r>
            <a:r>
              <a:rPr lang="en-GB" sz="1100" dirty="0" err="1"/>
              <a:t>miRNeasy</a:t>
            </a:r>
            <a:r>
              <a:rPr lang="en-GB" sz="1100" dirty="0"/>
              <a:t> serum/plasma; F = </a:t>
            </a:r>
            <a:r>
              <a:rPr lang="en-GB" sz="1100" i="1" dirty="0" err="1"/>
              <a:t>mir</a:t>
            </a:r>
            <a:r>
              <a:rPr lang="en-GB" sz="1100" dirty="0" err="1"/>
              <a:t>Vana</a:t>
            </a:r>
            <a:r>
              <a:rPr lang="en-GB" sz="1100" dirty="0"/>
              <a:t>; G = </a:t>
            </a:r>
            <a:r>
              <a:rPr lang="en-GB" sz="1100" dirty="0" err="1"/>
              <a:t>miRCURY</a:t>
            </a:r>
            <a:r>
              <a:rPr lang="en-GB" sz="1100" dirty="0"/>
              <a:t> biofluids; H = </a:t>
            </a:r>
            <a:r>
              <a:rPr lang="en-GB" sz="1100" dirty="0" err="1"/>
              <a:t>Norgen</a:t>
            </a:r>
            <a:r>
              <a:rPr lang="en-GB" sz="1100" dirty="0"/>
              <a:t> </a:t>
            </a:r>
            <a:r>
              <a:rPr lang="en-GB" sz="1100" dirty="0" err="1"/>
              <a:t>Biotek</a:t>
            </a:r>
            <a:r>
              <a:rPr lang="en-GB" sz="1100" dirty="0"/>
              <a:t> plasma/serum. Each kit was tested with and without glycogen as a co-precipitant, giving 8 protocols in total. RNA samples were evaluated by RT-qPCR for the exogenous spike-in cel-miR-39-3p, and endogenous miRNAs miR-16-5p, miR-21-5p, miR-92a-3p.</a:t>
            </a:r>
          </a:p>
        </p:txBody>
      </p:sp>
    </p:spTree>
    <p:extLst>
      <p:ext uri="{BB962C8B-B14F-4D97-AF65-F5344CB8AC3E}">
        <p14:creationId xmlns:p14="http://schemas.microsoft.com/office/powerpoint/2010/main" val="12721606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A0FD69-2139-4D71-996F-93FD9C80D79F}"/>
              </a:ext>
            </a:extLst>
          </p:cNvPr>
          <p:cNvSpPr txBox="1"/>
          <p:nvPr/>
        </p:nvSpPr>
        <p:spPr>
          <a:xfrm>
            <a:off x="142975" y="5767053"/>
            <a:ext cx="6330917" cy="1954381"/>
          </a:xfrm>
          <a:prstGeom prst="rect">
            <a:avLst/>
          </a:prstGeom>
          <a:noFill/>
        </p:spPr>
        <p:txBody>
          <a:bodyPr wrap="square" rtlCol="0">
            <a:spAutoFit/>
          </a:bodyPr>
          <a:lstStyle/>
          <a:p>
            <a:r>
              <a:rPr lang="en-GB" sz="1100" b="1" dirty="0"/>
              <a:t>Figure 2. </a:t>
            </a:r>
            <a:r>
              <a:rPr lang="en-GB" sz="1100" dirty="0"/>
              <a:t>Spectrophotometry analysis of LV biopsy RNA. RNA extracted according to each manufacturer’s protocol, with the addition of a proteinase K digestion in half the samples. n = 3 biopsies/experimental condition, </a:t>
            </a:r>
            <a:r>
              <a:rPr lang="en-GB" sz="1100" dirty="0" err="1"/>
              <a:t>mean±SEM</a:t>
            </a:r>
            <a:r>
              <a:rPr lang="en-GB" sz="1100" dirty="0"/>
              <a:t>.</a:t>
            </a:r>
            <a:r>
              <a:rPr lang="en-GB" sz="1100" dirty="0">
                <a:solidFill>
                  <a:srgbClr val="FF0000"/>
                </a:solidFill>
              </a:rPr>
              <a:t> </a:t>
            </a:r>
            <a:r>
              <a:rPr lang="en-GB" sz="1100" i="1" dirty="0"/>
              <a:t>N.B.</a:t>
            </a:r>
            <a:r>
              <a:rPr lang="en-GB" sz="1100" dirty="0"/>
              <a:t> Exiqon </a:t>
            </a:r>
            <a:r>
              <a:rPr lang="en-GB" sz="1100" dirty="0" err="1"/>
              <a:t>miRCURY</a:t>
            </a:r>
            <a:r>
              <a:rPr lang="en-GB" sz="1100" dirty="0"/>
              <a:t> tissue protocol requires proteinase K, therefore no –proteinase K condition was done with this kit. </a:t>
            </a:r>
            <a:r>
              <a:rPr lang="en-GB" sz="1100" b="1" dirty="0"/>
              <a:t>A.</a:t>
            </a:r>
            <a:r>
              <a:rPr lang="en-GB" sz="1100" dirty="0"/>
              <a:t> RNA yield, assessed as ng RNA recovered per mg input tissue, was not significantly different between the protocols (Kruskal-Wallis test with Dunn correction), and additional proteinase K digestion in the RNAqueous micro, </a:t>
            </a:r>
            <a:r>
              <a:rPr lang="en-GB" sz="1100" i="1" dirty="0"/>
              <a:t>mir</a:t>
            </a:r>
            <a:r>
              <a:rPr lang="en-GB" sz="1100" dirty="0"/>
              <a:t>Vana and miRNeasy micro protocols did not significantly improve RNA yield (Kruskal-Wallis test with Dunn correction). </a:t>
            </a:r>
            <a:r>
              <a:rPr lang="en-GB" sz="1100" b="1" dirty="0"/>
              <a:t>B.</a:t>
            </a:r>
            <a:r>
              <a:rPr lang="en-GB" sz="1100" dirty="0"/>
              <a:t> 260/280 and 260/230 ratios provide an assessment of the purity of the RNA.  Ratio &lt;2.0 indicates possible contamination with protein, phenol or salts. All protocols produced an acceptable 260/280 ratio. RNA extracted using the </a:t>
            </a:r>
            <a:r>
              <a:rPr lang="en-GB" sz="1100" i="1" dirty="0"/>
              <a:t>mir</a:t>
            </a:r>
            <a:r>
              <a:rPr lang="en-GB" sz="1100" dirty="0"/>
              <a:t>Vana protocol had low 260/230 ratios, indicating probable phenol or guanidine carryover. Numbers in brackets indicate the number of samples in each group.</a:t>
            </a:r>
          </a:p>
        </p:txBody>
      </p:sp>
      <p:pic>
        <p:nvPicPr>
          <p:cNvPr id="6" name="Picture 5">
            <a:extLst>
              <a:ext uri="{FF2B5EF4-FFF2-40B4-BE49-F238E27FC236}">
                <a16:creationId xmlns:a16="http://schemas.microsoft.com/office/drawing/2014/main" id="{A34BB501-AADA-425A-B80E-8DD4C94D8B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975" y="233553"/>
            <a:ext cx="3852827" cy="5533500"/>
          </a:xfrm>
          <a:prstGeom prst="rect">
            <a:avLst/>
          </a:prstGeom>
        </p:spPr>
      </p:pic>
    </p:spTree>
    <p:extLst>
      <p:ext uri="{BB962C8B-B14F-4D97-AF65-F5344CB8AC3E}">
        <p14:creationId xmlns:p14="http://schemas.microsoft.com/office/powerpoint/2010/main" val="422860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93B2D35-2107-4982-8EA3-4B1499560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0814" y="2518532"/>
            <a:ext cx="2814911" cy="2636272"/>
          </a:xfrm>
          <a:prstGeom prst="rect">
            <a:avLst/>
          </a:prstGeom>
        </p:spPr>
      </p:pic>
      <p:sp>
        <p:nvSpPr>
          <p:cNvPr id="59" name="TextBox 58">
            <a:extLst>
              <a:ext uri="{FF2B5EF4-FFF2-40B4-BE49-F238E27FC236}">
                <a16:creationId xmlns:a16="http://schemas.microsoft.com/office/drawing/2014/main" id="{5A8810E3-F681-4EBA-A67B-12AA0BC5DEEE}"/>
              </a:ext>
            </a:extLst>
          </p:cNvPr>
          <p:cNvSpPr txBox="1"/>
          <p:nvPr/>
        </p:nvSpPr>
        <p:spPr>
          <a:xfrm>
            <a:off x="94356" y="7660561"/>
            <a:ext cx="6398336" cy="1615827"/>
          </a:xfrm>
          <a:prstGeom prst="rect">
            <a:avLst/>
          </a:prstGeom>
          <a:noFill/>
        </p:spPr>
        <p:txBody>
          <a:bodyPr wrap="square" rtlCol="0">
            <a:spAutoFit/>
          </a:bodyPr>
          <a:lstStyle/>
          <a:p>
            <a:r>
              <a:rPr lang="en-GB" sz="1100" b="1" dirty="0"/>
              <a:t>Figure 3. A. </a:t>
            </a:r>
            <a:r>
              <a:rPr lang="en-GB" sz="1100" dirty="0"/>
              <a:t>Bioanalyzer </a:t>
            </a:r>
            <a:r>
              <a:rPr lang="en-GB" sz="1100" dirty="0" err="1"/>
              <a:t>nano</a:t>
            </a:r>
            <a:r>
              <a:rPr lang="en-GB" sz="1100" dirty="0"/>
              <a:t> chip traces of all tested samples. Inspection of electropherograms provides additional information to assess RNA quality and protocol performance. </a:t>
            </a:r>
            <a:r>
              <a:rPr lang="en-GB" sz="1100" b="1" dirty="0"/>
              <a:t>B.</a:t>
            </a:r>
            <a:r>
              <a:rPr lang="en-GB" sz="1100" dirty="0"/>
              <a:t> Representative traces from each protocol with respective RIN values. Numbers 1-4 correspond to numbered boxes in A. Note that trace 3 has a high RIN despite a large smear in the gel. </a:t>
            </a:r>
            <a:r>
              <a:rPr lang="en-GB" sz="1100" b="1" dirty="0"/>
              <a:t>C.</a:t>
            </a:r>
            <a:r>
              <a:rPr lang="en-GB" sz="1100" dirty="0"/>
              <a:t> Summary of RIN values of all the samples tested (</a:t>
            </a:r>
            <a:r>
              <a:rPr lang="en-GB" sz="1100" dirty="0" err="1"/>
              <a:t>mean±SEM</a:t>
            </a:r>
            <a:r>
              <a:rPr lang="en-GB" sz="1100" dirty="0"/>
              <a:t>). The RNAqueous protocol had undetectable RINs. The </a:t>
            </a:r>
            <a:r>
              <a:rPr lang="en-GB" sz="1100" i="1" dirty="0"/>
              <a:t>mir</a:t>
            </a:r>
            <a:r>
              <a:rPr lang="en-GB" sz="1100" dirty="0"/>
              <a:t>Vana and miRCURY tissue protocols gave consistently high RIN values, while despite high average RIN, the samples from the miRNeasy micro protocol are more variable. Numbers in brackets indicate the number of samples in each group. </a:t>
            </a:r>
            <a:r>
              <a:rPr lang="en-GB" sz="1100" b="1" dirty="0"/>
              <a:t>D.</a:t>
            </a:r>
            <a:r>
              <a:rPr lang="en-GB" sz="1100" dirty="0"/>
              <a:t> Bioanalyzer small RNA chip traces for each kit. Although the RIN of samples marked * were similar (8.6-8.7), the spectrum of small RNAs recovered is highly heterogeneous. </a:t>
            </a:r>
          </a:p>
        </p:txBody>
      </p:sp>
      <p:sp>
        <p:nvSpPr>
          <p:cNvPr id="17" name="TextBox 16">
            <a:extLst>
              <a:ext uri="{FF2B5EF4-FFF2-40B4-BE49-F238E27FC236}">
                <a16:creationId xmlns:a16="http://schemas.microsoft.com/office/drawing/2014/main" id="{A01B1AD3-8449-4750-AEA2-12AF0D8D8B9A}"/>
              </a:ext>
            </a:extLst>
          </p:cNvPr>
          <p:cNvSpPr txBox="1"/>
          <p:nvPr/>
        </p:nvSpPr>
        <p:spPr>
          <a:xfrm>
            <a:off x="68674" y="2520667"/>
            <a:ext cx="635479" cy="307777"/>
          </a:xfrm>
          <a:prstGeom prst="rect">
            <a:avLst/>
          </a:prstGeom>
          <a:noFill/>
        </p:spPr>
        <p:txBody>
          <a:bodyPr wrap="square" rtlCol="0">
            <a:spAutoFit/>
          </a:bodyPr>
          <a:lstStyle/>
          <a:p>
            <a:r>
              <a:rPr lang="en-GB" sz="1400" b="1" dirty="0"/>
              <a:t>B</a:t>
            </a:r>
          </a:p>
        </p:txBody>
      </p:sp>
      <p:grpSp>
        <p:nvGrpSpPr>
          <p:cNvPr id="12" name="Group 11">
            <a:extLst>
              <a:ext uri="{FF2B5EF4-FFF2-40B4-BE49-F238E27FC236}">
                <a16:creationId xmlns:a16="http://schemas.microsoft.com/office/drawing/2014/main" id="{BEC8CEC5-5512-4FD0-A5B1-618E36D1BF45}"/>
              </a:ext>
            </a:extLst>
          </p:cNvPr>
          <p:cNvGrpSpPr/>
          <p:nvPr/>
        </p:nvGrpSpPr>
        <p:grpSpPr>
          <a:xfrm>
            <a:off x="231876" y="5145362"/>
            <a:ext cx="6212905" cy="2471177"/>
            <a:chOff x="251543" y="7151604"/>
            <a:chExt cx="6212905" cy="2471177"/>
          </a:xfrm>
        </p:grpSpPr>
        <p:pic>
          <p:nvPicPr>
            <p:cNvPr id="58" name="Picture 57">
              <a:extLst>
                <a:ext uri="{FF2B5EF4-FFF2-40B4-BE49-F238E27FC236}">
                  <a16:creationId xmlns:a16="http://schemas.microsoft.com/office/drawing/2014/main" id="{0447A8D6-7C43-40D5-9971-DA71A75503FC}"/>
                </a:ext>
              </a:extLst>
            </p:cNvPr>
            <p:cNvPicPr>
              <a:picLocks noChangeAspect="1"/>
            </p:cNvPicPr>
            <p:nvPr/>
          </p:nvPicPr>
          <p:blipFill>
            <a:blip r:embed="rId3"/>
            <a:stretch>
              <a:fillRect/>
            </a:stretch>
          </p:blipFill>
          <p:spPr>
            <a:xfrm>
              <a:off x="3517623" y="7348121"/>
              <a:ext cx="2946825" cy="2274660"/>
            </a:xfrm>
            <a:prstGeom prst="rect">
              <a:avLst/>
            </a:prstGeom>
          </p:spPr>
        </p:pic>
        <p:pic>
          <p:nvPicPr>
            <p:cNvPr id="31" name="Picture 30">
              <a:extLst>
                <a:ext uri="{FF2B5EF4-FFF2-40B4-BE49-F238E27FC236}">
                  <a16:creationId xmlns:a16="http://schemas.microsoft.com/office/drawing/2014/main" id="{A320B6D7-7614-49BD-8627-0CC24BA77B64}"/>
                </a:ext>
              </a:extLst>
            </p:cNvPr>
            <p:cNvPicPr>
              <a:picLocks noChangeAspect="1"/>
            </p:cNvPicPr>
            <p:nvPr/>
          </p:nvPicPr>
          <p:blipFill>
            <a:blip r:embed="rId4"/>
            <a:stretch>
              <a:fillRect/>
            </a:stretch>
          </p:blipFill>
          <p:spPr>
            <a:xfrm>
              <a:off x="251543" y="7659027"/>
              <a:ext cx="3163726" cy="1962725"/>
            </a:xfrm>
            <a:prstGeom prst="rect">
              <a:avLst/>
            </a:prstGeom>
          </p:spPr>
        </p:pic>
        <p:sp>
          <p:nvSpPr>
            <p:cNvPr id="47" name="Rectangle 46">
              <a:extLst>
                <a:ext uri="{FF2B5EF4-FFF2-40B4-BE49-F238E27FC236}">
                  <a16:creationId xmlns:a16="http://schemas.microsoft.com/office/drawing/2014/main" id="{DA283AAC-2E5A-44C3-8AC1-6BD926B02998}"/>
                </a:ext>
              </a:extLst>
            </p:cNvPr>
            <p:cNvSpPr/>
            <p:nvPr/>
          </p:nvSpPr>
          <p:spPr>
            <a:xfrm>
              <a:off x="899399" y="7349526"/>
              <a:ext cx="1302247" cy="40155"/>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2600"/>
            </a:p>
          </p:txBody>
        </p:sp>
        <p:sp>
          <p:nvSpPr>
            <p:cNvPr id="48" name="Rectangle 47">
              <a:extLst>
                <a:ext uri="{FF2B5EF4-FFF2-40B4-BE49-F238E27FC236}">
                  <a16:creationId xmlns:a16="http://schemas.microsoft.com/office/drawing/2014/main" id="{815AAC93-7E37-40A9-942A-AF1A0EBD3FD4}"/>
                </a:ext>
              </a:extLst>
            </p:cNvPr>
            <p:cNvSpPr/>
            <p:nvPr/>
          </p:nvSpPr>
          <p:spPr>
            <a:xfrm>
              <a:off x="2273633" y="7346869"/>
              <a:ext cx="2030942" cy="40155"/>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2600"/>
            </a:p>
          </p:txBody>
        </p:sp>
        <p:sp>
          <p:nvSpPr>
            <p:cNvPr id="49" name="Rectangle 48">
              <a:extLst>
                <a:ext uri="{FF2B5EF4-FFF2-40B4-BE49-F238E27FC236}">
                  <a16:creationId xmlns:a16="http://schemas.microsoft.com/office/drawing/2014/main" id="{1B18EFD3-8717-429E-AD94-5E91153870D4}"/>
                </a:ext>
              </a:extLst>
            </p:cNvPr>
            <p:cNvSpPr/>
            <p:nvPr/>
          </p:nvSpPr>
          <p:spPr>
            <a:xfrm>
              <a:off x="4361875" y="7346869"/>
              <a:ext cx="651994" cy="40155"/>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2600"/>
            </a:p>
          </p:txBody>
        </p:sp>
        <p:sp>
          <p:nvSpPr>
            <p:cNvPr id="50" name="Rectangle 49">
              <a:extLst>
                <a:ext uri="{FF2B5EF4-FFF2-40B4-BE49-F238E27FC236}">
                  <a16:creationId xmlns:a16="http://schemas.microsoft.com/office/drawing/2014/main" id="{F74E472B-16EB-4D4D-8A2D-89A275955ECB}"/>
                </a:ext>
              </a:extLst>
            </p:cNvPr>
            <p:cNvSpPr/>
            <p:nvPr/>
          </p:nvSpPr>
          <p:spPr>
            <a:xfrm>
              <a:off x="5061657" y="7346869"/>
              <a:ext cx="1389800" cy="40155"/>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2600"/>
            </a:p>
          </p:txBody>
        </p:sp>
        <p:cxnSp>
          <p:nvCxnSpPr>
            <p:cNvPr id="64" name="Straight Connector 63">
              <a:extLst>
                <a:ext uri="{FF2B5EF4-FFF2-40B4-BE49-F238E27FC236}">
                  <a16:creationId xmlns:a16="http://schemas.microsoft.com/office/drawing/2014/main" id="{73ED48A0-929B-4A1D-9E99-EAE9B5E33C89}"/>
                </a:ext>
              </a:extLst>
            </p:cNvPr>
            <p:cNvCxnSpPr>
              <a:cxnSpLocks/>
            </p:cNvCxnSpPr>
            <p:nvPr/>
          </p:nvCxnSpPr>
          <p:spPr>
            <a:xfrm flipH="1">
              <a:off x="5036494" y="7151604"/>
              <a:ext cx="0" cy="2396857"/>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66" name="Straight Connector 65">
              <a:extLst>
                <a:ext uri="{FF2B5EF4-FFF2-40B4-BE49-F238E27FC236}">
                  <a16:creationId xmlns:a16="http://schemas.microsoft.com/office/drawing/2014/main" id="{4F9B9362-DCAF-4730-8618-C8E0A166E285}"/>
                </a:ext>
              </a:extLst>
            </p:cNvPr>
            <p:cNvCxnSpPr>
              <a:cxnSpLocks/>
            </p:cNvCxnSpPr>
            <p:nvPr/>
          </p:nvCxnSpPr>
          <p:spPr>
            <a:xfrm flipH="1">
              <a:off x="4333169" y="7151604"/>
              <a:ext cx="0" cy="2396857"/>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67" name="Straight Connector 66">
              <a:extLst>
                <a:ext uri="{FF2B5EF4-FFF2-40B4-BE49-F238E27FC236}">
                  <a16:creationId xmlns:a16="http://schemas.microsoft.com/office/drawing/2014/main" id="{E2CBACC1-4C47-4D8E-8CF3-6DD6D0D4A006}"/>
                </a:ext>
              </a:extLst>
            </p:cNvPr>
            <p:cNvCxnSpPr>
              <a:cxnSpLocks/>
            </p:cNvCxnSpPr>
            <p:nvPr/>
          </p:nvCxnSpPr>
          <p:spPr>
            <a:xfrm flipH="1">
              <a:off x="2226825" y="7151604"/>
              <a:ext cx="0" cy="2396857"/>
            </a:xfrm>
            <a:prstGeom prst="line">
              <a:avLst/>
            </a:prstGeom>
            <a:ln>
              <a:prstDash val="dash"/>
            </a:ln>
          </p:spPr>
          <p:style>
            <a:lnRef idx="1">
              <a:schemeClr val="dk1"/>
            </a:lnRef>
            <a:fillRef idx="0">
              <a:schemeClr val="dk1"/>
            </a:fillRef>
            <a:effectRef idx="0">
              <a:schemeClr val="dk1"/>
            </a:effectRef>
            <a:fontRef idx="minor">
              <a:schemeClr val="tx1"/>
            </a:fontRef>
          </p:style>
        </p:cxnSp>
      </p:grpSp>
      <p:sp>
        <p:nvSpPr>
          <p:cNvPr id="71" name="TextBox 70">
            <a:extLst>
              <a:ext uri="{FF2B5EF4-FFF2-40B4-BE49-F238E27FC236}">
                <a16:creationId xmlns:a16="http://schemas.microsoft.com/office/drawing/2014/main" id="{3B2A0C89-367C-4759-9332-18A0B010E97E}"/>
              </a:ext>
            </a:extLst>
          </p:cNvPr>
          <p:cNvSpPr txBox="1"/>
          <p:nvPr/>
        </p:nvSpPr>
        <p:spPr>
          <a:xfrm>
            <a:off x="68674" y="5077710"/>
            <a:ext cx="635479" cy="307777"/>
          </a:xfrm>
          <a:prstGeom prst="rect">
            <a:avLst/>
          </a:prstGeom>
          <a:noFill/>
        </p:spPr>
        <p:txBody>
          <a:bodyPr wrap="square" rtlCol="0">
            <a:spAutoFit/>
          </a:bodyPr>
          <a:lstStyle/>
          <a:p>
            <a:r>
              <a:rPr lang="en-GB" sz="1400" b="1" dirty="0"/>
              <a:t>D</a:t>
            </a:r>
          </a:p>
        </p:txBody>
      </p:sp>
      <p:sp>
        <p:nvSpPr>
          <p:cNvPr id="73" name="TextBox 72">
            <a:extLst>
              <a:ext uri="{FF2B5EF4-FFF2-40B4-BE49-F238E27FC236}">
                <a16:creationId xmlns:a16="http://schemas.microsoft.com/office/drawing/2014/main" id="{0A3359A3-3C61-4209-99AA-24DC455A36EC}"/>
              </a:ext>
            </a:extLst>
          </p:cNvPr>
          <p:cNvSpPr txBox="1"/>
          <p:nvPr/>
        </p:nvSpPr>
        <p:spPr>
          <a:xfrm>
            <a:off x="3833548" y="2566185"/>
            <a:ext cx="635479" cy="307777"/>
          </a:xfrm>
          <a:prstGeom prst="rect">
            <a:avLst/>
          </a:prstGeom>
          <a:noFill/>
        </p:spPr>
        <p:txBody>
          <a:bodyPr wrap="square" rtlCol="0">
            <a:spAutoFit/>
          </a:bodyPr>
          <a:lstStyle/>
          <a:p>
            <a:r>
              <a:rPr lang="en-GB" sz="1400" b="1" dirty="0"/>
              <a:t>C</a:t>
            </a:r>
          </a:p>
        </p:txBody>
      </p:sp>
      <p:pic>
        <p:nvPicPr>
          <p:cNvPr id="79" name="Picture 78">
            <a:extLst>
              <a:ext uri="{FF2B5EF4-FFF2-40B4-BE49-F238E27FC236}">
                <a16:creationId xmlns:a16="http://schemas.microsoft.com/office/drawing/2014/main" id="{0AB46A53-9444-42D6-8280-48A3C259FABA}"/>
              </a:ext>
            </a:extLst>
          </p:cNvPr>
          <p:cNvPicPr>
            <a:picLocks noChangeAspect="1"/>
          </p:cNvPicPr>
          <p:nvPr/>
        </p:nvPicPr>
        <p:blipFill>
          <a:blip r:embed="rId5"/>
          <a:stretch>
            <a:fillRect/>
          </a:stretch>
        </p:blipFill>
        <p:spPr>
          <a:xfrm>
            <a:off x="267946" y="2952945"/>
            <a:ext cx="1802603" cy="681375"/>
          </a:xfrm>
          <a:prstGeom prst="rect">
            <a:avLst/>
          </a:prstGeom>
        </p:spPr>
      </p:pic>
      <p:pic>
        <p:nvPicPr>
          <p:cNvPr id="80" name="Picture 79">
            <a:extLst>
              <a:ext uri="{FF2B5EF4-FFF2-40B4-BE49-F238E27FC236}">
                <a16:creationId xmlns:a16="http://schemas.microsoft.com/office/drawing/2014/main" id="{E0013199-EF16-43DD-8A49-A254DC458812}"/>
              </a:ext>
            </a:extLst>
          </p:cNvPr>
          <p:cNvPicPr>
            <a:picLocks noChangeAspect="1"/>
          </p:cNvPicPr>
          <p:nvPr/>
        </p:nvPicPr>
        <p:blipFill>
          <a:blip r:embed="rId6"/>
          <a:stretch>
            <a:fillRect/>
          </a:stretch>
        </p:blipFill>
        <p:spPr>
          <a:xfrm>
            <a:off x="2159282" y="2960401"/>
            <a:ext cx="1802604" cy="681375"/>
          </a:xfrm>
          <a:prstGeom prst="rect">
            <a:avLst/>
          </a:prstGeom>
        </p:spPr>
      </p:pic>
      <p:pic>
        <p:nvPicPr>
          <p:cNvPr id="81" name="Picture 80">
            <a:extLst>
              <a:ext uri="{FF2B5EF4-FFF2-40B4-BE49-F238E27FC236}">
                <a16:creationId xmlns:a16="http://schemas.microsoft.com/office/drawing/2014/main" id="{C996DF15-4FB0-43DC-B14F-5948DABBD613}"/>
              </a:ext>
            </a:extLst>
          </p:cNvPr>
          <p:cNvPicPr>
            <a:picLocks noChangeAspect="1"/>
          </p:cNvPicPr>
          <p:nvPr/>
        </p:nvPicPr>
        <p:blipFill>
          <a:blip r:embed="rId7"/>
          <a:stretch>
            <a:fillRect/>
          </a:stretch>
        </p:blipFill>
        <p:spPr>
          <a:xfrm>
            <a:off x="270222" y="3736504"/>
            <a:ext cx="1833176" cy="681375"/>
          </a:xfrm>
          <a:prstGeom prst="rect">
            <a:avLst/>
          </a:prstGeom>
        </p:spPr>
      </p:pic>
      <p:pic>
        <p:nvPicPr>
          <p:cNvPr id="82" name="Picture 81">
            <a:extLst>
              <a:ext uri="{FF2B5EF4-FFF2-40B4-BE49-F238E27FC236}">
                <a16:creationId xmlns:a16="http://schemas.microsoft.com/office/drawing/2014/main" id="{3BB55625-33E1-45E0-914D-8812840D6C64}"/>
              </a:ext>
            </a:extLst>
          </p:cNvPr>
          <p:cNvPicPr>
            <a:picLocks noChangeAspect="1"/>
          </p:cNvPicPr>
          <p:nvPr/>
        </p:nvPicPr>
        <p:blipFill>
          <a:blip r:embed="rId8"/>
          <a:stretch>
            <a:fillRect/>
          </a:stretch>
        </p:blipFill>
        <p:spPr>
          <a:xfrm>
            <a:off x="2165632" y="3739965"/>
            <a:ext cx="1766754" cy="681375"/>
          </a:xfrm>
          <a:prstGeom prst="rect">
            <a:avLst/>
          </a:prstGeom>
        </p:spPr>
      </p:pic>
      <p:grpSp>
        <p:nvGrpSpPr>
          <p:cNvPr id="11" name="Group 10">
            <a:extLst>
              <a:ext uri="{FF2B5EF4-FFF2-40B4-BE49-F238E27FC236}">
                <a16:creationId xmlns:a16="http://schemas.microsoft.com/office/drawing/2014/main" id="{68371E0A-1BB6-4400-B9AD-C87B1DEFEC0D}"/>
              </a:ext>
            </a:extLst>
          </p:cNvPr>
          <p:cNvGrpSpPr/>
          <p:nvPr/>
        </p:nvGrpSpPr>
        <p:grpSpPr>
          <a:xfrm>
            <a:off x="123553" y="461463"/>
            <a:ext cx="6368484" cy="2115836"/>
            <a:chOff x="95964" y="3145388"/>
            <a:chExt cx="6368484" cy="2115836"/>
          </a:xfrm>
        </p:grpSpPr>
        <p:grpSp>
          <p:nvGrpSpPr>
            <p:cNvPr id="72" name="Group 71">
              <a:extLst>
                <a:ext uri="{FF2B5EF4-FFF2-40B4-BE49-F238E27FC236}">
                  <a16:creationId xmlns:a16="http://schemas.microsoft.com/office/drawing/2014/main" id="{C10F22DF-C21F-4DC9-A303-CE8A62150AC3}"/>
                </a:ext>
              </a:extLst>
            </p:cNvPr>
            <p:cNvGrpSpPr/>
            <p:nvPr/>
          </p:nvGrpSpPr>
          <p:grpSpPr>
            <a:xfrm>
              <a:off x="95964" y="3145388"/>
              <a:ext cx="6368484" cy="2115836"/>
              <a:chOff x="95964" y="986388"/>
              <a:chExt cx="6368484" cy="2115836"/>
            </a:xfrm>
          </p:grpSpPr>
          <p:pic>
            <p:nvPicPr>
              <p:cNvPr id="3" name="Picture 2">
                <a:extLst>
                  <a:ext uri="{FF2B5EF4-FFF2-40B4-BE49-F238E27FC236}">
                    <a16:creationId xmlns:a16="http://schemas.microsoft.com/office/drawing/2014/main" id="{9FFBDA85-5FB3-4E06-8BE1-794B6F18A8EA}"/>
                  </a:ext>
                </a:extLst>
              </p:cNvPr>
              <p:cNvPicPr>
                <a:picLocks noChangeAspect="1"/>
              </p:cNvPicPr>
              <p:nvPr/>
            </p:nvPicPr>
            <p:blipFill>
              <a:blip r:embed="rId9"/>
              <a:stretch>
                <a:fillRect/>
              </a:stretch>
            </p:blipFill>
            <p:spPr>
              <a:xfrm>
                <a:off x="95964" y="1086968"/>
                <a:ext cx="3304865" cy="1942229"/>
              </a:xfrm>
              <a:prstGeom prst="rect">
                <a:avLst/>
              </a:prstGeom>
            </p:spPr>
          </p:pic>
          <p:pic>
            <p:nvPicPr>
              <p:cNvPr id="4" name="Picture 3">
                <a:extLst>
                  <a:ext uri="{FF2B5EF4-FFF2-40B4-BE49-F238E27FC236}">
                    <a16:creationId xmlns:a16="http://schemas.microsoft.com/office/drawing/2014/main" id="{289683EA-A541-4D4D-AF17-98E11B4D9464}"/>
                  </a:ext>
                </a:extLst>
              </p:cNvPr>
              <p:cNvPicPr>
                <a:picLocks noChangeAspect="1"/>
              </p:cNvPicPr>
              <p:nvPr/>
            </p:nvPicPr>
            <p:blipFill>
              <a:blip r:embed="rId10"/>
              <a:stretch>
                <a:fillRect/>
              </a:stretch>
            </p:blipFill>
            <p:spPr>
              <a:xfrm>
                <a:off x="3364588" y="986388"/>
                <a:ext cx="3099860" cy="2115836"/>
              </a:xfrm>
              <a:prstGeom prst="rect">
                <a:avLst/>
              </a:prstGeom>
            </p:spPr>
          </p:pic>
          <p:sp>
            <p:nvSpPr>
              <p:cNvPr id="6" name="Rectangle 5">
                <a:extLst>
                  <a:ext uri="{FF2B5EF4-FFF2-40B4-BE49-F238E27FC236}">
                    <a16:creationId xmlns:a16="http://schemas.microsoft.com/office/drawing/2014/main" id="{09874A8B-4547-48D5-873F-CA569878971B}"/>
                  </a:ext>
                </a:extLst>
              </p:cNvPr>
              <p:cNvSpPr/>
              <p:nvPr/>
            </p:nvSpPr>
            <p:spPr>
              <a:xfrm>
                <a:off x="853175" y="1450858"/>
                <a:ext cx="1303003" cy="40179"/>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1200"/>
              </a:p>
            </p:txBody>
          </p:sp>
          <p:sp>
            <p:nvSpPr>
              <p:cNvPr id="21" name="Rectangle 20">
                <a:extLst>
                  <a:ext uri="{FF2B5EF4-FFF2-40B4-BE49-F238E27FC236}">
                    <a16:creationId xmlns:a16="http://schemas.microsoft.com/office/drawing/2014/main" id="{9A4C65A2-3E68-45D4-9FCF-6EDC88AE44B3}"/>
                  </a:ext>
                </a:extLst>
              </p:cNvPr>
              <p:cNvSpPr/>
              <p:nvPr/>
            </p:nvSpPr>
            <p:spPr>
              <a:xfrm>
                <a:off x="2228208" y="1448200"/>
                <a:ext cx="2032122" cy="40179"/>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1200"/>
              </a:p>
            </p:txBody>
          </p:sp>
          <p:sp>
            <p:nvSpPr>
              <p:cNvPr id="22" name="Rectangle 21">
                <a:extLst>
                  <a:ext uri="{FF2B5EF4-FFF2-40B4-BE49-F238E27FC236}">
                    <a16:creationId xmlns:a16="http://schemas.microsoft.com/office/drawing/2014/main" id="{B63FC828-B60D-4A40-B356-0623DD3DA7BA}"/>
                  </a:ext>
                </a:extLst>
              </p:cNvPr>
              <p:cNvSpPr/>
              <p:nvPr/>
            </p:nvSpPr>
            <p:spPr>
              <a:xfrm>
                <a:off x="4317662" y="1448200"/>
                <a:ext cx="652372" cy="40179"/>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1200"/>
              </a:p>
            </p:txBody>
          </p:sp>
          <p:sp>
            <p:nvSpPr>
              <p:cNvPr id="23" name="Rectangle 22">
                <a:extLst>
                  <a:ext uri="{FF2B5EF4-FFF2-40B4-BE49-F238E27FC236}">
                    <a16:creationId xmlns:a16="http://schemas.microsoft.com/office/drawing/2014/main" id="{7074C80C-56C3-496B-8B2A-6E954360A880}"/>
                  </a:ext>
                </a:extLst>
              </p:cNvPr>
              <p:cNvSpPr/>
              <p:nvPr/>
            </p:nvSpPr>
            <p:spPr>
              <a:xfrm>
                <a:off x="5026585" y="1448200"/>
                <a:ext cx="1390607" cy="40179"/>
              </a:xfrm>
              <a:prstGeom prst="rect">
                <a:avLst/>
              </a:prstGeom>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132081" tIns="66040" rIns="132081" bIns="66040" numCol="1" spcCol="0" rtlCol="0" fromWordArt="0" anchor="ctr" anchorCtr="0" forceAA="0" compatLnSpc="1">
                <a:prstTxWarp prst="textNoShape">
                  <a:avLst/>
                </a:prstTxWarp>
                <a:noAutofit/>
              </a:bodyPr>
              <a:lstStyle/>
              <a:p>
                <a:pPr algn="ctr"/>
                <a:endParaRPr lang="en-GB" sz="1200"/>
              </a:p>
            </p:txBody>
          </p:sp>
          <p:cxnSp>
            <p:nvCxnSpPr>
              <p:cNvPr id="10" name="Straight Connector 9">
                <a:extLst>
                  <a:ext uri="{FF2B5EF4-FFF2-40B4-BE49-F238E27FC236}">
                    <a16:creationId xmlns:a16="http://schemas.microsoft.com/office/drawing/2014/main" id="{9FA3CCDF-1663-49D0-97F1-0AAA626DE86D}"/>
                  </a:ext>
                </a:extLst>
              </p:cNvPr>
              <p:cNvCxnSpPr>
                <a:cxnSpLocks/>
              </p:cNvCxnSpPr>
              <p:nvPr/>
            </p:nvCxnSpPr>
            <p:spPr>
              <a:xfrm flipH="1">
                <a:off x="2190903" y="1127146"/>
                <a:ext cx="3317" cy="194223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910A0935-7D7E-4A46-B41D-3AC95F49168E}"/>
                  </a:ext>
                </a:extLst>
              </p:cNvPr>
              <p:cNvCxnSpPr>
                <a:cxnSpLocks/>
              </p:cNvCxnSpPr>
              <p:nvPr/>
            </p:nvCxnSpPr>
            <p:spPr>
              <a:xfrm flipH="1">
                <a:off x="4283737" y="1127146"/>
                <a:ext cx="3317" cy="1942230"/>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4FCC7DE3-671B-4096-949C-E44488653C8E}"/>
                  </a:ext>
                </a:extLst>
              </p:cNvPr>
              <p:cNvCxnSpPr>
                <a:cxnSpLocks/>
              </p:cNvCxnSpPr>
              <p:nvPr/>
            </p:nvCxnSpPr>
            <p:spPr>
              <a:xfrm flipH="1">
                <a:off x="5004965" y="1127146"/>
                <a:ext cx="3317" cy="1942230"/>
              </a:xfrm>
              <a:prstGeom prst="line">
                <a:avLst/>
              </a:prstGeom>
              <a:ln>
                <a:prstDash val="dash"/>
              </a:ln>
            </p:spPr>
            <p:style>
              <a:lnRef idx="1">
                <a:schemeClr val="dk1"/>
              </a:lnRef>
              <a:fillRef idx="0">
                <a:schemeClr val="dk1"/>
              </a:fillRef>
              <a:effectRef idx="0">
                <a:schemeClr val="dk1"/>
              </a:effectRef>
              <a:fontRef idx="minor">
                <a:schemeClr val="tx1"/>
              </a:fontRef>
            </p:style>
          </p:cxnSp>
        </p:grpSp>
        <p:sp>
          <p:nvSpPr>
            <p:cNvPr id="74" name="TextBox 73">
              <a:extLst>
                <a:ext uri="{FF2B5EF4-FFF2-40B4-BE49-F238E27FC236}">
                  <a16:creationId xmlns:a16="http://schemas.microsoft.com/office/drawing/2014/main" id="{ED1738C4-FBED-4AC2-B03B-6499F061653A}"/>
                </a:ext>
              </a:extLst>
            </p:cNvPr>
            <p:cNvSpPr txBox="1"/>
            <p:nvPr/>
          </p:nvSpPr>
          <p:spPr>
            <a:xfrm>
              <a:off x="1179094" y="3650037"/>
              <a:ext cx="438411" cy="276999"/>
            </a:xfrm>
            <a:prstGeom prst="rect">
              <a:avLst/>
            </a:prstGeom>
            <a:noFill/>
          </p:spPr>
          <p:txBody>
            <a:bodyPr wrap="square" rtlCol="0">
              <a:spAutoFit/>
            </a:bodyPr>
            <a:lstStyle/>
            <a:p>
              <a:pPr algn="ctr"/>
              <a:r>
                <a:rPr lang="en-GB" sz="1200" dirty="0"/>
                <a:t>1</a:t>
              </a:r>
            </a:p>
          </p:txBody>
        </p:sp>
        <p:sp>
          <p:nvSpPr>
            <p:cNvPr id="75" name="TextBox 74">
              <a:extLst>
                <a:ext uri="{FF2B5EF4-FFF2-40B4-BE49-F238E27FC236}">
                  <a16:creationId xmlns:a16="http://schemas.microsoft.com/office/drawing/2014/main" id="{069E308B-4AE8-4836-8B61-F93D56A7628C}"/>
                </a:ext>
              </a:extLst>
            </p:cNvPr>
            <p:cNvSpPr txBox="1"/>
            <p:nvPr/>
          </p:nvSpPr>
          <p:spPr>
            <a:xfrm>
              <a:off x="2561615" y="3650037"/>
              <a:ext cx="438411" cy="276999"/>
            </a:xfrm>
            <a:prstGeom prst="rect">
              <a:avLst/>
            </a:prstGeom>
            <a:noFill/>
          </p:spPr>
          <p:txBody>
            <a:bodyPr wrap="square" rtlCol="0">
              <a:spAutoFit/>
            </a:bodyPr>
            <a:lstStyle/>
            <a:p>
              <a:pPr algn="ctr"/>
              <a:r>
                <a:rPr lang="en-GB" sz="1200" dirty="0"/>
                <a:t>2</a:t>
              </a:r>
            </a:p>
          </p:txBody>
        </p:sp>
        <p:sp>
          <p:nvSpPr>
            <p:cNvPr id="76" name="TextBox 75">
              <a:extLst>
                <a:ext uri="{FF2B5EF4-FFF2-40B4-BE49-F238E27FC236}">
                  <a16:creationId xmlns:a16="http://schemas.microsoft.com/office/drawing/2014/main" id="{CBA238F0-FCE5-4AF5-B010-DC9A2C756D72}"/>
                </a:ext>
              </a:extLst>
            </p:cNvPr>
            <p:cNvSpPr txBox="1"/>
            <p:nvPr/>
          </p:nvSpPr>
          <p:spPr>
            <a:xfrm>
              <a:off x="4661074" y="3650037"/>
              <a:ext cx="438411" cy="276999"/>
            </a:xfrm>
            <a:prstGeom prst="rect">
              <a:avLst/>
            </a:prstGeom>
            <a:noFill/>
          </p:spPr>
          <p:txBody>
            <a:bodyPr wrap="square" rtlCol="0">
              <a:spAutoFit/>
            </a:bodyPr>
            <a:lstStyle/>
            <a:p>
              <a:pPr algn="ctr"/>
              <a:r>
                <a:rPr lang="en-GB" sz="1200" dirty="0"/>
                <a:t>3</a:t>
              </a:r>
            </a:p>
          </p:txBody>
        </p:sp>
        <p:sp>
          <p:nvSpPr>
            <p:cNvPr id="77" name="TextBox 76">
              <a:extLst>
                <a:ext uri="{FF2B5EF4-FFF2-40B4-BE49-F238E27FC236}">
                  <a16:creationId xmlns:a16="http://schemas.microsoft.com/office/drawing/2014/main" id="{14F669A4-7035-449F-8C85-260F56EE317A}"/>
                </a:ext>
              </a:extLst>
            </p:cNvPr>
            <p:cNvSpPr txBox="1"/>
            <p:nvPr/>
          </p:nvSpPr>
          <p:spPr>
            <a:xfrm>
              <a:off x="5381790" y="3650037"/>
              <a:ext cx="438411" cy="276999"/>
            </a:xfrm>
            <a:prstGeom prst="rect">
              <a:avLst/>
            </a:prstGeom>
            <a:noFill/>
          </p:spPr>
          <p:txBody>
            <a:bodyPr wrap="square" rtlCol="0">
              <a:spAutoFit/>
            </a:bodyPr>
            <a:lstStyle/>
            <a:p>
              <a:pPr algn="ctr"/>
              <a:r>
                <a:rPr lang="en-GB" sz="1200" dirty="0"/>
                <a:t>4</a:t>
              </a:r>
            </a:p>
          </p:txBody>
        </p:sp>
        <p:sp>
          <p:nvSpPr>
            <p:cNvPr id="83" name="Rectangle 82">
              <a:extLst>
                <a:ext uri="{FF2B5EF4-FFF2-40B4-BE49-F238E27FC236}">
                  <a16:creationId xmlns:a16="http://schemas.microsoft.com/office/drawing/2014/main" id="{B23E35C3-23FF-43D6-956C-3BEBCD07346D}"/>
                </a:ext>
              </a:extLst>
            </p:cNvPr>
            <p:cNvSpPr/>
            <p:nvPr/>
          </p:nvSpPr>
          <p:spPr>
            <a:xfrm>
              <a:off x="1267131" y="3707633"/>
              <a:ext cx="243285" cy="13677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Rectangle 83">
              <a:extLst>
                <a:ext uri="{FF2B5EF4-FFF2-40B4-BE49-F238E27FC236}">
                  <a16:creationId xmlns:a16="http://schemas.microsoft.com/office/drawing/2014/main" id="{EF9DDC0E-08E3-41CD-A969-AF09A5E6565F}"/>
                </a:ext>
              </a:extLst>
            </p:cNvPr>
            <p:cNvSpPr/>
            <p:nvPr/>
          </p:nvSpPr>
          <p:spPr>
            <a:xfrm>
              <a:off x="2666230" y="3707633"/>
              <a:ext cx="243285" cy="13677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5" name="Rectangle 84">
              <a:extLst>
                <a:ext uri="{FF2B5EF4-FFF2-40B4-BE49-F238E27FC236}">
                  <a16:creationId xmlns:a16="http://schemas.microsoft.com/office/drawing/2014/main" id="{22223D2D-24A0-4AEC-84D0-2FC2CD194F50}"/>
                </a:ext>
              </a:extLst>
            </p:cNvPr>
            <p:cNvSpPr/>
            <p:nvPr/>
          </p:nvSpPr>
          <p:spPr>
            <a:xfrm>
              <a:off x="4753873" y="3707633"/>
              <a:ext cx="243285" cy="13677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Rectangle 85">
              <a:extLst>
                <a:ext uri="{FF2B5EF4-FFF2-40B4-BE49-F238E27FC236}">
                  <a16:creationId xmlns:a16="http://schemas.microsoft.com/office/drawing/2014/main" id="{40D7F2D6-B2CD-4DC8-83F3-ED52256B9A8F}"/>
                </a:ext>
              </a:extLst>
            </p:cNvPr>
            <p:cNvSpPr/>
            <p:nvPr/>
          </p:nvSpPr>
          <p:spPr>
            <a:xfrm>
              <a:off x="5479853" y="3707633"/>
              <a:ext cx="243285" cy="13677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87" name="TextBox 86">
            <a:extLst>
              <a:ext uri="{FF2B5EF4-FFF2-40B4-BE49-F238E27FC236}">
                <a16:creationId xmlns:a16="http://schemas.microsoft.com/office/drawing/2014/main" id="{20114BB9-307D-40FC-A33C-FA645B61885A}"/>
              </a:ext>
            </a:extLst>
          </p:cNvPr>
          <p:cNvSpPr txBox="1"/>
          <p:nvPr/>
        </p:nvSpPr>
        <p:spPr>
          <a:xfrm>
            <a:off x="68674" y="2866454"/>
            <a:ext cx="438411" cy="276999"/>
          </a:xfrm>
          <a:prstGeom prst="rect">
            <a:avLst/>
          </a:prstGeom>
          <a:noFill/>
        </p:spPr>
        <p:txBody>
          <a:bodyPr wrap="square" rtlCol="0">
            <a:spAutoFit/>
          </a:bodyPr>
          <a:lstStyle/>
          <a:p>
            <a:r>
              <a:rPr lang="en-GB" sz="1200" dirty="0"/>
              <a:t>1</a:t>
            </a:r>
          </a:p>
        </p:txBody>
      </p:sp>
      <p:sp>
        <p:nvSpPr>
          <p:cNvPr id="88" name="TextBox 87">
            <a:extLst>
              <a:ext uri="{FF2B5EF4-FFF2-40B4-BE49-F238E27FC236}">
                <a16:creationId xmlns:a16="http://schemas.microsoft.com/office/drawing/2014/main" id="{E3257452-A4D8-4B8D-A581-0F8A11C10609}"/>
              </a:ext>
            </a:extLst>
          </p:cNvPr>
          <p:cNvSpPr txBox="1"/>
          <p:nvPr/>
        </p:nvSpPr>
        <p:spPr>
          <a:xfrm>
            <a:off x="1959220" y="2895594"/>
            <a:ext cx="438411" cy="276999"/>
          </a:xfrm>
          <a:prstGeom prst="rect">
            <a:avLst/>
          </a:prstGeom>
          <a:noFill/>
        </p:spPr>
        <p:txBody>
          <a:bodyPr wrap="square" rtlCol="0">
            <a:spAutoFit/>
          </a:bodyPr>
          <a:lstStyle/>
          <a:p>
            <a:r>
              <a:rPr lang="en-GB" sz="1200" dirty="0"/>
              <a:t>2</a:t>
            </a:r>
          </a:p>
        </p:txBody>
      </p:sp>
      <p:sp>
        <p:nvSpPr>
          <p:cNvPr id="89" name="TextBox 88">
            <a:extLst>
              <a:ext uri="{FF2B5EF4-FFF2-40B4-BE49-F238E27FC236}">
                <a16:creationId xmlns:a16="http://schemas.microsoft.com/office/drawing/2014/main" id="{039F769C-D279-4F66-A7DF-2A3A5EBFFC27}"/>
              </a:ext>
            </a:extLst>
          </p:cNvPr>
          <p:cNvSpPr txBox="1"/>
          <p:nvPr/>
        </p:nvSpPr>
        <p:spPr>
          <a:xfrm>
            <a:off x="68674" y="3615868"/>
            <a:ext cx="438411" cy="276999"/>
          </a:xfrm>
          <a:prstGeom prst="rect">
            <a:avLst/>
          </a:prstGeom>
          <a:noFill/>
        </p:spPr>
        <p:txBody>
          <a:bodyPr wrap="square" rtlCol="0">
            <a:spAutoFit/>
          </a:bodyPr>
          <a:lstStyle/>
          <a:p>
            <a:r>
              <a:rPr lang="en-GB" sz="1200" dirty="0"/>
              <a:t>3</a:t>
            </a:r>
          </a:p>
        </p:txBody>
      </p:sp>
      <p:sp>
        <p:nvSpPr>
          <p:cNvPr id="90" name="TextBox 89">
            <a:extLst>
              <a:ext uri="{FF2B5EF4-FFF2-40B4-BE49-F238E27FC236}">
                <a16:creationId xmlns:a16="http://schemas.microsoft.com/office/drawing/2014/main" id="{4A6281E5-B40C-4810-A14F-BAD1BD8E5B4D}"/>
              </a:ext>
            </a:extLst>
          </p:cNvPr>
          <p:cNvSpPr txBox="1"/>
          <p:nvPr/>
        </p:nvSpPr>
        <p:spPr>
          <a:xfrm>
            <a:off x="1959220" y="3609949"/>
            <a:ext cx="438411" cy="276999"/>
          </a:xfrm>
          <a:prstGeom prst="rect">
            <a:avLst/>
          </a:prstGeom>
          <a:noFill/>
        </p:spPr>
        <p:txBody>
          <a:bodyPr wrap="square" rtlCol="0">
            <a:spAutoFit/>
          </a:bodyPr>
          <a:lstStyle/>
          <a:p>
            <a:r>
              <a:rPr lang="en-GB" sz="1200" dirty="0"/>
              <a:t>4</a:t>
            </a:r>
          </a:p>
        </p:txBody>
      </p:sp>
      <p:sp>
        <p:nvSpPr>
          <p:cNvPr id="91" name="TextBox 90">
            <a:extLst>
              <a:ext uri="{FF2B5EF4-FFF2-40B4-BE49-F238E27FC236}">
                <a16:creationId xmlns:a16="http://schemas.microsoft.com/office/drawing/2014/main" id="{366A3BA7-3D23-4FAD-BBAB-1FB6A9E0E077}"/>
              </a:ext>
            </a:extLst>
          </p:cNvPr>
          <p:cNvSpPr txBox="1"/>
          <p:nvPr/>
        </p:nvSpPr>
        <p:spPr>
          <a:xfrm>
            <a:off x="476698" y="2928889"/>
            <a:ext cx="1189200" cy="276999"/>
          </a:xfrm>
          <a:prstGeom prst="rect">
            <a:avLst/>
          </a:prstGeom>
          <a:noFill/>
        </p:spPr>
        <p:txBody>
          <a:bodyPr wrap="square" rtlCol="0">
            <a:spAutoFit/>
          </a:bodyPr>
          <a:lstStyle/>
          <a:p>
            <a:r>
              <a:rPr lang="en-GB" sz="1200" dirty="0"/>
              <a:t>RIN: N/A </a:t>
            </a:r>
          </a:p>
        </p:txBody>
      </p:sp>
      <p:sp>
        <p:nvSpPr>
          <p:cNvPr id="92" name="TextBox 91">
            <a:extLst>
              <a:ext uri="{FF2B5EF4-FFF2-40B4-BE49-F238E27FC236}">
                <a16:creationId xmlns:a16="http://schemas.microsoft.com/office/drawing/2014/main" id="{254D5B6B-A95B-4877-A1AA-6F8052CAAC1F}"/>
              </a:ext>
            </a:extLst>
          </p:cNvPr>
          <p:cNvSpPr txBox="1"/>
          <p:nvPr/>
        </p:nvSpPr>
        <p:spPr>
          <a:xfrm>
            <a:off x="2419281" y="2911743"/>
            <a:ext cx="1189200" cy="276999"/>
          </a:xfrm>
          <a:prstGeom prst="rect">
            <a:avLst/>
          </a:prstGeom>
          <a:noFill/>
        </p:spPr>
        <p:txBody>
          <a:bodyPr wrap="square" rtlCol="0">
            <a:spAutoFit/>
          </a:bodyPr>
          <a:lstStyle/>
          <a:p>
            <a:r>
              <a:rPr lang="en-GB" sz="1200" dirty="0"/>
              <a:t>RIN: 8.7</a:t>
            </a:r>
          </a:p>
        </p:txBody>
      </p:sp>
      <p:sp>
        <p:nvSpPr>
          <p:cNvPr id="93" name="TextBox 92">
            <a:extLst>
              <a:ext uri="{FF2B5EF4-FFF2-40B4-BE49-F238E27FC236}">
                <a16:creationId xmlns:a16="http://schemas.microsoft.com/office/drawing/2014/main" id="{FDF4ACAD-A00D-4AF0-8C15-EC6A6CAF6B18}"/>
              </a:ext>
            </a:extLst>
          </p:cNvPr>
          <p:cNvSpPr txBox="1"/>
          <p:nvPr/>
        </p:nvSpPr>
        <p:spPr>
          <a:xfrm>
            <a:off x="498833" y="3689374"/>
            <a:ext cx="1189200" cy="276999"/>
          </a:xfrm>
          <a:prstGeom prst="rect">
            <a:avLst/>
          </a:prstGeom>
          <a:noFill/>
        </p:spPr>
        <p:txBody>
          <a:bodyPr wrap="square" rtlCol="0">
            <a:spAutoFit/>
          </a:bodyPr>
          <a:lstStyle/>
          <a:p>
            <a:r>
              <a:rPr lang="en-GB" sz="1200" dirty="0"/>
              <a:t>RIN: 8.6</a:t>
            </a:r>
          </a:p>
        </p:txBody>
      </p:sp>
      <p:sp>
        <p:nvSpPr>
          <p:cNvPr id="94" name="TextBox 93">
            <a:extLst>
              <a:ext uri="{FF2B5EF4-FFF2-40B4-BE49-F238E27FC236}">
                <a16:creationId xmlns:a16="http://schemas.microsoft.com/office/drawing/2014/main" id="{F2170996-6DF5-4E6E-B42C-4BD6CC65D689}"/>
              </a:ext>
            </a:extLst>
          </p:cNvPr>
          <p:cNvSpPr txBox="1"/>
          <p:nvPr/>
        </p:nvSpPr>
        <p:spPr>
          <a:xfrm>
            <a:off x="2441416" y="3672228"/>
            <a:ext cx="1189200" cy="276999"/>
          </a:xfrm>
          <a:prstGeom prst="rect">
            <a:avLst/>
          </a:prstGeom>
          <a:noFill/>
        </p:spPr>
        <p:txBody>
          <a:bodyPr wrap="square" rtlCol="0">
            <a:spAutoFit/>
          </a:bodyPr>
          <a:lstStyle/>
          <a:p>
            <a:r>
              <a:rPr lang="en-GB" sz="1200" dirty="0"/>
              <a:t>RIN: 8.7</a:t>
            </a:r>
          </a:p>
        </p:txBody>
      </p:sp>
      <p:sp>
        <p:nvSpPr>
          <p:cNvPr id="60" name="TextBox 59">
            <a:extLst>
              <a:ext uri="{FF2B5EF4-FFF2-40B4-BE49-F238E27FC236}">
                <a16:creationId xmlns:a16="http://schemas.microsoft.com/office/drawing/2014/main" id="{21D5DFBC-5A67-475C-AD15-F0FFCDC2A80A}"/>
              </a:ext>
            </a:extLst>
          </p:cNvPr>
          <p:cNvSpPr txBox="1"/>
          <p:nvPr/>
        </p:nvSpPr>
        <p:spPr>
          <a:xfrm>
            <a:off x="68674" y="506968"/>
            <a:ext cx="635479" cy="307777"/>
          </a:xfrm>
          <a:prstGeom prst="rect">
            <a:avLst/>
          </a:prstGeom>
          <a:noFill/>
        </p:spPr>
        <p:txBody>
          <a:bodyPr wrap="square" rtlCol="0">
            <a:spAutoFit/>
          </a:bodyPr>
          <a:lstStyle/>
          <a:p>
            <a:r>
              <a:rPr lang="en-GB" sz="1400" b="1" dirty="0"/>
              <a:t>A</a:t>
            </a:r>
          </a:p>
        </p:txBody>
      </p:sp>
      <p:sp>
        <p:nvSpPr>
          <p:cNvPr id="8" name="TextBox 7">
            <a:extLst>
              <a:ext uri="{FF2B5EF4-FFF2-40B4-BE49-F238E27FC236}">
                <a16:creationId xmlns:a16="http://schemas.microsoft.com/office/drawing/2014/main" id="{A8E2FFDF-E801-4761-AA9A-560E201448EB}"/>
              </a:ext>
            </a:extLst>
          </p:cNvPr>
          <p:cNvSpPr txBox="1"/>
          <p:nvPr/>
        </p:nvSpPr>
        <p:spPr>
          <a:xfrm>
            <a:off x="2696463" y="5962931"/>
            <a:ext cx="237995" cy="276999"/>
          </a:xfrm>
          <a:prstGeom prst="rect">
            <a:avLst/>
          </a:prstGeom>
          <a:noFill/>
        </p:spPr>
        <p:txBody>
          <a:bodyPr wrap="square" rtlCol="0">
            <a:spAutoFit/>
          </a:bodyPr>
          <a:lstStyle/>
          <a:p>
            <a:pPr algn="ctr"/>
            <a:r>
              <a:rPr lang="en-GB" sz="1200" dirty="0"/>
              <a:t>*</a:t>
            </a:r>
          </a:p>
        </p:txBody>
      </p:sp>
      <p:sp>
        <p:nvSpPr>
          <p:cNvPr id="115" name="TextBox 114">
            <a:extLst>
              <a:ext uri="{FF2B5EF4-FFF2-40B4-BE49-F238E27FC236}">
                <a16:creationId xmlns:a16="http://schemas.microsoft.com/office/drawing/2014/main" id="{5D92199A-3257-453D-93C7-A476787CB45A}"/>
              </a:ext>
            </a:extLst>
          </p:cNvPr>
          <p:cNvSpPr txBox="1"/>
          <p:nvPr/>
        </p:nvSpPr>
        <p:spPr>
          <a:xfrm>
            <a:off x="4781462" y="5606129"/>
            <a:ext cx="237995" cy="276999"/>
          </a:xfrm>
          <a:prstGeom prst="rect">
            <a:avLst/>
          </a:prstGeom>
          <a:noFill/>
        </p:spPr>
        <p:txBody>
          <a:bodyPr wrap="square" rtlCol="0">
            <a:spAutoFit/>
          </a:bodyPr>
          <a:lstStyle/>
          <a:p>
            <a:pPr algn="ctr"/>
            <a:r>
              <a:rPr lang="en-GB" sz="1200" dirty="0"/>
              <a:t>*</a:t>
            </a:r>
          </a:p>
        </p:txBody>
      </p:sp>
      <p:sp>
        <p:nvSpPr>
          <p:cNvPr id="116" name="TextBox 115">
            <a:extLst>
              <a:ext uri="{FF2B5EF4-FFF2-40B4-BE49-F238E27FC236}">
                <a16:creationId xmlns:a16="http://schemas.microsoft.com/office/drawing/2014/main" id="{22813EC6-4FE6-4814-9E60-86F20CCBCB82}"/>
              </a:ext>
            </a:extLst>
          </p:cNvPr>
          <p:cNvSpPr txBox="1"/>
          <p:nvPr/>
        </p:nvSpPr>
        <p:spPr>
          <a:xfrm>
            <a:off x="5507442" y="5849545"/>
            <a:ext cx="237995" cy="276999"/>
          </a:xfrm>
          <a:prstGeom prst="rect">
            <a:avLst/>
          </a:prstGeom>
          <a:noFill/>
        </p:spPr>
        <p:txBody>
          <a:bodyPr wrap="square" rtlCol="0">
            <a:spAutoFit/>
          </a:bodyPr>
          <a:lstStyle/>
          <a:p>
            <a:pPr algn="ctr"/>
            <a:r>
              <a:rPr lang="en-GB" sz="1200" dirty="0"/>
              <a:t>*</a:t>
            </a:r>
          </a:p>
        </p:txBody>
      </p:sp>
      <p:sp>
        <p:nvSpPr>
          <p:cNvPr id="15" name="TextBox 14">
            <a:extLst>
              <a:ext uri="{FF2B5EF4-FFF2-40B4-BE49-F238E27FC236}">
                <a16:creationId xmlns:a16="http://schemas.microsoft.com/office/drawing/2014/main" id="{F9D62C99-DDF5-4608-AEB1-45367A6CFE5F}"/>
              </a:ext>
            </a:extLst>
          </p:cNvPr>
          <p:cNvSpPr txBox="1"/>
          <p:nvPr/>
        </p:nvSpPr>
        <p:spPr>
          <a:xfrm>
            <a:off x="848118" y="673910"/>
            <a:ext cx="1304925"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RNAqueous</a:t>
            </a:r>
          </a:p>
        </p:txBody>
      </p:sp>
      <p:sp>
        <p:nvSpPr>
          <p:cNvPr id="78" name="TextBox 77">
            <a:extLst>
              <a:ext uri="{FF2B5EF4-FFF2-40B4-BE49-F238E27FC236}">
                <a16:creationId xmlns:a16="http://schemas.microsoft.com/office/drawing/2014/main" id="{DC982C31-3A4B-4B9C-B57B-34F1FE6557BB}"/>
              </a:ext>
            </a:extLst>
          </p:cNvPr>
          <p:cNvSpPr txBox="1"/>
          <p:nvPr/>
        </p:nvSpPr>
        <p:spPr>
          <a:xfrm>
            <a:off x="2620709" y="673910"/>
            <a:ext cx="1304925" cy="261610"/>
          </a:xfrm>
          <a:prstGeom prst="rect">
            <a:avLst/>
          </a:prstGeom>
          <a:noFill/>
        </p:spPr>
        <p:txBody>
          <a:bodyPr wrap="square" rtlCol="0">
            <a:spAutoFit/>
          </a:bodyPr>
          <a:lstStyle/>
          <a:p>
            <a:pPr algn="ctr"/>
            <a:r>
              <a:rPr lang="en-GB" sz="1100" i="1" dirty="0">
                <a:latin typeface="Arial" panose="020B0604020202020204" pitchFamily="34" charset="0"/>
                <a:cs typeface="Arial" panose="020B0604020202020204" pitchFamily="34" charset="0"/>
              </a:rPr>
              <a:t>mir</a:t>
            </a:r>
            <a:r>
              <a:rPr lang="en-GB" sz="1100" dirty="0">
                <a:latin typeface="Arial" panose="020B0604020202020204" pitchFamily="34" charset="0"/>
                <a:cs typeface="Arial" panose="020B0604020202020204" pitchFamily="34" charset="0"/>
              </a:rPr>
              <a:t>Vana</a:t>
            </a:r>
          </a:p>
        </p:txBody>
      </p:sp>
      <p:sp>
        <p:nvSpPr>
          <p:cNvPr id="95" name="TextBox 94">
            <a:extLst>
              <a:ext uri="{FF2B5EF4-FFF2-40B4-BE49-F238E27FC236}">
                <a16:creationId xmlns:a16="http://schemas.microsoft.com/office/drawing/2014/main" id="{48F90A3D-9FBF-4180-9133-CD18CF863C87}"/>
              </a:ext>
            </a:extLst>
          </p:cNvPr>
          <p:cNvSpPr txBox="1"/>
          <p:nvPr/>
        </p:nvSpPr>
        <p:spPr>
          <a:xfrm>
            <a:off x="4034356" y="504633"/>
            <a:ext cx="1304925" cy="430887"/>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miRCURY</a:t>
            </a:r>
          </a:p>
          <a:p>
            <a:pPr algn="ctr"/>
            <a:r>
              <a:rPr lang="en-GB" sz="1100" dirty="0">
                <a:latin typeface="Arial" panose="020B0604020202020204" pitchFamily="34" charset="0"/>
                <a:cs typeface="Arial" panose="020B0604020202020204" pitchFamily="34" charset="0"/>
              </a:rPr>
              <a:t>tissue</a:t>
            </a:r>
          </a:p>
        </p:txBody>
      </p:sp>
      <p:sp>
        <p:nvSpPr>
          <p:cNvPr id="96" name="TextBox 95">
            <a:extLst>
              <a:ext uri="{FF2B5EF4-FFF2-40B4-BE49-F238E27FC236}">
                <a16:creationId xmlns:a16="http://schemas.microsoft.com/office/drawing/2014/main" id="{226DBE96-1808-4049-BC84-4B4703DAB575}"/>
              </a:ext>
            </a:extLst>
          </p:cNvPr>
          <p:cNvSpPr txBox="1"/>
          <p:nvPr/>
        </p:nvSpPr>
        <p:spPr>
          <a:xfrm>
            <a:off x="5096002" y="673910"/>
            <a:ext cx="1304925"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miRNeasy micro</a:t>
            </a:r>
          </a:p>
        </p:txBody>
      </p:sp>
      <p:sp>
        <p:nvSpPr>
          <p:cNvPr id="97" name="TextBox 96">
            <a:extLst>
              <a:ext uri="{FF2B5EF4-FFF2-40B4-BE49-F238E27FC236}">
                <a16:creationId xmlns:a16="http://schemas.microsoft.com/office/drawing/2014/main" id="{C196BF33-2347-4123-9822-7195ABD3D0A6}"/>
              </a:ext>
            </a:extLst>
          </p:cNvPr>
          <p:cNvSpPr txBox="1"/>
          <p:nvPr/>
        </p:nvSpPr>
        <p:spPr>
          <a:xfrm>
            <a:off x="845090" y="5107198"/>
            <a:ext cx="1304925"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RNAqueous</a:t>
            </a:r>
          </a:p>
        </p:txBody>
      </p:sp>
      <p:sp>
        <p:nvSpPr>
          <p:cNvPr id="98" name="TextBox 97">
            <a:extLst>
              <a:ext uri="{FF2B5EF4-FFF2-40B4-BE49-F238E27FC236}">
                <a16:creationId xmlns:a16="http://schemas.microsoft.com/office/drawing/2014/main" id="{9B037D96-CAC4-400F-84BF-93D23F1520E2}"/>
              </a:ext>
            </a:extLst>
          </p:cNvPr>
          <p:cNvSpPr txBox="1"/>
          <p:nvPr/>
        </p:nvSpPr>
        <p:spPr>
          <a:xfrm>
            <a:off x="2617681" y="5107198"/>
            <a:ext cx="1304925" cy="261610"/>
          </a:xfrm>
          <a:prstGeom prst="rect">
            <a:avLst/>
          </a:prstGeom>
          <a:noFill/>
        </p:spPr>
        <p:txBody>
          <a:bodyPr wrap="square" rtlCol="0">
            <a:spAutoFit/>
          </a:bodyPr>
          <a:lstStyle/>
          <a:p>
            <a:pPr algn="ctr"/>
            <a:r>
              <a:rPr lang="en-GB" sz="1100" i="1" dirty="0">
                <a:latin typeface="Arial" panose="020B0604020202020204" pitchFamily="34" charset="0"/>
                <a:cs typeface="Arial" panose="020B0604020202020204" pitchFamily="34" charset="0"/>
              </a:rPr>
              <a:t>mir</a:t>
            </a:r>
            <a:r>
              <a:rPr lang="en-GB" sz="1100" dirty="0">
                <a:latin typeface="Arial" panose="020B0604020202020204" pitchFamily="34" charset="0"/>
                <a:cs typeface="Arial" panose="020B0604020202020204" pitchFamily="34" charset="0"/>
              </a:rPr>
              <a:t>Vana</a:t>
            </a:r>
          </a:p>
        </p:txBody>
      </p:sp>
      <p:sp>
        <p:nvSpPr>
          <p:cNvPr id="99" name="TextBox 98">
            <a:extLst>
              <a:ext uri="{FF2B5EF4-FFF2-40B4-BE49-F238E27FC236}">
                <a16:creationId xmlns:a16="http://schemas.microsoft.com/office/drawing/2014/main" id="{FFDAA474-E2A1-49F8-A447-CD8BF186F815}"/>
              </a:ext>
            </a:extLst>
          </p:cNvPr>
          <p:cNvSpPr txBox="1"/>
          <p:nvPr/>
        </p:nvSpPr>
        <p:spPr>
          <a:xfrm>
            <a:off x="4031328" y="4937921"/>
            <a:ext cx="1304925" cy="430887"/>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miRCURY</a:t>
            </a:r>
          </a:p>
          <a:p>
            <a:pPr algn="ctr"/>
            <a:r>
              <a:rPr lang="en-GB" sz="1100" dirty="0">
                <a:latin typeface="Arial" panose="020B0604020202020204" pitchFamily="34" charset="0"/>
                <a:cs typeface="Arial" panose="020B0604020202020204" pitchFamily="34" charset="0"/>
              </a:rPr>
              <a:t>tissue</a:t>
            </a:r>
          </a:p>
        </p:txBody>
      </p:sp>
      <p:sp>
        <p:nvSpPr>
          <p:cNvPr id="100" name="TextBox 99">
            <a:extLst>
              <a:ext uri="{FF2B5EF4-FFF2-40B4-BE49-F238E27FC236}">
                <a16:creationId xmlns:a16="http://schemas.microsoft.com/office/drawing/2014/main" id="{F28C1BF0-55D1-45D8-941F-AD43F2A05383}"/>
              </a:ext>
            </a:extLst>
          </p:cNvPr>
          <p:cNvSpPr txBox="1"/>
          <p:nvPr/>
        </p:nvSpPr>
        <p:spPr>
          <a:xfrm>
            <a:off x="5092974" y="5107198"/>
            <a:ext cx="1304925" cy="261610"/>
          </a:xfrm>
          <a:prstGeom prst="rect">
            <a:avLst/>
          </a:prstGeom>
          <a:noFill/>
        </p:spPr>
        <p:txBody>
          <a:bodyPr wrap="square" rtlCol="0">
            <a:spAutoFit/>
          </a:bodyPr>
          <a:lstStyle/>
          <a:p>
            <a:pPr algn="ctr"/>
            <a:r>
              <a:rPr lang="en-GB" sz="1100" dirty="0">
                <a:latin typeface="Arial" panose="020B0604020202020204" pitchFamily="34" charset="0"/>
                <a:cs typeface="Arial" panose="020B0604020202020204" pitchFamily="34" charset="0"/>
              </a:rPr>
              <a:t>miRNeasy micro</a:t>
            </a:r>
          </a:p>
        </p:txBody>
      </p:sp>
    </p:spTree>
    <p:extLst>
      <p:ext uri="{BB962C8B-B14F-4D97-AF65-F5344CB8AC3E}">
        <p14:creationId xmlns:p14="http://schemas.microsoft.com/office/powerpoint/2010/main" val="3662619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a:extLst>
              <a:ext uri="{FF2B5EF4-FFF2-40B4-BE49-F238E27FC236}">
                <a16:creationId xmlns:a16="http://schemas.microsoft.com/office/drawing/2014/main" id="{BAB8774D-3747-4834-84A3-CBBDB564BDB5}"/>
              </a:ext>
            </a:extLst>
          </p:cNvPr>
          <p:cNvSpPr txBox="1"/>
          <p:nvPr/>
        </p:nvSpPr>
        <p:spPr>
          <a:xfrm>
            <a:off x="229832" y="8026008"/>
            <a:ext cx="6398336" cy="1446550"/>
          </a:xfrm>
          <a:prstGeom prst="rect">
            <a:avLst/>
          </a:prstGeom>
          <a:noFill/>
        </p:spPr>
        <p:txBody>
          <a:bodyPr wrap="square" rtlCol="0">
            <a:spAutoFit/>
          </a:bodyPr>
          <a:lstStyle/>
          <a:p>
            <a:r>
              <a:rPr lang="en-GB" sz="1100" b="1" dirty="0"/>
              <a:t>Figure 4. </a:t>
            </a:r>
            <a:r>
              <a:rPr lang="en-GB" sz="1100" dirty="0"/>
              <a:t>As biofluid RNA is below the detection limit of standard quantification tools, all RT-qPCRs were performed using 1.5 µL RNA extracted from 200 µL plasma. Lines indicate paired samples i.e. aliquots of plasma from the same blood draw. </a:t>
            </a:r>
            <a:r>
              <a:rPr lang="en-GB" sz="1100" b="1" dirty="0"/>
              <a:t>A. </a:t>
            </a:r>
            <a:r>
              <a:rPr lang="en-GB" sz="1100" dirty="0"/>
              <a:t>RT-qPCR for the spike-in cel-miR-39-3p using the four kits with and without glycogen.</a:t>
            </a:r>
            <a:r>
              <a:rPr lang="en-GB" sz="1100" b="1" dirty="0"/>
              <a:t> B-D. </a:t>
            </a:r>
            <a:r>
              <a:rPr lang="en-GB" sz="1100" dirty="0"/>
              <a:t>RT-qPCR</a:t>
            </a:r>
            <a:r>
              <a:rPr lang="en-GB" sz="1100" b="1" dirty="0"/>
              <a:t> </a:t>
            </a:r>
            <a:r>
              <a:rPr lang="en-GB" sz="1100" dirty="0"/>
              <a:t>for three endogenous miRNAs isolated using the four kits with and without glycogen. </a:t>
            </a:r>
            <a:r>
              <a:rPr lang="en-GB" sz="1100" b="1" dirty="0"/>
              <a:t>E. </a:t>
            </a:r>
            <a:r>
              <a:rPr lang="en-GB" sz="1100" dirty="0"/>
              <a:t>The </a:t>
            </a:r>
            <a:r>
              <a:rPr lang="en-GB" sz="1100" dirty="0" err="1"/>
              <a:t>miRNeasy</a:t>
            </a:r>
            <a:r>
              <a:rPr lang="en-GB" sz="1100" dirty="0"/>
              <a:t> serum/plasma protocol recommends elution in 14 µL, compared with 100 µL for the </a:t>
            </a:r>
            <a:r>
              <a:rPr lang="en-GB" sz="1100" i="1" dirty="0" err="1"/>
              <a:t>mir</a:t>
            </a:r>
            <a:r>
              <a:rPr lang="en-GB" sz="1100" dirty="0" err="1"/>
              <a:t>Vana</a:t>
            </a:r>
            <a:r>
              <a:rPr lang="en-GB" sz="1100" dirty="0"/>
              <a:t> protocol. To control for effects of this, RNA extractions were performed with both protocols, eluting in 30 µL or 50 µL. RT-qPCR for cel-miR-39-3p, hsa-miR-16-5p and hsa-miR-21-5p were performed to evaluate the different elution volumes.</a:t>
            </a:r>
            <a:endParaRPr lang="en-GB" sz="1100" b="1" dirty="0"/>
          </a:p>
        </p:txBody>
      </p:sp>
      <p:pic>
        <p:nvPicPr>
          <p:cNvPr id="7" name="Picture 6">
            <a:extLst>
              <a:ext uri="{FF2B5EF4-FFF2-40B4-BE49-F238E27FC236}">
                <a16:creationId xmlns:a16="http://schemas.microsoft.com/office/drawing/2014/main" id="{CAAF9EAF-EF33-4BC9-AA08-61BDD2C448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826"/>
            <a:ext cx="5614639" cy="7894182"/>
          </a:xfrm>
          <a:prstGeom prst="rect">
            <a:avLst/>
          </a:prstGeom>
        </p:spPr>
      </p:pic>
    </p:spTree>
    <p:extLst>
      <p:ext uri="{BB962C8B-B14F-4D97-AF65-F5344CB8AC3E}">
        <p14:creationId xmlns:p14="http://schemas.microsoft.com/office/powerpoint/2010/main" val="2521658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a:extLst>
              <a:ext uri="{FF2B5EF4-FFF2-40B4-BE49-F238E27FC236}">
                <a16:creationId xmlns:a16="http://schemas.microsoft.com/office/drawing/2014/main" id="{229B9DEC-AF38-46E5-A46D-ED41BE85E154}"/>
              </a:ext>
            </a:extLst>
          </p:cNvPr>
          <p:cNvSpPr txBox="1"/>
          <p:nvPr/>
        </p:nvSpPr>
        <p:spPr>
          <a:xfrm>
            <a:off x="378152" y="6037729"/>
            <a:ext cx="6398336" cy="261610"/>
          </a:xfrm>
          <a:prstGeom prst="rect">
            <a:avLst/>
          </a:prstGeom>
          <a:noFill/>
        </p:spPr>
        <p:txBody>
          <a:bodyPr wrap="square" rtlCol="0">
            <a:spAutoFit/>
          </a:bodyPr>
          <a:lstStyle/>
          <a:p>
            <a:r>
              <a:rPr lang="en-GB" sz="1100" b="1" dirty="0"/>
              <a:t>Figure 5. </a:t>
            </a:r>
            <a:r>
              <a:rPr lang="en-GB" sz="1100" dirty="0"/>
              <a:t>Decision tree for optimising appropriate protocols for RNA extraction from challenging samples</a:t>
            </a:r>
          </a:p>
        </p:txBody>
      </p:sp>
      <p:sp>
        <p:nvSpPr>
          <p:cNvPr id="29" name="Flowchart: Terminator 28">
            <a:extLst>
              <a:ext uri="{FF2B5EF4-FFF2-40B4-BE49-F238E27FC236}">
                <a16:creationId xmlns:a16="http://schemas.microsoft.com/office/drawing/2014/main" id="{D58131B3-8C3F-4E47-B6F0-2908DC181009}"/>
              </a:ext>
            </a:extLst>
          </p:cNvPr>
          <p:cNvSpPr/>
          <p:nvPr/>
        </p:nvSpPr>
        <p:spPr>
          <a:xfrm>
            <a:off x="378152" y="285041"/>
            <a:ext cx="2229634" cy="820168"/>
          </a:xfrm>
          <a:prstGeom prst="flowChartTerminator">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Identify the ‘challenges’ e.g. small, fibrous, low RNA content, glycogen-rich etc.</a:t>
            </a:r>
          </a:p>
        </p:txBody>
      </p:sp>
      <p:sp>
        <p:nvSpPr>
          <p:cNvPr id="30" name="Rectangle 29">
            <a:extLst>
              <a:ext uri="{FF2B5EF4-FFF2-40B4-BE49-F238E27FC236}">
                <a16:creationId xmlns:a16="http://schemas.microsoft.com/office/drawing/2014/main" id="{3D2CC2BA-6317-4BD9-BE63-6E9CD4E31300}"/>
              </a:ext>
            </a:extLst>
          </p:cNvPr>
          <p:cNvSpPr/>
          <p:nvPr/>
        </p:nvSpPr>
        <p:spPr>
          <a:xfrm>
            <a:off x="833622" y="1406629"/>
            <a:ext cx="1318694" cy="71606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Test a range of protocols suitable to sample type</a:t>
            </a:r>
          </a:p>
        </p:txBody>
      </p:sp>
      <p:sp>
        <p:nvSpPr>
          <p:cNvPr id="31" name="Flowchart: Decision 30">
            <a:extLst>
              <a:ext uri="{FF2B5EF4-FFF2-40B4-BE49-F238E27FC236}">
                <a16:creationId xmlns:a16="http://schemas.microsoft.com/office/drawing/2014/main" id="{A1093DF2-95E6-4157-B8CB-C92557CA01A0}"/>
              </a:ext>
            </a:extLst>
          </p:cNvPr>
          <p:cNvSpPr/>
          <p:nvPr/>
        </p:nvSpPr>
        <p:spPr>
          <a:xfrm>
            <a:off x="707643" y="2424109"/>
            <a:ext cx="1570652" cy="1047337"/>
          </a:xfrm>
          <a:prstGeom prst="flowChartDecision">
            <a:avLst/>
          </a:prstGeom>
          <a:solidFill>
            <a:srgbClr val="2AA9A6"/>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Arial" panose="020B0604020202020204" pitchFamily="34" charset="0"/>
                <a:cs typeface="Arial" panose="020B0604020202020204" pitchFamily="34" charset="0"/>
              </a:rPr>
              <a:t>[RNA] </a:t>
            </a:r>
            <a:br>
              <a:rPr lang="en-GB" sz="1100" dirty="0">
                <a:latin typeface="Arial" panose="020B0604020202020204" pitchFamily="34" charset="0"/>
                <a:cs typeface="Arial" panose="020B0604020202020204" pitchFamily="34" charset="0"/>
              </a:rPr>
            </a:br>
            <a:r>
              <a:rPr lang="en-GB" sz="1100" dirty="0">
                <a:latin typeface="Arial" panose="020B0604020202020204" pitchFamily="34" charset="0"/>
                <a:cs typeface="Arial" panose="020B0604020202020204" pitchFamily="34" charset="0"/>
              </a:rPr>
              <a:t>&lt;15 ng/µl</a:t>
            </a:r>
            <a:br>
              <a:rPr lang="en-GB" sz="1100" dirty="0">
                <a:latin typeface="Arial" panose="020B0604020202020204" pitchFamily="34" charset="0"/>
                <a:cs typeface="Arial" panose="020B0604020202020204" pitchFamily="34" charset="0"/>
              </a:rPr>
            </a:br>
            <a:r>
              <a:rPr lang="en-GB" sz="1400" dirty="0">
                <a:latin typeface="Arial" panose="020B0604020202020204" pitchFamily="34" charset="0"/>
                <a:cs typeface="Arial" panose="020B0604020202020204" pitchFamily="34" charset="0"/>
              </a:rPr>
              <a:t>?</a:t>
            </a:r>
            <a:endParaRPr lang="en-GB" sz="1100" dirty="0">
              <a:latin typeface="Arial" panose="020B0604020202020204" pitchFamily="34" charset="0"/>
              <a:cs typeface="Arial" panose="020B0604020202020204" pitchFamily="34" charset="0"/>
            </a:endParaRPr>
          </a:p>
        </p:txBody>
      </p:sp>
      <p:sp>
        <p:nvSpPr>
          <p:cNvPr id="32" name="Rectangle: Rounded Corners 31">
            <a:extLst>
              <a:ext uri="{FF2B5EF4-FFF2-40B4-BE49-F238E27FC236}">
                <a16:creationId xmlns:a16="http://schemas.microsoft.com/office/drawing/2014/main" id="{5A0F3EA8-BE4C-456E-8222-8574D776A10A}"/>
              </a:ext>
            </a:extLst>
          </p:cNvPr>
          <p:cNvSpPr/>
          <p:nvPr/>
        </p:nvSpPr>
        <p:spPr>
          <a:xfrm>
            <a:off x="2722617" y="2501692"/>
            <a:ext cx="1490511" cy="892170"/>
          </a:xfrm>
          <a:prstGeom prst="round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Spectrophotometry (concentration, 260/280, 260/230)</a:t>
            </a:r>
          </a:p>
        </p:txBody>
      </p:sp>
      <p:sp>
        <p:nvSpPr>
          <p:cNvPr id="33" name="Rectangle: Rounded Corners 32">
            <a:extLst>
              <a:ext uri="{FF2B5EF4-FFF2-40B4-BE49-F238E27FC236}">
                <a16:creationId xmlns:a16="http://schemas.microsoft.com/office/drawing/2014/main" id="{5451AF35-79D3-4255-9DD9-0F666828D108}"/>
              </a:ext>
            </a:extLst>
          </p:cNvPr>
          <p:cNvSpPr/>
          <p:nvPr/>
        </p:nvSpPr>
        <p:spPr>
          <a:xfrm>
            <a:off x="4564310" y="2501692"/>
            <a:ext cx="1490510" cy="892170"/>
          </a:xfrm>
          <a:prstGeom prst="round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Capillary electrophoresis – inspect trace, not just RIN</a:t>
            </a:r>
          </a:p>
        </p:txBody>
      </p:sp>
      <p:sp>
        <p:nvSpPr>
          <p:cNvPr id="34" name="Rectangle: Rounded Corners 33">
            <a:extLst>
              <a:ext uri="{FF2B5EF4-FFF2-40B4-BE49-F238E27FC236}">
                <a16:creationId xmlns:a16="http://schemas.microsoft.com/office/drawing/2014/main" id="{B994A310-DC15-4FF9-80D3-53743DBCE459}"/>
              </a:ext>
            </a:extLst>
          </p:cNvPr>
          <p:cNvSpPr/>
          <p:nvPr/>
        </p:nvSpPr>
        <p:spPr>
          <a:xfrm>
            <a:off x="2808525" y="5050618"/>
            <a:ext cx="1318694" cy="716060"/>
          </a:xfrm>
          <a:prstGeom prst="round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Consider capillary electrophoresis</a:t>
            </a:r>
          </a:p>
        </p:txBody>
      </p:sp>
      <p:sp>
        <p:nvSpPr>
          <p:cNvPr id="35" name="Rectangle: Rounded Corners 34">
            <a:extLst>
              <a:ext uri="{FF2B5EF4-FFF2-40B4-BE49-F238E27FC236}">
                <a16:creationId xmlns:a16="http://schemas.microsoft.com/office/drawing/2014/main" id="{62B0F60B-6BF6-4A2B-9EDB-393DC3D90E07}"/>
              </a:ext>
            </a:extLst>
          </p:cNvPr>
          <p:cNvSpPr/>
          <p:nvPr/>
        </p:nvSpPr>
        <p:spPr>
          <a:xfrm>
            <a:off x="4564310" y="3772866"/>
            <a:ext cx="1490510" cy="871204"/>
          </a:xfrm>
          <a:prstGeom prst="round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Capillary electrophoresis for small RNAs if relevant</a:t>
            </a:r>
          </a:p>
        </p:txBody>
      </p:sp>
      <p:sp>
        <p:nvSpPr>
          <p:cNvPr id="36" name="Rectangle: Rounded Corners 35">
            <a:extLst>
              <a:ext uri="{FF2B5EF4-FFF2-40B4-BE49-F238E27FC236}">
                <a16:creationId xmlns:a16="http://schemas.microsoft.com/office/drawing/2014/main" id="{4CA05BB7-ADDC-4182-BA55-9E7CE5946388}"/>
              </a:ext>
            </a:extLst>
          </p:cNvPr>
          <p:cNvSpPr/>
          <p:nvPr/>
        </p:nvSpPr>
        <p:spPr>
          <a:xfrm>
            <a:off x="4650218" y="298033"/>
            <a:ext cx="1318694" cy="716060"/>
          </a:xfrm>
          <a:prstGeom prst="round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Capillary electrophoresis for small RNAs</a:t>
            </a:r>
          </a:p>
        </p:txBody>
      </p:sp>
      <p:sp>
        <p:nvSpPr>
          <p:cNvPr id="37" name="TextBox 36">
            <a:extLst>
              <a:ext uri="{FF2B5EF4-FFF2-40B4-BE49-F238E27FC236}">
                <a16:creationId xmlns:a16="http://schemas.microsoft.com/office/drawing/2014/main" id="{D9CBC211-0F94-4F11-926D-E4EC8744F201}"/>
              </a:ext>
            </a:extLst>
          </p:cNvPr>
          <p:cNvSpPr txBox="1"/>
          <p:nvPr/>
        </p:nvSpPr>
        <p:spPr>
          <a:xfrm>
            <a:off x="1521357" y="3445046"/>
            <a:ext cx="441388" cy="261610"/>
          </a:xfrm>
          <a:prstGeom prst="rect">
            <a:avLst/>
          </a:prstGeom>
          <a:noFill/>
        </p:spPr>
        <p:txBody>
          <a:bodyPr wrap="square" rtlCol="0">
            <a:spAutoFit/>
          </a:bodyPr>
          <a:lstStyle/>
          <a:p>
            <a:pPr algn="ctr"/>
            <a:r>
              <a:rPr lang="en-GB" sz="1100" b="1" dirty="0">
                <a:solidFill>
                  <a:srgbClr val="006666"/>
                </a:solidFill>
                <a:latin typeface="Arial" panose="020B0604020202020204" pitchFamily="34" charset="0"/>
                <a:cs typeface="Arial" panose="020B0604020202020204" pitchFamily="34" charset="0"/>
              </a:rPr>
              <a:t>yes</a:t>
            </a:r>
          </a:p>
        </p:txBody>
      </p:sp>
      <p:sp>
        <p:nvSpPr>
          <p:cNvPr id="38" name="TextBox 37">
            <a:extLst>
              <a:ext uri="{FF2B5EF4-FFF2-40B4-BE49-F238E27FC236}">
                <a16:creationId xmlns:a16="http://schemas.microsoft.com/office/drawing/2014/main" id="{0C8CBEC6-5533-4091-8F68-E39222515765}"/>
              </a:ext>
            </a:extLst>
          </p:cNvPr>
          <p:cNvSpPr txBox="1"/>
          <p:nvPr/>
        </p:nvSpPr>
        <p:spPr>
          <a:xfrm>
            <a:off x="4185582" y="3964420"/>
            <a:ext cx="411138" cy="261610"/>
          </a:xfrm>
          <a:prstGeom prst="rect">
            <a:avLst/>
          </a:prstGeom>
          <a:noFill/>
        </p:spPr>
        <p:txBody>
          <a:bodyPr wrap="square" rtlCol="0">
            <a:spAutoFit/>
          </a:bodyPr>
          <a:lstStyle/>
          <a:p>
            <a:pPr algn="ctr"/>
            <a:r>
              <a:rPr lang="en-GB" sz="1100" b="1" dirty="0">
                <a:solidFill>
                  <a:srgbClr val="006666"/>
                </a:solidFill>
                <a:latin typeface="Arial" panose="020B0604020202020204" pitchFamily="34" charset="0"/>
                <a:cs typeface="Arial" panose="020B0604020202020204" pitchFamily="34" charset="0"/>
              </a:rPr>
              <a:t>no</a:t>
            </a:r>
          </a:p>
        </p:txBody>
      </p:sp>
      <p:sp>
        <p:nvSpPr>
          <p:cNvPr id="39" name="TextBox 38">
            <a:extLst>
              <a:ext uri="{FF2B5EF4-FFF2-40B4-BE49-F238E27FC236}">
                <a16:creationId xmlns:a16="http://schemas.microsoft.com/office/drawing/2014/main" id="{C45E84AF-783B-4A55-A9BE-3EB34106B283}"/>
              </a:ext>
            </a:extLst>
          </p:cNvPr>
          <p:cNvSpPr txBox="1"/>
          <p:nvPr/>
        </p:nvSpPr>
        <p:spPr>
          <a:xfrm>
            <a:off x="2276316" y="2686193"/>
            <a:ext cx="411138" cy="261610"/>
          </a:xfrm>
          <a:prstGeom prst="rect">
            <a:avLst/>
          </a:prstGeom>
          <a:noFill/>
        </p:spPr>
        <p:txBody>
          <a:bodyPr wrap="square" rtlCol="0">
            <a:spAutoFit/>
          </a:bodyPr>
          <a:lstStyle/>
          <a:p>
            <a:pPr algn="ctr"/>
            <a:r>
              <a:rPr lang="en-GB" sz="1100" b="1" dirty="0">
                <a:solidFill>
                  <a:srgbClr val="006666"/>
                </a:solidFill>
                <a:latin typeface="Arial" panose="020B0604020202020204" pitchFamily="34" charset="0"/>
                <a:cs typeface="Arial" panose="020B0604020202020204" pitchFamily="34" charset="0"/>
              </a:rPr>
              <a:t>no</a:t>
            </a:r>
          </a:p>
        </p:txBody>
      </p:sp>
      <p:sp>
        <p:nvSpPr>
          <p:cNvPr id="41" name="TextBox 40">
            <a:extLst>
              <a:ext uri="{FF2B5EF4-FFF2-40B4-BE49-F238E27FC236}">
                <a16:creationId xmlns:a16="http://schemas.microsoft.com/office/drawing/2014/main" id="{4C0C6726-FD73-4E3C-8956-163AE1836BF0}"/>
              </a:ext>
            </a:extLst>
          </p:cNvPr>
          <p:cNvSpPr txBox="1"/>
          <p:nvPr/>
        </p:nvSpPr>
        <p:spPr>
          <a:xfrm>
            <a:off x="3429000" y="4708261"/>
            <a:ext cx="556162" cy="261610"/>
          </a:xfrm>
          <a:prstGeom prst="rect">
            <a:avLst/>
          </a:prstGeom>
          <a:noFill/>
        </p:spPr>
        <p:txBody>
          <a:bodyPr wrap="square" rtlCol="0">
            <a:spAutoFit/>
          </a:bodyPr>
          <a:lstStyle/>
          <a:p>
            <a:pPr algn="ctr"/>
            <a:r>
              <a:rPr lang="en-GB" sz="1100" b="1" dirty="0">
                <a:solidFill>
                  <a:srgbClr val="006666"/>
                </a:solidFill>
                <a:latin typeface="Arial" panose="020B0604020202020204" pitchFamily="34" charset="0"/>
                <a:cs typeface="Arial" panose="020B0604020202020204" pitchFamily="34" charset="0"/>
              </a:rPr>
              <a:t>yes</a:t>
            </a:r>
          </a:p>
        </p:txBody>
      </p:sp>
      <p:cxnSp>
        <p:nvCxnSpPr>
          <p:cNvPr id="42" name="Straight Arrow Connector 41">
            <a:extLst>
              <a:ext uri="{FF2B5EF4-FFF2-40B4-BE49-F238E27FC236}">
                <a16:creationId xmlns:a16="http://schemas.microsoft.com/office/drawing/2014/main" id="{CB756720-4CDA-4FF9-A3AE-C862A6EA28F7}"/>
              </a:ext>
            </a:extLst>
          </p:cNvPr>
          <p:cNvCxnSpPr>
            <a:cxnSpLocks/>
          </p:cNvCxnSpPr>
          <p:nvPr/>
        </p:nvCxnSpPr>
        <p:spPr>
          <a:xfrm>
            <a:off x="4875634" y="2912562"/>
            <a:ext cx="155710" cy="704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3231477B-1332-4C7E-A24E-3C09B104B705}"/>
              </a:ext>
            </a:extLst>
          </p:cNvPr>
          <p:cNvCxnSpPr>
            <a:stCxn id="30" idx="2"/>
            <a:endCxn id="31" idx="0"/>
          </p:cNvCxnSpPr>
          <p:nvPr/>
        </p:nvCxnSpPr>
        <p:spPr>
          <a:xfrm>
            <a:off x="1492969" y="2122689"/>
            <a:ext cx="0" cy="301420"/>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8CA4D0B-9973-4794-A8D2-2A8B7FC60A90}"/>
              </a:ext>
            </a:extLst>
          </p:cNvPr>
          <p:cNvCxnSpPr>
            <a:cxnSpLocks/>
            <a:stCxn id="29" idx="2"/>
            <a:endCxn id="30" idx="0"/>
          </p:cNvCxnSpPr>
          <p:nvPr/>
        </p:nvCxnSpPr>
        <p:spPr>
          <a:xfrm>
            <a:off x="1492969" y="1105209"/>
            <a:ext cx="0" cy="301420"/>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sp>
        <p:nvSpPr>
          <p:cNvPr id="50" name="Flowchart: Decision 49">
            <a:extLst>
              <a:ext uri="{FF2B5EF4-FFF2-40B4-BE49-F238E27FC236}">
                <a16:creationId xmlns:a16="http://schemas.microsoft.com/office/drawing/2014/main" id="{9084766B-84CD-4F7A-8DEE-9F9AC709F539}"/>
              </a:ext>
            </a:extLst>
          </p:cNvPr>
          <p:cNvSpPr/>
          <p:nvPr/>
        </p:nvSpPr>
        <p:spPr>
          <a:xfrm>
            <a:off x="2682546" y="3684800"/>
            <a:ext cx="1570652" cy="1047337"/>
          </a:xfrm>
          <a:prstGeom prst="flowChartDecision">
            <a:avLst/>
          </a:prstGeom>
          <a:solidFill>
            <a:srgbClr val="2AA9A6"/>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Arial" panose="020B0604020202020204" pitchFamily="34" charset="0"/>
                <a:cs typeface="Arial" panose="020B0604020202020204" pitchFamily="34" charset="0"/>
              </a:rPr>
              <a:t>rRNA present</a:t>
            </a:r>
          </a:p>
          <a:p>
            <a:pPr algn="ctr"/>
            <a:r>
              <a:rPr lang="en-GB" sz="1400" dirty="0">
                <a:latin typeface="Arial" panose="020B0604020202020204" pitchFamily="34" charset="0"/>
                <a:cs typeface="Arial" panose="020B0604020202020204" pitchFamily="34" charset="0"/>
              </a:rPr>
              <a:t>?</a:t>
            </a:r>
          </a:p>
        </p:txBody>
      </p:sp>
      <p:sp>
        <p:nvSpPr>
          <p:cNvPr id="51" name="Flowchart: Decision 50">
            <a:extLst>
              <a:ext uri="{FF2B5EF4-FFF2-40B4-BE49-F238E27FC236}">
                <a16:creationId xmlns:a16="http://schemas.microsoft.com/office/drawing/2014/main" id="{41E8747B-A523-4368-8CF3-973C028CCDBF}"/>
              </a:ext>
            </a:extLst>
          </p:cNvPr>
          <p:cNvSpPr/>
          <p:nvPr/>
        </p:nvSpPr>
        <p:spPr>
          <a:xfrm>
            <a:off x="4524239" y="1350554"/>
            <a:ext cx="1570652" cy="814676"/>
          </a:xfrm>
          <a:prstGeom prst="flowChartDecision">
            <a:avLst/>
          </a:prstGeom>
          <a:solidFill>
            <a:srgbClr val="2AA9A6"/>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latin typeface="Arial" panose="020B0604020202020204" pitchFamily="34" charset="0"/>
                <a:cs typeface="Arial" panose="020B0604020202020204" pitchFamily="34" charset="0"/>
              </a:rPr>
              <a:t>Are small RNAs of interest?</a:t>
            </a:r>
          </a:p>
        </p:txBody>
      </p:sp>
      <p:cxnSp>
        <p:nvCxnSpPr>
          <p:cNvPr id="55" name="Straight Arrow Connector 54">
            <a:extLst>
              <a:ext uri="{FF2B5EF4-FFF2-40B4-BE49-F238E27FC236}">
                <a16:creationId xmlns:a16="http://schemas.microsoft.com/office/drawing/2014/main" id="{6FE43C4B-B6CF-4184-9060-75964AAB8699}"/>
              </a:ext>
            </a:extLst>
          </p:cNvPr>
          <p:cNvCxnSpPr>
            <a:stCxn id="31" idx="3"/>
            <a:endCxn id="32" idx="1"/>
          </p:cNvCxnSpPr>
          <p:nvPr/>
        </p:nvCxnSpPr>
        <p:spPr>
          <a:xfrm flipV="1">
            <a:off x="2278295" y="2947777"/>
            <a:ext cx="444322" cy="1"/>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D871E0CC-2278-4F04-9ED1-2A510F5555AF}"/>
              </a:ext>
            </a:extLst>
          </p:cNvPr>
          <p:cNvCxnSpPr>
            <a:cxnSpLocks/>
            <a:stCxn id="32" idx="3"/>
            <a:endCxn id="33" idx="1"/>
          </p:cNvCxnSpPr>
          <p:nvPr/>
        </p:nvCxnSpPr>
        <p:spPr>
          <a:xfrm>
            <a:off x="4213128" y="2947777"/>
            <a:ext cx="351182" cy="0"/>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sp>
        <p:nvSpPr>
          <p:cNvPr id="61" name="Rectangle: Rounded Corners 60">
            <a:extLst>
              <a:ext uri="{FF2B5EF4-FFF2-40B4-BE49-F238E27FC236}">
                <a16:creationId xmlns:a16="http://schemas.microsoft.com/office/drawing/2014/main" id="{10C8AF39-B47F-4A01-B602-589CC0649B67}"/>
              </a:ext>
            </a:extLst>
          </p:cNvPr>
          <p:cNvSpPr/>
          <p:nvPr/>
        </p:nvSpPr>
        <p:spPr>
          <a:xfrm>
            <a:off x="751001" y="3772866"/>
            <a:ext cx="1490510" cy="871204"/>
          </a:xfrm>
          <a:prstGeom prst="roundRect">
            <a:avLst/>
          </a:prstGeom>
          <a:solidFill>
            <a:schemeClr val="tx1"/>
          </a:solidFill>
        </p:spPr>
        <p:style>
          <a:lnRef idx="2">
            <a:schemeClr val="dk1"/>
          </a:lnRef>
          <a:fillRef idx="1">
            <a:schemeClr val="lt1"/>
          </a:fillRef>
          <a:effectRef idx="0">
            <a:schemeClr val="dk1"/>
          </a:effectRef>
          <a:fontRef idx="minor">
            <a:schemeClr val="dk1"/>
          </a:fontRef>
        </p:style>
        <p:txBody>
          <a:bodyPr rtlCol="0" anchor="ctr"/>
          <a:lstStyle/>
          <a:p>
            <a:pPr algn="ctr"/>
            <a:r>
              <a:rPr lang="en-GB" sz="1100" dirty="0">
                <a:solidFill>
                  <a:schemeClr val="bg1"/>
                </a:solidFill>
                <a:latin typeface="Arial" panose="020B0604020202020204" pitchFamily="34" charset="0"/>
                <a:cs typeface="Arial" panose="020B0604020202020204" pitchFamily="34" charset="0"/>
              </a:rPr>
              <a:t>RT-qPCR panel</a:t>
            </a:r>
          </a:p>
        </p:txBody>
      </p:sp>
      <p:cxnSp>
        <p:nvCxnSpPr>
          <p:cNvPr id="14" name="Straight Arrow Connector 13">
            <a:extLst>
              <a:ext uri="{FF2B5EF4-FFF2-40B4-BE49-F238E27FC236}">
                <a16:creationId xmlns:a16="http://schemas.microsoft.com/office/drawing/2014/main" id="{E25CD98E-CC8E-4A2D-9A57-668F394B3695}"/>
              </a:ext>
            </a:extLst>
          </p:cNvPr>
          <p:cNvCxnSpPr>
            <a:cxnSpLocks/>
            <a:stCxn id="31" idx="2"/>
            <a:endCxn id="61" idx="0"/>
          </p:cNvCxnSpPr>
          <p:nvPr/>
        </p:nvCxnSpPr>
        <p:spPr>
          <a:xfrm>
            <a:off x="1492969" y="3471446"/>
            <a:ext cx="3287" cy="301420"/>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2400B66-B388-4296-B346-EB4BFB6E4262}"/>
              </a:ext>
            </a:extLst>
          </p:cNvPr>
          <p:cNvCxnSpPr>
            <a:cxnSpLocks/>
            <a:stCxn id="33" idx="0"/>
            <a:endCxn id="51" idx="2"/>
          </p:cNvCxnSpPr>
          <p:nvPr/>
        </p:nvCxnSpPr>
        <p:spPr>
          <a:xfrm flipV="1">
            <a:off x="5309565" y="2165230"/>
            <a:ext cx="0" cy="336462"/>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30D7EBF-DF8E-4DEC-803A-5A2F5799731A}"/>
              </a:ext>
            </a:extLst>
          </p:cNvPr>
          <p:cNvCxnSpPr>
            <a:cxnSpLocks/>
            <a:stCxn id="51" idx="0"/>
            <a:endCxn id="36" idx="2"/>
          </p:cNvCxnSpPr>
          <p:nvPr/>
        </p:nvCxnSpPr>
        <p:spPr>
          <a:xfrm flipV="1">
            <a:off x="5309565" y="1014093"/>
            <a:ext cx="0" cy="336461"/>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587BC6E-4A2B-48EE-ADDF-8CC23E6C2D4E}"/>
              </a:ext>
            </a:extLst>
          </p:cNvPr>
          <p:cNvCxnSpPr>
            <a:stCxn id="61" idx="3"/>
            <a:endCxn id="50" idx="1"/>
          </p:cNvCxnSpPr>
          <p:nvPr/>
        </p:nvCxnSpPr>
        <p:spPr>
          <a:xfrm>
            <a:off x="2241511" y="4208468"/>
            <a:ext cx="441035" cy="1"/>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0CAC4A9-E703-443C-93A1-6C800ABCE3F8}"/>
              </a:ext>
            </a:extLst>
          </p:cNvPr>
          <p:cNvCxnSpPr>
            <a:stCxn id="50" idx="2"/>
            <a:endCxn id="34" idx="0"/>
          </p:cNvCxnSpPr>
          <p:nvPr/>
        </p:nvCxnSpPr>
        <p:spPr>
          <a:xfrm>
            <a:off x="3467872" y="4732137"/>
            <a:ext cx="0" cy="318481"/>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8B7AD36B-E610-42E0-9ED3-8164BA76C428}"/>
              </a:ext>
            </a:extLst>
          </p:cNvPr>
          <p:cNvCxnSpPr>
            <a:stCxn id="50" idx="3"/>
            <a:endCxn id="35" idx="1"/>
          </p:cNvCxnSpPr>
          <p:nvPr/>
        </p:nvCxnSpPr>
        <p:spPr>
          <a:xfrm flipV="1">
            <a:off x="4253198" y="4208468"/>
            <a:ext cx="311112" cy="1"/>
          </a:xfrm>
          <a:prstGeom prst="straightConnector1">
            <a:avLst/>
          </a:prstGeom>
          <a:ln>
            <a:solidFill>
              <a:srgbClr val="006666"/>
            </a:solidFill>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552A5E9D-4B94-4CEA-958C-00D9D2531731}"/>
              </a:ext>
            </a:extLst>
          </p:cNvPr>
          <p:cNvSpPr txBox="1"/>
          <p:nvPr/>
        </p:nvSpPr>
        <p:spPr>
          <a:xfrm>
            <a:off x="5309565" y="1089744"/>
            <a:ext cx="441388" cy="261610"/>
          </a:xfrm>
          <a:prstGeom prst="rect">
            <a:avLst/>
          </a:prstGeom>
          <a:noFill/>
        </p:spPr>
        <p:txBody>
          <a:bodyPr wrap="square" rtlCol="0">
            <a:spAutoFit/>
          </a:bodyPr>
          <a:lstStyle/>
          <a:p>
            <a:pPr algn="ctr"/>
            <a:r>
              <a:rPr lang="en-GB" sz="1100" b="1" dirty="0">
                <a:solidFill>
                  <a:srgbClr val="006666"/>
                </a:solidFill>
                <a:latin typeface="Arial" panose="020B0604020202020204" pitchFamily="34" charset="0"/>
                <a:cs typeface="Arial" panose="020B0604020202020204" pitchFamily="34" charset="0"/>
              </a:rPr>
              <a:t>yes</a:t>
            </a:r>
          </a:p>
        </p:txBody>
      </p:sp>
    </p:spTree>
    <p:extLst>
      <p:ext uri="{BB962C8B-B14F-4D97-AF65-F5344CB8AC3E}">
        <p14:creationId xmlns:p14="http://schemas.microsoft.com/office/powerpoint/2010/main" val="3521835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33A36EC-9404-4592-AF91-46C39CEF7794}"/>
              </a:ext>
            </a:extLst>
          </p:cNvPr>
          <p:cNvSpPr txBox="1"/>
          <p:nvPr/>
        </p:nvSpPr>
        <p:spPr>
          <a:xfrm>
            <a:off x="200414" y="3043826"/>
            <a:ext cx="6400801" cy="938719"/>
          </a:xfrm>
          <a:prstGeom prst="rect">
            <a:avLst/>
          </a:prstGeom>
          <a:noFill/>
        </p:spPr>
        <p:txBody>
          <a:bodyPr wrap="square" rtlCol="0">
            <a:spAutoFit/>
          </a:bodyPr>
          <a:lstStyle/>
          <a:p>
            <a:r>
              <a:rPr lang="en-GB" sz="1100" b="1" dirty="0"/>
              <a:t>Figure S1. </a:t>
            </a:r>
            <a:r>
              <a:rPr lang="en-GB" sz="1100" dirty="0"/>
              <a:t>Bioanalyzer Nano chip quantification of LV biopsy RNA was similar to the spectrophotometry quantification presented in figure 2A. RNA extracted according to each manufacturer’s protocol, with the addition of a proteinase K digestion in half the samples. n = 3 biopsies/experimental condition, </a:t>
            </a:r>
            <a:r>
              <a:rPr lang="en-GB" sz="1100" dirty="0" err="1"/>
              <a:t>mean±SEM</a:t>
            </a:r>
            <a:r>
              <a:rPr lang="en-GB" sz="1100" dirty="0"/>
              <a:t>.</a:t>
            </a:r>
            <a:r>
              <a:rPr lang="en-GB" sz="1100" dirty="0">
                <a:solidFill>
                  <a:srgbClr val="FF0000"/>
                </a:solidFill>
              </a:rPr>
              <a:t> </a:t>
            </a:r>
            <a:r>
              <a:rPr lang="en-GB" sz="1100" i="1" dirty="0"/>
              <a:t>N.B.</a:t>
            </a:r>
            <a:r>
              <a:rPr lang="en-GB" sz="1100" dirty="0"/>
              <a:t> Exiqon miRCURY tissue protocol requires proteinase K, therefore no –proteinase K condition was done with this kit. Numbers in brackets indicate the number of samples in each group.</a:t>
            </a:r>
          </a:p>
        </p:txBody>
      </p:sp>
      <p:pic>
        <p:nvPicPr>
          <p:cNvPr id="3" name="Picture 2">
            <a:extLst>
              <a:ext uri="{FF2B5EF4-FFF2-40B4-BE49-F238E27FC236}">
                <a16:creationId xmlns:a16="http://schemas.microsoft.com/office/drawing/2014/main" id="{C5788319-9309-464C-9C80-4249F97964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894" y="37579"/>
            <a:ext cx="3655404" cy="3043826"/>
          </a:xfrm>
          <a:prstGeom prst="rect">
            <a:avLst/>
          </a:prstGeom>
        </p:spPr>
      </p:pic>
    </p:spTree>
    <p:extLst>
      <p:ext uri="{BB962C8B-B14F-4D97-AF65-F5344CB8AC3E}">
        <p14:creationId xmlns:p14="http://schemas.microsoft.com/office/powerpoint/2010/main" val="24014758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0670236E-B6A2-465E-85F0-AC281FDC5D19}"/>
              </a:ext>
            </a:extLst>
          </p:cNvPr>
          <p:cNvSpPr txBox="1"/>
          <p:nvPr/>
        </p:nvSpPr>
        <p:spPr>
          <a:xfrm>
            <a:off x="386163" y="3206664"/>
            <a:ext cx="6290209" cy="769441"/>
          </a:xfrm>
          <a:prstGeom prst="rect">
            <a:avLst/>
          </a:prstGeom>
          <a:noFill/>
        </p:spPr>
        <p:txBody>
          <a:bodyPr wrap="square" rtlCol="0">
            <a:spAutoFit/>
          </a:bodyPr>
          <a:lstStyle/>
          <a:p>
            <a:r>
              <a:rPr lang="en-GB" sz="1100" b="1" dirty="0"/>
              <a:t>Figure S2. </a:t>
            </a:r>
            <a:r>
              <a:rPr lang="en-GB" sz="1100" dirty="0"/>
              <a:t>The </a:t>
            </a:r>
            <a:r>
              <a:rPr lang="en-GB" sz="1100" i="1" dirty="0" err="1"/>
              <a:t>mir</a:t>
            </a:r>
            <a:r>
              <a:rPr lang="en-GB" sz="1100" dirty="0" err="1"/>
              <a:t>Vana</a:t>
            </a:r>
            <a:r>
              <a:rPr lang="en-GB" sz="1100" dirty="0"/>
              <a:t> protocol recommends elution in 100 µL water; with small tissue samples this can result in a sample too dilute for some downstream applications. Reducing the elution volume to 50 or 30 µL produced a more concentrated preparation without appreciable loss of RNA yield, measured by spectrophotometry (p = 0.2359, Kruskal-Wallis test).</a:t>
            </a:r>
            <a:r>
              <a:rPr lang="en-GB" sz="1100" b="1" dirty="0"/>
              <a:t> </a:t>
            </a:r>
            <a:endParaRPr lang="en-GB" sz="1100" dirty="0"/>
          </a:p>
        </p:txBody>
      </p:sp>
      <p:pic>
        <p:nvPicPr>
          <p:cNvPr id="4" name="Picture 3">
            <a:extLst>
              <a:ext uri="{FF2B5EF4-FFF2-40B4-BE49-F238E27FC236}">
                <a16:creationId xmlns:a16="http://schemas.microsoft.com/office/drawing/2014/main" id="{2DB3A5A3-A20F-48EF-B799-B4D83A3C1A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83" y="292745"/>
            <a:ext cx="3893545" cy="2913919"/>
          </a:xfrm>
          <a:prstGeom prst="rect">
            <a:avLst/>
          </a:prstGeom>
        </p:spPr>
      </p:pic>
    </p:spTree>
    <p:extLst>
      <p:ext uri="{BB962C8B-B14F-4D97-AF65-F5344CB8AC3E}">
        <p14:creationId xmlns:p14="http://schemas.microsoft.com/office/powerpoint/2010/main" val="3789977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6E16AE0-B8B4-4374-8AF7-502151997755}"/>
              </a:ext>
            </a:extLst>
          </p:cNvPr>
          <p:cNvSpPr txBox="1"/>
          <p:nvPr/>
        </p:nvSpPr>
        <p:spPr>
          <a:xfrm>
            <a:off x="200416" y="3194138"/>
            <a:ext cx="6200384" cy="430887"/>
          </a:xfrm>
          <a:prstGeom prst="rect">
            <a:avLst/>
          </a:prstGeom>
          <a:noFill/>
        </p:spPr>
        <p:txBody>
          <a:bodyPr wrap="square" rtlCol="0">
            <a:spAutoFit/>
          </a:bodyPr>
          <a:lstStyle/>
          <a:p>
            <a:r>
              <a:rPr lang="en-GB" sz="1100" b="1" dirty="0"/>
              <a:t>Figure S3. </a:t>
            </a:r>
            <a:r>
              <a:rPr lang="en-GB" sz="1100" dirty="0"/>
              <a:t>Two randomly selected pig plasma RNA samples were screened for the presence of 7 candidate circulating miRNAs predicted to be conserved between humans and pigs. </a:t>
            </a:r>
          </a:p>
        </p:txBody>
      </p:sp>
      <p:pic>
        <p:nvPicPr>
          <p:cNvPr id="11" name="Picture 10">
            <a:extLst>
              <a:ext uri="{FF2B5EF4-FFF2-40B4-BE49-F238E27FC236}">
                <a16:creationId xmlns:a16="http://schemas.microsoft.com/office/drawing/2014/main" id="{6E8E006E-9D75-4DEA-80C9-BE43F66459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8716"/>
            <a:ext cx="3518075" cy="3113271"/>
          </a:xfrm>
          <a:prstGeom prst="rect">
            <a:avLst/>
          </a:prstGeom>
        </p:spPr>
      </p:pic>
    </p:spTree>
    <p:extLst>
      <p:ext uri="{BB962C8B-B14F-4D97-AF65-F5344CB8AC3E}">
        <p14:creationId xmlns:p14="http://schemas.microsoft.com/office/powerpoint/2010/main" val="1255257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 y="5224410"/>
            <a:ext cx="6714491" cy="600164"/>
          </a:xfrm>
          <a:prstGeom prst="rect">
            <a:avLst/>
          </a:prstGeom>
        </p:spPr>
        <p:txBody>
          <a:bodyPr wrap="square">
            <a:spAutoFit/>
          </a:bodyPr>
          <a:lstStyle/>
          <a:p>
            <a:r>
              <a:rPr lang="en-GB" sz="1100" b="1" dirty="0"/>
              <a:t>Figure S4. </a:t>
            </a:r>
            <a:r>
              <a:rPr lang="en-GB" sz="1100" dirty="0"/>
              <a:t>The expression levels of the top 30 miRNAs in LV biopsies are plotted as average log2 normalised counts. The expression levels of the candidate circulating miRNAs from pig plasma are highlighted in red boxes. miR-15b-5p is expressed in human LV but is not among the top 30 expressed miRNAs.</a:t>
            </a:r>
          </a:p>
        </p:txBody>
      </p:sp>
      <p:pic>
        <p:nvPicPr>
          <p:cNvPr id="3" name="Picture 2">
            <a:extLst>
              <a:ext uri="{FF2B5EF4-FFF2-40B4-BE49-F238E27FC236}">
                <a16:creationId xmlns:a16="http://schemas.microsoft.com/office/drawing/2014/main" id="{9A1C1E68-DFFB-4D85-B3A9-7C951D3650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76676"/>
            <a:ext cx="6858000" cy="3947734"/>
          </a:xfrm>
          <a:prstGeom prst="rect">
            <a:avLst/>
          </a:prstGeom>
        </p:spPr>
      </p:pic>
    </p:spTree>
    <p:extLst>
      <p:ext uri="{BB962C8B-B14F-4D97-AF65-F5344CB8AC3E}">
        <p14:creationId xmlns:p14="http://schemas.microsoft.com/office/powerpoint/2010/main" val="1234000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596884-C480-4B93-91D5-89FCA19A086B}"/>
              </a:ext>
            </a:extLst>
          </p:cNvPr>
          <p:cNvSpPr/>
          <p:nvPr/>
        </p:nvSpPr>
        <p:spPr>
          <a:xfrm>
            <a:off x="195503" y="3667811"/>
            <a:ext cx="6418239" cy="430887"/>
          </a:xfrm>
          <a:prstGeom prst="rect">
            <a:avLst/>
          </a:prstGeom>
        </p:spPr>
        <p:txBody>
          <a:bodyPr wrap="square">
            <a:spAutoFit/>
          </a:bodyPr>
          <a:lstStyle/>
          <a:p>
            <a:r>
              <a:rPr lang="en-GB" sz="1100" b="1" dirty="0"/>
              <a:t>Figure S5. T</a:t>
            </a:r>
            <a:r>
              <a:rPr lang="en-GB" sz="1100" dirty="0"/>
              <a:t>he expression levels in human plasma of the 7 candidate circulating miRNAs from pig plasma. Mean C</a:t>
            </a:r>
            <a:r>
              <a:rPr lang="en-GB" sz="1100" baseline="-25000" dirty="0"/>
              <a:t>q</a:t>
            </a:r>
            <a:r>
              <a:rPr lang="en-GB" sz="1100" dirty="0"/>
              <a:t> values are expressed after inter-plate calibration.</a:t>
            </a:r>
          </a:p>
        </p:txBody>
      </p:sp>
      <p:pic>
        <p:nvPicPr>
          <p:cNvPr id="7" name="Picture 6">
            <a:extLst>
              <a:ext uri="{FF2B5EF4-FFF2-40B4-BE49-F238E27FC236}">
                <a16:creationId xmlns:a16="http://schemas.microsoft.com/office/drawing/2014/main" id="{3EDFED07-BF86-42E4-B130-4EC75D80DD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6943"/>
            <a:ext cx="3905093" cy="3540868"/>
          </a:xfrm>
          <a:prstGeom prst="rect">
            <a:avLst/>
          </a:prstGeom>
        </p:spPr>
      </p:pic>
    </p:spTree>
    <p:extLst>
      <p:ext uri="{BB962C8B-B14F-4D97-AF65-F5344CB8AC3E}">
        <p14:creationId xmlns:p14="http://schemas.microsoft.com/office/powerpoint/2010/main" val="544174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596884-C480-4B93-91D5-89FCA19A086B}"/>
              </a:ext>
            </a:extLst>
          </p:cNvPr>
          <p:cNvSpPr/>
          <p:nvPr/>
        </p:nvSpPr>
        <p:spPr>
          <a:xfrm>
            <a:off x="143509" y="5078261"/>
            <a:ext cx="6714491" cy="600164"/>
          </a:xfrm>
          <a:prstGeom prst="rect">
            <a:avLst/>
          </a:prstGeom>
        </p:spPr>
        <p:txBody>
          <a:bodyPr wrap="square">
            <a:spAutoFit/>
          </a:bodyPr>
          <a:lstStyle/>
          <a:p>
            <a:r>
              <a:rPr lang="en-GB" sz="1100" b="1" dirty="0"/>
              <a:t>Figure S6. A. </a:t>
            </a:r>
            <a:r>
              <a:rPr lang="en-GB" sz="1100" dirty="0"/>
              <a:t>RNA yield is constant over the range of biopsy masses from 1-6 µg. Linear regression y = -0.0161x + 1.326 </a:t>
            </a:r>
            <a:r>
              <a:rPr lang="en-GB" sz="1100" b="1" dirty="0"/>
              <a:t>B. </a:t>
            </a:r>
            <a:r>
              <a:rPr lang="en-GB" sz="1100" dirty="0"/>
              <a:t>For biopsies weighing &lt;1 mg, the yield is no longer constant; non-linear regression, least-squares fit y = 1.503x</a:t>
            </a:r>
            <a:r>
              <a:rPr lang="en-GB" sz="1100" baseline="30000" dirty="0"/>
              <a:t>-0.4715</a:t>
            </a:r>
            <a:r>
              <a:rPr lang="en-GB" sz="1100" b="1" dirty="0"/>
              <a:t> C. </a:t>
            </a:r>
            <a:r>
              <a:rPr lang="en-GB" sz="1100" dirty="0"/>
              <a:t>The RIN remains constant across the range of biopsy masses.</a:t>
            </a:r>
            <a:endParaRPr lang="en-GB" sz="1100" dirty="0">
              <a:highlight>
                <a:srgbClr val="FFFF00"/>
              </a:highlight>
            </a:endParaRPr>
          </a:p>
        </p:txBody>
      </p:sp>
      <p:pic>
        <p:nvPicPr>
          <p:cNvPr id="4" name="Picture 3">
            <a:extLst>
              <a:ext uri="{FF2B5EF4-FFF2-40B4-BE49-F238E27FC236}">
                <a16:creationId xmlns:a16="http://schemas.microsoft.com/office/drawing/2014/main" id="{7DB7ECDA-E9B1-4FD1-8C2E-68F0D790F6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509" y="436114"/>
            <a:ext cx="5958260" cy="4642147"/>
          </a:xfrm>
          <a:prstGeom prst="rect">
            <a:avLst/>
          </a:prstGeom>
        </p:spPr>
      </p:pic>
    </p:spTree>
    <p:extLst>
      <p:ext uri="{BB962C8B-B14F-4D97-AF65-F5344CB8AC3E}">
        <p14:creationId xmlns:p14="http://schemas.microsoft.com/office/powerpoint/2010/main" val="3845554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EB0D5CE-1D3F-47CF-AC6B-CC0ADF3ACFDD}"/>
              </a:ext>
            </a:extLst>
          </p:cNvPr>
          <p:cNvGraphicFramePr>
            <a:graphicFrameLocks noGrp="1"/>
          </p:cNvGraphicFramePr>
          <p:nvPr>
            <p:extLst>
              <p:ext uri="{D42A27DB-BD31-4B8C-83A1-F6EECF244321}">
                <p14:modId xmlns:p14="http://schemas.microsoft.com/office/powerpoint/2010/main" val="2326553872"/>
              </p:ext>
            </p:extLst>
          </p:nvPr>
        </p:nvGraphicFramePr>
        <p:xfrm>
          <a:off x="167962" y="211144"/>
          <a:ext cx="2616178" cy="8681085"/>
        </p:xfrm>
        <a:graphic>
          <a:graphicData uri="http://schemas.openxmlformats.org/drawingml/2006/table">
            <a:tbl>
              <a:tblPr firstRow="1" firstCol="1" bandRow="1">
                <a:tableStyleId>{616DA210-FB5B-4158-B5E0-FEB733F419BA}</a:tableStyleId>
              </a:tblPr>
              <a:tblGrid>
                <a:gridCol w="923925">
                  <a:extLst>
                    <a:ext uri="{9D8B030D-6E8A-4147-A177-3AD203B41FA5}">
                      <a16:colId xmlns:a16="http://schemas.microsoft.com/office/drawing/2014/main" val="4258569618"/>
                    </a:ext>
                  </a:extLst>
                </a:gridCol>
                <a:gridCol w="893763">
                  <a:extLst>
                    <a:ext uri="{9D8B030D-6E8A-4147-A177-3AD203B41FA5}">
                      <a16:colId xmlns:a16="http://schemas.microsoft.com/office/drawing/2014/main" val="1345389458"/>
                    </a:ext>
                  </a:extLst>
                </a:gridCol>
                <a:gridCol w="798490">
                  <a:extLst>
                    <a:ext uri="{9D8B030D-6E8A-4147-A177-3AD203B41FA5}">
                      <a16:colId xmlns:a16="http://schemas.microsoft.com/office/drawing/2014/main" val="64015893"/>
                    </a:ext>
                  </a:extLst>
                </a:gridCol>
              </a:tblGrid>
              <a:tr h="0">
                <a:tc>
                  <a:txBody>
                    <a:bodyPr/>
                    <a:lstStyle/>
                    <a:p>
                      <a:pPr algn="ctr" fontAlgn="ctr"/>
                      <a:r>
                        <a:rPr lang="en-GB" sz="1100" b="1" i="0" u="none" strike="noStrike" dirty="0">
                          <a:solidFill>
                            <a:srgbClr val="000000"/>
                          </a:solidFill>
                          <a:effectLst/>
                          <a:latin typeface="Calibri" panose="020F0502020204030204" pitchFamily="34" charset="0"/>
                        </a:rPr>
                        <a:t>Biopsy number</a:t>
                      </a:r>
                    </a:p>
                  </a:txBody>
                  <a:tcPr marL="9525" marR="9525" marT="9525" marB="0" anchor="ctr"/>
                </a:tc>
                <a:tc>
                  <a:txBody>
                    <a:bodyPr/>
                    <a:lstStyle/>
                    <a:p>
                      <a:pPr algn="ctr" fontAlgn="ctr"/>
                      <a:r>
                        <a:rPr lang="en-GB" sz="1100" b="1" i="0" u="none" strike="noStrike">
                          <a:solidFill>
                            <a:srgbClr val="000000"/>
                          </a:solidFill>
                          <a:effectLst/>
                          <a:latin typeface="Calibri" panose="020F0502020204030204" pitchFamily="34" charset="0"/>
                        </a:rPr>
                        <a:t>Total RNA (ng)</a:t>
                      </a:r>
                    </a:p>
                  </a:txBody>
                  <a:tcPr marL="9525" marR="9525" marT="9525" marB="0" anchor="ctr"/>
                </a:tc>
                <a:tc>
                  <a:txBody>
                    <a:bodyPr/>
                    <a:lstStyle/>
                    <a:p>
                      <a:pPr algn="ctr" fontAlgn="ctr"/>
                      <a:r>
                        <a:rPr lang="en-GB" sz="1100" b="1" i="0" u="none" strike="noStrike" dirty="0">
                          <a:solidFill>
                            <a:srgbClr val="000000"/>
                          </a:solidFill>
                          <a:effectLst/>
                          <a:latin typeface="Calibri" panose="020F0502020204030204" pitchFamily="34" charset="0"/>
                        </a:rPr>
                        <a:t>RIN</a:t>
                      </a:r>
                    </a:p>
                  </a:txBody>
                  <a:tcPr marL="9525" marR="9525" marT="9525" marB="0" anchor="ctr"/>
                </a:tc>
                <a:extLst>
                  <a:ext uri="{0D108BD9-81ED-4DB2-BD59-A6C34878D82A}">
                    <a16:rowId xmlns:a16="http://schemas.microsoft.com/office/drawing/2014/main" val="2965437273"/>
                  </a:ext>
                </a:extLst>
              </a:tr>
              <a:tr h="0">
                <a:tc>
                  <a:txBody>
                    <a:bodyPr/>
                    <a:lstStyle/>
                    <a:p>
                      <a:pPr algn="r" fontAlgn="b"/>
                      <a:r>
                        <a:rPr lang="en-GB" sz="1100" b="0" i="0" u="none" strike="noStrike" dirty="0">
                          <a:solidFill>
                            <a:srgbClr val="000000"/>
                          </a:solidFill>
                          <a:effectLst/>
                          <a:latin typeface="Calibri" panose="020F0502020204030204" pitchFamily="34" charset="0"/>
                        </a:rPr>
                        <a:t>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49.23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3182249224"/>
                  </a:ext>
                </a:extLst>
              </a:tr>
              <a:tr h="0">
                <a:tc>
                  <a:txBody>
                    <a:bodyPr/>
                    <a:lstStyle/>
                    <a:p>
                      <a:pPr algn="r" fontAlgn="b"/>
                      <a:r>
                        <a:rPr lang="en-GB" sz="1100" b="0" i="0" u="none" strike="noStrike">
                          <a:solidFill>
                            <a:srgbClr val="000000"/>
                          </a:solidFill>
                          <a:effectLst/>
                          <a:latin typeface="Calibri" panose="020F0502020204030204" pitchFamily="34" charset="0"/>
                        </a:rPr>
                        <a:t>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28.85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7.8</a:t>
                      </a:r>
                    </a:p>
                  </a:txBody>
                  <a:tcPr marL="9525" marR="9525" marT="9525" marB="0" anchor="b"/>
                </a:tc>
                <a:extLst>
                  <a:ext uri="{0D108BD9-81ED-4DB2-BD59-A6C34878D82A}">
                    <a16:rowId xmlns:a16="http://schemas.microsoft.com/office/drawing/2014/main" val="4263558677"/>
                  </a:ext>
                </a:extLst>
              </a:tr>
              <a:tr h="0">
                <a:tc>
                  <a:txBody>
                    <a:bodyPr/>
                    <a:lstStyle/>
                    <a:p>
                      <a:pPr algn="r" fontAlgn="b"/>
                      <a:r>
                        <a:rPr lang="en-GB" sz="1100" b="0" i="0" u="none" strike="noStrike">
                          <a:solidFill>
                            <a:srgbClr val="000000"/>
                          </a:solidFill>
                          <a:effectLst/>
                          <a:latin typeface="Calibri" panose="020F0502020204030204" pitchFamily="34" charset="0"/>
                        </a:rPr>
                        <a:t>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22.65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2536331382"/>
                  </a:ext>
                </a:extLst>
              </a:tr>
              <a:tr h="0">
                <a:tc>
                  <a:txBody>
                    <a:bodyPr/>
                    <a:lstStyle/>
                    <a:p>
                      <a:pPr algn="r" fontAlgn="b"/>
                      <a:r>
                        <a:rPr lang="en-GB" sz="1100" b="0" i="0" u="none" strike="noStrike">
                          <a:solidFill>
                            <a:srgbClr val="000000"/>
                          </a:solidFill>
                          <a:effectLst/>
                          <a:latin typeface="Calibri" panose="020F0502020204030204" pitchFamily="34" charset="0"/>
                        </a:rPr>
                        <a:t>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31.20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862012029"/>
                  </a:ext>
                </a:extLst>
              </a:tr>
              <a:tr h="0">
                <a:tc>
                  <a:txBody>
                    <a:bodyPr/>
                    <a:lstStyle/>
                    <a:p>
                      <a:pPr algn="r" fontAlgn="b"/>
                      <a:r>
                        <a:rPr lang="en-GB" sz="1100" b="0" i="0" u="none" strike="noStrike">
                          <a:solidFill>
                            <a:srgbClr val="000000"/>
                          </a:solidFill>
                          <a:effectLst/>
                          <a:latin typeface="Calibri" panose="020F0502020204030204" pitchFamily="34" charset="0"/>
                        </a:rPr>
                        <a:t>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28.63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8.6</a:t>
                      </a:r>
                    </a:p>
                  </a:txBody>
                  <a:tcPr marL="9525" marR="9525" marT="9525" marB="0" anchor="b"/>
                </a:tc>
                <a:extLst>
                  <a:ext uri="{0D108BD9-81ED-4DB2-BD59-A6C34878D82A}">
                    <a16:rowId xmlns:a16="http://schemas.microsoft.com/office/drawing/2014/main" val="29946739"/>
                  </a:ext>
                </a:extLst>
              </a:tr>
              <a:tr h="0">
                <a:tc>
                  <a:txBody>
                    <a:bodyPr/>
                    <a:lstStyle/>
                    <a:p>
                      <a:pPr algn="r" fontAlgn="b"/>
                      <a:r>
                        <a:rPr lang="en-GB" sz="1100" b="0" i="0" u="none" strike="noStrike">
                          <a:solidFill>
                            <a:srgbClr val="000000"/>
                          </a:solidFill>
                          <a:effectLst/>
                          <a:latin typeface="Calibri" panose="020F0502020204030204" pitchFamily="34" charset="0"/>
                        </a:rPr>
                        <a:t>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30.70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N/A</a:t>
                      </a:r>
                    </a:p>
                  </a:txBody>
                  <a:tcPr marL="9525" marR="9525" marT="9525" marB="0" anchor="b"/>
                </a:tc>
                <a:extLst>
                  <a:ext uri="{0D108BD9-81ED-4DB2-BD59-A6C34878D82A}">
                    <a16:rowId xmlns:a16="http://schemas.microsoft.com/office/drawing/2014/main" val="3250935370"/>
                  </a:ext>
                </a:extLst>
              </a:tr>
              <a:tr h="0">
                <a:tc>
                  <a:txBody>
                    <a:bodyPr/>
                    <a:lstStyle/>
                    <a:p>
                      <a:pPr algn="r" fontAlgn="b"/>
                      <a:r>
                        <a:rPr lang="en-GB" sz="1100" b="0" i="0" u="none" strike="noStrike">
                          <a:solidFill>
                            <a:srgbClr val="000000"/>
                          </a:solidFill>
                          <a:effectLst/>
                          <a:latin typeface="Calibri" panose="020F0502020204030204" pitchFamily="34" charset="0"/>
                        </a:rPr>
                        <a:t>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20.18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332365091"/>
                  </a:ext>
                </a:extLst>
              </a:tr>
              <a:tr h="0">
                <a:tc>
                  <a:txBody>
                    <a:bodyPr/>
                    <a:lstStyle/>
                    <a:p>
                      <a:pPr algn="r" fontAlgn="b"/>
                      <a:r>
                        <a:rPr lang="en-GB" sz="1100" b="0" i="0" u="none" strike="noStrike">
                          <a:solidFill>
                            <a:srgbClr val="000000"/>
                          </a:solidFill>
                          <a:effectLst/>
                          <a:latin typeface="Calibri" panose="020F0502020204030204" pitchFamily="34" charset="0"/>
                        </a:rPr>
                        <a:t>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30.33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3053225749"/>
                  </a:ext>
                </a:extLst>
              </a:tr>
              <a:tr h="0">
                <a:tc>
                  <a:txBody>
                    <a:bodyPr/>
                    <a:lstStyle/>
                    <a:p>
                      <a:pPr algn="r" fontAlgn="b"/>
                      <a:r>
                        <a:rPr lang="en-GB" sz="1100" b="0" i="0" u="none" strike="noStrike">
                          <a:solidFill>
                            <a:srgbClr val="000000"/>
                          </a:solidFill>
                          <a:effectLst/>
                          <a:latin typeface="Calibri" panose="020F0502020204030204" pitchFamily="34" charset="0"/>
                        </a:rPr>
                        <a:t>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16.75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2.4</a:t>
                      </a:r>
                    </a:p>
                  </a:txBody>
                  <a:tcPr marL="9525" marR="9525" marT="9525" marB="0" anchor="b"/>
                </a:tc>
                <a:extLst>
                  <a:ext uri="{0D108BD9-81ED-4DB2-BD59-A6C34878D82A}">
                    <a16:rowId xmlns:a16="http://schemas.microsoft.com/office/drawing/2014/main" val="2650244967"/>
                  </a:ext>
                </a:extLst>
              </a:tr>
              <a:tr h="0">
                <a:tc>
                  <a:txBody>
                    <a:bodyPr/>
                    <a:lstStyle/>
                    <a:p>
                      <a:pPr algn="r" fontAlgn="b"/>
                      <a:r>
                        <a:rPr lang="en-GB" sz="1100" b="0" i="0" u="none" strike="noStrike">
                          <a:solidFill>
                            <a:srgbClr val="000000"/>
                          </a:solidFill>
                          <a:effectLst/>
                          <a:latin typeface="Calibri" panose="020F0502020204030204" pitchFamily="34" charset="0"/>
                        </a:rPr>
                        <a:t>10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22.48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7.9</a:t>
                      </a:r>
                    </a:p>
                  </a:txBody>
                  <a:tcPr marL="9525" marR="9525" marT="9525" marB="0" anchor="b"/>
                </a:tc>
                <a:extLst>
                  <a:ext uri="{0D108BD9-81ED-4DB2-BD59-A6C34878D82A}">
                    <a16:rowId xmlns:a16="http://schemas.microsoft.com/office/drawing/2014/main" val="1195350973"/>
                  </a:ext>
                </a:extLst>
              </a:tr>
              <a:tr h="0">
                <a:tc>
                  <a:txBody>
                    <a:bodyPr/>
                    <a:lstStyle/>
                    <a:p>
                      <a:pPr algn="r" fontAlgn="b"/>
                      <a:r>
                        <a:rPr lang="en-GB" sz="1100" b="0" i="0" u="none" strike="noStrike">
                          <a:solidFill>
                            <a:srgbClr val="000000"/>
                          </a:solidFill>
                          <a:effectLst/>
                          <a:latin typeface="Calibri" panose="020F0502020204030204" pitchFamily="34" charset="0"/>
                        </a:rPr>
                        <a:t>11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44.15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142672948"/>
                  </a:ext>
                </a:extLst>
              </a:tr>
              <a:tr h="0">
                <a:tc>
                  <a:txBody>
                    <a:bodyPr/>
                    <a:lstStyle/>
                    <a:p>
                      <a:pPr algn="r" fontAlgn="b"/>
                      <a:r>
                        <a:rPr lang="en-GB" sz="1100" b="0" i="0" u="none" strike="noStrike">
                          <a:solidFill>
                            <a:srgbClr val="000000"/>
                          </a:solidFill>
                          <a:effectLst/>
                          <a:latin typeface="Calibri" panose="020F0502020204030204" pitchFamily="34" charset="0"/>
                        </a:rPr>
                        <a:t>12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42.80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284480366"/>
                  </a:ext>
                </a:extLst>
              </a:tr>
              <a:tr h="0">
                <a:tc>
                  <a:txBody>
                    <a:bodyPr/>
                    <a:lstStyle/>
                    <a:p>
                      <a:pPr algn="r" fontAlgn="b"/>
                      <a:r>
                        <a:rPr lang="en-GB" sz="1100" b="0" i="0" u="none" strike="noStrike">
                          <a:solidFill>
                            <a:srgbClr val="000000"/>
                          </a:solidFill>
                          <a:effectLst/>
                          <a:latin typeface="Calibri" panose="020F0502020204030204" pitchFamily="34" charset="0"/>
                        </a:rPr>
                        <a:t>13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7.7</a:t>
                      </a:r>
                    </a:p>
                  </a:txBody>
                  <a:tcPr marL="9525" marR="9525" marT="9525" marB="0" anchor="b"/>
                </a:tc>
                <a:extLst>
                  <a:ext uri="{0D108BD9-81ED-4DB2-BD59-A6C34878D82A}">
                    <a16:rowId xmlns:a16="http://schemas.microsoft.com/office/drawing/2014/main" val="3483848503"/>
                  </a:ext>
                </a:extLst>
              </a:tr>
              <a:tr h="0">
                <a:tc>
                  <a:txBody>
                    <a:bodyPr/>
                    <a:lstStyle/>
                    <a:p>
                      <a:pPr algn="r" fontAlgn="b"/>
                      <a:r>
                        <a:rPr lang="en-GB" sz="1100" b="0" i="0" u="none" strike="noStrike">
                          <a:solidFill>
                            <a:srgbClr val="000000"/>
                          </a:solidFill>
                          <a:effectLst/>
                          <a:latin typeface="Calibri" panose="020F0502020204030204" pitchFamily="34" charset="0"/>
                        </a:rPr>
                        <a:t>14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31.78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597931463"/>
                  </a:ext>
                </a:extLst>
              </a:tr>
              <a:tr h="0">
                <a:tc>
                  <a:txBody>
                    <a:bodyPr/>
                    <a:lstStyle/>
                    <a:p>
                      <a:pPr algn="r" fontAlgn="b"/>
                      <a:r>
                        <a:rPr lang="en-GB" sz="1100" b="0" i="0" u="none" strike="noStrike">
                          <a:solidFill>
                            <a:srgbClr val="000000"/>
                          </a:solidFill>
                          <a:effectLst/>
                          <a:latin typeface="Calibri" panose="020F0502020204030204" pitchFamily="34" charset="0"/>
                        </a:rPr>
                        <a:t>15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52.90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3727924372"/>
                  </a:ext>
                </a:extLst>
              </a:tr>
              <a:tr h="0">
                <a:tc>
                  <a:txBody>
                    <a:bodyPr/>
                    <a:lstStyle/>
                    <a:p>
                      <a:pPr algn="r" fontAlgn="b"/>
                      <a:r>
                        <a:rPr lang="en-GB" sz="1100" b="0" i="0" u="none" strike="noStrike">
                          <a:solidFill>
                            <a:srgbClr val="000000"/>
                          </a:solidFill>
                          <a:effectLst/>
                          <a:latin typeface="Calibri" panose="020F0502020204030204" pitchFamily="34" charset="0"/>
                        </a:rPr>
                        <a:t>16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23.90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7.6</a:t>
                      </a:r>
                    </a:p>
                  </a:txBody>
                  <a:tcPr marL="9525" marR="9525" marT="9525" marB="0" anchor="b"/>
                </a:tc>
                <a:extLst>
                  <a:ext uri="{0D108BD9-81ED-4DB2-BD59-A6C34878D82A}">
                    <a16:rowId xmlns:a16="http://schemas.microsoft.com/office/drawing/2014/main" val="2599866912"/>
                  </a:ext>
                </a:extLst>
              </a:tr>
              <a:tr h="0">
                <a:tc>
                  <a:txBody>
                    <a:bodyPr/>
                    <a:lstStyle/>
                    <a:p>
                      <a:pPr algn="r" fontAlgn="b"/>
                      <a:r>
                        <a:rPr lang="en-GB" sz="1100" b="0" i="0" u="none" strike="noStrike">
                          <a:solidFill>
                            <a:srgbClr val="000000"/>
                          </a:solidFill>
                          <a:effectLst/>
                          <a:latin typeface="Calibri" panose="020F0502020204030204" pitchFamily="34" charset="0"/>
                        </a:rPr>
                        <a:t>17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50.15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3759130999"/>
                  </a:ext>
                </a:extLst>
              </a:tr>
              <a:tr h="0">
                <a:tc>
                  <a:txBody>
                    <a:bodyPr/>
                    <a:lstStyle/>
                    <a:p>
                      <a:pPr algn="r" fontAlgn="b"/>
                      <a:r>
                        <a:rPr lang="en-GB" sz="1100" b="0" i="0" u="none" strike="noStrike">
                          <a:solidFill>
                            <a:srgbClr val="000000"/>
                          </a:solidFill>
                          <a:effectLst/>
                          <a:latin typeface="Calibri" panose="020F0502020204030204" pitchFamily="34" charset="0"/>
                        </a:rPr>
                        <a:t>18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53.63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7.7</a:t>
                      </a:r>
                    </a:p>
                  </a:txBody>
                  <a:tcPr marL="9525" marR="9525" marT="9525" marB="0" anchor="b"/>
                </a:tc>
                <a:extLst>
                  <a:ext uri="{0D108BD9-81ED-4DB2-BD59-A6C34878D82A}">
                    <a16:rowId xmlns:a16="http://schemas.microsoft.com/office/drawing/2014/main" val="1164464561"/>
                  </a:ext>
                </a:extLst>
              </a:tr>
              <a:tr h="0">
                <a:tc>
                  <a:txBody>
                    <a:bodyPr/>
                    <a:lstStyle/>
                    <a:p>
                      <a:pPr algn="r" fontAlgn="b"/>
                      <a:r>
                        <a:rPr lang="en-GB" sz="1100" b="0" i="0" u="none" strike="noStrike">
                          <a:solidFill>
                            <a:srgbClr val="000000"/>
                          </a:solidFill>
                          <a:effectLst/>
                          <a:latin typeface="Calibri" panose="020F0502020204030204" pitchFamily="34" charset="0"/>
                        </a:rPr>
                        <a:t>19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29.60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3009616707"/>
                  </a:ext>
                </a:extLst>
              </a:tr>
              <a:tr h="0">
                <a:tc>
                  <a:txBody>
                    <a:bodyPr/>
                    <a:lstStyle/>
                    <a:p>
                      <a:pPr algn="r" fontAlgn="b"/>
                      <a:r>
                        <a:rPr lang="en-GB" sz="1100" b="0" i="0" u="none" strike="noStrike">
                          <a:solidFill>
                            <a:srgbClr val="000000"/>
                          </a:solidFill>
                          <a:effectLst/>
                          <a:latin typeface="Calibri" panose="020F0502020204030204" pitchFamily="34" charset="0"/>
                        </a:rPr>
                        <a:t>20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5.88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7.8</a:t>
                      </a:r>
                    </a:p>
                  </a:txBody>
                  <a:tcPr marL="9525" marR="9525" marT="9525" marB="0" anchor="b"/>
                </a:tc>
                <a:extLst>
                  <a:ext uri="{0D108BD9-81ED-4DB2-BD59-A6C34878D82A}">
                    <a16:rowId xmlns:a16="http://schemas.microsoft.com/office/drawing/2014/main" val="317402237"/>
                  </a:ext>
                </a:extLst>
              </a:tr>
              <a:tr h="0">
                <a:tc>
                  <a:txBody>
                    <a:bodyPr/>
                    <a:lstStyle/>
                    <a:p>
                      <a:pPr algn="r" fontAlgn="b"/>
                      <a:r>
                        <a:rPr lang="en-GB" sz="1100" b="0" i="0" u="none" strike="noStrike">
                          <a:solidFill>
                            <a:srgbClr val="000000"/>
                          </a:solidFill>
                          <a:effectLst/>
                          <a:latin typeface="Calibri" panose="020F0502020204030204" pitchFamily="34" charset="0"/>
                        </a:rPr>
                        <a:t>21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31.55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3778039143"/>
                  </a:ext>
                </a:extLst>
              </a:tr>
              <a:tr h="0">
                <a:tc>
                  <a:txBody>
                    <a:bodyPr/>
                    <a:lstStyle/>
                    <a:p>
                      <a:pPr algn="r" fontAlgn="b"/>
                      <a:r>
                        <a:rPr lang="en-GB" sz="1100" b="0" i="0" u="none" strike="noStrike">
                          <a:solidFill>
                            <a:srgbClr val="000000"/>
                          </a:solidFill>
                          <a:effectLst/>
                          <a:latin typeface="Calibri" panose="020F0502020204030204" pitchFamily="34" charset="0"/>
                        </a:rPr>
                        <a:t>22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48.13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1324088310"/>
                  </a:ext>
                </a:extLst>
              </a:tr>
              <a:tr h="0">
                <a:tc>
                  <a:txBody>
                    <a:bodyPr/>
                    <a:lstStyle/>
                    <a:p>
                      <a:pPr algn="r" fontAlgn="b"/>
                      <a:r>
                        <a:rPr lang="en-GB" sz="1100" b="0" i="0" u="none" strike="noStrike">
                          <a:solidFill>
                            <a:srgbClr val="000000"/>
                          </a:solidFill>
                          <a:effectLst/>
                          <a:latin typeface="Calibri" panose="020F0502020204030204" pitchFamily="34" charset="0"/>
                        </a:rPr>
                        <a:t>23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40.18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69531363"/>
                  </a:ext>
                </a:extLst>
              </a:tr>
              <a:tr h="0">
                <a:tc>
                  <a:txBody>
                    <a:bodyPr/>
                    <a:lstStyle/>
                    <a:p>
                      <a:pPr algn="r" fontAlgn="b"/>
                      <a:r>
                        <a:rPr lang="en-GB" sz="1100" b="0" i="0" u="none" strike="noStrike">
                          <a:solidFill>
                            <a:srgbClr val="000000"/>
                          </a:solidFill>
                          <a:effectLst/>
                          <a:latin typeface="Calibri" panose="020F0502020204030204" pitchFamily="34" charset="0"/>
                        </a:rPr>
                        <a:t>24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33.90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816689468"/>
                  </a:ext>
                </a:extLst>
              </a:tr>
              <a:tr h="0">
                <a:tc>
                  <a:txBody>
                    <a:bodyPr/>
                    <a:lstStyle/>
                    <a:p>
                      <a:pPr algn="r" fontAlgn="b"/>
                      <a:r>
                        <a:rPr lang="en-GB" sz="1100" b="0" i="0" u="none" strike="noStrike">
                          <a:solidFill>
                            <a:srgbClr val="000000"/>
                          </a:solidFill>
                          <a:effectLst/>
                          <a:latin typeface="Calibri" panose="020F0502020204030204" pitchFamily="34" charset="0"/>
                        </a:rPr>
                        <a:t>25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46.18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3149533429"/>
                  </a:ext>
                </a:extLst>
              </a:tr>
              <a:tr h="0">
                <a:tc>
                  <a:txBody>
                    <a:bodyPr/>
                    <a:lstStyle/>
                    <a:p>
                      <a:pPr algn="r" fontAlgn="b"/>
                      <a:r>
                        <a:rPr lang="en-GB" sz="1100" b="0" i="0" u="none" strike="noStrike">
                          <a:solidFill>
                            <a:srgbClr val="000000"/>
                          </a:solidFill>
                          <a:effectLst/>
                          <a:latin typeface="Calibri" panose="020F0502020204030204" pitchFamily="34" charset="0"/>
                        </a:rPr>
                        <a:t>26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34.98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3151676227"/>
                  </a:ext>
                </a:extLst>
              </a:tr>
              <a:tr h="0">
                <a:tc>
                  <a:txBody>
                    <a:bodyPr/>
                    <a:lstStyle/>
                    <a:p>
                      <a:pPr algn="r" fontAlgn="b"/>
                      <a:r>
                        <a:rPr lang="en-GB" sz="1100" b="0" i="0" u="none" strike="noStrike">
                          <a:solidFill>
                            <a:srgbClr val="000000"/>
                          </a:solidFill>
                          <a:effectLst/>
                          <a:latin typeface="Calibri" panose="020F0502020204030204" pitchFamily="34" charset="0"/>
                        </a:rPr>
                        <a:t>27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42.68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8.6</a:t>
                      </a:r>
                    </a:p>
                  </a:txBody>
                  <a:tcPr marL="9525" marR="9525" marT="9525" marB="0" anchor="b"/>
                </a:tc>
                <a:extLst>
                  <a:ext uri="{0D108BD9-81ED-4DB2-BD59-A6C34878D82A}">
                    <a16:rowId xmlns:a16="http://schemas.microsoft.com/office/drawing/2014/main" val="1945632480"/>
                  </a:ext>
                </a:extLst>
              </a:tr>
              <a:tr h="0">
                <a:tc>
                  <a:txBody>
                    <a:bodyPr/>
                    <a:lstStyle/>
                    <a:p>
                      <a:pPr algn="r" fontAlgn="b"/>
                      <a:r>
                        <a:rPr lang="en-GB" sz="1100" b="0" i="0" u="none" strike="noStrike">
                          <a:solidFill>
                            <a:srgbClr val="000000"/>
                          </a:solidFill>
                          <a:effectLst/>
                          <a:latin typeface="Calibri" panose="020F0502020204030204" pitchFamily="34" charset="0"/>
                        </a:rPr>
                        <a:t>28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23.60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534722610"/>
                  </a:ext>
                </a:extLst>
              </a:tr>
              <a:tr h="0">
                <a:tc>
                  <a:txBody>
                    <a:bodyPr/>
                    <a:lstStyle/>
                    <a:p>
                      <a:pPr algn="r" fontAlgn="b"/>
                      <a:r>
                        <a:rPr lang="en-GB" sz="1100" b="0" i="0" u="none" strike="noStrike">
                          <a:solidFill>
                            <a:srgbClr val="000000"/>
                          </a:solidFill>
                          <a:effectLst/>
                          <a:latin typeface="Calibri" panose="020F0502020204030204" pitchFamily="34" charset="0"/>
                        </a:rPr>
                        <a:t>29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24.90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2037081022"/>
                  </a:ext>
                </a:extLst>
              </a:tr>
              <a:tr h="0">
                <a:tc>
                  <a:txBody>
                    <a:bodyPr/>
                    <a:lstStyle/>
                    <a:p>
                      <a:pPr algn="r" fontAlgn="b"/>
                      <a:r>
                        <a:rPr lang="en-GB" sz="1100" b="0" i="0" u="none" strike="noStrike">
                          <a:solidFill>
                            <a:srgbClr val="000000"/>
                          </a:solidFill>
                          <a:effectLst/>
                          <a:latin typeface="Calibri" panose="020F0502020204030204" pitchFamily="34" charset="0"/>
                        </a:rPr>
                        <a:t>30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46.18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3505252140"/>
                  </a:ext>
                </a:extLst>
              </a:tr>
              <a:tr h="0">
                <a:tc>
                  <a:txBody>
                    <a:bodyPr/>
                    <a:lstStyle/>
                    <a:p>
                      <a:pPr algn="r" fontAlgn="b"/>
                      <a:r>
                        <a:rPr lang="en-GB" sz="1100" b="0" i="0" u="none" strike="noStrike">
                          <a:solidFill>
                            <a:srgbClr val="000000"/>
                          </a:solidFill>
                          <a:effectLst/>
                          <a:latin typeface="Calibri" panose="020F0502020204030204" pitchFamily="34" charset="0"/>
                        </a:rPr>
                        <a:t>31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54.33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6.8</a:t>
                      </a:r>
                    </a:p>
                  </a:txBody>
                  <a:tcPr marL="9525" marR="9525" marT="9525" marB="0" anchor="b"/>
                </a:tc>
                <a:extLst>
                  <a:ext uri="{0D108BD9-81ED-4DB2-BD59-A6C34878D82A}">
                    <a16:rowId xmlns:a16="http://schemas.microsoft.com/office/drawing/2014/main" val="1143420092"/>
                  </a:ext>
                </a:extLst>
              </a:tr>
              <a:tr h="0">
                <a:tc>
                  <a:txBody>
                    <a:bodyPr/>
                    <a:lstStyle/>
                    <a:p>
                      <a:pPr algn="r" fontAlgn="b"/>
                      <a:r>
                        <a:rPr lang="en-GB" sz="1100" b="0" i="0" u="none" strike="noStrike">
                          <a:solidFill>
                            <a:srgbClr val="000000"/>
                          </a:solidFill>
                          <a:effectLst/>
                          <a:latin typeface="Calibri" panose="020F0502020204030204" pitchFamily="34" charset="0"/>
                        </a:rPr>
                        <a:t>32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53.65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845967422"/>
                  </a:ext>
                </a:extLst>
              </a:tr>
              <a:tr h="0">
                <a:tc>
                  <a:txBody>
                    <a:bodyPr/>
                    <a:lstStyle/>
                    <a:p>
                      <a:pPr algn="r" fontAlgn="b"/>
                      <a:r>
                        <a:rPr lang="en-GB" sz="1100" b="0" i="0" u="none" strike="noStrike">
                          <a:solidFill>
                            <a:srgbClr val="000000"/>
                          </a:solidFill>
                          <a:effectLst/>
                          <a:latin typeface="Calibri" panose="020F0502020204030204" pitchFamily="34" charset="0"/>
                        </a:rPr>
                        <a:t>33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58.08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2210414653"/>
                  </a:ext>
                </a:extLst>
              </a:tr>
              <a:tr h="0">
                <a:tc>
                  <a:txBody>
                    <a:bodyPr/>
                    <a:lstStyle/>
                    <a:p>
                      <a:pPr algn="r" fontAlgn="b"/>
                      <a:r>
                        <a:rPr lang="en-GB" sz="1100" b="0" i="0" u="none" strike="noStrike">
                          <a:solidFill>
                            <a:srgbClr val="000000"/>
                          </a:solidFill>
                          <a:effectLst/>
                          <a:latin typeface="Calibri" panose="020F0502020204030204" pitchFamily="34" charset="0"/>
                        </a:rPr>
                        <a:t>34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52.63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7.9</a:t>
                      </a:r>
                    </a:p>
                  </a:txBody>
                  <a:tcPr marL="9525" marR="9525" marT="9525" marB="0" anchor="b"/>
                </a:tc>
                <a:extLst>
                  <a:ext uri="{0D108BD9-81ED-4DB2-BD59-A6C34878D82A}">
                    <a16:rowId xmlns:a16="http://schemas.microsoft.com/office/drawing/2014/main" val="4107946084"/>
                  </a:ext>
                </a:extLst>
              </a:tr>
              <a:tr h="0">
                <a:tc>
                  <a:txBody>
                    <a:bodyPr/>
                    <a:lstStyle/>
                    <a:p>
                      <a:pPr algn="r" fontAlgn="b"/>
                      <a:r>
                        <a:rPr lang="en-GB" sz="1100" b="0" i="0" u="none" strike="noStrike" dirty="0">
                          <a:solidFill>
                            <a:srgbClr val="000000"/>
                          </a:solidFill>
                          <a:effectLst/>
                          <a:latin typeface="Calibri" panose="020F0502020204030204" pitchFamily="34" charset="0"/>
                        </a:rPr>
                        <a:t>35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47.20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1363837152"/>
                  </a:ext>
                </a:extLst>
              </a:tr>
              <a:tr h="0">
                <a:tc>
                  <a:txBody>
                    <a:bodyPr/>
                    <a:lstStyle/>
                    <a:p>
                      <a:pPr algn="r" fontAlgn="b"/>
                      <a:r>
                        <a:rPr lang="en-GB" sz="1100" b="0" i="0" u="none" strike="noStrike">
                          <a:solidFill>
                            <a:srgbClr val="000000"/>
                          </a:solidFill>
                          <a:effectLst/>
                          <a:latin typeface="Calibri" panose="020F0502020204030204" pitchFamily="34" charset="0"/>
                        </a:rPr>
                        <a:t>36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52.63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1302457324"/>
                  </a:ext>
                </a:extLst>
              </a:tr>
              <a:tr h="0">
                <a:tc>
                  <a:txBody>
                    <a:bodyPr/>
                    <a:lstStyle/>
                    <a:p>
                      <a:pPr algn="r" fontAlgn="b"/>
                      <a:r>
                        <a:rPr lang="en-GB" sz="1100" b="0" i="0" u="none" strike="noStrike">
                          <a:solidFill>
                            <a:srgbClr val="000000"/>
                          </a:solidFill>
                          <a:effectLst/>
                          <a:latin typeface="Calibri" panose="020F0502020204030204" pitchFamily="34" charset="0"/>
                        </a:rPr>
                        <a:t>37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34.40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3130455872"/>
                  </a:ext>
                </a:extLst>
              </a:tr>
              <a:tr h="0">
                <a:tc>
                  <a:txBody>
                    <a:bodyPr/>
                    <a:lstStyle/>
                    <a:p>
                      <a:pPr algn="r" fontAlgn="b"/>
                      <a:r>
                        <a:rPr lang="en-GB" sz="1100" b="0" i="0" u="none" strike="noStrike">
                          <a:solidFill>
                            <a:srgbClr val="000000"/>
                          </a:solidFill>
                          <a:effectLst/>
                          <a:latin typeface="Calibri" panose="020F0502020204030204" pitchFamily="34" charset="0"/>
                        </a:rPr>
                        <a:t>38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62.13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7.7</a:t>
                      </a:r>
                    </a:p>
                  </a:txBody>
                  <a:tcPr marL="9525" marR="9525" marT="9525" marB="0" anchor="b"/>
                </a:tc>
                <a:extLst>
                  <a:ext uri="{0D108BD9-81ED-4DB2-BD59-A6C34878D82A}">
                    <a16:rowId xmlns:a16="http://schemas.microsoft.com/office/drawing/2014/main" val="3008969557"/>
                  </a:ext>
                </a:extLst>
              </a:tr>
              <a:tr h="0">
                <a:tc>
                  <a:txBody>
                    <a:bodyPr/>
                    <a:lstStyle/>
                    <a:p>
                      <a:pPr algn="r" fontAlgn="b"/>
                      <a:r>
                        <a:rPr lang="en-GB" sz="1100" b="0" i="0" u="none" strike="noStrike">
                          <a:solidFill>
                            <a:srgbClr val="000000"/>
                          </a:solidFill>
                          <a:effectLst/>
                          <a:latin typeface="Calibri" panose="020F0502020204030204" pitchFamily="34" charset="0"/>
                        </a:rPr>
                        <a:t>39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58.78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549800448"/>
                  </a:ext>
                </a:extLst>
              </a:tr>
              <a:tr h="0">
                <a:tc>
                  <a:txBody>
                    <a:bodyPr/>
                    <a:lstStyle/>
                    <a:p>
                      <a:pPr algn="r" fontAlgn="b"/>
                      <a:r>
                        <a:rPr lang="en-GB" sz="1100" b="0" i="0" u="none" strike="noStrike">
                          <a:solidFill>
                            <a:srgbClr val="000000"/>
                          </a:solidFill>
                          <a:effectLst/>
                          <a:latin typeface="Calibri" panose="020F0502020204030204" pitchFamily="34" charset="0"/>
                        </a:rPr>
                        <a:t>40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40.20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7.9</a:t>
                      </a:r>
                    </a:p>
                  </a:txBody>
                  <a:tcPr marL="9525" marR="9525" marT="9525" marB="0" anchor="b"/>
                </a:tc>
                <a:extLst>
                  <a:ext uri="{0D108BD9-81ED-4DB2-BD59-A6C34878D82A}">
                    <a16:rowId xmlns:a16="http://schemas.microsoft.com/office/drawing/2014/main" val="1811706189"/>
                  </a:ext>
                </a:extLst>
              </a:tr>
              <a:tr h="0">
                <a:tc>
                  <a:txBody>
                    <a:bodyPr/>
                    <a:lstStyle/>
                    <a:p>
                      <a:pPr algn="r" fontAlgn="b"/>
                      <a:r>
                        <a:rPr lang="en-GB" sz="1100" b="0" i="0" u="none" strike="noStrike">
                          <a:solidFill>
                            <a:srgbClr val="000000"/>
                          </a:solidFill>
                          <a:effectLst/>
                          <a:latin typeface="Calibri" panose="020F0502020204030204" pitchFamily="34" charset="0"/>
                        </a:rPr>
                        <a:t>41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29.13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428306869"/>
                  </a:ext>
                </a:extLst>
              </a:tr>
              <a:tr h="0">
                <a:tc>
                  <a:txBody>
                    <a:bodyPr/>
                    <a:lstStyle/>
                    <a:p>
                      <a:pPr algn="r" fontAlgn="b"/>
                      <a:r>
                        <a:rPr lang="en-GB" sz="1100" b="0" i="0" u="none" strike="noStrike">
                          <a:solidFill>
                            <a:srgbClr val="000000"/>
                          </a:solidFill>
                          <a:effectLst/>
                          <a:latin typeface="Calibri" panose="020F0502020204030204" pitchFamily="34" charset="0"/>
                        </a:rPr>
                        <a:t>42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44.98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4081783430"/>
                  </a:ext>
                </a:extLst>
              </a:tr>
              <a:tr h="0">
                <a:tc>
                  <a:txBody>
                    <a:bodyPr/>
                    <a:lstStyle/>
                    <a:p>
                      <a:pPr algn="r" fontAlgn="b"/>
                      <a:r>
                        <a:rPr lang="en-GB" sz="1100" b="0" i="0" u="none" strike="noStrike">
                          <a:solidFill>
                            <a:srgbClr val="000000"/>
                          </a:solidFill>
                          <a:effectLst/>
                          <a:latin typeface="Calibri" panose="020F0502020204030204" pitchFamily="34" charset="0"/>
                        </a:rPr>
                        <a:t>43</a:t>
                      </a:r>
                    </a:p>
                  </a:txBody>
                  <a:tcPr marL="9525" marR="9525" marT="9525" marB="0" anchor="b"/>
                </a:tc>
                <a:tc>
                  <a:txBody>
                    <a:bodyPr/>
                    <a:lstStyle/>
                    <a:p>
                      <a:pPr algn="ctr" fontAlgn="b"/>
                      <a:r>
                        <a:rPr lang="en-GB" sz="1100" b="0" i="0" u="none" strike="noStrike" dirty="0">
                          <a:solidFill>
                            <a:srgbClr val="000000"/>
                          </a:solidFill>
                          <a:effectLst/>
                          <a:latin typeface="Calibri" panose="020F0502020204030204" pitchFamily="34" charset="0"/>
                        </a:rPr>
                        <a:t>35.05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95379463"/>
                  </a:ext>
                </a:extLst>
              </a:tr>
              <a:tr h="0">
                <a:tc>
                  <a:txBody>
                    <a:bodyPr/>
                    <a:lstStyle/>
                    <a:p>
                      <a:pPr algn="r" fontAlgn="b"/>
                      <a:r>
                        <a:rPr lang="en-GB" sz="1100" b="0" i="0" u="none" strike="noStrike">
                          <a:solidFill>
                            <a:srgbClr val="000000"/>
                          </a:solidFill>
                          <a:effectLst/>
                          <a:latin typeface="Calibri" panose="020F0502020204030204" pitchFamily="34" charset="0"/>
                        </a:rPr>
                        <a:t>44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32.13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08847188"/>
                  </a:ext>
                </a:extLst>
              </a:tr>
              <a:tr h="0">
                <a:tc>
                  <a:txBody>
                    <a:bodyPr/>
                    <a:lstStyle/>
                    <a:p>
                      <a:pPr algn="r" fontAlgn="b"/>
                      <a:r>
                        <a:rPr lang="en-GB" sz="1100" b="0" i="0" u="none" strike="noStrike">
                          <a:solidFill>
                            <a:srgbClr val="000000"/>
                          </a:solidFill>
                          <a:effectLst/>
                          <a:latin typeface="Calibri" panose="020F0502020204030204" pitchFamily="34" charset="0"/>
                        </a:rPr>
                        <a:t>45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40.90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1094114965"/>
                  </a:ext>
                </a:extLst>
              </a:tr>
              <a:tr h="0">
                <a:tc>
                  <a:txBody>
                    <a:bodyPr/>
                    <a:lstStyle/>
                    <a:p>
                      <a:pPr algn="r" fontAlgn="b"/>
                      <a:r>
                        <a:rPr lang="en-GB" sz="1100" b="0" i="0" u="none" strike="noStrike">
                          <a:solidFill>
                            <a:srgbClr val="000000"/>
                          </a:solidFill>
                          <a:effectLst/>
                          <a:latin typeface="Calibri" panose="020F0502020204030204" pitchFamily="34" charset="0"/>
                        </a:rPr>
                        <a:t>46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51.55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4170000128"/>
                  </a:ext>
                </a:extLst>
              </a:tr>
              <a:tr h="0">
                <a:tc>
                  <a:txBody>
                    <a:bodyPr/>
                    <a:lstStyle/>
                    <a:p>
                      <a:pPr algn="r" fontAlgn="b"/>
                      <a:r>
                        <a:rPr lang="en-GB" sz="1100" b="0" i="0" u="none" strike="noStrike">
                          <a:solidFill>
                            <a:srgbClr val="000000"/>
                          </a:solidFill>
                          <a:effectLst/>
                          <a:latin typeface="Calibri" panose="020F0502020204030204" pitchFamily="34" charset="0"/>
                        </a:rPr>
                        <a:t>47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32.70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600505824"/>
                  </a:ext>
                </a:extLst>
              </a:tr>
              <a:tr h="101284">
                <a:tc>
                  <a:txBody>
                    <a:bodyPr/>
                    <a:lstStyle/>
                    <a:p>
                      <a:pPr algn="r" fontAlgn="b"/>
                      <a:r>
                        <a:rPr lang="en-GB" sz="1100" b="0" i="0" u="none" strike="noStrike" dirty="0">
                          <a:solidFill>
                            <a:srgbClr val="000000"/>
                          </a:solidFill>
                          <a:effectLst/>
                          <a:latin typeface="Calibri" panose="020F0502020204030204" pitchFamily="34" charset="0"/>
                        </a:rPr>
                        <a:t>48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48.65</a:t>
                      </a:r>
                    </a:p>
                  </a:txBody>
                  <a:tcPr marL="9525" marR="9525" marT="9525" marB="0" anchor="b"/>
                </a:tc>
                <a:tc>
                  <a:txBody>
                    <a:bodyPr/>
                    <a:lstStyle/>
                    <a:p>
                      <a:pPr algn="ctr" fontAlgn="b"/>
                      <a:r>
                        <a:rPr lang="en-GB" sz="1100" b="0" i="0" u="none" strike="noStrike" dirty="0">
                          <a:solidFill>
                            <a:srgbClr val="000000"/>
                          </a:solidFill>
                          <a:effectLst/>
                          <a:latin typeface="Calibri" panose="020F0502020204030204" pitchFamily="34" charset="0"/>
                        </a:rPr>
                        <a:t>7.9</a:t>
                      </a:r>
                    </a:p>
                  </a:txBody>
                  <a:tcPr marL="9525" marR="9525" marT="9525" marB="0" anchor="b"/>
                </a:tc>
                <a:extLst>
                  <a:ext uri="{0D108BD9-81ED-4DB2-BD59-A6C34878D82A}">
                    <a16:rowId xmlns:a16="http://schemas.microsoft.com/office/drawing/2014/main" val="3799034811"/>
                  </a:ext>
                </a:extLst>
              </a:tr>
            </a:tbl>
          </a:graphicData>
        </a:graphic>
      </p:graphicFrame>
      <p:graphicFrame>
        <p:nvGraphicFramePr>
          <p:cNvPr id="7" name="Table 6">
            <a:extLst>
              <a:ext uri="{FF2B5EF4-FFF2-40B4-BE49-F238E27FC236}">
                <a16:creationId xmlns:a16="http://schemas.microsoft.com/office/drawing/2014/main" id="{947F135D-2BD0-4B4E-84A1-670E6898DEBE}"/>
              </a:ext>
            </a:extLst>
          </p:cNvPr>
          <p:cNvGraphicFramePr>
            <a:graphicFrameLocks noGrp="1"/>
          </p:cNvGraphicFramePr>
          <p:nvPr>
            <p:extLst>
              <p:ext uri="{D42A27DB-BD31-4B8C-83A1-F6EECF244321}">
                <p14:modId xmlns:p14="http://schemas.microsoft.com/office/powerpoint/2010/main" val="2766382205"/>
              </p:ext>
            </p:extLst>
          </p:nvPr>
        </p:nvGraphicFramePr>
        <p:xfrm>
          <a:off x="2952102" y="211144"/>
          <a:ext cx="2616178" cy="8681085"/>
        </p:xfrm>
        <a:graphic>
          <a:graphicData uri="http://schemas.openxmlformats.org/drawingml/2006/table">
            <a:tbl>
              <a:tblPr firstRow="1" firstCol="1" bandRow="1">
                <a:tableStyleId>{616DA210-FB5B-4158-B5E0-FEB733F419BA}</a:tableStyleId>
              </a:tblPr>
              <a:tblGrid>
                <a:gridCol w="923925">
                  <a:extLst>
                    <a:ext uri="{9D8B030D-6E8A-4147-A177-3AD203B41FA5}">
                      <a16:colId xmlns:a16="http://schemas.microsoft.com/office/drawing/2014/main" val="4258569618"/>
                    </a:ext>
                  </a:extLst>
                </a:gridCol>
                <a:gridCol w="893763">
                  <a:extLst>
                    <a:ext uri="{9D8B030D-6E8A-4147-A177-3AD203B41FA5}">
                      <a16:colId xmlns:a16="http://schemas.microsoft.com/office/drawing/2014/main" val="1345389458"/>
                    </a:ext>
                  </a:extLst>
                </a:gridCol>
                <a:gridCol w="798490">
                  <a:extLst>
                    <a:ext uri="{9D8B030D-6E8A-4147-A177-3AD203B41FA5}">
                      <a16:colId xmlns:a16="http://schemas.microsoft.com/office/drawing/2014/main" val="64015893"/>
                    </a:ext>
                  </a:extLst>
                </a:gridCol>
              </a:tblGrid>
              <a:tr h="0">
                <a:tc>
                  <a:txBody>
                    <a:bodyPr/>
                    <a:lstStyle/>
                    <a:p>
                      <a:pPr algn="ctr" fontAlgn="ctr"/>
                      <a:r>
                        <a:rPr lang="en-GB" sz="1100" b="1" i="0" u="none" strike="noStrike" dirty="0">
                          <a:solidFill>
                            <a:srgbClr val="000000"/>
                          </a:solidFill>
                          <a:effectLst/>
                          <a:latin typeface="Calibri" panose="020F0502020204030204" pitchFamily="34" charset="0"/>
                        </a:rPr>
                        <a:t>Biopsy number</a:t>
                      </a:r>
                    </a:p>
                  </a:txBody>
                  <a:tcPr marL="9525" marR="9525" marT="9525" marB="0" anchor="ctr"/>
                </a:tc>
                <a:tc>
                  <a:txBody>
                    <a:bodyPr/>
                    <a:lstStyle/>
                    <a:p>
                      <a:pPr algn="ctr" fontAlgn="ctr"/>
                      <a:r>
                        <a:rPr lang="en-GB" sz="1100" b="1" i="0" u="none" strike="noStrike">
                          <a:solidFill>
                            <a:srgbClr val="000000"/>
                          </a:solidFill>
                          <a:effectLst/>
                          <a:latin typeface="Calibri" panose="020F0502020204030204" pitchFamily="34" charset="0"/>
                        </a:rPr>
                        <a:t>Total RNA (ng)</a:t>
                      </a:r>
                    </a:p>
                  </a:txBody>
                  <a:tcPr marL="9525" marR="9525" marT="9525" marB="0" anchor="ctr"/>
                </a:tc>
                <a:tc>
                  <a:txBody>
                    <a:bodyPr/>
                    <a:lstStyle/>
                    <a:p>
                      <a:pPr algn="ctr" fontAlgn="ctr"/>
                      <a:r>
                        <a:rPr lang="en-GB" sz="1100" b="1" i="0" u="none" strike="noStrike" dirty="0">
                          <a:solidFill>
                            <a:srgbClr val="000000"/>
                          </a:solidFill>
                          <a:effectLst/>
                          <a:latin typeface="Calibri" panose="020F0502020204030204" pitchFamily="34" charset="0"/>
                        </a:rPr>
                        <a:t>RIN</a:t>
                      </a:r>
                    </a:p>
                  </a:txBody>
                  <a:tcPr marL="9525" marR="9525" marT="9525" marB="0" anchor="ctr"/>
                </a:tc>
                <a:extLst>
                  <a:ext uri="{0D108BD9-81ED-4DB2-BD59-A6C34878D82A}">
                    <a16:rowId xmlns:a16="http://schemas.microsoft.com/office/drawing/2014/main" val="2965437273"/>
                  </a:ext>
                </a:extLst>
              </a:tr>
              <a:tr h="0">
                <a:tc>
                  <a:txBody>
                    <a:bodyPr/>
                    <a:lstStyle/>
                    <a:p>
                      <a:pPr algn="r" fontAlgn="b"/>
                      <a:r>
                        <a:rPr lang="en-GB" sz="1100" b="0" i="0" u="none" strike="noStrike">
                          <a:solidFill>
                            <a:srgbClr val="000000"/>
                          </a:solidFill>
                          <a:effectLst/>
                          <a:latin typeface="Calibri" panose="020F0502020204030204" pitchFamily="34" charset="0"/>
                        </a:rPr>
                        <a:t>49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79.08</a:t>
                      </a:r>
                    </a:p>
                  </a:txBody>
                  <a:tcPr marL="9525" marR="9525" marT="9525" marB="0" anchor="b"/>
                </a:tc>
                <a:tc>
                  <a:txBody>
                    <a:bodyPr/>
                    <a:lstStyle/>
                    <a:p>
                      <a:pPr algn="ctr" fontAlgn="b"/>
                      <a:r>
                        <a:rPr lang="en-GB" sz="1100" b="0" i="0" u="none" strike="noStrike" dirty="0">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3616305636"/>
                  </a:ext>
                </a:extLst>
              </a:tr>
              <a:tr h="0">
                <a:tc>
                  <a:txBody>
                    <a:bodyPr/>
                    <a:lstStyle/>
                    <a:p>
                      <a:pPr algn="r" fontAlgn="b"/>
                      <a:r>
                        <a:rPr lang="en-GB" sz="1100" b="0" i="0" u="none" strike="noStrike">
                          <a:solidFill>
                            <a:srgbClr val="000000"/>
                          </a:solidFill>
                          <a:effectLst/>
                          <a:latin typeface="Calibri" panose="020F0502020204030204" pitchFamily="34" charset="0"/>
                        </a:rPr>
                        <a:t>50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44.93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2041827295"/>
                  </a:ext>
                </a:extLst>
              </a:tr>
              <a:tr h="0">
                <a:tc>
                  <a:txBody>
                    <a:bodyPr/>
                    <a:lstStyle/>
                    <a:p>
                      <a:pPr algn="r" fontAlgn="b"/>
                      <a:r>
                        <a:rPr lang="en-GB" sz="1100" b="0" i="0" u="none" strike="noStrike">
                          <a:solidFill>
                            <a:srgbClr val="000000"/>
                          </a:solidFill>
                          <a:effectLst/>
                          <a:latin typeface="Calibri" panose="020F0502020204030204" pitchFamily="34" charset="0"/>
                        </a:rPr>
                        <a:t>51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12.85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7.8</a:t>
                      </a:r>
                    </a:p>
                  </a:txBody>
                  <a:tcPr marL="9525" marR="9525" marT="9525" marB="0" anchor="b"/>
                </a:tc>
                <a:extLst>
                  <a:ext uri="{0D108BD9-81ED-4DB2-BD59-A6C34878D82A}">
                    <a16:rowId xmlns:a16="http://schemas.microsoft.com/office/drawing/2014/main" val="56970814"/>
                  </a:ext>
                </a:extLst>
              </a:tr>
              <a:tr h="0">
                <a:tc>
                  <a:txBody>
                    <a:bodyPr/>
                    <a:lstStyle/>
                    <a:p>
                      <a:pPr algn="r" fontAlgn="b"/>
                      <a:r>
                        <a:rPr lang="en-GB" sz="1100" b="0" i="0" u="none" strike="noStrike">
                          <a:solidFill>
                            <a:srgbClr val="000000"/>
                          </a:solidFill>
                          <a:effectLst/>
                          <a:latin typeface="Calibri" panose="020F0502020204030204" pitchFamily="34" charset="0"/>
                        </a:rPr>
                        <a:t>52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40.45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376737313"/>
                  </a:ext>
                </a:extLst>
              </a:tr>
              <a:tr h="0">
                <a:tc>
                  <a:txBody>
                    <a:bodyPr/>
                    <a:lstStyle/>
                    <a:p>
                      <a:pPr algn="r" fontAlgn="b"/>
                      <a:r>
                        <a:rPr lang="en-GB" sz="1100" b="0" i="0" u="none" strike="noStrike">
                          <a:solidFill>
                            <a:srgbClr val="000000"/>
                          </a:solidFill>
                          <a:effectLst/>
                          <a:latin typeface="Calibri" panose="020F0502020204030204" pitchFamily="34" charset="0"/>
                        </a:rPr>
                        <a:t>53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84.48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2319836401"/>
                  </a:ext>
                </a:extLst>
              </a:tr>
              <a:tr h="0">
                <a:tc>
                  <a:txBody>
                    <a:bodyPr/>
                    <a:lstStyle/>
                    <a:p>
                      <a:pPr algn="r" fontAlgn="b"/>
                      <a:r>
                        <a:rPr lang="en-GB" sz="1100" b="0" i="0" u="none" strike="noStrike">
                          <a:solidFill>
                            <a:srgbClr val="000000"/>
                          </a:solidFill>
                          <a:effectLst/>
                          <a:latin typeface="Calibri" panose="020F0502020204030204" pitchFamily="34" charset="0"/>
                        </a:rPr>
                        <a:t>54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16.70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612665724"/>
                  </a:ext>
                </a:extLst>
              </a:tr>
              <a:tr h="0">
                <a:tc>
                  <a:txBody>
                    <a:bodyPr/>
                    <a:lstStyle/>
                    <a:p>
                      <a:pPr algn="r" fontAlgn="b"/>
                      <a:r>
                        <a:rPr lang="en-GB" sz="1100" b="0" i="0" u="none" strike="noStrike">
                          <a:solidFill>
                            <a:srgbClr val="000000"/>
                          </a:solidFill>
                          <a:effectLst/>
                          <a:latin typeface="Calibri" panose="020F0502020204030204" pitchFamily="34" charset="0"/>
                        </a:rPr>
                        <a:t>55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60.68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5.5</a:t>
                      </a:r>
                    </a:p>
                  </a:txBody>
                  <a:tcPr marL="9525" marR="9525" marT="9525" marB="0" anchor="b"/>
                </a:tc>
                <a:extLst>
                  <a:ext uri="{0D108BD9-81ED-4DB2-BD59-A6C34878D82A}">
                    <a16:rowId xmlns:a16="http://schemas.microsoft.com/office/drawing/2014/main" val="1668508033"/>
                  </a:ext>
                </a:extLst>
              </a:tr>
              <a:tr h="0">
                <a:tc>
                  <a:txBody>
                    <a:bodyPr/>
                    <a:lstStyle/>
                    <a:p>
                      <a:pPr algn="r" fontAlgn="b"/>
                      <a:r>
                        <a:rPr lang="en-GB" sz="1100" b="0" i="0" u="none" strike="noStrike">
                          <a:solidFill>
                            <a:srgbClr val="000000"/>
                          </a:solidFill>
                          <a:effectLst/>
                          <a:latin typeface="Calibri" panose="020F0502020204030204" pitchFamily="34" charset="0"/>
                        </a:rPr>
                        <a:t>56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19.18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2342667060"/>
                  </a:ext>
                </a:extLst>
              </a:tr>
              <a:tr h="0">
                <a:tc>
                  <a:txBody>
                    <a:bodyPr/>
                    <a:lstStyle/>
                    <a:p>
                      <a:pPr algn="r" fontAlgn="b"/>
                      <a:r>
                        <a:rPr lang="en-GB" sz="1100" b="0" i="0" u="none" strike="noStrike">
                          <a:solidFill>
                            <a:srgbClr val="000000"/>
                          </a:solidFill>
                          <a:effectLst/>
                          <a:latin typeface="Calibri" panose="020F0502020204030204" pitchFamily="34" charset="0"/>
                        </a:rPr>
                        <a:t>57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16.43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2477993085"/>
                  </a:ext>
                </a:extLst>
              </a:tr>
              <a:tr h="0">
                <a:tc>
                  <a:txBody>
                    <a:bodyPr/>
                    <a:lstStyle/>
                    <a:p>
                      <a:pPr algn="r" fontAlgn="b"/>
                      <a:r>
                        <a:rPr lang="en-GB" sz="1100" b="0" i="0" u="none" strike="noStrike">
                          <a:solidFill>
                            <a:srgbClr val="000000"/>
                          </a:solidFill>
                          <a:effectLst/>
                          <a:latin typeface="Calibri" panose="020F0502020204030204" pitchFamily="34" charset="0"/>
                        </a:rPr>
                        <a:t>58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33.40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729635329"/>
                  </a:ext>
                </a:extLst>
              </a:tr>
              <a:tr h="0">
                <a:tc>
                  <a:txBody>
                    <a:bodyPr/>
                    <a:lstStyle/>
                    <a:p>
                      <a:pPr algn="r" fontAlgn="b"/>
                      <a:r>
                        <a:rPr lang="en-GB" sz="1100" b="0" i="0" u="none" strike="noStrike">
                          <a:solidFill>
                            <a:srgbClr val="000000"/>
                          </a:solidFill>
                          <a:effectLst/>
                          <a:latin typeface="Calibri" panose="020F0502020204030204" pitchFamily="34" charset="0"/>
                        </a:rPr>
                        <a:t>59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64.60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4268355791"/>
                  </a:ext>
                </a:extLst>
              </a:tr>
              <a:tr h="0">
                <a:tc>
                  <a:txBody>
                    <a:bodyPr/>
                    <a:lstStyle/>
                    <a:p>
                      <a:pPr algn="r" fontAlgn="b"/>
                      <a:r>
                        <a:rPr lang="en-GB" sz="1100" b="0" i="0" u="none" strike="noStrike">
                          <a:solidFill>
                            <a:srgbClr val="000000"/>
                          </a:solidFill>
                          <a:effectLst/>
                          <a:latin typeface="Calibri" panose="020F0502020204030204" pitchFamily="34" charset="0"/>
                        </a:rPr>
                        <a:t>60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63.98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1285833095"/>
                  </a:ext>
                </a:extLst>
              </a:tr>
              <a:tr h="0">
                <a:tc>
                  <a:txBody>
                    <a:bodyPr/>
                    <a:lstStyle/>
                    <a:p>
                      <a:pPr algn="r" fontAlgn="b"/>
                      <a:r>
                        <a:rPr lang="en-GB" sz="1100" b="0" i="0" u="none" strike="noStrike">
                          <a:solidFill>
                            <a:srgbClr val="000000"/>
                          </a:solidFill>
                          <a:effectLst/>
                          <a:latin typeface="Calibri" panose="020F0502020204030204" pitchFamily="34" charset="0"/>
                        </a:rPr>
                        <a:t>61</a:t>
                      </a:r>
                    </a:p>
                  </a:txBody>
                  <a:tcPr marL="9525" marR="9525" marT="9525" marB="0" anchor="b"/>
                </a:tc>
                <a:tc>
                  <a:txBody>
                    <a:bodyPr/>
                    <a:lstStyle/>
                    <a:p>
                      <a:pPr algn="ctr" fontAlgn="b"/>
                      <a:r>
                        <a:rPr lang="en-GB" sz="1100" b="0" i="0" u="none" strike="noStrike" dirty="0">
                          <a:solidFill>
                            <a:srgbClr val="000000"/>
                          </a:solidFill>
                          <a:effectLst/>
                          <a:latin typeface="Calibri" panose="020F0502020204030204" pitchFamily="34" charset="0"/>
                        </a:rPr>
                        <a:t>35.95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3091868572"/>
                  </a:ext>
                </a:extLst>
              </a:tr>
              <a:tr h="0">
                <a:tc>
                  <a:txBody>
                    <a:bodyPr/>
                    <a:lstStyle/>
                    <a:p>
                      <a:pPr algn="r" fontAlgn="b"/>
                      <a:r>
                        <a:rPr lang="en-GB" sz="1100" b="0" i="0" u="none" strike="noStrike">
                          <a:solidFill>
                            <a:srgbClr val="000000"/>
                          </a:solidFill>
                          <a:effectLst/>
                          <a:latin typeface="Calibri" panose="020F0502020204030204" pitchFamily="34" charset="0"/>
                        </a:rPr>
                        <a:t>62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59.03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7.7</a:t>
                      </a:r>
                    </a:p>
                  </a:txBody>
                  <a:tcPr marL="9525" marR="9525" marT="9525" marB="0" anchor="b"/>
                </a:tc>
                <a:extLst>
                  <a:ext uri="{0D108BD9-81ED-4DB2-BD59-A6C34878D82A}">
                    <a16:rowId xmlns:a16="http://schemas.microsoft.com/office/drawing/2014/main" val="3178293126"/>
                  </a:ext>
                </a:extLst>
              </a:tr>
              <a:tr h="0">
                <a:tc>
                  <a:txBody>
                    <a:bodyPr/>
                    <a:lstStyle/>
                    <a:p>
                      <a:pPr algn="r" fontAlgn="b"/>
                      <a:r>
                        <a:rPr lang="en-GB" sz="1100" b="0" i="0" u="none" strike="noStrike">
                          <a:solidFill>
                            <a:srgbClr val="000000"/>
                          </a:solidFill>
                          <a:effectLst/>
                          <a:latin typeface="Calibri" panose="020F0502020204030204" pitchFamily="34" charset="0"/>
                        </a:rPr>
                        <a:t>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3821330067"/>
                  </a:ext>
                </a:extLst>
              </a:tr>
              <a:tr h="0">
                <a:tc>
                  <a:txBody>
                    <a:bodyPr/>
                    <a:lstStyle/>
                    <a:p>
                      <a:pPr algn="r" fontAlgn="b"/>
                      <a:r>
                        <a:rPr lang="en-GB" sz="1100" b="0" i="0" u="none" strike="noStrike">
                          <a:solidFill>
                            <a:srgbClr val="000000"/>
                          </a:solidFill>
                          <a:effectLst/>
                          <a:latin typeface="Calibri" panose="020F0502020204030204" pitchFamily="34" charset="0"/>
                        </a:rPr>
                        <a:t>64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15.08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4071659177"/>
                  </a:ext>
                </a:extLst>
              </a:tr>
              <a:tr h="0">
                <a:tc>
                  <a:txBody>
                    <a:bodyPr/>
                    <a:lstStyle/>
                    <a:p>
                      <a:pPr algn="r" fontAlgn="b"/>
                      <a:r>
                        <a:rPr lang="en-GB" sz="1100" b="0" i="0" u="none" strike="noStrike">
                          <a:solidFill>
                            <a:srgbClr val="000000"/>
                          </a:solidFill>
                          <a:effectLst/>
                          <a:latin typeface="Calibri" panose="020F0502020204030204" pitchFamily="34" charset="0"/>
                        </a:rPr>
                        <a:t>65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61.10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737080710"/>
                  </a:ext>
                </a:extLst>
              </a:tr>
              <a:tr h="0">
                <a:tc>
                  <a:txBody>
                    <a:bodyPr/>
                    <a:lstStyle/>
                    <a:p>
                      <a:pPr algn="r" fontAlgn="b"/>
                      <a:r>
                        <a:rPr lang="en-GB" sz="1100" b="0" i="0" u="none" strike="noStrike">
                          <a:solidFill>
                            <a:srgbClr val="000000"/>
                          </a:solidFill>
                          <a:effectLst/>
                          <a:latin typeface="Calibri" panose="020F0502020204030204" pitchFamily="34" charset="0"/>
                        </a:rPr>
                        <a:t>66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87.98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2407128019"/>
                  </a:ext>
                </a:extLst>
              </a:tr>
              <a:tr h="0">
                <a:tc>
                  <a:txBody>
                    <a:bodyPr/>
                    <a:lstStyle/>
                    <a:p>
                      <a:pPr algn="r" fontAlgn="b"/>
                      <a:r>
                        <a:rPr lang="en-GB" sz="1100" b="0" i="0" u="none" strike="noStrike">
                          <a:solidFill>
                            <a:srgbClr val="000000"/>
                          </a:solidFill>
                          <a:effectLst/>
                          <a:latin typeface="Calibri" panose="020F0502020204030204" pitchFamily="34" charset="0"/>
                        </a:rPr>
                        <a:t>67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53.33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3889100958"/>
                  </a:ext>
                </a:extLst>
              </a:tr>
              <a:tr h="0">
                <a:tc>
                  <a:txBody>
                    <a:bodyPr/>
                    <a:lstStyle/>
                    <a:p>
                      <a:pPr algn="r" fontAlgn="b"/>
                      <a:r>
                        <a:rPr lang="en-GB" sz="1100" b="0" i="0" u="none" strike="noStrike">
                          <a:solidFill>
                            <a:srgbClr val="000000"/>
                          </a:solidFill>
                          <a:effectLst/>
                          <a:latin typeface="Calibri" panose="020F0502020204030204" pitchFamily="34" charset="0"/>
                        </a:rPr>
                        <a:t>68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30.15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1944985667"/>
                  </a:ext>
                </a:extLst>
              </a:tr>
              <a:tr h="0">
                <a:tc>
                  <a:txBody>
                    <a:bodyPr/>
                    <a:lstStyle/>
                    <a:p>
                      <a:pPr algn="r" fontAlgn="b"/>
                      <a:r>
                        <a:rPr lang="en-GB" sz="1100" b="0" i="0" u="none" strike="noStrike">
                          <a:solidFill>
                            <a:srgbClr val="000000"/>
                          </a:solidFill>
                          <a:effectLst/>
                          <a:latin typeface="Calibri" panose="020F0502020204030204" pitchFamily="34" charset="0"/>
                        </a:rPr>
                        <a:t>69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51.00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4248894900"/>
                  </a:ext>
                </a:extLst>
              </a:tr>
              <a:tr h="0">
                <a:tc>
                  <a:txBody>
                    <a:bodyPr/>
                    <a:lstStyle/>
                    <a:p>
                      <a:pPr algn="r" fontAlgn="b"/>
                      <a:r>
                        <a:rPr lang="en-GB" sz="1100" b="0" i="0" u="none" strike="noStrike">
                          <a:solidFill>
                            <a:srgbClr val="000000"/>
                          </a:solidFill>
                          <a:effectLst/>
                          <a:latin typeface="Calibri" panose="020F0502020204030204" pitchFamily="34" charset="0"/>
                        </a:rPr>
                        <a:t>70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82.08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2072014939"/>
                  </a:ext>
                </a:extLst>
              </a:tr>
              <a:tr h="0">
                <a:tc>
                  <a:txBody>
                    <a:bodyPr/>
                    <a:lstStyle/>
                    <a:p>
                      <a:pPr algn="r" fontAlgn="b"/>
                      <a:r>
                        <a:rPr lang="en-GB" sz="1100" b="0" i="0" u="none" strike="noStrike">
                          <a:solidFill>
                            <a:srgbClr val="000000"/>
                          </a:solidFill>
                          <a:effectLst/>
                          <a:latin typeface="Calibri" panose="020F0502020204030204" pitchFamily="34" charset="0"/>
                        </a:rPr>
                        <a:t>71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63.43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7.7</a:t>
                      </a:r>
                    </a:p>
                  </a:txBody>
                  <a:tcPr marL="9525" marR="9525" marT="9525" marB="0" anchor="b"/>
                </a:tc>
                <a:extLst>
                  <a:ext uri="{0D108BD9-81ED-4DB2-BD59-A6C34878D82A}">
                    <a16:rowId xmlns:a16="http://schemas.microsoft.com/office/drawing/2014/main" val="2921007592"/>
                  </a:ext>
                </a:extLst>
              </a:tr>
              <a:tr h="0">
                <a:tc>
                  <a:txBody>
                    <a:bodyPr/>
                    <a:lstStyle/>
                    <a:p>
                      <a:pPr algn="r" fontAlgn="b"/>
                      <a:r>
                        <a:rPr lang="en-GB" sz="1100" b="0" i="0" u="none" strike="noStrike">
                          <a:solidFill>
                            <a:srgbClr val="000000"/>
                          </a:solidFill>
                          <a:effectLst/>
                          <a:latin typeface="Calibri" panose="020F0502020204030204" pitchFamily="34" charset="0"/>
                        </a:rPr>
                        <a:t>72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75.68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7.2</a:t>
                      </a:r>
                    </a:p>
                  </a:txBody>
                  <a:tcPr marL="9525" marR="9525" marT="9525" marB="0" anchor="b"/>
                </a:tc>
                <a:extLst>
                  <a:ext uri="{0D108BD9-81ED-4DB2-BD59-A6C34878D82A}">
                    <a16:rowId xmlns:a16="http://schemas.microsoft.com/office/drawing/2014/main" val="3916952878"/>
                  </a:ext>
                </a:extLst>
              </a:tr>
              <a:tr h="0">
                <a:tc>
                  <a:txBody>
                    <a:bodyPr/>
                    <a:lstStyle/>
                    <a:p>
                      <a:pPr algn="r" fontAlgn="b"/>
                      <a:r>
                        <a:rPr lang="en-GB" sz="1100" b="0" i="0" u="none" strike="noStrike">
                          <a:solidFill>
                            <a:srgbClr val="000000"/>
                          </a:solidFill>
                          <a:effectLst/>
                          <a:latin typeface="Calibri" panose="020F0502020204030204" pitchFamily="34" charset="0"/>
                        </a:rPr>
                        <a:t>73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85.03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7.9</a:t>
                      </a:r>
                    </a:p>
                  </a:txBody>
                  <a:tcPr marL="9525" marR="9525" marT="9525" marB="0" anchor="b"/>
                </a:tc>
                <a:extLst>
                  <a:ext uri="{0D108BD9-81ED-4DB2-BD59-A6C34878D82A}">
                    <a16:rowId xmlns:a16="http://schemas.microsoft.com/office/drawing/2014/main" val="791240822"/>
                  </a:ext>
                </a:extLst>
              </a:tr>
              <a:tr h="0">
                <a:tc>
                  <a:txBody>
                    <a:bodyPr/>
                    <a:lstStyle/>
                    <a:p>
                      <a:pPr algn="r" fontAlgn="b"/>
                      <a:r>
                        <a:rPr lang="en-GB" sz="1100" b="0" i="0" u="none" strike="noStrike">
                          <a:solidFill>
                            <a:srgbClr val="000000"/>
                          </a:solidFill>
                          <a:effectLst/>
                          <a:latin typeface="Calibri" panose="020F0502020204030204" pitchFamily="34" charset="0"/>
                        </a:rPr>
                        <a:t>74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72.90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511860872"/>
                  </a:ext>
                </a:extLst>
              </a:tr>
              <a:tr h="0">
                <a:tc>
                  <a:txBody>
                    <a:bodyPr/>
                    <a:lstStyle/>
                    <a:p>
                      <a:pPr algn="r" fontAlgn="b"/>
                      <a:r>
                        <a:rPr lang="en-GB" sz="1100" b="0" i="0" u="none" strike="noStrike">
                          <a:solidFill>
                            <a:srgbClr val="000000"/>
                          </a:solidFill>
                          <a:effectLst/>
                          <a:latin typeface="Calibri" panose="020F0502020204030204" pitchFamily="34" charset="0"/>
                        </a:rPr>
                        <a:t>75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72.73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2358667524"/>
                  </a:ext>
                </a:extLst>
              </a:tr>
              <a:tr h="0">
                <a:tc>
                  <a:txBody>
                    <a:bodyPr/>
                    <a:lstStyle/>
                    <a:p>
                      <a:pPr algn="r" fontAlgn="b"/>
                      <a:r>
                        <a:rPr lang="en-GB" sz="1100" b="0" i="0" u="none" strike="noStrike">
                          <a:solidFill>
                            <a:srgbClr val="000000"/>
                          </a:solidFill>
                          <a:effectLst/>
                          <a:latin typeface="Calibri" panose="020F0502020204030204" pitchFamily="34" charset="0"/>
                        </a:rPr>
                        <a:t>76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83.15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7.8</a:t>
                      </a:r>
                    </a:p>
                  </a:txBody>
                  <a:tcPr marL="9525" marR="9525" marT="9525" marB="0" anchor="b"/>
                </a:tc>
                <a:extLst>
                  <a:ext uri="{0D108BD9-81ED-4DB2-BD59-A6C34878D82A}">
                    <a16:rowId xmlns:a16="http://schemas.microsoft.com/office/drawing/2014/main" val="2196710016"/>
                  </a:ext>
                </a:extLst>
              </a:tr>
              <a:tr h="0">
                <a:tc>
                  <a:txBody>
                    <a:bodyPr/>
                    <a:lstStyle/>
                    <a:p>
                      <a:pPr algn="r" fontAlgn="b"/>
                      <a:r>
                        <a:rPr lang="en-GB" sz="1100" b="0" i="0" u="none" strike="noStrike">
                          <a:solidFill>
                            <a:srgbClr val="000000"/>
                          </a:solidFill>
                          <a:effectLst/>
                          <a:latin typeface="Calibri" panose="020F0502020204030204" pitchFamily="34" charset="0"/>
                        </a:rPr>
                        <a:t>77</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81.13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3142912260"/>
                  </a:ext>
                </a:extLst>
              </a:tr>
              <a:tr h="0">
                <a:tc>
                  <a:txBody>
                    <a:bodyPr/>
                    <a:lstStyle/>
                    <a:p>
                      <a:pPr algn="r" fontAlgn="b"/>
                      <a:r>
                        <a:rPr lang="en-GB" sz="1100" b="0" i="0" u="none" strike="noStrike">
                          <a:solidFill>
                            <a:srgbClr val="000000"/>
                          </a:solidFill>
                          <a:effectLst/>
                          <a:latin typeface="Calibri" panose="020F0502020204030204" pitchFamily="34" charset="0"/>
                        </a:rPr>
                        <a:t>78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94.68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2642761958"/>
                  </a:ext>
                </a:extLst>
              </a:tr>
              <a:tr h="0">
                <a:tc>
                  <a:txBody>
                    <a:bodyPr/>
                    <a:lstStyle/>
                    <a:p>
                      <a:pPr algn="r" fontAlgn="b"/>
                      <a:r>
                        <a:rPr lang="en-GB" sz="1100" b="0" i="0" u="none" strike="noStrike">
                          <a:solidFill>
                            <a:srgbClr val="000000"/>
                          </a:solidFill>
                          <a:effectLst/>
                          <a:latin typeface="Calibri" panose="020F0502020204030204" pitchFamily="34" charset="0"/>
                        </a:rPr>
                        <a:t>79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32.85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2190111941"/>
                  </a:ext>
                </a:extLst>
              </a:tr>
              <a:tr h="0">
                <a:tc>
                  <a:txBody>
                    <a:bodyPr/>
                    <a:lstStyle/>
                    <a:p>
                      <a:pPr algn="r" fontAlgn="b"/>
                      <a:r>
                        <a:rPr lang="en-GB" sz="1100" b="0" i="0" u="none" strike="noStrike">
                          <a:solidFill>
                            <a:srgbClr val="000000"/>
                          </a:solidFill>
                          <a:effectLst/>
                          <a:latin typeface="Calibri" panose="020F0502020204030204" pitchFamily="34" charset="0"/>
                        </a:rPr>
                        <a:t>80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72.45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2903783763"/>
                  </a:ext>
                </a:extLst>
              </a:tr>
              <a:tr h="0">
                <a:tc>
                  <a:txBody>
                    <a:bodyPr/>
                    <a:lstStyle/>
                    <a:p>
                      <a:pPr algn="r" fontAlgn="b"/>
                      <a:r>
                        <a:rPr lang="en-GB" sz="1100" b="0" i="0" u="none" strike="noStrike">
                          <a:solidFill>
                            <a:srgbClr val="000000"/>
                          </a:solidFill>
                          <a:effectLst/>
                          <a:latin typeface="Calibri" panose="020F0502020204030204" pitchFamily="34" charset="0"/>
                        </a:rPr>
                        <a:t>81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87.68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2744113000"/>
                  </a:ext>
                </a:extLst>
              </a:tr>
              <a:tr h="0">
                <a:tc>
                  <a:txBody>
                    <a:bodyPr/>
                    <a:lstStyle/>
                    <a:p>
                      <a:pPr algn="r" fontAlgn="b"/>
                      <a:r>
                        <a:rPr lang="en-GB" sz="1100" b="0" i="0" u="none" strike="noStrike">
                          <a:solidFill>
                            <a:srgbClr val="000000"/>
                          </a:solidFill>
                          <a:effectLst/>
                          <a:latin typeface="Calibri" panose="020F0502020204030204" pitchFamily="34" charset="0"/>
                        </a:rPr>
                        <a:t>82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79.98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7.5</a:t>
                      </a:r>
                    </a:p>
                  </a:txBody>
                  <a:tcPr marL="9525" marR="9525" marT="9525" marB="0" anchor="b"/>
                </a:tc>
                <a:extLst>
                  <a:ext uri="{0D108BD9-81ED-4DB2-BD59-A6C34878D82A}">
                    <a16:rowId xmlns:a16="http://schemas.microsoft.com/office/drawing/2014/main" val="2094306579"/>
                  </a:ext>
                </a:extLst>
              </a:tr>
              <a:tr h="0">
                <a:tc>
                  <a:txBody>
                    <a:bodyPr/>
                    <a:lstStyle/>
                    <a:p>
                      <a:pPr algn="r" fontAlgn="b"/>
                      <a:r>
                        <a:rPr lang="en-GB" sz="1100" b="0" i="0" u="none" strike="noStrike">
                          <a:solidFill>
                            <a:srgbClr val="000000"/>
                          </a:solidFill>
                          <a:effectLst/>
                          <a:latin typeface="Calibri" panose="020F0502020204030204" pitchFamily="34" charset="0"/>
                        </a:rPr>
                        <a:t>83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71.95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3215715947"/>
                  </a:ext>
                </a:extLst>
              </a:tr>
              <a:tr h="0">
                <a:tc>
                  <a:txBody>
                    <a:bodyPr/>
                    <a:lstStyle/>
                    <a:p>
                      <a:pPr algn="r" fontAlgn="b"/>
                      <a:r>
                        <a:rPr lang="en-GB" sz="1100" b="0" i="0" u="none" strike="noStrike">
                          <a:solidFill>
                            <a:srgbClr val="000000"/>
                          </a:solidFill>
                          <a:effectLst/>
                          <a:latin typeface="Calibri" panose="020F0502020204030204" pitchFamily="34" charset="0"/>
                        </a:rPr>
                        <a:t>84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65.33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102856721"/>
                  </a:ext>
                </a:extLst>
              </a:tr>
              <a:tr h="0">
                <a:tc>
                  <a:txBody>
                    <a:bodyPr/>
                    <a:lstStyle/>
                    <a:p>
                      <a:pPr algn="r" fontAlgn="b"/>
                      <a:r>
                        <a:rPr lang="en-GB" sz="1100" b="0" i="0" u="none" strike="noStrike">
                          <a:solidFill>
                            <a:srgbClr val="000000"/>
                          </a:solidFill>
                          <a:effectLst/>
                          <a:latin typeface="Calibri" panose="020F0502020204030204" pitchFamily="34" charset="0"/>
                        </a:rPr>
                        <a:t>85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67.53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2558754534"/>
                  </a:ext>
                </a:extLst>
              </a:tr>
              <a:tr h="0">
                <a:tc>
                  <a:txBody>
                    <a:bodyPr/>
                    <a:lstStyle/>
                    <a:p>
                      <a:pPr algn="r" fontAlgn="b"/>
                      <a:r>
                        <a:rPr lang="en-GB" sz="1100" b="0" i="0" u="none" strike="noStrike">
                          <a:solidFill>
                            <a:srgbClr val="000000"/>
                          </a:solidFill>
                          <a:effectLst/>
                          <a:latin typeface="Calibri" panose="020F0502020204030204" pitchFamily="34" charset="0"/>
                        </a:rPr>
                        <a:t>86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78.73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a:t>
                      </a:r>
                    </a:p>
                  </a:txBody>
                  <a:tcPr marL="9525" marR="9525" marT="9525" marB="0" anchor="b"/>
                </a:tc>
                <a:extLst>
                  <a:ext uri="{0D108BD9-81ED-4DB2-BD59-A6C34878D82A}">
                    <a16:rowId xmlns:a16="http://schemas.microsoft.com/office/drawing/2014/main" val="3813774834"/>
                  </a:ext>
                </a:extLst>
              </a:tr>
              <a:tr h="0">
                <a:tc>
                  <a:txBody>
                    <a:bodyPr/>
                    <a:lstStyle/>
                    <a:p>
                      <a:pPr algn="r" fontAlgn="b"/>
                      <a:r>
                        <a:rPr lang="en-GB" sz="1100" b="0" i="0" u="none" strike="noStrike">
                          <a:solidFill>
                            <a:srgbClr val="000000"/>
                          </a:solidFill>
                          <a:effectLst/>
                          <a:latin typeface="Calibri" panose="020F0502020204030204" pitchFamily="34" charset="0"/>
                        </a:rPr>
                        <a:t>87</a:t>
                      </a:r>
                    </a:p>
                  </a:txBody>
                  <a:tcPr marL="9525" marR="9525" marT="9525" marB="0" anchor="b"/>
                </a:tc>
                <a:tc>
                  <a:txBody>
                    <a:bodyPr/>
                    <a:lstStyle/>
                    <a:p>
                      <a:pPr algn="ctr" fontAlgn="b"/>
                      <a:r>
                        <a:rPr lang="en-GB" sz="1100" b="0" i="0" u="none" strike="noStrike" dirty="0">
                          <a:solidFill>
                            <a:srgbClr val="000000"/>
                          </a:solidFill>
                          <a:effectLst/>
                          <a:latin typeface="Calibri" panose="020F0502020204030204" pitchFamily="34" charset="0"/>
                        </a:rPr>
                        <a:t>68.35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3679874723"/>
                  </a:ext>
                </a:extLst>
              </a:tr>
              <a:tr h="0">
                <a:tc>
                  <a:txBody>
                    <a:bodyPr/>
                    <a:lstStyle/>
                    <a:p>
                      <a:pPr algn="r" fontAlgn="b"/>
                      <a:r>
                        <a:rPr lang="en-GB" sz="1100" b="0" i="0" u="none" strike="noStrike">
                          <a:solidFill>
                            <a:srgbClr val="000000"/>
                          </a:solidFill>
                          <a:effectLst/>
                          <a:latin typeface="Calibri" panose="020F0502020204030204" pitchFamily="34" charset="0"/>
                        </a:rPr>
                        <a:t>88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71.58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7.8</a:t>
                      </a:r>
                    </a:p>
                  </a:txBody>
                  <a:tcPr marL="9525" marR="9525" marT="9525" marB="0" anchor="b"/>
                </a:tc>
                <a:extLst>
                  <a:ext uri="{0D108BD9-81ED-4DB2-BD59-A6C34878D82A}">
                    <a16:rowId xmlns:a16="http://schemas.microsoft.com/office/drawing/2014/main" val="283048406"/>
                  </a:ext>
                </a:extLst>
              </a:tr>
              <a:tr h="0">
                <a:tc>
                  <a:txBody>
                    <a:bodyPr/>
                    <a:lstStyle/>
                    <a:p>
                      <a:pPr algn="r" fontAlgn="b"/>
                      <a:r>
                        <a:rPr lang="en-GB" sz="1100" b="0" i="0" u="none" strike="noStrike">
                          <a:solidFill>
                            <a:srgbClr val="000000"/>
                          </a:solidFill>
                          <a:effectLst/>
                          <a:latin typeface="Calibri" panose="020F0502020204030204" pitchFamily="34" charset="0"/>
                        </a:rPr>
                        <a:t>89</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58.00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7.2</a:t>
                      </a:r>
                    </a:p>
                  </a:txBody>
                  <a:tcPr marL="9525" marR="9525" marT="9525" marB="0" anchor="b"/>
                </a:tc>
                <a:extLst>
                  <a:ext uri="{0D108BD9-81ED-4DB2-BD59-A6C34878D82A}">
                    <a16:rowId xmlns:a16="http://schemas.microsoft.com/office/drawing/2014/main" val="928606870"/>
                  </a:ext>
                </a:extLst>
              </a:tr>
              <a:tr h="0">
                <a:tc>
                  <a:txBody>
                    <a:bodyPr/>
                    <a:lstStyle/>
                    <a:p>
                      <a:pPr algn="r" fontAlgn="b"/>
                      <a:r>
                        <a:rPr lang="en-GB" sz="1100" b="0" i="0" u="none" strike="noStrike">
                          <a:solidFill>
                            <a:srgbClr val="000000"/>
                          </a:solidFill>
                          <a:effectLst/>
                          <a:latin typeface="Calibri" panose="020F0502020204030204" pitchFamily="34" charset="0"/>
                        </a:rPr>
                        <a:t>90</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89.23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8.1</a:t>
                      </a:r>
                    </a:p>
                  </a:txBody>
                  <a:tcPr marL="9525" marR="9525" marT="9525" marB="0" anchor="b"/>
                </a:tc>
                <a:extLst>
                  <a:ext uri="{0D108BD9-81ED-4DB2-BD59-A6C34878D82A}">
                    <a16:rowId xmlns:a16="http://schemas.microsoft.com/office/drawing/2014/main" val="3754456775"/>
                  </a:ext>
                </a:extLst>
              </a:tr>
              <a:tr h="0">
                <a:tc>
                  <a:txBody>
                    <a:bodyPr/>
                    <a:lstStyle/>
                    <a:p>
                      <a:pPr algn="r" fontAlgn="b"/>
                      <a:r>
                        <a:rPr lang="en-GB" sz="1100" b="0" i="0" u="none" strike="noStrike">
                          <a:solidFill>
                            <a:srgbClr val="000000"/>
                          </a:solidFill>
                          <a:effectLst/>
                          <a:latin typeface="Calibri" panose="020F0502020204030204" pitchFamily="34" charset="0"/>
                        </a:rPr>
                        <a:t>91</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67.78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1581151462"/>
                  </a:ext>
                </a:extLst>
              </a:tr>
              <a:tr h="0">
                <a:tc>
                  <a:txBody>
                    <a:bodyPr/>
                    <a:lstStyle/>
                    <a:p>
                      <a:pPr algn="r" fontAlgn="b"/>
                      <a:r>
                        <a:rPr lang="en-GB" sz="1100" b="0" i="0" u="none" strike="noStrike">
                          <a:solidFill>
                            <a:srgbClr val="000000"/>
                          </a:solidFill>
                          <a:effectLst/>
                          <a:latin typeface="Calibri" panose="020F0502020204030204" pitchFamily="34" charset="0"/>
                        </a:rPr>
                        <a:t>92</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53.58</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3128477447"/>
                  </a:ext>
                </a:extLst>
              </a:tr>
              <a:tr h="0">
                <a:tc>
                  <a:txBody>
                    <a:bodyPr/>
                    <a:lstStyle/>
                    <a:p>
                      <a:pPr algn="r" fontAlgn="b"/>
                      <a:r>
                        <a:rPr lang="en-GB" sz="1100" b="0" i="0" u="none" strike="noStrike">
                          <a:solidFill>
                            <a:srgbClr val="000000"/>
                          </a:solidFill>
                          <a:effectLst/>
                          <a:latin typeface="Calibri" panose="020F0502020204030204" pitchFamily="34" charset="0"/>
                        </a:rPr>
                        <a:t>93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65.45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8.3</a:t>
                      </a:r>
                    </a:p>
                  </a:txBody>
                  <a:tcPr marL="9525" marR="9525" marT="9525" marB="0" anchor="b"/>
                </a:tc>
                <a:extLst>
                  <a:ext uri="{0D108BD9-81ED-4DB2-BD59-A6C34878D82A}">
                    <a16:rowId xmlns:a16="http://schemas.microsoft.com/office/drawing/2014/main" val="3105424907"/>
                  </a:ext>
                </a:extLst>
              </a:tr>
              <a:tr h="0">
                <a:tc>
                  <a:txBody>
                    <a:bodyPr/>
                    <a:lstStyle/>
                    <a:p>
                      <a:pPr algn="r" fontAlgn="b"/>
                      <a:r>
                        <a:rPr lang="en-GB" sz="1100" b="0" i="0" u="none" strike="noStrike">
                          <a:solidFill>
                            <a:srgbClr val="000000"/>
                          </a:solidFill>
                          <a:effectLst/>
                          <a:latin typeface="Calibri" panose="020F0502020204030204" pitchFamily="34" charset="0"/>
                        </a:rPr>
                        <a:t>94</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76.63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8.2</a:t>
                      </a:r>
                    </a:p>
                  </a:txBody>
                  <a:tcPr marL="9525" marR="9525" marT="9525" marB="0" anchor="b"/>
                </a:tc>
                <a:extLst>
                  <a:ext uri="{0D108BD9-81ED-4DB2-BD59-A6C34878D82A}">
                    <a16:rowId xmlns:a16="http://schemas.microsoft.com/office/drawing/2014/main" val="439067137"/>
                  </a:ext>
                </a:extLst>
              </a:tr>
              <a:tr h="0">
                <a:tc>
                  <a:txBody>
                    <a:bodyPr/>
                    <a:lstStyle/>
                    <a:p>
                      <a:pPr algn="r" fontAlgn="b"/>
                      <a:r>
                        <a:rPr lang="en-GB" sz="1100" b="0" i="0" u="none" strike="noStrike">
                          <a:solidFill>
                            <a:srgbClr val="000000"/>
                          </a:solidFill>
                          <a:effectLst/>
                          <a:latin typeface="Calibri" panose="020F0502020204030204" pitchFamily="34" charset="0"/>
                        </a:rPr>
                        <a:t>95</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55.93</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8.5</a:t>
                      </a:r>
                    </a:p>
                  </a:txBody>
                  <a:tcPr marL="9525" marR="9525" marT="9525" marB="0" anchor="b"/>
                </a:tc>
                <a:extLst>
                  <a:ext uri="{0D108BD9-81ED-4DB2-BD59-A6C34878D82A}">
                    <a16:rowId xmlns:a16="http://schemas.microsoft.com/office/drawing/2014/main" val="1674419484"/>
                  </a:ext>
                </a:extLst>
              </a:tr>
              <a:tr h="0">
                <a:tc>
                  <a:txBody>
                    <a:bodyPr/>
                    <a:lstStyle/>
                    <a:p>
                      <a:pPr algn="r" fontAlgn="b"/>
                      <a:r>
                        <a:rPr lang="en-GB" sz="1100" b="0" i="0" u="none" strike="noStrike">
                          <a:solidFill>
                            <a:srgbClr val="000000"/>
                          </a:solidFill>
                          <a:effectLst/>
                          <a:latin typeface="Calibri" panose="020F0502020204030204" pitchFamily="34" charset="0"/>
                        </a:rPr>
                        <a:t>96</a:t>
                      </a:r>
                    </a:p>
                  </a:txBody>
                  <a:tcPr marL="9525" marR="9525" marT="9525" marB="0" anchor="b"/>
                </a:tc>
                <a:tc>
                  <a:txBody>
                    <a:bodyPr/>
                    <a:lstStyle/>
                    <a:p>
                      <a:pPr algn="ctr" fontAlgn="b"/>
                      <a:r>
                        <a:rPr lang="en-GB" sz="1100" b="0" i="0" u="none" strike="noStrike">
                          <a:solidFill>
                            <a:srgbClr val="000000"/>
                          </a:solidFill>
                          <a:effectLst/>
                          <a:latin typeface="Calibri" panose="020F0502020204030204" pitchFamily="34" charset="0"/>
                        </a:rPr>
                        <a:t>67.70</a:t>
                      </a:r>
                    </a:p>
                  </a:txBody>
                  <a:tcPr marL="9525" marR="9525" marT="9525" marB="0" anchor="b"/>
                </a:tc>
                <a:tc>
                  <a:txBody>
                    <a:bodyPr/>
                    <a:lstStyle/>
                    <a:p>
                      <a:pPr algn="ctr" fontAlgn="b"/>
                      <a:r>
                        <a:rPr lang="en-GB" sz="1100" b="0" i="0" u="none" strike="noStrike" dirty="0">
                          <a:solidFill>
                            <a:srgbClr val="000000"/>
                          </a:solidFill>
                          <a:effectLst/>
                          <a:latin typeface="Calibri" panose="020F0502020204030204" pitchFamily="34" charset="0"/>
                        </a:rPr>
                        <a:t>8.4</a:t>
                      </a:r>
                    </a:p>
                  </a:txBody>
                  <a:tcPr marL="9525" marR="9525" marT="9525" marB="0" anchor="b"/>
                </a:tc>
                <a:extLst>
                  <a:ext uri="{0D108BD9-81ED-4DB2-BD59-A6C34878D82A}">
                    <a16:rowId xmlns:a16="http://schemas.microsoft.com/office/drawing/2014/main" val="2148138243"/>
                  </a:ext>
                </a:extLst>
              </a:tr>
            </a:tbl>
          </a:graphicData>
        </a:graphic>
      </p:graphicFrame>
      <p:sp>
        <p:nvSpPr>
          <p:cNvPr id="8" name="Rectangle 7">
            <a:extLst>
              <a:ext uri="{FF2B5EF4-FFF2-40B4-BE49-F238E27FC236}">
                <a16:creationId xmlns:a16="http://schemas.microsoft.com/office/drawing/2014/main" id="{EC24BF3A-116B-4DC1-A9D7-91B1D96E870D}"/>
              </a:ext>
            </a:extLst>
          </p:cNvPr>
          <p:cNvSpPr/>
          <p:nvPr/>
        </p:nvSpPr>
        <p:spPr>
          <a:xfrm>
            <a:off x="-24453" y="8892229"/>
            <a:ext cx="6714491" cy="430887"/>
          </a:xfrm>
          <a:prstGeom prst="rect">
            <a:avLst/>
          </a:prstGeom>
        </p:spPr>
        <p:txBody>
          <a:bodyPr wrap="square">
            <a:spAutoFit/>
          </a:bodyPr>
          <a:lstStyle/>
          <a:p>
            <a:r>
              <a:rPr lang="en-GB" sz="1100" b="1" dirty="0"/>
              <a:t>Table S1. </a:t>
            </a:r>
            <a:r>
              <a:rPr lang="en-GB" sz="1100" dirty="0"/>
              <a:t>RNA yield and RIN from each human LV biopsy extracted with the modified </a:t>
            </a:r>
            <a:r>
              <a:rPr lang="en-GB" sz="1100" i="1" dirty="0" err="1"/>
              <a:t>mir</a:t>
            </a:r>
            <a:r>
              <a:rPr lang="en-GB" sz="1100" dirty="0" err="1"/>
              <a:t>Vana</a:t>
            </a:r>
            <a:r>
              <a:rPr lang="en-GB" sz="1100" dirty="0"/>
              <a:t> protocol. Biopsy mass 0.1-6 mg.</a:t>
            </a:r>
          </a:p>
        </p:txBody>
      </p:sp>
    </p:spTree>
    <p:extLst>
      <p:ext uri="{BB962C8B-B14F-4D97-AF65-F5344CB8AC3E}">
        <p14:creationId xmlns:p14="http://schemas.microsoft.com/office/powerpoint/2010/main" val="32039644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15848</TotalTime>
  <Words>1689</Words>
  <Application>Microsoft Office PowerPoint</Application>
  <PresentationFormat>A4 Paper (210x297 mm)</PresentationFormat>
  <Paragraphs>402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Figure 1</dc:title>
  <dc:creator>Kerrie Ford</dc:creator>
  <cp:lastModifiedBy>Kerrie Ford</cp:lastModifiedBy>
  <cp:revision>190</cp:revision>
  <dcterms:created xsi:type="dcterms:W3CDTF">2018-09-04T11:12:29Z</dcterms:created>
  <dcterms:modified xsi:type="dcterms:W3CDTF">2019-02-07T14:44:08Z</dcterms:modified>
</cp:coreProperties>
</file>