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5" d="100"/>
          <a:sy n="15" d="100"/>
        </p:scale>
        <p:origin x="1236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10282" y="4954765"/>
            <a:ext cx="36383199" cy="10540259"/>
          </a:xfrm>
        </p:spPr>
        <p:txBody>
          <a:bodyPr anchor="b"/>
          <a:lstStyle>
            <a:lvl1pPr algn="ctr"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50471" y="15901497"/>
            <a:ext cx="32102822" cy="7309499"/>
          </a:xfrm>
        </p:spPr>
        <p:txBody>
          <a:bodyPr/>
          <a:lstStyle>
            <a:lvl1pPr marL="0" indent="0" algn="ctr">
              <a:buNone/>
              <a:defRPr sz="10595"/>
            </a:lvl1pPr>
            <a:lvl2pPr marL="2018355" indent="0" algn="ctr">
              <a:buNone/>
              <a:defRPr sz="8829"/>
            </a:lvl2pPr>
            <a:lvl3pPr marL="4036710" indent="0" algn="ctr">
              <a:buNone/>
              <a:defRPr sz="7946"/>
            </a:lvl3pPr>
            <a:lvl4pPr marL="6055065" indent="0" algn="ctr">
              <a:buNone/>
              <a:defRPr sz="7063"/>
            </a:lvl4pPr>
            <a:lvl5pPr marL="8073420" indent="0" algn="ctr">
              <a:buNone/>
              <a:defRPr sz="7063"/>
            </a:lvl5pPr>
            <a:lvl6pPr marL="10091776" indent="0" algn="ctr">
              <a:buNone/>
              <a:defRPr sz="7063"/>
            </a:lvl6pPr>
            <a:lvl7pPr marL="12110131" indent="0" algn="ctr">
              <a:buNone/>
              <a:defRPr sz="7063"/>
            </a:lvl7pPr>
            <a:lvl8pPr marL="14128486" indent="0" algn="ctr">
              <a:buNone/>
              <a:defRPr sz="7063"/>
            </a:lvl8pPr>
            <a:lvl9pPr marL="16146841" indent="0" algn="ctr">
              <a:buNone/>
              <a:defRPr sz="706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3592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43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0467" y="7547788"/>
            <a:ext cx="36918246" cy="12593645"/>
          </a:xfrm>
        </p:spPr>
        <p:txBody>
          <a:bodyPr anchor="b"/>
          <a:lstStyle>
            <a:lvl1pPr>
              <a:defRPr sz="2648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0467" y="20260574"/>
            <a:ext cx="36918246" cy="6622701"/>
          </a:xfrm>
        </p:spPr>
        <p:txBody>
          <a:bodyPr/>
          <a:lstStyle>
            <a:lvl1pPr marL="0" indent="0">
              <a:buNone/>
              <a:defRPr sz="10595">
                <a:solidFill>
                  <a:schemeClr val="tx1"/>
                </a:solidFill>
              </a:defRPr>
            </a:lvl1pPr>
            <a:lvl2pPr marL="2018355" indent="0">
              <a:buNone/>
              <a:defRPr sz="8829">
                <a:solidFill>
                  <a:schemeClr val="tx1">
                    <a:tint val="75000"/>
                  </a:schemeClr>
                </a:solidFill>
              </a:defRPr>
            </a:lvl2pPr>
            <a:lvl3pPr marL="4036710" indent="0">
              <a:buNone/>
              <a:defRPr sz="7946">
                <a:solidFill>
                  <a:schemeClr val="tx1">
                    <a:tint val="75000"/>
                  </a:schemeClr>
                </a:solidFill>
              </a:defRPr>
            </a:lvl3pPr>
            <a:lvl4pPr marL="6055065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4pPr>
            <a:lvl5pPr marL="8073420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5pPr>
            <a:lvl6pPr marL="1009177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6pPr>
            <a:lvl7pPr marL="1211013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7pPr>
            <a:lvl8pPr marL="14128486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8pPr>
            <a:lvl9pPr marL="16146841" indent="0">
              <a:buNone/>
              <a:defRPr sz="706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671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42759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669405" y="8059374"/>
            <a:ext cx="18191599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7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1611882"/>
            <a:ext cx="36918246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8339" y="7421634"/>
            <a:ext cx="18107995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48339" y="11058863"/>
            <a:ext cx="18107995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669408" y="7421634"/>
            <a:ext cx="18197174" cy="3637228"/>
          </a:xfrm>
        </p:spPr>
        <p:txBody>
          <a:bodyPr anchor="b"/>
          <a:lstStyle>
            <a:lvl1pPr marL="0" indent="0">
              <a:buNone/>
              <a:defRPr sz="10595" b="1"/>
            </a:lvl1pPr>
            <a:lvl2pPr marL="2018355" indent="0">
              <a:buNone/>
              <a:defRPr sz="8829" b="1"/>
            </a:lvl2pPr>
            <a:lvl3pPr marL="4036710" indent="0">
              <a:buNone/>
              <a:defRPr sz="7946" b="1"/>
            </a:lvl3pPr>
            <a:lvl4pPr marL="6055065" indent="0">
              <a:buNone/>
              <a:defRPr sz="7063" b="1"/>
            </a:lvl4pPr>
            <a:lvl5pPr marL="8073420" indent="0">
              <a:buNone/>
              <a:defRPr sz="7063" b="1"/>
            </a:lvl5pPr>
            <a:lvl6pPr marL="10091776" indent="0">
              <a:buNone/>
              <a:defRPr sz="7063" b="1"/>
            </a:lvl6pPr>
            <a:lvl7pPr marL="12110131" indent="0">
              <a:buNone/>
              <a:defRPr sz="7063" b="1"/>
            </a:lvl7pPr>
            <a:lvl8pPr marL="14128486" indent="0">
              <a:buNone/>
              <a:defRPr sz="7063" b="1"/>
            </a:lvl8pPr>
            <a:lvl9pPr marL="16146841" indent="0">
              <a:buNone/>
              <a:defRPr sz="706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669408" y="11058863"/>
            <a:ext cx="181971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58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6258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50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197174" y="4359077"/>
            <a:ext cx="21669405" cy="21515024"/>
          </a:xfrm>
        </p:spPr>
        <p:txBody>
          <a:bodyPr/>
          <a:lstStyle>
            <a:lvl1pPr>
              <a:defRPr sz="14127"/>
            </a:lvl1pPr>
            <a:lvl2pPr>
              <a:defRPr sz="12361"/>
            </a:lvl2pPr>
            <a:lvl3pPr>
              <a:defRPr sz="10595"/>
            </a:lvl3pPr>
            <a:lvl4pPr>
              <a:defRPr sz="8829"/>
            </a:lvl4pPr>
            <a:lvl5pPr>
              <a:defRPr sz="8829"/>
            </a:lvl5pPr>
            <a:lvl6pPr>
              <a:defRPr sz="8829"/>
            </a:lvl6pPr>
            <a:lvl7pPr>
              <a:defRPr sz="8829"/>
            </a:lvl7pPr>
            <a:lvl8pPr>
              <a:defRPr sz="8829"/>
            </a:lvl8pPr>
            <a:lvl9pPr>
              <a:defRPr sz="88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431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34" y="2018348"/>
            <a:ext cx="13805328" cy="7064216"/>
          </a:xfrm>
        </p:spPr>
        <p:txBody>
          <a:bodyPr anchor="b"/>
          <a:lstStyle>
            <a:lvl1pPr>
              <a:defRPr sz="141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197174" y="4359077"/>
            <a:ext cx="21669405" cy="21515024"/>
          </a:xfrm>
        </p:spPr>
        <p:txBody>
          <a:bodyPr anchor="t"/>
          <a:lstStyle>
            <a:lvl1pPr marL="0" indent="0">
              <a:buNone/>
              <a:defRPr sz="14127"/>
            </a:lvl1pPr>
            <a:lvl2pPr marL="2018355" indent="0">
              <a:buNone/>
              <a:defRPr sz="12361"/>
            </a:lvl2pPr>
            <a:lvl3pPr marL="4036710" indent="0">
              <a:buNone/>
              <a:defRPr sz="10595"/>
            </a:lvl3pPr>
            <a:lvl4pPr marL="6055065" indent="0">
              <a:buNone/>
              <a:defRPr sz="8829"/>
            </a:lvl4pPr>
            <a:lvl5pPr marL="8073420" indent="0">
              <a:buNone/>
              <a:defRPr sz="8829"/>
            </a:lvl5pPr>
            <a:lvl6pPr marL="10091776" indent="0">
              <a:buNone/>
              <a:defRPr sz="8829"/>
            </a:lvl6pPr>
            <a:lvl7pPr marL="12110131" indent="0">
              <a:buNone/>
              <a:defRPr sz="8829"/>
            </a:lvl7pPr>
            <a:lvl8pPr marL="14128486" indent="0">
              <a:buNone/>
              <a:defRPr sz="8829"/>
            </a:lvl8pPr>
            <a:lvl9pPr marL="16146841" indent="0">
              <a:buNone/>
              <a:defRPr sz="88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34" y="9082564"/>
            <a:ext cx="13805328" cy="16826573"/>
          </a:xfrm>
        </p:spPr>
        <p:txBody>
          <a:bodyPr/>
          <a:lstStyle>
            <a:lvl1pPr marL="0" indent="0">
              <a:buNone/>
              <a:defRPr sz="7063"/>
            </a:lvl1pPr>
            <a:lvl2pPr marL="2018355" indent="0">
              <a:buNone/>
              <a:defRPr sz="6180"/>
            </a:lvl2pPr>
            <a:lvl3pPr marL="4036710" indent="0">
              <a:buNone/>
              <a:defRPr sz="5298"/>
            </a:lvl3pPr>
            <a:lvl4pPr marL="6055065" indent="0">
              <a:buNone/>
              <a:defRPr sz="4415"/>
            </a:lvl4pPr>
            <a:lvl5pPr marL="8073420" indent="0">
              <a:buNone/>
              <a:defRPr sz="4415"/>
            </a:lvl5pPr>
            <a:lvl6pPr marL="10091776" indent="0">
              <a:buNone/>
              <a:defRPr sz="4415"/>
            </a:lvl6pPr>
            <a:lvl7pPr marL="12110131" indent="0">
              <a:buNone/>
              <a:defRPr sz="4415"/>
            </a:lvl7pPr>
            <a:lvl8pPr marL="14128486" indent="0">
              <a:buNone/>
              <a:defRPr sz="4415"/>
            </a:lvl8pPr>
            <a:lvl9pPr marL="16146841" indent="0">
              <a:buNone/>
              <a:defRPr sz="441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244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108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631445" y="1611875"/>
            <a:ext cx="9229561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42761" y="1611875"/>
            <a:ext cx="271536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651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2759" y="1611882"/>
            <a:ext cx="36918246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2759" y="8059374"/>
            <a:ext cx="36918246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4080FE-0257-436E-84A9-7C3BF68B2D73}" type="datetimeFigureOut">
              <a:rPr lang="en-GB" smtClean="0"/>
              <a:t>23/07/2024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248DC-703B-4B78-A1EF-0BC8C9E5C9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02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942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9178" indent="-1009178" algn="l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Char char="•"/>
        <a:defRPr sz="12361" kern="1200">
          <a:solidFill>
            <a:schemeClr val="tx1"/>
          </a:solidFill>
          <a:latin typeface="+mn-lt"/>
          <a:ea typeface="+mn-ea"/>
          <a:cs typeface="+mn-cs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10595" kern="1200">
          <a:solidFill>
            <a:schemeClr val="tx1"/>
          </a:solidFill>
          <a:latin typeface="+mn-lt"/>
          <a:ea typeface="+mn-ea"/>
          <a:cs typeface="+mn-cs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8829" kern="1200">
          <a:solidFill>
            <a:schemeClr val="tx1"/>
          </a:solidFill>
          <a:latin typeface="+mn-lt"/>
          <a:ea typeface="+mn-ea"/>
          <a:cs typeface="+mn-cs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3347471-0054-0179-AADD-B4E39F37959A}"/>
              </a:ext>
            </a:extLst>
          </p:cNvPr>
          <p:cNvSpPr/>
          <p:nvPr/>
        </p:nvSpPr>
        <p:spPr>
          <a:xfrm>
            <a:off x="10406743" y="0"/>
            <a:ext cx="32397020" cy="30275213"/>
          </a:xfrm>
          <a:custGeom>
            <a:avLst/>
            <a:gdLst>
              <a:gd name="connsiteX0" fmla="*/ 0 w 38417299"/>
              <a:gd name="connsiteY0" fmla="*/ 21153482 h 42306964"/>
              <a:gd name="connsiteX1" fmla="*/ 19208650 w 38417299"/>
              <a:gd name="connsiteY1" fmla="*/ 0 h 42306964"/>
              <a:gd name="connsiteX2" fmla="*/ 38417300 w 38417299"/>
              <a:gd name="connsiteY2" fmla="*/ 21153482 h 42306964"/>
              <a:gd name="connsiteX3" fmla="*/ 19208650 w 38417299"/>
              <a:gd name="connsiteY3" fmla="*/ 42306964 h 42306964"/>
              <a:gd name="connsiteX4" fmla="*/ 0 w 38417299"/>
              <a:gd name="connsiteY4" fmla="*/ 21153482 h 42306964"/>
              <a:gd name="connsiteX0" fmla="*/ 14389 w 38431689"/>
              <a:gd name="connsiteY0" fmla="*/ 21153482 h 35376774"/>
              <a:gd name="connsiteX1" fmla="*/ 19223039 w 38431689"/>
              <a:gd name="connsiteY1" fmla="*/ 0 h 35376774"/>
              <a:gd name="connsiteX2" fmla="*/ 38431689 w 38431689"/>
              <a:gd name="connsiteY2" fmla="*/ 21153482 h 35376774"/>
              <a:gd name="connsiteX3" fmla="*/ 17009228 w 38431689"/>
              <a:gd name="connsiteY3" fmla="*/ 35376774 h 35376774"/>
              <a:gd name="connsiteX4" fmla="*/ 14389 w 38431689"/>
              <a:gd name="connsiteY4" fmla="*/ 21153482 h 35376774"/>
              <a:gd name="connsiteX0" fmla="*/ 1238 w 38418538"/>
              <a:gd name="connsiteY0" fmla="*/ 15955839 h 30179131"/>
              <a:gd name="connsiteX1" fmla="*/ 17621720 w 38418538"/>
              <a:gd name="connsiteY1" fmla="*/ 0 h 30179131"/>
              <a:gd name="connsiteX2" fmla="*/ 38418538 w 38418538"/>
              <a:gd name="connsiteY2" fmla="*/ 15955839 h 30179131"/>
              <a:gd name="connsiteX3" fmla="*/ 16996077 w 38418538"/>
              <a:gd name="connsiteY3" fmla="*/ 30179131 h 30179131"/>
              <a:gd name="connsiteX4" fmla="*/ 1238 w 38418538"/>
              <a:gd name="connsiteY4" fmla="*/ 15955839 h 30179131"/>
              <a:gd name="connsiteX0" fmla="*/ 672 w 30236496"/>
              <a:gd name="connsiteY0" fmla="*/ 15955884 h 30179196"/>
              <a:gd name="connsiteX1" fmla="*/ 17621154 w 30236496"/>
              <a:gd name="connsiteY1" fmla="*/ 45 h 30179196"/>
              <a:gd name="connsiteX2" fmla="*/ 30236496 w 30236496"/>
              <a:gd name="connsiteY2" fmla="*/ 15859631 h 30179196"/>
              <a:gd name="connsiteX3" fmla="*/ 16995511 w 30236496"/>
              <a:gd name="connsiteY3" fmla="*/ 30179176 h 30179196"/>
              <a:gd name="connsiteX4" fmla="*/ 672 w 30236496"/>
              <a:gd name="connsiteY4" fmla="*/ 15955884 h 30179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236496" h="30179196">
                <a:moveTo>
                  <a:pt x="672" y="15955884"/>
                </a:moveTo>
                <a:cubicBezTo>
                  <a:pt x="104946" y="10926029"/>
                  <a:pt x="12581850" y="16087"/>
                  <a:pt x="17621154" y="45"/>
                </a:cubicBezTo>
                <a:cubicBezTo>
                  <a:pt x="22660458" y="-15997"/>
                  <a:pt x="30236496" y="4176885"/>
                  <a:pt x="30236496" y="15859631"/>
                </a:cubicBezTo>
                <a:cubicBezTo>
                  <a:pt x="30236496" y="27542377"/>
                  <a:pt x="22034815" y="30163134"/>
                  <a:pt x="16995511" y="30179176"/>
                </a:cubicBezTo>
                <a:cubicBezTo>
                  <a:pt x="11956207" y="30195218"/>
                  <a:pt x="-103602" y="20985739"/>
                  <a:pt x="672" y="15955884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6B4CCA-BD74-EEBE-7682-0973D0A7D039}"/>
              </a:ext>
            </a:extLst>
          </p:cNvPr>
          <p:cNvSpPr/>
          <p:nvPr/>
        </p:nvSpPr>
        <p:spPr>
          <a:xfrm>
            <a:off x="0" y="5510972"/>
            <a:ext cx="29226835" cy="10499151"/>
          </a:xfrm>
          <a:custGeom>
            <a:avLst/>
            <a:gdLst>
              <a:gd name="connsiteX0" fmla="*/ 0 w 29212673"/>
              <a:gd name="connsiteY0" fmla="*/ 10539663 h 10539663"/>
              <a:gd name="connsiteX1" fmla="*/ 8422105 w 29212673"/>
              <a:gd name="connsiteY1" fmla="*/ 1925053 h 10539663"/>
              <a:gd name="connsiteX2" fmla="*/ 21416210 w 29212673"/>
              <a:gd name="connsiteY2" fmla="*/ 3224463 h 10539663"/>
              <a:gd name="connsiteX3" fmla="*/ 29212673 w 29212673"/>
              <a:gd name="connsiteY3" fmla="*/ 0 h 10539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212673" h="10539663">
                <a:moveTo>
                  <a:pt x="0" y="10539663"/>
                </a:moveTo>
                <a:cubicBezTo>
                  <a:pt x="2426368" y="6841958"/>
                  <a:pt x="4852737" y="3144253"/>
                  <a:pt x="8422105" y="1925053"/>
                </a:cubicBezTo>
                <a:cubicBezTo>
                  <a:pt x="11991473" y="705853"/>
                  <a:pt x="17951116" y="3545305"/>
                  <a:pt x="21416210" y="3224463"/>
                </a:cubicBezTo>
                <a:cubicBezTo>
                  <a:pt x="24881304" y="2903621"/>
                  <a:pt x="27046988" y="1451810"/>
                  <a:pt x="29212673" y="0"/>
                </a:cubicBezTo>
              </a:path>
            </a:pathLst>
          </a:cu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8" name="Picture 4" descr="Image preview">
            <a:extLst>
              <a:ext uri="{FF2B5EF4-FFF2-40B4-BE49-F238E27FC236}">
                <a16:creationId xmlns:a16="http://schemas.microsoft.com/office/drawing/2014/main" id="{77D7C6CE-3A10-3073-819D-F9F32C8A0A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5577" y="28266323"/>
            <a:ext cx="10666402" cy="122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B6EE1D2-A3DC-3815-FBA4-460BA07461DB}"/>
              </a:ext>
            </a:extLst>
          </p:cNvPr>
          <p:cNvSpPr/>
          <p:nvPr/>
        </p:nvSpPr>
        <p:spPr>
          <a:xfrm>
            <a:off x="2247278" y="8189046"/>
            <a:ext cx="12600835" cy="253252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3200" b="1" u="sng" dirty="0">
                <a:solidFill>
                  <a:srgbClr val="000000"/>
                </a:solidFill>
              </a:rPr>
              <a:t>Rationale</a:t>
            </a:r>
            <a:r>
              <a:rPr lang="en-GB" sz="3200" u="sng" dirty="0">
                <a:solidFill>
                  <a:srgbClr val="000000"/>
                </a:solidFill>
              </a:rPr>
              <a:t> </a:t>
            </a:r>
            <a:r>
              <a:rPr lang="en-GB" sz="3200" dirty="0">
                <a:solidFill>
                  <a:srgbClr val="000000"/>
                </a:solidFill>
              </a:rPr>
              <a:t>Salmeterol and formoterol induce pro-inflammatory mediators in bronchial epithelial cells (BECs). We investigated whether other β2-agonists or muscarinic antagonists, exhibit similar effects.</a:t>
            </a:r>
            <a:endParaRPr lang="en-GB" sz="3200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E08B2AD-67C8-A288-A5CA-67AB973951DA}"/>
              </a:ext>
            </a:extLst>
          </p:cNvPr>
          <p:cNvSpPr/>
          <p:nvPr/>
        </p:nvSpPr>
        <p:spPr>
          <a:xfrm>
            <a:off x="2247278" y="11321974"/>
            <a:ext cx="12601876" cy="39380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GB" sz="3200" b="1" u="sng" dirty="0">
                <a:solidFill>
                  <a:srgbClr val="000000"/>
                </a:solidFill>
              </a:rPr>
              <a:t>Methods</a:t>
            </a:r>
            <a:r>
              <a:rPr lang="en-GB" sz="3200" dirty="0">
                <a:solidFill>
                  <a:srgbClr val="000000"/>
                </a:solidFill>
              </a:rPr>
              <a:t> BEAS-2B BECs were stimulated with vehicle control or 0.1-100nM of short-acting or long-acting </a:t>
            </a:r>
            <a:r>
              <a:rPr lang="el-GR" sz="3200" dirty="0">
                <a:solidFill>
                  <a:srgbClr val="000000"/>
                </a:solidFill>
              </a:rPr>
              <a:t>β2-</a:t>
            </a:r>
            <a:r>
              <a:rPr lang="en-GB" sz="3200" dirty="0">
                <a:solidFill>
                  <a:srgbClr val="000000"/>
                </a:solidFill>
              </a:rPr>
              <a:t>agonists (LABAs), ultra-LABAs and short or long-acting muscarinic antagonists; +/- rhinovirus A(RVA)-16 infection to mimic use during exacerbations; +/- 10nM fluticasone propionate (furoate with vilanterol). IL-6, IL-11 and brain-derived neurotrophic factor (BDNF) release were quantified by ELISA.</a:t>
            </a:r>
            <a:endParaRPr lang="en-GB" sz="32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F321683-B9B0-B521-74EF-8DBA5F96FC26}"/>
              </a:ext>
            </a:extLst>
          </p:cNvPr>
          <p:cNvSpPr/>
          <p:nvPr/>
        </p:nvSpPr>
        <p:spPr>
          <a:xfrm>
            <a:off x="2247278" y="15860421"/>
            <a:ext cx="12601874" cy="67582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u="sng" dirty="0">
                <a:solidFill>
                  <a:srgbClr val="000000"/>
                </a:solidFill>
                <a:cs typeface="Arial" panose="020B0604020202020204" pitchFamily="34" charset="0"/>
              </a:rPr>
              <a:t>Results</a:t>
            </a:r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 IL-6 and IL-11 were induced 2-4-fold by all </a:t>
            </a:r>
            <a:r>
              <a:rPr lang="el-GR" sz="3200" dirty="0">
                <a:solidFill>
                  <a:srgbClr val="000000"/>
                </a:solidFill>
                <a:cs typeface="Arial" panose="020B0604020202020204" pitchFamily="34" charset="0"/>
              </a:rPr>
              <a:t>β2-</a:t>
            </a:r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agonists in a dose- and time-dependent manner (all P&lt;0.05). LABAs also induced BDNF (1.6-1.85-fold, P&lt;0.05). Salbutamol mostly induced at 100nM; LABAs induced at concentrations as low as 0.1nM. Salbutamol (100nM) significantly augmented RV-induction of all three mediators by 1.4-1.7-fold and LABAs (10nM) by 1.6-3-fold (P&lt;0.05). Induction potency was salbutamol&lt;</a:t>
            </a:r>
            <a:r>
              <a:rPr lang="en-GB" sz="3200" dirty="0" err="1">
                <a:solidFill>
                  <a:srgbClr val="000000"/>
                </a:solidFill>
                <a:cs typeface="Arial" panose="020B0604020202020204" pitchFamily="34" charset="0"/>
              </a:rPr>
              <a:t>fenoterol</a:t>
            </a:r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&lt;formoterol=salmeterol&lt;indacaterol=</a:t>
            </a:r>
            <a:r>
              <a:rPr lang="en-GB" sz="3200" dirty="0" err="1">
                <a:solidFill>
                  <a:srgbClr val="000000"/>
                </a:solidFill>
                <a:cs typeface="Arial" panose="020B0604020202020204" pitchFamily="34" charset="0"/>
              </a:rPr>
              <a:t>olodaterol</a:t>
            </a:r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=vilanterol. Adding fluticasone to </a:t>
            </a:r>
            <a:r>
              <a:rPr lang="el-GR" sz="3200" dirty="0">
                <a:solidFill>
                  <a:srgbClr val="000000"/>
                </a:solidFill>
                <a:cs typeface="Arial" panose="020B0604020202020204" pitchFamily="34" charset="0"/>
              </a:rPr>
              <a:t>β2-</a:t>
            </a:r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agonist alone abolished induction of all three mediators and to </a:t>
            </a:r>
            <a:r>
              <a:rPr lang="el-GR" sz="3200" dirty="0">
                <a:solidFill>
                  <a:srgbClr val="000000"/>
                </a:solidFill>
                <a:cs typeface="Arial" panose="020B0604020202020204" pitchFamily="34" charset="0"/>
              </a:rPr>
              <a:t>β2-</a:t>
            </a:r>
            <a:r>
              <a:rPr lang="en-GB" sz="3200" dirty="0">
                <a:solidFill>
                  <a:srgbClr val="000000"/>
                </a:solidFill>
                <a:cs typeface="Arial" panose="020B0604020202020204" pitchFamily="34" charset="0"/>
              </a:rPr>
              <a:t>agonist/RVA, suppressed by 72-100% (P&lt;0.05). Ipratropium, tiotropium, aclidinium and umeclidinium did not induce any mediator (all P&gt;0.05).</a:t>
            </a:r>
            <a:endParaRPr lang="en-GB" sz="3200" dirty="0">
              <a:cs typeface="Arial" panose="020B0604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27E921D-E05F-F786-0736-4CBFDD4D943F}"/>
              </a:ext>
            </a:extLst>
          </p:cNvPr>
          <p:cNvSpPr/>
          <p:nvPr/>
        </p:nvSpPr>
        <p:spPr>
          <a:xfrm>
            <a:off x="2227661" y="23241299"/>
            <a:ext cx="12601874" cy="382943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3200" b="1" u="sng" dirty="0">
                <a:solidFill>
                  <a:srgbClr val="000000"/>
                </a:solidFill>
              </a:rPr>
              <a:t>Conclusion</a:t>
            </a:r>
            <a:r>
              <a:rPr lang="en-GB" sz="3200" dirty="0">
                <a:solidFill>
                  <a:srgbClr val="000000"/>
                </a:solidFill>
              </a:rPr>
              <a:t> β2-agonists, but not muscarinic antagonists, upregulate BEC production of asthma-relevant pro-inflammatory mediators with/without RVA. ICS co-administration abolished these pro-inflammatory effects. This may explain the adverse effects associated with β2-agonist use without ICS. In vivo studies need to determine the clinical significance of these findings.</a:t>
            </a:r>
            <a:endParaRPr lang="en-GB" sz="32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A516CD-ECF8-C7F0-4DD7-413FFC389E2F}"/>
              </a:ext>
            </a:extLst>
          </p:cNvPr>
          <p:cNvSpPr/>
          <p:nvPr/>
        </p:nvSpPr>
        <p:spPr>
          <a:xfrm>
            <a:off x="914400" y="1395663"/>
            <a:ext cx="41292379" cy="5810143"/>
          </a:xfrm>
          <a:prstGeom prst="round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β2-</a:t>
            </a:r>
            <a:r>
              <a:rPr kumimoji="0" lang="en-GB" sz="1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agonists Induce and Augment Rhinovirus-Induction of Pro-Inflammatory Mediators in Bronchial Epithelial Cells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E. Fiorenzo</a:t>
            </a:r>
            <a:r>
              <a:rPr kumimoji="0" lang="en-GB" sz="3200" i="1" u="sng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K. Kumar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T. Kebadze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F. Losa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2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P. Mallia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A. Singanayagam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M. Edwards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, S. Johnston</a:t>
            </a:r>
            <a:r>
              <a:rPr kumimoji="0" lang="en-GB" sz="320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endParaRPr kumimoji="0" lang="en-GB" sz="3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1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National Heart and Lung Institute, Imperial College London - London (United Kingdom), </a:t>
            </a:r>
            <a:r>
              <a:rPr kumimoji="0" lang="en-GB" sz="320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2</a:t>
            </a:r>
            <a:r>
              <a:rPr kumimoji="0" lang="en-GB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University of Cagliari - Cagliari (Italy)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764697-4C60-FFEB-BB20-2EF572F16281}"/>
              </a:ext>
            </a:extLst>
          </p:cNvPr>
          <p:cNvSpPr txBox="1"/>
          <p:nvPr/>
        </p:nvSpPr>
        <p:spPr>
          <a:xfrm>
            <a:off x="19511804" y="15969208"/>
            <a:ext cx="198030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cs typeface="Arial" panose="020B0604020202020204" pitchFamily="34" charset="0"/>
              </a:rPr>
              <a:t>Table 1</a:t>
            </a:r>
            <a:r>
              <a:rPr lang="en-GB" sz="3200" dirty="0">
                <a:cs typeface="Arial" panose="020B0604020202020204" pitchFamily="34" charset="0"/>
              </a:rPr>
              <a:t>. Summary of significant mediator induction following stimulation of BEAS-2B BECs with </a:t>
            </a:r>
            <a:r>
              <a:rPr lang="el-GR" sz="3200" dirty="0">
                <a:cs typeface="Arial" panose="020B0604020202020204" pitchFamily="34" charset="0"/>
              </a:rPr>
              <a:t>β₂</a:t>
            </a:r>
            <a:r>
              <a:rPr lang="en-GB" sz="3200" dirty="0">
                <a:cs typeface="Arial" panose="020B0604020202020204" pitchFamily="34" charset="0"/>
              </a:rPr>
              <a:t>-agonists +/- RVA-16 +/- fluticasone (*Fluticasone propionate used with all </a:t>
            </a:r>
            <a:r>
              <a:rPr lang="el-GR" sz="3200" dirty="0">
                <a:cs typeface="Arial" panose="020B0604020202020204" pitchFamily="34" charset="0"/>
              </a:rPr>
              <a:t>β₂</a:t>
            </a:r>
            <a:r>
              <a:rPr lang="en-GB" sz="3200" dirty="0">
                <a:cs typeface="Arial" panose="020B0604020202020204" pitchFamily="34" charset="0"/>
              </a:rPr>
              <a:t>-agonists except for vilanterol; fluticasone furoate used with vilanterol)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4958DD-3BE5-32EC-4BFA-69D0304453A4}"/>
              </a:ext>
            </a:extLst>
          </p:cNvPr>
          <p:cNvSpPr txBox="1"/>
          <p:nvPr/>
        </p:nvSpPr>
        <p:spPr>
          <a:xfrm>
            <a:off x="2247278" y="27518810"/>
            <a:ext cx="1260187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ea typeface="Calibri" panose="020F0502020204030204" pitchFamily="34" charset="0"/>
                <a:cs typeface="Arial" panose="020B0604020202020204" pitchFamily="34" charset="0"/>
              </a:rPr>
              <a:t>Reference</a:t>
            </a:r>
          </a:p>
          <a:p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1) Ritchie AI, </a:t>
            </a: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Singanayagam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A, </a:t>
            </a: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Wiater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E, Edwards MR, </a:t>
            </a:r>
            <a:r>
              <a:rPr lang="en-GB" sz="2400" dirty="0" err="1">
                <a:ea typeface="Calibri" panose="020F0502020204030204" pitchFamily="34" charset="0"/>
                <a:cs typeface="Arial" panose="020B0604020202020204" pitchFamily="34" charset="0"/>
              </a:rPr>
              <a:t>Montminy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 M, Johnston SL. </a:t>
            </a:r>
            <a:r>
              <a:rPr lang="el-GR" sz="2400" dirty="0">
                <a:ea typeface="Calibri" panose="020F0502020204030204" pitchFamily="34" charset="0"/>
                <a:cs typeface="Arial" panose="020B0604020202020204" pitchFamily="34" charset="0"/>
              </a:rPr>
              <a:t>β2-</a:t>
            </a:r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agonists enhance asthma-relevant inflammatory mediators in human airway epithelial cells. Am J Respir Cell Mol Biol. 2018;58(1):128-132. </a:t>
            </a:r>
          </a:p>
          <a:p>
            <a:r>
              <a:rPr lang="en-GB" sz="2400" b="1" dirty="0">
                <a:ea typeface="Calibri" panose="020F0502020204030204" pitchFamily="34" charset="0"/>
                <a:cs typeface="Arial" panose="020B0604020202020204" pitchFamily="34" charset="0"/>
              </a:rPr>
              <a:t>Funding:</a:t>
            </a:r>
          </a:p>
          <a:p>
            <a:r>
              <a:rPr lang="en-GB" sz="2400" dirty="0">
                <a:ea typeface="Calibri" panose="020F0502020204030204" pitchFamily="34" charset="0"/>
                <a:cs typeface="Arial" panose="020B0604020202020204" pitchFamily="34" charset="0"/>
              </a:rPr>
              <a:t>European Research Council Advanced Grant 788575; Imperial NIHR Biomedical Research Centre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76C717-EB0C-C651-9A02-2A9900086442}"/>
              </a:ext>
            </a:extLst>
          </p:cNvPr>
          <p:cNvSpPr txBox="1"/>
          <p:nvPr/>
        </p:nvSpPr>
        <p:spPr>
          <a:xfrm>
            <a:off x="19511804" y="25062605"/>
            <a:ext cx="2041699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Graph 1.</a:t>
            </a:r>
            <a:r>
              <a:rPr lang="en-GB" sz="3200" dirty="0"/>
              <a:t> </a:t>
            </a:r>
            <a:r>
              <a:rPr lang="en-GB" sz="3200" b="1" dirty="0"/>
              <a:t>A</a:t>
            </a:r>
            <a:r>
              <a:rPr lang="en-GB" sz="3200" dirty="0"/>
              <a:t> Dose-dependent induction of IL-6 by formoterol, indacaterol, </a:t>
            </a:r>
            <a:r>
              <a:rPr lang="en-GB" sz="3200" dirty="0" err="1"/>
              <a:t>olodaterol</a:t>
            </a:r>
            <a:r>
              <a:rPr lang="en-GB" sz="3200" dirty="0"/>
              <a:t> and vilanterol in BEAS-2B BECs in-vitro.</a:t>
            </a:r>
            <a:r>
              <a:rPr lang="en-GB" sz="3200" b="1" dirty="0"/>
              <a:t> B</a:t>
            </a:r>
            <a:r>
              <a:rPr lang="en-GB" sz="3200" dirty="0"/>
              <a:t> Dose-dependent induction of IL-11 by formoterol, indacaterol, </a:t>
            </a:r>
            <a:r>
              <a:rPr lang="en-GB" sz="3200" dirty="0" err="1"/>
              <a:t>olodaterol</a:t>
            </a:r>
            <a:r>
              <a:rPr lang="en-GB" sz="3200" dirty="0"/>
              <a:t> and vilanterol in BEAS-2B BECs in vitro. </a:t>
            </a:r>
            <a:r>
              <a:rPr lang="en-GB" sz="3200" dirty="0">
                <a:effectLst/>
              </a:rPr>
              <a:t>*p&lt;0.05; **p&lt;0.01; ***p&lt;0.001. n=5</a:t>
            </a:r>
          </a:p>
          <a:p>
            <a:endParaRPr lang="en-GB" sz="3200" dirty="0"/>
          </a:p>
          <a:p>
            <a:endParaRPr lang="en-GB" sz="3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627AB3-68D0-6B4B-C645-F842521BF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1804" y="18190916"/>
            <a:ext cx="9277452" cy="67582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D791E3-275F-B8C7-A02C-81C3C240B3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19320" y="18545901"/>
            <a:ext cx="9651167" cy="67582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8412676-8C1E-0FEF-087E-C27B15F572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78"/>
          <a:stretch/>
        </p:blipFill>
        <p:spPr bwMode="auto">
          <a:xfrm>
            <a:off x="19463402" y="8203056"/>
            <a:ext cx="21107085" cy="765413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DCC1AAB4-B2CD-31CD-162D-3B4875AAF97E}"/>
              </a:ext>
            </a:extLst>
          </p:cNvPr>
          <p:cNvSpPr txBox="1"/>
          <p:nvPr/>
        </p:nvSpPr>
        <p:spPr>
          <a:xfrm>
            <a:off x="18742241" y="18729621"/>
            <a:ext cx="827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43A58B-54C5-BE10-FB9A-F3FE0E089AC8}"/>
              </a:ext>
            </a:extLst>
          </p:cNvPr>
          <p:cNvSpPr txBox="1"/>
          <p:nvPr/>
        </p:nvSpPr>
        <p:spPr>
          <a:xfrm>
            <a:off x="30289546" y="18779823"/>
            <a:ext cx="1250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/>
              <a:t>B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36F84D7-D508-DC61-8049-CD68B950E06B}"/>
              </a:ext>
            </a:extLst>
          </p:cNvPr>
          <p:cNvCxnSpPr>
            <a:cxnSpLocks/>
          </p:cNvCxnSpPr>
          <p:nvPr/>
        </p:nvCxnSpPr>
        <p:spPr>
          <a:xfrm>
            <a:off x="17199429" y="9455307"/>
            <a:ext cx="0" cy="19217665"/>
          </a:xfrm>
          <a:prstGeom prst="line">
            <a:avLst/>
          </a:prstGeom>
          <a:ln w="762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52071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522</TotalTime>
  <Words>510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Fiorenzo, Eva</dc:creator>
  <cp:lastModifiedBy>Fiorenzo, Eva</cp:lastModifiedBy>
  <cp:revision>12</cp:revision>
  <dcterms:created xsi:type="dcterms:W3CDTF">2024-07-18T10:09:26Z</dcterms:created>
  <dcterms:modified xsi:type="dcterms:W3CDTF">2024-07-23T09:40:18Z</dcterms:modified>
</cp:coreProperties>
</file>