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</p:sldIdLst>
  <p:sldSz cx="10799763" cy="11879263"/>
  <p:notesSz cx="6858000" cy="9144000"/>
  <p:defaultTextStyle>
    <a:defPPr>
      <a:defRPr lang="en-US"/>
    </a:defPPr>
    <a:lvl1pPr marL="0" algn="l" defTabSz="497296" rtl="0" eaLnBrk="1" latinLnBrk="0" hangingPunct="1">
      <a:defRPr sz="1958" kern="1200">
        <a:solidFill>
          <a:schemeClr val="tx1"/>
        </a:solidFill>
        <a:latin typeface="+mn-lt"/>
        <a:ea typeface="+mn-ea"/>
        <a:cs typeface="+mn-cs"/>
      </a:defRPr>
    </a:lvl1pPr>
    <a:lvl2pPr marL="497296" algn="l" defTabSz="497296" rtl="0" eaLnBrk="1" latinLnBrk="0" hangingPunct="1">
      <a:defRPr sz="1958" kern="1200">
        <a:solidFill>
          <a:schemeClr val="tx1"/>
        </a:solidFill>
        <a:latin typeface="+mn-lt"/>
        <a:ea typeface="+mn-ea"/>
        <a:cs typeface="+mn-cs"/>
      </a:defRPr>
    </a:lvl2pPr>
    <a:lvl3pPr marL="994593" algn="l" defTabSz="497296" rtl="0" eaLnBrk="1" latinLnBrk="0" hangingPunct="1">
      <a:defRPr sz="1958" kern="1200">
        <a:solidFill>
          <a:schemeClr val="tx1"/>
        </a:solidFill>
        <a:latin typeface="+mn-lt"/>
        <a:ea typeface="+mn-ea"/>
        <a:cs typeface="+mn-cs"/>
      </a:defRPr>
    </a:lvl3pPr>
    <a:lvl4pPr marL="1491889" algn="l" defTabSz="497296" rtl="0" eaLnBrk="1" latinLnBrk="0" hangingPunct="1">
      <a:defRPr sz="1958" kern="1200">
        <a:solidFill>
          <a:schemeClr val="tx1"/>
        </a:solidFill>
        <a:latin typeface="+mn-lt"/>
        <a:ea typeface="+mn-ea"/>
        <a:cs typeface="+mn-cs"/>
      </a:defRPr>
    </a:lvl4pPr>
    <a:lvl5pPr marL="1989186" algn="l" defTabSz="497296" rtl="0" eaLnBrk="1" latinLnBrk="0" hangingPunct="1">
      <a:defRPr sz="1958" kern="1200">
        <a:solidFill>
          <a:schemeClr val="tx1"/>
        </a:solidFill>
        <a:latin typeface="+mn-lt"/>
        <a:ea typeface="+mn-ea"/>
        <a:cs typeface="+mn-cs"/>
      </a:defRPr>
    </a:lvl5pPr>
    <a:lvl6pPr marL="2486482" algn="l" defTabSz="497296" rtl="0" eaLnBrk="1" latinLnBrk="0" hangingPunct="1">
      <a:defRPr sz="1958" kern="1200">
        <a:solidFill>
          <a:schemeClr val="tx1"/>
        </a:solidFill>
        <a:latin typeface="+mn-lt"/>
        <a:ea typeface="+mn-ea"/>
        <a:cs typeface="+mn-cs"/>
      </a:defRPr>
    </a:lvl6pPr>
    <a:lvl7pPr marL="2983779" algn="l" defTabSz="497296" rtl="0" eaLnBrk="1" latinLnBrk="0" hangingPunct="1">
      <a:defRPr sz="1958" kern="1200">
        <a:solidFill>
          <a:schemeClr val="tx1"/>
        </a:solidFill>
        <a:latin typeface="+mn-lt"/>
        <a:ea typeface="+mn-ea"/>
        <a:cs typeface="+mn-cs"/>
      </a:defRPr>
    </a:lvl7pPr>
    <a:lvl8pPr marL="3481075" algn="l" defTabSz="497296" rtl="0" eaLnBrk="1" latinLnBrk="0" hangingPunct="1">
      <a:defRPr sz="1958" kern="1200">
        <a:solidFill>
          <a:schemeClr val="tx1"/>
        </a:solidFill>
        <a:latin typeface="+mn-lt"/>
        <a:ea typeface="+mn-ea"/>
        <a:cs typeface="+mn-cs"/>
      </a:defRPr>
    </a:lvl8pPr>
    <a:lvl9pPr marL="3978372" algn="l" defTabSz="497296" rtl="0" eaLnBrk="1" latinLnBrk="0" hangingPunct="1">
      <a:defRPr sz="19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ebecca Baggaley" initials="rb" lastIdx="10" clrIdx="0">
    <p:extLst>
      <p:ext uri="{19B8F6BF-5375-455C-9EA6-DF929625EA0E}">
        <p15:presenceInfo xmlns:p15="http://schemas.microsoft.com/office/powerpoint/2012/main" userId="Rebecca Baggaley" providerId="None"/>
      </p:ext>
    </p:extLst>
  </p:cmAuthor>
  <p:cmAuthor id="2" name="rfb1" initials="r" lastIdx="1" clrIdx="1">
    <p:extLst>
      <p:ext uri="{19B8F6BF-5375-455C-9EA6-DF929625EA0E}">
        <p15:presenceInfo xmlns:p15="http://schemas.microsoft.com/office/powerpoint/2012/main" userId="rfb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92" autoAdjust="0"/>
    <p:restoredTop sz="94660"/>
  </p:normalViewPr>
  <p:slideViewPr>
    <p:cSldViewPr snapToGrid="0">
      <p:cViewPr>
        <p:scale>
          <a:sx n="100" d="100"/>
          <a:sy n="100" d="100"/>
        </p:scale>
        <p:origin x="0" y="-4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982" y="1944130"/>
            <a:ext cx="9179799" cy="4135743"/>
          </a:xfrm>
        </p:spPr>
        <p:txBody>
          <a:bodyPr anchor="b"/>
          <a:lstStyle>
            <a:lvl1pPr algn="ctr">
              <a:defRPr sz="708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6239364"/>
            <a:ext cx="8099822" cy="2868071"/>
          </a:xfrm>
        </p:spPr>
        <p:txBody>
          <a:bodyPr/>
          <a:lstStyle>
            <a:lvl1pPr marL="0" indent="0" algn="ctr">
              <a:buNone/>
              <a:defRPr sz="2835"/>
            </a:lvl1pPr>
            <a:lvl2pPr marL="539999" indent="0" algn="ctr">
              <a:buNone/>
              <a:defRPr sz="2362"/>
            </a:lvl2pPr>
            <a:lvl3pPr marL="1079998" indent="0" algn="ctr">
              <a:buNone/>
              <a:defRPr sz="2126"/>
            </a:lvl3pPr>
            <a:lvl4pPr marL="1619997" indent="0" algn="ctr">
              <a:buNone/>
              <a:defRPr sz="1890"/>
            </a:lvl4pPr>
            <a:lvl5pPr marL="2159996" indent="0" algn="ctr">
              <a:buNone/>
              <a:defRPr sz="1890"/>
            </a:lvl5pPr>
            <a:lvl6pPr marL="2699995" indent="0" algn="ctr">
              <a:buNone/>
              <a:defRPr sz="1890"/>
            </a:lvl6pPr>
            <a:lvl7pPr marL="3239994" indent="0" algn="ctr">
              <a:buNone/>
              <a:defRPr sz="1890"/>
            </a:lvl7pPr>
            <a:lvl8pPr marL="3779992" indent="0" algn="ctr">
              <a:buNone/>
              <a:defRPr sz="1890"/>
            </a:lvl8pPr>
            <a:lvl9pPr marL="4319991" indent="0" algn="ctr">
              <a:buNone/>
              <a:defRPr sz="189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752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861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2961570"/>
            <a:ext cx="9314796" cy="4941443"/>
          </a:xfrm>
        </p:spPr>
        <p:txBody>
          <a:bodyPr anchor="b"/>
          <a:lstStyle>
            <a:lvl1pPr>
              <a:defRPr sz="708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7949760"/>
            <a:ext cx="9314796" cy="2598588"/>
          </a:xfrm>
        </p:spPr>
        <p:txBody>
          <a:bodyPr/>
          <a:lstStyle>
            <a:lvl1pPr marL="0" indent="0">
              <a:buNone/>
              <a:defRPr sz="2835">
                <a:solidFill>
                  <a:schemeClr val="tx1"/>
                </a:solidFill>
              </a:defRPr>
            </a:lvl1pPr>
            <a:lvl2pPr marL="53999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2pPr>
            <a:lvl3pPr marL="1079998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3pPr>
            <a:lvl4pPr marL="1619997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4pPr>
            <a:lvl5pPr marL="215999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5pPr>
            <a:lvl6pPr marL="2699995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6pPr>
            <a:lvl7pPr marL="3239994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7pPr>
            <a:lvl8pPr marL="3779992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8pPr>
            <a:lvl9pPr marL="4319991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173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3162304"/>
            <a:ext cx="4589899" cy="75372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3162304"/>
            <a:ext cx="4589899" cy="75372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903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632464"/>
            <a:ext cx="9314796" cy="229610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2" y="2912070"/>
            <a:ext cx="4568805" cy="1427161"/>
          </a:xfrm>
        </p:spPr>
        <p:txBody>
          <a:bodyPr anchor="b"/>
          <a:lstStyle>
            <a:lvl1pPr marL="0" indent="0">
              <a:buNone/>
              <a:defRPr sz="2835" b="1"/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2" y="4339231"/>
            <a:ext cx="4568805" cy="6382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1" y="2912070"/>
            <a:ext cx="4591306" cy="1427161"/>
          </a:xfrm>
        </p:spPr>
        <p:txBody>
          <a:bodyPr anchor="b"/>
          <a:lstStyle>
            <a:lvl1pPr marL="0" indent="0">
              <a:buNone/>
              <a:defRPr sz="2835" b="1"/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1" y="4339231"/>
            <a:ext cx="4591306" cy="6382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311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182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330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791951"/>
            <a:ext cx="3483205" cy="2771828"/>
          </a:xfrm>
        </p:spPr>
        <p:txBody>
          <a:bodyPr anchor="b"/>
          <a:lstStyle>
            <a:lvl1pPr>
              <a:defRPr sz="37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1710397"/>
            <a:ext cx="5467380" cy="8441976"/>
          </a:xfrm>
        </p:spPr>
        <p:txBody>
          <a:bodyPr/>
          <a:lstStyle>
            <a:lvl1pPr>
              <a:defRPr sz="3780"/>
            </a:lvl1pPr>
            <a:lvl2pPr>
              <a:defRPr sz="3307"/>
            </a:lvl2pPr>
            <a:lvl3pPr>
              <a:defRPr sz="2835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3563779"/>
            <a:ext cx="3483205" cy="6602341"/>
          </a:xfrm>
        </p:spPr>
        <p:txBody>
          <a:bodyPr/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488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791951"/>
            <a:ext cx="3483205" cy="2771828"/>
          </a:xfrm>
        </p:spPr>
        <p:txBody>
          <a:bodyPr anchor="b"/>
          <a:lstStyle>
            <a:lvl1pPr>
              <a:defRPr sz="37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1710397"/>
            <a:ext cx="5467380" cy="8441976"/>
          </a:xfrm>
        </p:spPr>
        <p:txBody>
          <a:bodyPr anchor="t"/>
          <a:lstStyle>
            <a:lvl1pPr marL="0" indent="0">
              <a:buNone/>
              <a:defRPr sz="3780"/>
            </a:lvl1pPr>
            <a:lvl2pPr marL="539999" indent="0">
              <a:buNone/>
              <a:defRPr sz="3307"/>
            </a:lvl2pPr>
            <a:lvl3pPr marL="1079998" indent="0">
              <a:buNone/>
              <a:defRPr sz="2835"/>
            </a:lvl3pPr>
            <a:lvl4pPr marL="1619997" indent="0">
              <a:buNone/>
              <a:defRPr sz="2362"/>
            </a:lvl4pPr>
            <a:lvl5pPr marL="2159996" indent="0">
              <a:buNone/>
              <a:defRPr sz="2362"/>
            </a:lvl5pPr>
            <a:lvl6pPr marL="2699995" indent="0">
              <a:buNone/>
              <a:defRPr sz="2362"/>
            </a:lvl6pPr>
            <a:lvl7pPr marL="3239994" indent="0">
              <a:buNone/>
              <a:defRPr sz="2362"/>
            </a:lvl7pPr>
            <a:lvl8pPr marL="3779992" indent="0">
              <a:buNone/>
              <a:defRPr sz="2362"/>
            </a:lvl8pPr>
            <a:lvl9pPr marL="4319991" indent="0">
              <a:buNone/>
              <a:defRPr sz="2362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3563779"/>
            <a:ext cx="3483205" cy="6602341"/>
          </a:xfrm>
        </p:spPr>
        <p:txBody>
          <a:bodyPr/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536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748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1" y="632461"/>
            <a:ext cx="2328699" cy="1006712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632461"/>
            <a:ext cx="6851100" cy="1006712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771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4" y="632464"/>
            <a:ext cx="9314796" cy="2296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4" y="3162304"/>
            <a:ext cx="9314796" cy="7537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11010319"/>
            <a:ext cx="2429947" cy="63246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D9FC5-B0D1-4187-A158-60CD47A4639D}" type="datetimeFigureOut">
              <a:rPr lang="en-GB" smtClean="0"/>
              <a:t>30/07/2018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2" y="11010319"/>
            <a:ext cx="3644920" cy="63246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2" y="11010319"/>
            <a:ext cx="2429947" cy="63246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4676-E190-4E39-B329-8770DC06E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219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1079998" rtl="0" eaLnBrk="1" latinLnBrk="0" hangingPunct="1">
        <a:lnSpc>
          <a:spcPct val="90000"/>
        </a:lnSpc>
        <a:spcBef>
          <a:spcPct val="0"/>
        </a:spcBef>
        <a:buNone/>
        <a:defRPr sz="519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999" indent="-269999" algn="l" defTabSz="1079998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1pPr>
      <a:lvl2pPr marL="809998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349997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3pPr>
      <a:lvl4pPr marL="1889996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429995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969994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509993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4049992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589991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1pPr>
      <a:lvl2pPr marL="539999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79998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619997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159996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699995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239994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3779992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319991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6" name="Elbow Connector 205"/>
          <p:cNvCxnSpPr>
            <a:endCxn id="183" idx="0"/>
          </p:cNvCxnSpPr>
          <p:nvPr/>
        </p:nvCxnSpPr>
        <p:spPr>
          <a:xfrm rot="5400000">
            <a:off x="4934837" y="5079909"/>
            <a:ext cx="905588" cy="3295296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Rectangle 94"/>
          <p:cNvSpPr/>
          <p:nvPr/>
        </p:nvSpPr>
        <p:spPr>
          <a:xfrm>
            <a:off x="490454" y="532146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</a:rPr>
              <a:t>Embase</a:t>
            </a:r>
            <a:r>
              <a:rPr lang="en-GB" sz="1400" dirty="0" smtClean="0">
                <a:solidFill>
                  <a:schemeClr val="tx1"/>
                </a:solidFill>
              </a:rPr>
              <a:t>, Ovid MEDLINE, Global Health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N=6452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2170482" y="532146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Web of Science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N=2788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3831460" y="532146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Cochrane Library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N=349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3012523" y="1818021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N=5336 titles examined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153" name="Elbow Connector 152"/>
          <p:cNvCxnSpPr>
            <a:stCxn id="95" idx="2"/>
            <a:endCxn id="98" idx="0"/>
          </p:cNvCxnSpPr>
          <p:nvPr/>
        </p:nvCxnSpPr>
        <p:spPr>
          <a:xfrm rot="16200000" flipH="1">
            <a:off x="2243840" y="319995"/>
            <a:ext cx="473982" cy="2522069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Elbow Connector 153"/>
          <p:cNvCxnSpPr>
            <a:stCxn id="96" idx="2"/>
            <a:endCxn id="98" idx="0"/>
          </p:cNvCxnSpPr>
          <p:nvPr/>
        </p:nvCxnSpPr>
        <p:spPr>
          <a:xfrm rot="16200000" flipH="1">
            <a:off x="3083854" y="1160009"/>
            <a:ext cx="473982" cy="84204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Elbow Connector 154"/>
          <p:cNvCxnSpPr>
            <a:stCxn id="97" idx="2"/>
            <a:endCxn id="98" idx="0"/>
          </p:cNvCxnSpPr>
          <p:nvPr/>
        </p:nvCxnSpPr>
        <p:spPr>
          <a:xfrm rot="5400000">
            <a:off x="3914344" y="1171562"/>
            <a:ext cx="473982" cy="81893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Elbow Connector 155"/>
          <p:cNvCxnSpPr>
            <a:stCxn id="158" idx="2"/>
            <a:endCxn id="98" idx="0"/>
          </p:cNvCxnSpPr>
          <p:nvPr/>
        </p:nvCxnSpPr>
        <p:spPr>
          <a:xfrm rot="5400000">
            <a:off x="4761841" y="315901"/>
            <a:ext cx="482146" cy="2522095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TextBox 156"/>
          <p:cNvSpPr txBox="1"/>
          <p:nvPr/>
        </p:nvSpPr>
        <p:spPr>
          <a:xfrm>
            <a:off x="2928038" y="1306910"/>
            <a:ext cx="16893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 smtClean="0"/>
              <a:t>Removing duplicates</a:t>
            </a:r>
            <a:endParaRPr lang="en-GB" sz="1400" i="1" dirty="0"/>
          </a:p>
        </p:txBody>
      </p:sp>
      <p:sp>
        <p:nvSpPr>
          <p:cNvPr id="158" name="Rectangle 157"/>
          <p:cNvSpPr/>
          <p:nvPr/>
        </p:nvSpPr>
        <p:spPr>
          <a:xfrm>
            <a:off x="5534618" y="523982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CINAHL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N=640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3012523" y="2917024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N=351 abstracts examined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60" name="Rectangle 159"/>
          <p:cNvSpPr/>
          <p:nvPr/>
        </p:nvSpPr>
        <p:spPr>
          <a:xfrm>
            <a:off x="3012523" y="4016027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N=87 full texts examined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4810037" y="2339627"/>
            <a:ext cx="1458686" cy="8118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N=4985 titles excluded for non-relevance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162" name="Elbow Connector 161"/>
          <p:cNvCxnSpPr>
            <a:stCxn id="98" idx="2"/>
            <a:endCxn id="159" idx="0"/>
          </p:cNvCxnSpPr>
          <p:nvPr/>
        </p:nvCxnSpPr>
        <p:spPr>
          <a:xfrm rot="5400000">
            <a:off x="3598311" y="2773469"/>
            <a:ext cx="287110" cy="1270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Elbow Connector 162"/>
          <p:cNvCxnSpPr>
            <a:stCxn id="159" idx="2"/>
            <a:endCxn id="160" idx="0"/>
          </p:cNvCxnSpPr>
          <p:nvPr/>
        </p:nvCxnSpPr>
        <p:spPr>
          <a:xfrm rot="5400000">
            <a:off x="3598311" y="3872472"/>
            <a:ext cx="287110" cy="1270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Elbow Connector 163"/>
          <p:cNvCxnSpPr>
            <a:stCxn id="98" idx="2"/>
            <a:endCxn id="161" idx="1"/>
          </p:cNvCxnSpPr>
          <p:nvPr/>
        </p:nvCxnSpPr>
        <p:spPr>
          <a:xfrm rot="16200000" flipH="1">
            <a:off x="4218121" y="2153658"/>
            <a:ext cx="115660" cy="1068171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Rectangle 164"/>
          <p:cNvSpPr/>
          <p:nvPr/>
        </p:nvSpPr>
        <p:spPr>
          <a:xfrm>
            <a:off x="4810037" y="3459947"/>
            <a:ext cx="1458686" cy="8118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N=264 abstracts excluded for non-relevance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166" name="Elbow Connector 165"/>
          <p:cNvCxnSpPr>
            <a:stCxn id="159" idx="2"/>
            <a:endCxn id="165" idx="1"/>
          </p:cNvCxnSpPr>
          <p:nvPr/>
        </p:nvCxnSpPr>
        <p:spPr>
          <a:xfrm rot="16200000" flipH="1">
            <a:off x="4207463" y="3263319"/>
            <a:ext cx="136977" cy="1068171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Rectangle 166"/>
          <p:cNvSpPr/>
          <p:nvPr/>
        </p:nvSpPr>
        <p:spPr>
          <a:xfrm>
            <a:off x="3012523" y="5130452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N=8 potentially relevant studies evaluated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168" name="Elbow Connector 167"/>
          <p:cNvCxnSpPr>
            <a:stCxn id="160" idx="2"/>
            <a:endCxn id="167" idx="0"/>
          </p:cNvCxnSpPr>
          <p:nvPr/>
        </p:nvCxnSpPr>
        <p:spPr>
          <a:xfrm rot="5400000">
            <a:off x="3590600" y="4979186"/>
            <a:ext cx="302532" cy="1270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Rectangle 168"/>
          <p:cNvSpPr/>
          <p:nvPr/>
        </p:nvSpPr>
        <p:spPr>
          <a:xfrm>
            <a:off x="4810037" y="4574372"/>
            <a:ext cx="1458686" cy="8118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N=79 studies excluded for non-relevance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170" name="Elbow Connector 169"/>
          <p:cNvCxnSpPr>
            <a:stCxn id="160" idx="2"/>
            <a:endCxn id="169" idx="1"/>
          </p:cNvCxnSpPr>
          <p:nvPr/>
        </p:nvCxnSpPr>
        <p:spPr>
          <a:xfrm rot="16200000" flipH="1">
            <a:off x="4199752" y="4370033"/>
            <a:ext cx="152399" cy="1068171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Rectangle 170"/>
          <p:cNvSpPr/>
          <p:nvPr/>
        </p:nvSpPr>
        <p:spPr>
          <a:xfrm>
            <a:off x="9089" y="5026542"/>
            <a:ext cx="2244435" cy="10087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N=0 potentially relevant studies identified through reference lists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72" name="Rectangle 171"/>
          <p:cNvSpPr/>
          <p:nvPr/>
        </p:nvSpPr>
        <p:spPr>
          <a:xfrm>
            <a:off x="5440273" y="8115629"/>
            <a:ext cx="2618163" cy="16580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N=3 </a:t>
            </a:r>
            <a:r>
              <a:rPr lang="en-GB" sz="1400" dirty="0">
                <a:solidFill>
                  <a:schemeClr val="tx1"/>
                </a:solidFill>
              </a:rPr>
              <a:t>studies excluded:</a:t>
            </a:r>
          </a:p>
          <a:p>
            <a:r>
              <a:rPr lang="en-GB" sz="1400" b="1" dirty="0" err="1" smtClean="0">
                <a:solidFill>
                  <a:schemeClr val="tx1"/>
                </a:solidFill>
              </a:rPr>
              <a:t>Vittinghoff</a:t>
            </a:r>
            <a:r>
              <a:rPr lang="en-GB" sz="1400" b="1" dirty="0" smtClean="0">
                <a:solidFill>
                  <a:schemeClr val="tx1"/>
                </a:solidFill>
              </a:rPr>
              <a:t> [18] </a:t>
            </a:r>
            <a:r>
              <a:rPr lang="en-GB" sz="1400" dirty="0" smtClean="0">
                <a:solidFill>
                  <a:schemeClr val="tx1"/>
                </a:solidFill>
              </a:rPr>
              <a:t>– superseded by </a:t>
            </a:r>
            <a:r>
              <a:rPr lang="en-GB" sz="1400" b="1" dirty="0" smtClean="0">
                <a:solidFill>
                  <a:schemeClr val="tx1"/>
                </a:solidFill>
              </a:rPr>
              <a:t>Scott [8]</a:t>
            </a:r>
            <a:endParaRPr lang="en-GB" sz="1400" b="1" dirty="0">
              <a:solidFill>
                <a:schemeClr val="tx1"/>
              </a:solidFill>
            </a:endParaRPr>
          </a:p>
          <a:p>
            <a:r>
              <a:rPr lang="en-GB" sz="1400" b="1" dirty="0" err="1" smtClean="0">
                <a:solidFill>
                  <a:schemeClr val="tx1"/>
                </a:solidFill>
              </a:rPr>
              <a:t>Halperin</a:t>
            </a:r>
            <a:r>
              <a:rPr lang="en-GB" sz="1400" b="1" dirty="0" smtClean="0">
                <a:solidFill>
                  <a:schemeClr val="tx1"/>
                </a:solidFill>
              </a:rPr>
              <a:t> [6] </a:t>
            </a:r>
            <a:r>
              <a:rPr lang="en-GB" sz="1400" dirty="0" smtClean="0">
                <a:solidFill>
                  <a:schemeClr val="tx1"/>
                </a:solidFill>
              </a:rPr>
              <a:t>– abstract pre-2013</a:t>
            </a:r>
            <a:endParaRPr lang="en-GB" sz="1400" b="1" dirty="0">
              <a:solidFill>
                <a:schemeClr val="tx1"/>
              </a:solidFill>
            </a:endParaRPr>
          </a:p>
          <a:p>
            <a:r>
              <a:rPr lang="en-GB" sz="1400" b="1" dirty="0" smtClean="0">
                <a:solidFill>
                  <a:schemeClr val="tx1"/>
                </a:solidFill>
              </a:rPr>
              <a:t>Smith [9] </a:t>
            </a:r>
            <a:r>
              <a:rPr lang="en-GB" sz="1400" dirty="0" smtClean="0">
                <a:solidFill>
                  <a:schemeClr val="tx1"/>
                </a:solidFill>
              </a:rPr>
              <a:t>– more comprehensive analysis of same data performed by </a:t>
            </a:r>
            <a:r>
              <a:rPr lang="en-GB" sz="1400" b="1" dirty="0" smtClean="0">
                <a:solidFill>
                  <a:schemeClr val="tx1"/>
                </a:solidFill>
              </a:rPr>
              <a:t>Scott [8]</a:t>
            </a:r>
            <a:endParaRPr lang="en-GB" sz="1400" b="1" dirty="0">
              <a:solidFill>
                <a:schemeClr val="tx1"/>
              </a:solidFill>
            </a:endParaRPr>
          </a:p>
        </p:txBody>
      </p:sp>
      <p:cxnSp>
        <p:nvCxnSpPr>
          <p:cNvPr id="173" name="Elbow Connector 172"/>
          <p:cNvCxnSpPr>
            <a:stCxn id="167" idx="2"/>
            <a:endCxn id="172" idx="1"/>
          </p:cNvCxnSpPr>
          <p:nvPr/>
        </p:nvCxnSpPr>
        <p:spPr>
          <a:xfrm rot="16200000" flipH="1">
            <a:off x="3089924" y="6594286"/>
            <a:ext cx="3002291" cy="1698407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Arrow Connector 173"/>
          <p:cNvCxnSpPr>
            <a:stCxn id="171" idx="3"/>
            <a:endCxn id="167" idx="1"/>
          </p:cNvCxnSpPr>
          <p:nvPr/>
        </p:nvCxnSpPr>
        <p:spPr>
          <a:xfrm>
            <a:off x="2253524" y="5530916"/>
            <a:ext cx="758999" cy="54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Rectangle 174"/>
          <p:cNvSpPr/>
          <p:nvPr/>
        </p:nvSpPr>
        <p:spPr>
          <a:xfrm>
            <a:off x="9089" y="6225509"/>
            <a:ext cx="2244436" cy="125811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N=5 original estimates</a:t>
            </a:r>
          </a:p>
          <a:p>
            <a:pPr algn="ctr"/>
            <a:r>
              <a:rPr lang="en-GB" sz="1400" b="1" dirty="0" err="1" smtClean="0">
                <a:solidFill>
                  <a:schemeClr val="tx1"/>
                </a:solidFill>
              </a:rPr>
              <a:t>DeGruttola</a:t>
            </a:r>
            <a:r>
              <a:rPr lang="en-GB" sz="1400" b="1" dirty="0" smtClean="0">
                <a:solidFill>
                  <a:schemeClr val="tx1"/>
                </a:solidFill>
              </a:rPr>
              <a:t> [19], Leynaert [20], </a:t>
            </a:r>
            <a:r>
              <a:rPr lang="en-GB" sz="1400" b="1" dirty="0" err="1" smtClean="0">
                <a:solidFill>
                  <a:schemeClr val="tx1"/>
                </a:solidFill>
              </a:rPr>
              <a:t>Vittinghoff</a:t>
            </a:r>
            <a:r>
              <a:rPr lang="en-GB" sz="1400" b="1" dirty="0" smtClean="0">
                <a:solidFill>
                  <a:schemeClr val="tx1"/>
                </a:solidFill>
              </a:rPr>
              <a:t> [18], </a:t>
            </a:r>
            <a:r>
              <a:rPr lang="en-GB" sz="1400" b="1" dirty="0" err="1" smtClean="0">
                <a:solidFill>
                  <a:schemeClr val="tx1"/>
                </a:solidFill>
              </a:rPr>
              <a:t>Halperin</a:t>
            </a:r>
            <a:r>
              <a:rPr lang="en-GB" sz="1400" b="1" dirty="0" smtClean="0">
                <a:solidFill>
                  <a:schemeClr val="tx1"/>
                </a:solidFill>
              </a:rPr>
              <a:t> [6], </a:t>
            </a:r>
            <a:r>
              <a:rPr lang="en-GB" sz="1400" b="1" dirty="0" err="1" smtClean="0">
                <a:solidFill>
                  <a:schemeClr val="tx1"/>
                </a:solidFill>
              </a:rPr>
              <a:t>Jin</a:t>
            </a:r>
            <a:r>
              <a:rPr lang="en-GB" sz="1400" b="1" dirty="0" smtClean="0">
                <a:solidFill>
                  <a:schemeClr val="tx1"/>
                </a:solidFill>
              </a:rPr>
              <a:t> [7]</a:t>
            </a:r>
            <a:endParaRPr lang="en-GB" sz="1400" b="1" dirty="0">
              <a:solidFill>
                <a:schemeClr val="tx1"/>
              </a:solidFill>
            </a:endParaRPr>
          </a:p>
        </p:txBody>
      </p:sp>
      <p:cxnSp>
        <p:nvCxnSpPr>
          <p:cNvPr id="176" name="Elbow Connector 175"/>
          <p:cNvCxnSpPr/>
          <p:nvPr/>
        </p:nvCxnSpPr>
        <p:spPr>
          <a:xfrm>
            <a:off x="2255776" y="6872132"/>
            <a:ext cx="1046057" cy="308219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Elbow Connector 176"/>
          <p:cNvCxnSpPr>
            <a:stCxn id="202" idx="2"/>
            <a:endCxn id="185" idx="0"/>
          </p:cNvCxnSpPr>
          <p:nvPr/>
        </p:nvCxnSpPr>
        <p:spPr>
          <a:xfrm rot="5400000">
            <a:off x="2941846" y="9774932"/>
            <a:ext cx="360903" cy="123808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Elbow Connector 177"/>
          <p:cNvCxnSpPr>
            <a:stCxn id="202" idx="2"/>
            <a:endCxn id="186" idx="0"/>
          </p:cNvCxnSpPr>
          <p:nvPr/>
        </p:nvCxnSpPr>
        <p:spPr>
          <a:xfrm rot="16200000" flipH="1">
            <a:off x="4250163" y="9704700"/>
            <a:ext cx="343365" cy="136101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TextBox 178"/>
          <p:cNvSpPr txBox="1"/>
          <p:nvPr/>
        </p:nvSpPr>
        <p:spPr>
          <a:xfrm>
            <a:off x="9120258" y="11153782"/>
            <a:ext cx="15377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Figure 1</a:t>
            </a:r>
            <a:endParaRPr lang="en-GB" sz="3200" b="1" dirty="0"/>
          </a:p>
        </p:txBody>
      </p:sp>
      <p:sp>
        <p:nvSpPr>
          <p:cNvPr id="180" name="Rectangle 179"/>
          <p:cNvSpPr/>
          <p:nvPr/>
        </p:nvSpPr>
        <p:spPr>
          <a:xfrm>
            <a:off x="4819562" y="5744584"/>
            <a:ext cx="1458686" cy="8118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N=6 studies excluded for non-relevance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181" name="Elbow Connector 180"/>
          <p:cNvCxnSpPr>
            <a:stCxn id="167" idx="2"/>
            <a:endCxn id="180" idx="1"/>
          </p:cNvCxnSpPr>
          <p:nvPr/>
        </p:nvCxnSpPr>
        <p:spPr>
          <a:xfrm rot="16200000" flipH="1">
            <a:off x="4176621" y="5507590"/>
            <a:ext cx="208186" cy="1077696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Rounded Rectangle 182"/>
          <p:cNvSpPr/>
          <p:nvPr/>
        </p:nvSpPr>
        <p:spPr>
          <a:xfrm>
            <a:off x="2507456" y="7180351"/>
            <a:ext cx="2465054" cy="127725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N=7  relevant studies:</a:t>
            </a:r>
            <a:endParaRPr lang="en-GB" sz="1400" dirty="0">
              <a:solidFill>
                <a:schemeClr val="tx1"/>
              </a:solidFill>
            </a:endParaRPr>
          </a:p>
          <a:p>
            <a:pPr algn="ctr"/>
            <a:r>
              <a:rPr lang="en-GB" sz="1400" b="1" dirty="0" err="1" smtClean="0">
                <a:solidFill>
                  <a:schemeClr val="tx1"/>
                </a:solidFill>
              </a:rPr>
              <a:t>DeGruttola</a:t>
            </a:r>
            <a:r>
              <a:rPr lang="en-GB" sz="1400" b="1" dirty="0" smtClean="0">
                <a:solidFill>
                  <a:schemeClr val="tx1"/>
                </a:solidFill>
              </a:rPr>
              <a:t> [19], Leynaert [20], </a:t>
            </a:r>
            <a:r>
              <a:rPr lang="en-GB" sz="1400" b="1" dirty="0" err="1" smtClean="0">
                <a:solidFill>
                  <a:schemeClr val="tx1"/>
                </a:solidFill>
              </a:rPr>
              <a:t>Vittinghoff</a:t>
            </a:r>
            <a:r>
              <a:rPr lang="en-GB" sz="1400" b="1" dirty="0" smtClean="0">
                <a:solidFill>
                  <a:schemeClr val="tx1"/>
                </a:solidFill>
              </a:rPr>
              <a:t> [18], </a:t>
            </a:r>
            <a:r>
              <a:rPr lang="en-GB" sz="1400" b="1" dirty="0" err="1" smtClean="0">
                <a:solidFill>
                  <a:schemeClr val="tx1"/>
                </a:solidFill>
              </a:rPr>
              <a:t>Halperin</a:t>
            </a:r>
            <a:r>
              <a:rPr lang="en-GB" sz="1400" b="1" dirty="0" smtClean="0">
                <a:solidFill>
                  <a:schemeClr val="tx1"/>
                </a:solidFill>
              </a:rPr>
              <a:t> [6], </a:t>
            </a:r>
            <a:r>
              <a:rPr lang="en-GB" sz="1400" b="1" dirty="0" err="1" smtClean="0">
                <a:solidFill>
                  <a:schemeClr val="tx1"/>
                </a:solidFill>
              </a:rPr>
              <a:t>Jin</a:t>
            </a:r>
            <a:r>
              <a:rPr lang="en-GB" sz="1400" b="1" dirty="0" smtClean="0">
                <a:solidFill>
                  <a:schemeClr val="tx1"/>
                </a:solidFill>
              </a:rPr>
              <a:t> [7], Scott [8], Smith [9]</a:t>
            </a:r>
            <a:endParaRPr lang="en-GB" sz="1400" b="1" dirty="0">
              <a:solidFill>
                <a:schemeClr val="tx1"/>
              </a:solidFill>
            </a:endParaRPr>
          </a:p>
        </p:txBody>
      </p:sp>
      <p:cxnSp>
        <p:nvCxnSpPr>
          <p:cNvPr id="184" name="Straight Arrow Connector 183"/>
          <p:cNvCxnSpPr>
            <a:stCxn id="167" idx="2"/>
            <a:endCxn id="183" idx="0"/>
          </p:cNvCxnSpPr>
          <p:nvPr/>
        </p:nvCxnSpPr>
        <p:spPr>
          <a:xfrm flipH="1">
            <a:off x="3739983" y="5942345"/>
            <a:ext cx="1883" cy="12380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Rounded Rectangle 184"/>
          <p:cNvSpPr/>
          <p:nvPr/>
        </p:nvSpPr>
        <p:spPr>
          <a:xfrm>
            <a:off x="1270726" y="10574427"/>
            <a:ext cx="2465054" cy="115871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N=5 included URAI estimates:</a:t>
            </a:r>
            <a:endParaRPr lang="en-GB" sz="1400" dirty="0">
              <a:solidFill>
                <a:schemeClr val="tx1"/>
              </a:solidFill>
            </a:endParaRPr>
          </a:p>
          <a:p>
            <a:pPr algn="ctr"/>
            <a:r>
              <a:rPr lang="en-GB" sz="1400" b="1" dirty="0" err="1" smtClean="0">
                <a:solidFill>
                  <a:schemeClr val="tx1"/>
                </a:solidFill>
              </a:rPr>
              <a:t>DeGruttola</a:t>
            </a:r>
            <a:r>
              <a:rPr lang="en-GB" sz="1400" b="1" dirty="0" smtClean="0">
                <a:solidFill>
                  <a:schemeClr val="tx1"/>
                </a:solidFill>
              </a:rPr>
              <a:t> [19], Leynaert [20], </a:t>
            </a:r>
            <a:r>
              <a:rPr lang="en-GB" sz="1400" b="1" dirty="0" err="1" smtClean="0">
                <a:solidFill>
                  <a:schemeClr val="tx1"/>
                </a:solidFill>
              </a:rPr>
              <a:t>Jin</a:t>
            </a:r>
            <a:r>
              <a:rPr lang="en-GB" sz="1400" b="1" dirty="0" smtClean="0">
                <a:solidFill>
                  <a:schemeClr val="tx1"/>
                </a:solidFill>
              </a:rPr>
              <a:t> [7], Scott [8] </a:t>
            </a:r>
            <a:r>
              <a:rPr lang="en-GB" sz="1400" dirty="0" smtClean="0">
                <a:solidFill>
                  <a:schemeClr val="tx1"/>
                </a:solidFill>
              </a:rPr>
              <a:t>(2 estimates: pre-HAART and early-ART eras)    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86" name="Rounded Rectangle 185"/>
          <p:cNvSpPr/>
          <p:nvPr/>
        </p:nvSpPr>
        <p:spPr>
          <a:xfrm>
            <a:off x="3869824" y="10556889"/>
            <a:ext cx="2465054" cy="115871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N=3 included UIAI estimates:</a:t>
            </a:r>
            <a:endParaRPr lang="en-GB" sz="1400" dirty="0">
              <a:solidFill>
                <a:schemeClr val="tx1"/>
              </a:solidFill>
            </a:endParaRPr>
          </a:p>
          <a:p>
            <a:pPr algn="ctr"/>
            <a:r>
              <a:rPr lang="en-GB" sz="1400" b="1" dirty="0" err="1" smtClean="0">
                <a:solidFill>
                  <a:schemeClr val="tx1"/>
                </a:solidFill>
              </a:rPr>
              <a:t>Jin</a:t>
            </a:r>
            <a:r>
              <a:rPr lang="en-GB" sz="1400" b="1" dirty="0" smtClean="0">
                <a:solidFill>
                  <a:schemeClr val="tx1"/>
                </a:solidFill>
              </a:rPr>
              <a:t> [7], Scott [8] </a:t>
            </a:r>
            <a:r>
              <a:rPr lang="en-GB" sz="1400" dirty="0">
                <a:solidFill>
                  <a:schemeClr val="tx1"/>
                </a:solidFill>
              </a:rPr>
              <a:t>(2 estimates: pre-HAART and early-ART eras) </a:t>
            </a:r>
            <a:endParaRPr lang="en-GB" sz="1400" dirty="0" smtClean="0">
              <a:solidFill>
                <a:schemeClr val="tx1"/>
              </a:solidFill>
            </a:endParaRPr>
          </a:p>
          <a:p>
            <a:pPr algn="ctr"/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87" name="Rectangle 186"/>
          <p:cNvSpPr/>
          <p:nvPr/>
        </p:nvSpPr>
        <p:spPr>
          <a:xfrm>
            <a:off x="9333112" y="2373654"/>
            <a:ext cx="1458686" cy="8118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N=1405 titles excluded for non-relevance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88" name="Right Bracket 187"/>
          <p:cNvSpPr/>
          <p:nvPr/>
        </p:nvSpPr>
        <p:spPr>
          <a:xfrm rot="16200000">
            <a:off x="3665673" y="-2764135"/>
            <a:ext cx="139684" cy="6277583"/>
          </a:xfrm>
          <a:prstGeom prst="righ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TextBox 188"/>
          <p:cNvSpPr txBox="1"/>
          <p:nvPr/>
        </p:nvSpPr>
        <p:spPr>
          <a:xfrm>
            <a:off x="2507456" y="6997"/>
            <a:ext cx="21368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 smtClean="0"/>
              <a:t>2012-2018 updated search</a:t>
            </a:r>
            <a:endParaRPr lang="en-GB" sz="1400" i="1" dirty="0"/>
          </a:p>
        </p:txBody>
      </p:sp>
      <p:sp>
        <p:nvSpPr>
          <p:cNvPr id="190" name="TextBox 189"/>
          <p:cNvSpPr txBox="1"/>
          <p:nvPr/>
        </p:nvSpPr>
        <p:spPr>
          <a:xfrm>
            <a:off x="7759181" y="1324785"/>
            <a:ext cx="27221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 smtClean="0"/>
              <a:t>pre-February 2012 catch-up search</a:t>
            </a:r>
            <a:endParaRPr lang="en-GB" sz="1400" i="1" dirty="0"/>
          </a:p>
        </p:txBody>
      </p:sp>
      <p:sp>
        <p:nvSpPr>
          <p:cNvPr id="191" name="Rectangle 190"/>
          <p:cNvSpPr/>
          <p:nvPr/>
        </p:nvSpPr>
        <p:spPr>
          <a:xfrm>
            <a:off x="7532387" y="1824371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N=1412 titles identified and </a:t>
            </a:r>
            <a:r>
              <a:rPr lang="en-GB" sz="1400" dirty="0" smtClean="0">
                <a:solidFill>
                  <a:schemeClr val="tx1"/>
                </a:solidFill>
              </a:rPr>
              <a:t>examined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532387" y="2917022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N=7 abstracts examined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9333112" y="3472875"/>
            <a:ext cx="1458686" cy="8118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N=6 abstracts excluded for non-relevance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94" name="Rectangle 193"/>
          <p:cNvSpPr/>
          <p:nvPr/>
        </p:nvSpPr>
        <p:spPr>
          <a:xfrm>
            <a:off x="7532387" y="4039301"/>
            <a:ext cx="1458686" cy="8118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N=1 full text examined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95" name="Rectangle 194"/>
          <p:cNvSpPr/>
          <p:nvPr/>
        </p:nvSpPr>
        <p:spPr>
          <a:xfrm>
            <a:off x="9345235" y="4575002"/>
            <a:ext cx="1458686" cy="8118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N=1 study excluded for non-relevance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196" name="Elbow Connector 195"/>
          <p:cNvCxnSpPr>
            <a:stCxn id="191" idx="2"/>
            <a:endCxn id="187" idx="1"/>
          </p:cNvCxnSpPr>
          <p:nvPr/>
        </p:nvCxnSpPr>
        <p:spPr>
          <a:xfrm rot="16200000" flipH="1">
            <a:off x="8725753" y="2172241"/>
            <a:ext cx="143337" cy="1071382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Elbow Connector 196"/>
          <p:cNvCxnSpPr>
            <a:stCxn id="192" idx="2"/>
            <a:endCxn id="193" idx="1"/>
          </p:cNvCxnSpPr>
          <p:nvPr/>
        </p:nvCxnSpPr>
        <p:spPr>
          <a:xfrm rot="16200000" flipH="1">
            <a:off x="8722468" y="3268177"/>
            <a:ext cx="149907" cy="1071382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Elbow Connector 198"/>
          <p:cNvCxnSpPr>
            <a:stCxn id="192" idx="2"/>
            <a:endCxn id="194" idx="0"/>
          </p:cNvCxnSpPr>
          <p:nvPr/>
        </p:nvCxnSpPr>
        <p:spPr>
          <a:xfrm rot="5400000">
            <a:off x="8106537" y="3884108"/>
            <a:ext cx="310386" cy="1270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Elbow Connector 199"/>
          <p:cNvCxnSpPr>
            <a:stCxn id="191" idx="2"/>
            <a:endCxn id="192" idx="0"/>
          </p:cNvCxnSpPr>
          <p:nvPr/>
        </p:nvCxnSpPr>
        <p:spPr>
          <a:xfrm rot="5400000">
            <a:off x="8121351" y="2776643"/>
            <a:ext cx="280758" cy="1270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1" name="Right Bracket 200"/>
          <p:cNvSpPr/>
          <p:nvPr/>
        </p:nvSpPr>
        <p:spPr>
          <a:xfrm rot="16200000">
            <a:off x="9062032" y="33657"/>
            <a:ext cx="157896" cy="3301641"/>
          </a:xfrm>
          <a:prstGeom prst="righ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Rounded Rectangle 201"/>
          <p:cNvSpPr/>
          <p:nvPr/>
        </p:nvSpPr>
        <p:spPr>
          <a:xfrm>
            <a:off x="2508813" y="9054813"/>
            <a:ext cx="2465054" cy="115871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N=4 included studies: </a:t>
            </a:r>
            <a:r>
              <a:rPr lang="en-GB" sz="1400" b="1" dirty="0" err="1" smtClean="0">
                <a:solidFill>
                  <a:schemeClr val="tx1"/>
                </a:solidFill>
              </a:rPr>
              <a:t>DeGruttola</a:t>
            </a:r>
            <a:r>
              <a:rPr lang="en-GB" sz="1400" b="1" dirty="0" smtClean="0">
                <a:solidFill>
                  <a:schemeClr val="tx1"/>
                </a:solidFill>
              </a:rPr>
              <a:t> [19], Leynaert [20], </a:t>
            </a:r>
            <a:r>
              <a:rPr lang="en-GB" sz="1400" b="1" dirty="0" err="1" smtClean="0">
                <a:solidFill>
                  <a:schemeClr val="tx1"/>
                </a:solidFill>
              </a:rPr>
              <a:t>Jin</a:t>
            </a:r>
            <a:r>
              <a:rPr lang="en-GB" sz="1400" b="1" dirty="0" smtClean="0">
                <a:solidFill>
                  <a:schemeClr val="tx1"/>
                </a:solidFill>
              </a:rPr>
              <a:t> [7], Scott [8] </a:t>
            </a:r>
            <a:endParaRPr lang="en-GB" sz="1400" b="1" dirty="0">
              <a:solidFill>
                <a:schemeClr val="tx1"/>
              </a:solidFill>
            </a:endParaRPr>
          </a:p>
        </p:txBody>
      </p:sp>
      <p:cxnSp>
        <p:nvCxnSpPr>
          <p:cNvPr id="203" name="Elbow Connector 202"/>
          <p:cNvCxnSpPr>
            <a:stCxn id="183" idx="2"/>
            <a:endCxn id="202" idx="0"/>
          </p:cNvCxnSpPr>
          <p:nvPr/>
        </p:nvCxnSpPr>
        <p:spPr>
          <a:xfrm rot="16200000" flipH="1">
            <a:off x="3442059" y="8755531"/>
            <a:ext cx="597205" cy="135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Rectangle 204"/>
          <p:cNvSpPr/>
          <p:nvPr/>
        </p:nvSpPr>
        <p:spPr>
          <a:xfrm>
            <a:off x="7532387" y="6539289"/>
            <a:ext cx="2349607" cy="8775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N=0 relevant studies found through searching exclusion lists of previous review for estimates involving ART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207" name="Elbow Connector 206"/>
          <p:cNvCxnSpPr>
            <a:endCxn id="194" idx="2"/>
          </p:cNvCxnSpPr>
          <p:nvPr/>
        </p:nvCxnSpPr>
        <p:spPr>
          <a:xfrm rot="5400000" flipH="1" flipV="1">
            <a:off x="6977218" y="4909256"/>
            <a:ext cx="1342573" cy="1226451"/>
          </a:xfrm>
          <a:prstGeom prst="bentConnector3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Elbow Connector 207"/>
          <p:cNvCxnSpPr>
            <a:stCxn id="205" idx="1"/>
            <a:endCxn id="183" idx="0"/>
          </p:cNvCxnSpPr>
          <p:nvPr/>
        </p:nvCxnSpPr>
        <p:spPr>
          <a:xfrm rot="10800000" flipV="1">
            <a:off x="3739983" y="6978075"/>
            <a:ext cx="3792404" cy="202276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7035279" y="6170444"/>
            <a:ext cx="4762" cy="226662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Arrow Connector 208"/>
          <p:cNvCxnSpPr/>
          <p:nvPr/>
        </p:nvCxnSpPr>
        <p:spPr>
          <a:xfrm rot="5400000">
            <a:off x="5573115" y="6609464"/>
            <a:ext cx="4762" cy="226662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Arrow Connector 209"/>
          <p:cNvCxnSpPr/>
          <p:nvPr/>
        </p:nvCxnSpPr>
        <p:spPr>
          <a:xfrm rot="5400000">
            <a:off x="5573115" y="6874270"/>
            <a:ext cx="4762" cy="22666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Elbow Connector 197"/>
          <p:cNvCxnSpPr>
            <a:stCxn id="194" idx="2"/>
            <a:endCxn id="195" idx="1"/>
          </p:cNvCxnSpPr>
          <p:nvPr/>
        </p:nvCxnSpPr>
        <p:spPr>
          <a:xfrm rot="16200000" flipH="1">
            <a:off x="8738605" y="4374318"/>
            <a:ext cx="129755" cy="1083505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2895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17279</TotalTime>
  <Words>279</Words>
  <Application>Microsoft Office PowerPoint</Application>
  <PresentationFormat>Custom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London School of Hygiene &amp; Tropical Medicine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Baggaley</dc:creator>
  <cp:lastModifiedBy>rfb1</cp:lastModifiedBy>
  <cp:revision>68</cp:revision>
  <dcterms:created xsi:type="dcterms:W3CDTF">2017-09-05T13:32:43Z</dcterms:created>
  <dcterms:modified xsi:type="dcterms:W3CDTF">2018-07-30T22:24:16Z</dcterms:modified>
</cp:coreProperties>
</file>