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480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082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64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311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117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018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29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95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104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421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786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E33F2-7543-4A44-8715-922A8134CCF4}" type="datetimeFigureOut">
              <a:rPr lang="en-GB" smtClean="0"/>
              <a:t>20/02/2017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499BE-F183-44E0-B669-A6219F892D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824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drea.aguilar\AppData\Local\Microsoft\Windows\Temporary Internet Files\Content.IE5\WZ80SSEV\13601878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66" y="1335332"/>
            <a:ext cx="1240431" cy="49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660477" y="400577"/>
            <a:ext cx="784189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700" i="1" dirty="0"/>
              <a:t>Rag2</a:t>
            </a:r>
            <a:r>
              <a:rPr lang="en-GB" sz="1700" i="1" baseline="30000" dirty="0"/>
              <a:t>-/-</a:t>
            </a:r>
            <a:endParaRPr lang="en-GB" sz="1700" dirty="0"/>
          </a:p>
        </p:txBody>
      </p:sp>
      <p:sp>
        <p:nvSpPr>
          <p:cNvPr id="12" name="Rectangle 11"/>
          <p:cNvSpPr/>
          <p:nvPr/>
        </p:nvSpPr>
        <p:spPr>
          <a:xfrm>
            <a:off x="539552" y="398344"/>
            <a:ext cx="484428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700" dirty="0"/>
              <a:t>WT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915816" y="434281"/>
            <a:ext cx="133241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700" i="1" dirty="0"/>
              <a:t>Rag2</a:t>
            </a:r>
            <a:r>
              <a:rPr lang="en-GB" sz="1700" i="1" baseline="30000" dirty="0"/>
              <a:t>-/-</a:t>
            </a:r>
            <a:r>
              <a:rPr lang="en-GB" sz="1700" i="1" dirty="0"/>
              <a:t>Il2rg</a:t>
            </a:r>
            <a:r>
              <a:rPr lang="en-GB" sz="1700" i="1" baseline="30000" dirty="0"/>
              <a:t>-/-</a:t>
            </a:r>
            <a:endParaRPr lang="en-GB" sz="1700" dirty="0"/>
          </a:p>
        </p:txBody>
      </p:sp>
      <p:sp>
        <p:nvSpPr>
          <p:cNvPr id="14" name="Rectangle 13"/>
          <p:cNvSpPr/>
          <p:nvPr/>
        </p:nvSpPr>
        <p:spPr>
          <a:xfrm>
            <a:off x="4501954" y="434281"/>
            <a:ext cx="1332416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700" i="1" dirty="0"/>
              <a:t>Rag2</a:t>
            </a:r>
            <a:r>
              <a:rPr lang="en-GB" sz="1700" i="1" baseline="30000" dirty="0"/>
              <a:t>-/-</a:t>
            </a:r>
            <a:r>
              <a:rPr lang="en-GB" sz="1700" i="1" dirty="0"/>
              <a:t>Il2rb</a:t>
            </a:r>
            <a:r>
              <a:rPr lang="en-GB" sz="1700" i="1" baseline="30000" dirty="0"/>
              <a:t>-/-</a:t>
            </a:r>
            <a:endParaRPr lang="en-GB" sz="1700" dirty="0"/>
          </a:p>
        </p:txBody>
      </p:sp>
      <p:sp>
        <p:nvSpPr>
          <p:cNvPr id="15" name="Rectangle 14"/>
          <p:cNvSpPr/>
          <p:nvPr/>
        </p:nvSpPr>
        <p:spPr>
          <a:xfrm>
            <a:off x="5892342" y="82258"/>
            <a:ext cx="148502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700" i="1" dirty="0" smtClean="0"/>
              <a:t>Rag2</a:t>
            </a:r>
            <a:r>
              <a:rPr lang="en-GB" sz="1700" i="1" baseline="30000" dirty="0" smtClean="0"/>
              <a:t>-</a:t>
            </a:r>
            <a:r>
              <a:rPr lang="en-GB" sz="1700" i="1" baseline="30000" dirty="0"/>
              <a:t>/-</a:t>
            </a:r>
            <a:r>
              <a:rPr lang="en-GB" sz="1700" i="1" dirty="0"/>
              <a:t>Il2rg</a:t>
            </a:r>
            <a:r>
              <a:rPr lang="en-GB" sz="1700" i="1" baseline="30000" dirty="0"/>
              <a:t>-/-</a:t>
            </a:r>
          </a:p>
          <a:p>
            <a:r>
              <a:rPr lang="en-GB" sz="1700" dirty="0"/>
              <a:t>+ WT or </a:t>
            </a:r>
          </a:p>
          <a:p>
            <a:r>
              <a:rPr lang="en-GB" sz="1700" i="1" dirty="0"/>
              <a:t>Rag2</a:t>
            </a:r>
            <a:r>
              <a:rPr lang="en-GB" sz="1700" i="1" baseline="30000" dirty="0"/>
              <a:t>-/-</a:t>
            </a:r>
            <a:r>
              <a:rPr lang="en-GB" sz="1700" i="1" dirty="0"/>
              <a:t> </a:t>
            </a:r>
            <a:r>
              <a:rPr lang="en-GB" sz="1700" dirty="0"/>
              <a:t>immune cells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05176" y="47035"/>
            <a:ext cx="1531320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700" i="1" dirty="0"/>
              <a:t>Rag2</a:t>
            </a:r>
            <a:r>
              <a:rPr lang="en-GB" sz="1700" i="1" baseline="30000" dirty="0"/>
              <a:t>-/-</a:t>
            </a:r>
            <a:r>
              <a:rPr lang="en-GB" sz="1700" i="1" dirty="0"/>
              <a:t>Il2rg</a:t>
            </a:r>
            <a:r>
              <a:rPr lang="en-GB" sz="1700" i="1" baseline="30000" dirty="0"/>
              <a:t>-/-</a:t>
            </a:r>
            <a:r>
              <a:rPr lang="en-GB" sz="1700" i="1" dirty="0"/>
              <a:t> </a:t>
            </a:r>
            <a:r>
              <a:rPr lang="en-GB" sz="1700" dirty="0"/>
              <a:t>+ adoptive transfer of NK cells from WT spleen</a:t>
            </a:r>
          </a:p>
        </p:txBody>
      </p:sp>
      <p:sp>
        <p:nvSpPr>
          <p:cNvPr id="19" name="Oval 18"/>
          <p:cNvSpPr/>
          <p:nvPr/>
        </p:nvSpPr>
        <p:spPr>
          <a:xfrm>
            <a:off x="154228" y="1952228"/>
            <a:ext cx="323038" cy="288032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54252" y="1952228"/>
            <a:ext cx="323038" cy="288032"/>
          </a:xfrm>
          <a:prstGeom prst="ellipse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936594" y="1950285"/>
            <a:ext cx="323038" cy="288032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531920" y="1937395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893820" y="1937395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253860" y="1927983"/>
            <a:ext cx="323038" cy="288032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389405" y="2240542"/>
            <a:ext cx="323038" cy="288032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2987824" y="1917254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3347864" y="1916832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707904" y="1916832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427586" y="1916832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787626" y="1916832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147666" y="1916832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5986859" y="1916832"/>
            <a:ext cx="323038" cy="288032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359479" y="1916832"/>
            <a:ext cx="323038" cy="288032"/>
          </a:xfrm>
          <a:prstGeom prst="ellipse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19519" y="1934122"/>
            <a:ext cx="323038" cy="288032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8497434" y="1917254"/>
            <a:ext cx="323038" cy="288032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7744535" y="1923034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8104575" y="1934122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6719519" y="2276872"/>
            <a:ext cx="323038" cy="288032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047535" y="1842771"/>
            <a:ext cx="386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or</a:t>
            </a:r>
          </a:p>
        </p:txBody>
      </p:sp>
      <p:cxnSp>
        <p:nvCxnSpPr>
          <p:cNvPr id="47" name="Straight Connector 46"/>
          <p:cNvCxnSpPr/>
          <p:nvPr/>
        </p:nvCxnSpPr>
        <p:spPr>
          <a:xfrm>
            <a:off x="0" y="2639884"/>
            <a:ext cx="914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-16294" y="4319216"/>
            <a:ext cx="9144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-16294" y="5157192"/>
            <a:ext cx="903649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1475656" y="0"/>
            <a:ext cx="0" cy="695739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2771800" y="-72008"/>
            <a:ext cx="0" cy="695739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4283968" y="-72008"/>
            <a:ext cx="0" cy="695739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5868144" y="-99392"/>
            <a:ext cx="0" cy="695739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7524328" y="-27384"/>
            <a:ext cx="0" cy="695739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angle 53"/>
          <p:cNvSpPr/>
          <p:nvPr/>
        </p:nvSpPr>
        <p:spPr>
          <a:xfrm>
            <a:off x="-16294" y="2639972"/>
            <a:ext cx="9144000" cy="42907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Anti-GBM serum injection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5496" y="3224009"/>
            <a:ext cx="15103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Glomerulonephritis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475656" y="3174067"/>
            <a:ext cx="15103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Milder glomerulonephritis (milder tubulointerstitial lesions than WT)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744167" y="3063700"/>
            <a:ext cx="16560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More severe glomerulonephritis (more crescents than WT and </a:t>
            </a:r>
            <a:r>
              <a:rPr lang="en-GB" sz="1200" i="1" dirty="0"/>
              <a:t>Rag2-/-</a:t>
            </a:r>
            <a:r>
              <a:rPr lang="en-GB" sz="1200" dirty="0"/>
              <a:t>, more tubulointerstitial lesions than </a:t>
            </a:r>
            <a:r>
              <a:rPr lang="en-GB" sz="1200" i="1" dirty="0"/>
              <a:t>Rag2-/-</a:t>
            </a:r>
            <a:r>
              <a:rPr lang="en-GB" sz="1200" dirty="0"/>
              <a:t>)</a:t>
            </a:r>
          </a:p>
          <a:p>
            <a:endParaRPr lang="en-GB" sz="1200" dirty="0"/>
          </a:p>
        </p:txBody>
      </p:sp>
      <p:sp>
        <p:nvSpPr>
          <p:cNvPr id="63" name="TextBox 62"/>
          <p:cNvSpPr txBox="1"/>
          <p:nvPr/>
        </p:nvSpPr>
        <p:spPr>
          <a:xfrm>
            <a:off x="10446" y="4446723"/>
            <a:ext cx="15103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 smtClean="0"/>
              <a:t>γc</a:t>
            </a:r>
            <a:r>
              <a:rPr lang="en-GB" sz="1200" dirty="0" smtClean="0"/>
              <a:t> expression in immune cells and intrinsic renal cells </a:t>
            </a:r>
            <a:endParaRPr lang="en-GB" sz="1200" dirty="0"/>
          </a:p>
        </p:txBody>
      </p:sp>
      <p:sp>
        <p:nvSpPr>
          <p:cNvPr id="65" name="TextBox 64"/>
          <p:cNvSpPr txBox="1"/>
          <p:nvPr/>
        </p:nvSpPr>
        <p:spPr>
          <a:xfrm>
            <a:off x="35496" y="5061553"/>
            <a:ext cx="15103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200" dirty="0"/>
          </a:p>
          <a:p>
            <a:endParaRPr lang="en-GB" sz="1200" dirty="0"/>
          </a:p>
          <a:p>
            <a:r>
              <a:rPr lang="en-GB" sz="1200" i="1" dirty="0"/>
              <a:t>In vitro </a:t>
            </a:r>
            <a:r>
              <a:rPr lang="en-GB" sz="1200" dirty="0"/>
              <a:t>IL-15-mediated phosphorylation of JAK-1/3 and SYK </a:t>
            </a:r>
          </a:p>
        </p:txBody>
      </p:sp>
      <p:sp>
        <p:nvSpPr>
          <p:cNvPr id="66" name="Oval 65"/>
          <p:cNvSpPr/>
          <p:nvPr/>
        </p:nvSpPr>
        <p:spPr>
          <a:xfrm>
            <a:off x="8048091" y="5571534"/>
            <a:ext cx="323038" cy="288032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8049579" y="5958111"/>
            <a:ext cx="323038" cy="288032"/>
          </a:xfrm>
          <a:prstGeom prst="ellipse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8083480" y="6375980"/>
            <a:ext cx="323038" cy="288032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/>
          <p:cNvSpPr txBox="1"/>
          <p:nvPr/>
        </p:nvSpPr>
        <p:spPr>
          <a:xfrm>
            <a:off x="8388424" y="5586356"/>
            <a:ext cx="609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T cell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8427485" y="5981861"/>
            <a:ext cx="609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B cell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8440950" y="6392361"/>
            <a:ext cx="609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NK cell</a:t>
            </a:r>
          </a:p>
        </p:txBody>
      </p:sp>
      <p:pic>
        <p:nvPicPr>
          <p:cNvPr id="73" name="Picture 2" descr="C:\Users\andrea.aguilar\AppData\Local\Microsoft\Windows\Temporary Internet Files\Content.IE5\WZ80SSEV\13601878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7" y="1341583"/>
            <a:ext cx="1240431" cy="49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 descr="C:\Users\andrea.aguilar\AppData\Local\Microsoft\Windows\Temporary Internet Files\Content.IE5\WZ80SSEV\13601878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006" y="1332426"/>
            <a:ext cx="1240431" cy="49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" descr="C:\Users\andrea.aguilar\AppData\Local\Microsoft\Windows\Temporary Internet Files\Content.IE5\WZ80SSEV\13601878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893" y="1341583"/>
            <a:ext cx="1240431" cy="49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C:\Users\andrea.aguilar\AppData\Local\Microsoft\Windows\Temporary Internet Files\Content.IE5\WZ80SSEV\13601878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730" y="1332426"/>
            <a:ext cx="1240431" cy="49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2" descr="C:\Users\andrea.aguilar\AppData\Local\Microsoft\Windows\Temporary Internet Files\Content.IE5\WZ80SSEV\136018780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470" y="1346068"/>
            <a:ext cx="1240431" cy="49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TextBox 77"/>
          <p:cNvSpPr txBox="1"/>
          <p:nvPr/>
        </p:nvSpPr>
        <p:spPr>
          <a:xfrm>
            <a:off x="5919927" y="3136616"/>
            <a:ext cx="16044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Both </a:t>
            </a:r>
            <a:r>
              <a:rPr lang="en-GB" sz="1200" i="1" dirty="0" smtClean="0"/>
              <a:t>Rag2</a:t>
            </a:r>
            <a:r>
              <a:rPr lang="en-GB" sz="1200" i="1" baseline="30000" dirty="0" smtClean="0"/>
              <a:t>-</a:t>
            </a:r>
            <a:r>
              <a:rPr lang="en-GB" sz="1200" i="1" baseline="30000" dirty="0"/>
              <a:t>/-</a:t>
            </a:r>
            <a:r>
              <a:rPr lang="en-GB" sz="1200" i="1" dirty="0"/>
              <a:t>Il2rg</a:t>
            </a:r>
            <a:r>
              <a:rPr lang="en-GB" sz="1200" i="1" baseline="30000" dirty="0"/>
              <a:t>-/-</a:t>
            </a:r>
          </a:p>
          <a:p>
            <a:r>
              <a:rPr lang="en-GB" sz="1200" dirty="0"/>
              <a:t>chimeras more severe glomerulonephritis </a:t>
            </a:r>
            <a:r>
              <a:rPr lang="en-GB" sz="1200" dirty="0" smtClean="0"/>
              <a:t>(histological </a:t>
            </a:r>
            <a:r>
              <a:rPr lang="en-GB" sz="1200" dirty="0"/>
              <a:t>lesions and proteinuria)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7598025" y="3133104"/>
            <a:ext cx="1604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Glomerulonephritis similar in NK replenished and non-replenished mice (renal function and histological lesions)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4295763" y="3092145"/>
            <a:ext cx="16561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More severe glomerulonephritis than </a:t>
            </a:r>
            <a:r>
              <a:rPr lang="en-GB" sz="1200" i="1" dirty="0"/>
              <a:t>Rag2-/-</a:t>
            </a:r>
            <a:endParaRPr lang="en-GB" sz="1200" dirty="0"/>
          </a:p>
          <a:p>
            <a:r>
              <a:rPr lang="en-GB" sz="1200" dirty="0"/>
              <a:t> (renal function, tubulointerstitial lesions and proteinuria)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2851662" y="5067016"/>
            <a:ext cx="15103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200" dirty="0"/>
          </a:p>
          <a:p>
            <a:endParaRPr lang="en-GB" sz="1200" dirty="0"/>
          </a:p>
          <a:p>
            <a:r>
              <a:rPr lang="en-GB" sz="1200" i="1" dirty="0"/>
              <a:t>In vitro </a:t>
            </a:r>
            <a:r>
              <a:rPr lang="en-GB" sz="1200" dirty="0"/>
              <a:t>IL-15-mediated phosphorylation of JAK-1/3 but reduced  SYK phosphorylation 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4369046" y="5031391"/>
            <a:ext cx="15103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No i</a:t>
            </a:r>
            <a:r>
              <a:rPr lang="en-GB" sz="1200" i="1" dirty="0"/>
              <a:t>n vitro </a:t>
            </a:r>
            <a:r>
              <a:rPr lang="en-GB" sz="1200" dirty="0"/>
              <a:t>IL-15-mediated phosphorylation of JAK-1/3 or SYK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1511152" y="4377558"/>
            <a:ext cx="1248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 smtClean="0"/>
              <a:t>γc</a:t>
            </a:r>
            <a:r>
              <a:rPr lang="en-GB" sz="1200" dirty="0" smtClean="0"/>
              <a:t> expression in immune cells and intrinsic renal cells </a:t>
            </a:r>
            <a:endParaRPr lang="en-GB" sz="1200" dirty="0"/>
          </a:p>
        </p:txBody>
      </p:sp>
      <p:sp>
        <p:nvSpPr>
          <p:cNvPr id="85" name="TextBox 84"/>
          <p:cNvSpPr txBox="1"/>
          <p:nvPr/>
        </p:nvSpPr>
        <p:spPr>
          <a:xfrm>
            <a:off x="2966703" y="4453034"/>
            <a:ext cx="12488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No </a:t>
            </a:r>
            <a:r>
              <a:rPr lang="en-GB" sz="1200" dirty="0" err="1" smtClean="0"/>
              <a:t>γc</a:t>
            </a:r>
            <a:r>
              <a:rPr lang="en-GB" sz="1200" dirty="0" smtClean="0"/>
              <a:t> expression</a:t>
            </a:r>
            <a:endParaRPr lang="en-GB" sz="1200" dirty="0"/>
          </a:p>
        </p:txBody>
      </p:sp>
      <p:sp>
        <p:nvSpPr>
          <p:cNvPr id="86" name="TextBox 85"/>
          <p:cNvSpPr txBox="1"/>
          <p:nvPr/>
        </p:nvSpPr>
        <p:spPr>
          <a:xfrm>
            <a:off x="4395753" y="4354389"/>
            <a:ext cx="14605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 smtClean="0"/>
              <a:t>γc</a:t>
            </a:r>
            <a:r>
              <a:rPr lang="en-GB" sz="1200" dirty="0" smtClean="0"/>
              <a:t> expression in immune cells and intrinsic renal cells but not functional </a:t>
            </a:r>
            <a:endParaRPr lang="en-GB" sz="1200" dirty="0"/>
          </a:p>
        </p:txBody>
      </p:sp>
      <p:sp>
        <p:nvSpPr>
          <p:cNvPr id="87" name="TextBox 86"/>
          <p:cNvSpPr txBox="1"/>
          <p:nvPr/>
        </p:nvSpPr>
        <p:spPr>
          <a:xfrm>
            <a:off x="5979657" y="4354388"/>
            <a:ext cx="14605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 smtClean="0"/>
              <a:t>γc</a:t>
            </a:r>
            <a:r>
              <a:rPr lang="en-GB" sz="1200" dirty="0" smtClean="0"/>
              <a:t> expression in immune cells or only NK cells but not intrinsic renal cells</a:t>
            </a:r>
            <a:endParaRPr lang="en-GB" sz="1200" dirty="0"/>
          </a:p>
        </p:txBody>
      </p:sp>
      <p:sp>
        <p:nvSpPr>
          <p:cNvPr id="88" name="TextBox 87"/>
          <p:cNvSpPr txBox="1"/>
          <p:nvPr/>
        </p:nvSpPr>
        <p:spPr>
          <a:xfrm>
            <a:off x="7599273" y="4345959"/>
            <a:ext cx="14605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 smtClean="0"/>
              <a:t>γc</a:t>
            </a:r>
            <a:r>
              <a:rPr lang="en-GB" sz="1200" dirty="0" smtClean="0"/>
              <a:t> expression in NK cells but not other immune cells or intrinsic renal cells</a:t>
            </a:r>
            <a:endParaRPr lang="en-GB" sz="1200" dirty="0"/>
          </a:p>
        </p:txBody>
      </p:sp>
      <p:sp>
        <p:nvSpPr>
          <p:cNvPr id="89" name="Oval 88"/>
          <p:cNvSpPr/>
          <p:nvPr/>
        </p:nvSpPr>
        <p:spPr>
          <a:xfrm>
            <a:off x="5986859" y="2269188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6346795" y="2268175"/>
            <a:ext cx="323038" cy="28803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7088528" y="2276203"/>
            <a:ext cx="323038" cy="288032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60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206</Words>
  <Application>Microsoft Office PowerPoint</Application>
  <PresentationFormat>On-screen Show (4:3)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Macmillan Publishing Ltd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Aguilar, Andrea</dc:creator>
  <cp:lastModifiedBy>Webster, Philip T</cp:lastModifiedBy>
  <cp:revision>19</cp:revision>
  <dcterms:created xsi:type="dcterms:W3CDTF">2017-02-16T17:26:20Z</dcterms:created>
  <dcterms:modified xsi:type="dcterms:W3CDTF">2017-02-20T12:22:03Z</dcterms:modified>
</cp:coreProperties>
</file>