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61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981" autoAdjust="0"/>
    <p:restoredTop sz="94660"/>
  </p:normalViewPr>
  <p:slideViewPr>
    <p:cSldViewPr snapToGrid="0" showGuides="1">
      <p:cViewPr varScale="1">
        <p:scale>
          <a:sx n="103" d="100"/>
          <a:sy n="103" d="100"/>
        </p:scale>
        <p:origin x="150" y="31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3CB114-A1D5-42EA-B6FA-95A8040F377F}" type="datetimeFigureOut">
              <a:rPr lang="en-GB" smtClean="0"/>
              <a:t>10/10/2016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60DC57-8BF1-4C9F-BCD7-3F3144FCAC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44280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3CB114-A1D5-42EA-B6FA-95A8040F377F}" type="datetimeFigureOut">
              <a:rPr lang="en-GB" smtClean="0"/>
              <a:t>10/10/2016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60DC57-8BF1-4C9F-BCD7-3F3144FCAC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53442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3CB114-A1D5-42EA-B6FA-95A8040F377F}" type="datetimeFigureOut">
              <a:rPr lang="en-GB" smtClean="0"/>
              <a:t>10/10/2016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60DC57-8BF1-4C9F-BCD7-3F3144FCAC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93765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3CB114-A1D5-42EA-B6FA-95A8040F377F}" type="datetimeFigureOut">
              <a:rPr lang="en-GB" smtClean="0"/>
              <a:t>10/10/2016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60DC57-8BF1-4C9F-BCD7-3F3144FCAC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28081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3CB114-A1D5-42EA-B6FA-95A8040F377F}" type="datetimeFigureOut">
              <a:rPr lang="en-GB" smtClean="0"/>
              <a:t>10/10/2016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60DC57-8BF1-4C9F-BCD7-3F3144FCAC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13277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3CB114-A1D5-42EA-B6FA-95A8040F377F}" type="datetimeFigureOut">
              <a:rPr lang="en-GB" smtClean="0"/>
              <a:t>10/10/2016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60DC57-8BF1-4C9F-BCD7-3F3144FCAC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76876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3CB114-A1D5-42EA-B6FA-95A8040F377F}" type="datetimeFigureOut">
              <a:rPr lang="en-GB" smtClean="0"/>
              <a:t>10/10/2016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60DC57-8BF1-4C9F-BCD7-3F3144FCAC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34866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3CB114-A1D5-42EA-B6FA-95A8040F377F}" type="datetimeFigureOut">
              <a:rPr lang="en-GB" smtClean="0"/>
              <a:t>10/10/2016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60DC57-8BF1-4C9F-BCD7-3F3144FCAC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0124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3CB114-A1D5-42EA-B6FA-95A8040F377F}" type="datetimeFigureOut">
              <a:rPr lang="en-GB" smtClean="0"/>
              <a:t>10/10/2016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60DC57-8BF1-4C9F-BCD7-3F3144FCAC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14093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3CB114-A1D5-42EA-B6FA-95A8040F377F}" type="datetimeFigureOut">
              <a:rPr lang="en-GB" smtClean="0"/>
              <a:t>10/10/2016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60DC57-8BF1-4C9F-BCD7-3F3144FCAC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43827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3CB114-A1D5-42EA-B6FA-95A8040F377F}" type="datetimeFigureOut">
              <a:rPr lang="en-GB" smtClean="0"/>
              <a:t>10/10/2016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60DC57-8BF1-4C9F-BCD7-3F3144FCAC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14695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3CB114-A1D5-42EA-B6FA-95A8040F377F}" type="datetimeFigureOut">
              <a:rPr lang="en-GB" smtClean="0"/>
              <a:t>10/10/2016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60DC57-8BF1-4C9F-BCD7-3F3144FCAC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46627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f"/><Relationship Id="rId2" Type="http://schemas.openxmlformats.org/officeDocument/2006/relationships/image" Target="../media/image1.tif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tif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tiff"/><Relationship Id="rId2" Type="http://schemas.openxmlformats.org/officeDocument/2006/relationships/image" Target="../media/image4.tif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tif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tiff"/><Relationship Id="rId7" Type="http://schemas.openxmlformats.org/officeDocument/2006/relationships/image" Target="../media/image12.tiff"/><Relationship Id="rId2" Type="http://schemas.openxmlformats.org/officeDocument/2006/relationships/image" Target="../media/image7.tif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tiff"/><Relationship Id="rId5" Type="http://schemas.openxmlformats.org/officeDocument/2006/relationships/image" Target="../media/image10.tiff"/><Relationship Id="rId4" Type="http://schemas.openxmlformats.org/officeDocument/2006/relationships/image" Target="../media/image9.tif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7057" y="806627"/>
            <a:ext cx="2871216" cy="5644896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02637" y="65312"/>
            <a:ext cx="119338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Fig 1. Distribution of achieved levels of LDL-C (A), non-HDL-C (B) and </a:t>
            </a:r>
            <a:r>
              <a:rPr lang="en-GB" dirty="0" err="1" smtClean="0"/>
              <a:t>apoB</a:t>
            </a:r>
            <a:r>
              <a:rPr lang="en-GB" dirty="0" smtClean="0"/>
              <a:t> (C) during treatment, stratified by control group</a:t>
            </a:r>
            <a:endParaRPr lang="en-GB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5820" y="885875"/>
            <a:ext cx="2880360" cy="54864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58034" y="593267"/>
            <a:ext cx="2892552" cy="6071616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516480" y="398883"/>
            <a:ext cx="4305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A</a:t>
            </a:r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4224838" y="398883"/>
            <a:ext cx="4305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B</a:t>
            </a:r>
            <a:endParaRPr lang="en-GB" dirty="0"/>
          </a:p>
        </p:txBody>
      </p:sp>
      <p:sp>
        <p:nvSpPr>
          <p:cNvPr id="10" name="TextBox 9"/>
          <p:cNvSpPr txBox="1"/>
          <p:nvPr/>
        </p:nvSpPr>
        <p:spPr>
          <a:xfrm>
            <a:off x="7727457" y="398883"/>
            <a:ext cx="4305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C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0038443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02637" y="65312"/>
            <a:ext cx="1193385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Fig 2. Distribution of the  percentage reductions in LDL-C (A), non-HDL-C (B) and </a:t>
            </a:r>
            <a:r>
              <a:rPr lang="en-GB" dirty="0" err="1" smtClean="0"/>
              <a:t>apoB</a:t>
            </a:r>
            <a:r>
              <a:rPr lang="en-GB" dirty="0" smtClean="0"/>
              <a:t> (C) from baseline during treatment stratified by control group</a:t>
            </a: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5244" y="851383"/>
            <a:ext cx="2874264" cy="590397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2431" y="851383"/>
            <a:ext cx="2874264" cy="589788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63122" y="810235"/>
            <a:ext cx="2874264" cy="5980176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516480" y="688130"/>
            <a:ext cx="4305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A</a:t>
            </a:r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4224838" y="688130"/>
            <a:ext cx="4305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B</a:t>
            </a:r>
            <a:endParaRPr lang="en-GB" dirty="0"/>
          </a:p>
        </p:txBody>
      </p:sp>
      <p:sp>
        <p:nvSpPr>
          <p:cNvPr id="10" name="TextBox 9"/>
          <p:cNvSpPr txBox="1"/>
          <p:nvPr/>
        </p:nvSpPr>
        <p:spPr>
          <a:xfrm>
            <a:off x="7727457" y="688130"/>
            <a:ext cx="4305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C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40020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2637" y="55982"/>
            <a:ext cx="1191519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Fig 3. Relationship between on-treatment lipids and reductions in lipid levels with MACE. Panels A, B and C show adjusted MACE rate by achieved levels of LDL-C, non-HDL-C, and </a:t>
            </a:r>
            <a:r>
              <a:rPr lang="en-GB" dirty="0" err="1" smtClean="0"/>
              <a:t>apoB</a:t>
            </a:r>
            <a:r>
              <a:rPr lang="en-GB" dirty="0" smtClean="0"/>
              <a:t>, respectively, during follow up. Corresponding results for percent reductions are shown in panels D, E and F, respectively.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8662" y="1350743"/>
            <a:ext cx="2862072" cy="2142744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2976" y="1292831"/>
            <a:ext cx="2862072" cy="225856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62523" y="1292831"/>
            <a:ext cx="2862072" cy="225856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8662" y="4226284"/>
            <a:ext cx="2862072" cy="224332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2976" y="4226284"/>
            <a:ext cx="2862072" cy="224332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62523" y="4226284"/>
            <a:ext cx="2862072" cy="2243328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516480" y="1089346"/>
            <a:ext cx="4305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A</a:t>
            </a:r>
            <a:endParaRPr lang="en-GB" dirty="0"/>
          </a:p>
        </p:txBody>
      </p:sp>
      <p:sp>
        <p:nvSpPr>
          <p:cNvPr id="10" name="TextBox 9"/>
          <p:cNvSpPr txBox="1"/>
          <p:nvPr/>
        </p:nvSpPr>
        <p:spPr>
          <a:xfrm>
            <a:off x="4224838" y="1089346"/>
            <a:ext cx="4305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B</a:t>
            </a:r>
            <a:endParaRPr lang="en-GB" dirty="0"/>
          </a:p>
        </p:txBody>
      </p:sp>
      <p:sp>
        <p:nvSpPr>
          <p:cNvPr id="11" name="TextBox 10"/>
          <p:cNvSpPr txBox="1"/>
          <p:nvPr/>
        </p:nvSpPr>
        <p:spPr>
          <a:xfrm>
            <a:off x="7727457" y="1089346"/>
            <a:ext cx="4305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C</a:t>
            </a:r>
            <a:endParaRPr lang="en-GB" dirty="0"/>
          </a:p>
        </p:txBody>
      </p:sp>
      <p:sp>
        <p:nvSpPr>
          <p:cNvPr id="12" name="TextBox 11"/>
          <p:cNvSpPr txBox="1"/>
          <p:nvPr/>
        </p:nvSpPr>
        <p:spPr>
          <a:xfrm>
            <a:off x="516480" y="3551399"/>
            <a:ext cx="4305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D</a:t>
            </a:r>
            <a:endParaRPr lang="en-GB" dirty="0"/>
          </a:p>
        </p:txBody>
      </p:sp>
      <p:sp>
        <p:nvSpPr>
          <p:cNvPr id="13" name="TextBox 12"/>
          <p:cNvSpPr txBox="1"/>
          <p:nvPr/>
        </p:nvSpPr>
        <p:spPr>
          <a:xfrm>
            <a:off x="4224838" y="3551399"/>
            <a:ext cx="4305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E</a:t>
            </a:r>
            <a:endParaRPr lang="en-GB" dirty="0"/>
          </a:p>
        </p:txBody>
      </p:sp>
      <p:sp>
        <p:nvSpPr>
          <p:cNvPr id="14" name="TextBox 13"/>
          <p:cNvSpPr txBox="1"/>
          <p:nvPr/>
        </p:nvSpPr>
        <p:spPr>
          <a:xfrm>
            <a:off x="7727457" y="3551399"/>
            <a:ext cx="4305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F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6686656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129</Words>
  <Application>Microsoft Office PowerPoint</Application>
  <PresentationFormat>Widescreen</PresentationFormat>
  <Paragraphs>15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Editor</dc:creator>
  <cp:lastModifiedBy>Editor</cp:lastModifiedBy>
  <cp:revision>2</cp:revision>
  <dcterms:created xsi:type="dcterms:W3CDTF">2016-10-10T08:31:08Z</dcterms:created>
  <dcterms:modified xsi:type="dcterms:W3CDTF">2016-10-10T08:34:48Z</dcterms:modified>
</cp:coreProperties>
</file>