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57" r:id="rId3"/>
    <p:sldId id="261" r:id="rId4"/>
    <p:sldId id="270" r:id="rId5"/>
    <p:sldId id="276" r:id="rId6"/>
    <p:sldId id="273" r:id="rId7"/>
    <p:sldId id="277" r:id="rId8"/>
    <p:sldId id="278" r:id="rId9"/>
    <p:sldId id="272" r:id="rId10"/>
    <p:sldId id="280" r:id="rId11"/>
    <p:sldId id="281" r:id="rId12"/>
    <p:sldId id="269" r:id="rId13"/>
    <p:sldId id="282" r:id="rId14"/>
    <p:sldId id="283" r:id="rId15"/>
  </p:sldIdLst>
  <p:sldSz cx="9144000" cy="6858000" type="screen4x3"/>
  <p:notesSz cx="6797675" cy="9926638"/>
  <p:defaultTextStyle>
    <a:defPPr>
      <a:defRPr lang="fi-FI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ヒラギノ角ゴ Pro W3" pitchFamily="122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88">
          <p15:clr>
            <a:srgbClr val="A4A3A4"/>
          </p15:clr>
        </p15:guide>
        <p15:guide id="2" orient="horz" pos="2160">
          <p15:clr>
            <a:srgbClr val="A4A3A4"/>
          </p15:clr>
        </p15:guide>
        <p15:guide id="3" orient="horz" pos="1977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well, Janet T" initials="PJT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81FF"/>
    <a:srgbClr val="4D92CE"/>
    <a:srgbClr val="B4CAE6"/>
    <a:srgbClr val="A4B8D1"/>
    <a:srgbClr val="00FF00"/>
    <a:srgbClr val="66CCFF"/>
    <a:srgbClr val="006B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96" y="-456"/>
      </p:cViewPr>
      <p:guideLst>
        <p:guide orient="horz" pos="3188"/>
        <p:guide orient="horz" pos="2160"/>
        <p:guide orient="horz" pos="1977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C40399-50D3-4AF6-887B-A179630A848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695CB51-F128-4C9D-A3C0-0138DB7AC399}">
      <dgm:prSet phldrT="[Text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800" dirty="0" smtClean="0">
              <a:solidFill>
                <a:schemeClr val="tx1"/>
              </a:solidFill>
            </a:rPr>
            <a:t>404 patients randomised from 33 UK centres</a:t>
          </a:r>
          <a:endParaRPr lang="en-GB" sz="2800" dirty="0">
            <a:solidFill>
              <a:schemeClr val="tx1"/>
            </a:solidFill>
          </a:endParaRPr>
        </a:p>
      </dgm:t>
    </dgm:pt>
    <dgm:pt modelId="{02E5601C-3723-4F91-8479-AB0938157AC4}" type="parTrans" cxnId="{1884F283-D1FD-4C3D-A7BF-DF78CF11D26E}">
      <dgm:prSet/>
      <dgm:spPr/>
      <dgm:t>
        <a:bodyPr/>
        <a:lstStyle/>
        <a:p>
          <a:endParaRPr lang="en-GB"/>
        </a:p>
      </dgm:t>
    </dgm:pt>
    <dgm:pt modelId="{C7CD17C2-C116-4CB5-8C78-120354062DC4}" type="sibTrans" cxnId="{1884F283-D1FD-4C3D-A7BF-DF78CF11D26E}">
      <dgm:prSet/>
      <dgm:spPr/>
      <dgm:t>
        <a:bodyPr/>
        <a:lstStyle/>
        <a:p>
          <a:endParaRPr lang="en-GB"/>
        </a:p>
      </dgm:t>
    </dgm:pt>
    <dgm:pt modelId="{0093F9C3-3720-4A85-9E75-5B2BEA483F5A}">
      <dgm:prSet phldrT="[Text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800" dirty="0" smtClean="0">
              <a:solidFill>
                <a:schemeClr val="tx1"/>
              </a:solidFill>
            </a:rPr>
            <a:t>EVAR</a:t>
          </a:r>
        </a:p>
        <a:p>
          <a:r>
            <a:rPr lang="en-GB" sz="2800" dirty="0" smtClean="0">
              <a:solidFill>
                <a:schemeClr val="tx1"/>
              </a:solidFill>
            </a:rPr>
            <a:t>N=197</a:t>
          </a:r>
        </a:p>
      </dgm:t>
    </dgm:pt>
    <dgm:pt modelId="{2621456D-ADE6-4EB0-82EF-1CACE9895446}" type="parTrans" cxnId="{6FC437BC-5628-4D06-8BB5-59566C608892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8ED757F7-1597-421F-B576-60A96E775DAA}" type="sibTrans" cxnId="{6FC437BC-5628-4D06-8BB5-59566C608892}">
      <dgm:prSet/>
      <dgm:spPr/>
      <dgm:t>
        <a:bodyPr/>
        <a:lstStyle/>
        <a:p>
          <a:endParaRPr lang="en-GB"/>
        </a:p>
      </dgm:t>
    </dgm:pt>
    <dgm:pt modelId="{820D853B-EA23-4A3D-B418-28D1A8E4B563}">
      <dgm:prSet phldrT="[Text]" custT="1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en-GB" sz="2800" dirty="0" smtClean="0">
              <a:solidFill>
                <a:schemeClr val="tx1"/>
              </a:solidFill>
            </a:rPr>
            <a:t>No intervention</a:t>
          </a:r>
        </a:p>
        <a:p>
          <a:r>
            <a:rPr lang="en-GB" sz="2800" dirty="0" smtClean="0">
              <a:solidFill>
                <a:schemeClr val="tx1"/>
              </a:solidFill>
            </a:rPr>
            <a:t>N=207</a:t>
          </a:r>
          <a:endParaRPr lang="en-GB" sz="2800" dirty="0">
            <a:solidFill>
              <a:schemeClr val="tx1"/>
            </a:solidFill>
          </a:endParaRPr>
        </a:p>
      </dgm:t>
    </dgm:pt>
    <dgm:pt modelId="{6B17EDD7-1355-4432-BCB4-9165DACBB2DE}" type="parTrans" cxnId="{D35F43E2-8AF4-4775-97BB-BB050833C569}">
      <dgm:prSet/>
      <dgm:spPr/>
      <dgm:t>
        <a:bodyPr/>
        <a:lstStyle/>
        <a:p>
          <a:endParaRPr lang="en-GB"/>
        </a:p>
      </dgm:t>
    </dgm:pt>
    <dgm:pt modelId="{31AB937C-928E-44E8-8E2A-DE85AD223109}" type="sibTrans" cxnId="{D35F43E2-8AF4-4775-97BB-BB050833C569}">
      <dgm:prSet/>
      <dgm:spPr/>
      <dgm:t>
        <a:bodyPr/>
        <a:lstStyle/>
        <a:p>
          <a:endParaRPr lang="en-GB"/>
        </a:p>
      </dgm:t>
    </dgm:pt>
    <dgm:pt modelId="{5BF56E91-1865-4D85-AC99-72B1FC5E97DE}" type="pres">
      <dgm:prSet presAssocID="{D7C40399-50D3-4AF6-887B-A179630A848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8CB984C7-869F-4FC1-860C-45B04DBC480F}" type="pres">
      <dgm:prSet presAssocID="{B695CB51-F128-4C9D-A3C0-0138DB7AC399}" presName="hierRoot1" presStyleCnt="0">
        <dgm:presLayoutVars>
          <dgm:hierBranch val="init"/>
        </dgm:presLayoutVars>
      </dgm:prSet>
      <dgm:spPr/>
    </dgm:pt>
    <dgm:pt modelId="{793DDFE3-1B23-48AF-A8F7-8E4E6AB43AE8}" type="pres">
      <dgm:prSet presAssocID="{B695CB51-F128-4C9D-A3C0-0138DB7AC399}" presName="rootComposite1" presStyleCnt="0"/>
      <dgm:spPr/>
    </dgm:pt>
    <dgm:pt modelId="{FF8AB502-0F6D-4FDA-B55D-A43722B39641}" type="pres">
      <dgm:prSet presAssocID="{B695CB51-F128-4C9D-A3C0-0138DB7AC39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0D816FC-D613-45F2-9059-BDC66868CC94}" type="pres">
      <dgm:prSet presAssocID="{B695CB51-F128-4C9D-A3C0-0138DB7AC399}" presName="rootConnector1" presStyleLbl="node1" presStyleIdx="0" presStyleCnt="0"/>
      <dgm:spPr/>
      <dgm:t>
        <a:bodyPr/>
        <a:lstStyle/>
        <a:p>
          <a:endParaRPr lang="en-GB"/>
        </a:p>
      </dgm:t>
    </dgm:pt>
    <dgm:pt modelId="{289A0DEA-8FF2-4D1F-9F0B-9C29B8A1A83A}" type="pres">
      <dgm:prSet presAssocID="{B695CB51-F128-4C9D-A3C0-0138DB7AC399}" presName="hierChild2" presStyleCnt="0"/>
      <dgm:spPr/>
    </dgm:pt>
    <dgm:pt modelId="{0940DD29-7066-4685-8D3E-2F8C42CC8F92}" type="pres">
      <dgm:prSet presAssocID="{2621456D-ADE6-4EB0-82EF-1CACE9895446}" presName="Name37" presStyleLbl="parChTrans1D2" presStyleIdx="0" presStyleCnt="2"/>
      <dgm:spPr/>
      <dgm:t>
        <a:bodyPr/>
        <a:lstStyle/>
        <a:p>
          <a:endParaRPr lang="en-GB"/>
        </a:p>
      </dgm:t>
    </dgm:pt>
    <dgm:pt modelId="{594731A7-A10B-462A-83A2-62BB8BA2E8E4}" type="pres">
      <dgm:prSet presAssocID="{0093F9C3-3720-4A85-9E75-5B2BEA483F5A}" presName="hierRoot2" presStyleCnt="0">
        <dgm:presLayoutVars>
          <dgm:hierBranch val="init"/>
        </dgm:presLayoutVars>
      </dgm:prSet>
      <dgm:spPr/>
    </dgm:pt>
    <dgm:pt modelId="{F15ECE76-1F10-4BB2-B733-77ADC3B95C59}" type="pres">
      <dgm:prSet presAssocID="{0093F9C3-3720-4A85-9E75-5B2BEA483F5A}" presName="rootComposite" presStyleCnt="0"/>
      <dgm:spPr/>
    </dgm:pt>
    <dgm:pt modelId="{AAAA8BC9-F314-4EE2-814F-09B0350F5C11}" type="pres">
      <dgm:prSet presAssocID="{0093F9C3-3720-4A85-9E75-5B2BEA483F5A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870BD4A-F6BE-486C-BA6E-BE70041BEC07}" type="pres">
      <dgm:prSet presAssocID="{0093F9C3-3720-4A85-9E75-5B2BEA483F5A}" presName="rootConnector" presStyleLbl="node2" presStyleIdx="0" presStyleCnt="2"/>
      <dgm:spPr/>
      <dgm:t>
        <a:bodyPr/>
        <a:lstStyle/>
        <a:p>
          <a:endParaRPr lang="en-GB"/>
        </a:p>
      </dgm:t>
    </dgm:pt>
    <dgm:pt modelId="{D4F064A6-A8DE-4EE5-A4B8-6C7BD833C891}" type="pres">
      <dgm:prSet presAssocID="{0093F9C3-3720-4A85-9E75-5B2BEA483F5A}" presName="hierChild4" presStyleCnt="0"/>
      <dgm:spPr/>
    </dgm:pt>
    <dgm:pt modelId="{CF6D0945-C438-470D-A5EA-6D1FB3D5DDBD}" type="pres">
      <dgm:prSet presAssocID="{0093F9C3-3720-4A85-9E75-5B2BEA483F5A}" presName="hierChild5" presStyleCnt="0"/>
      <dgm:spPr/>
    </dgm:pt>
    <dgm:pt modelId="{A24A1054-91A9-4DC4-8D84-A77A68AB0530}" type="pres">
      <dgm:prSet presAssocID="{6B17EDD7-1355-4432-BCB4-9165DACBB2DE}" presName="Name37" presStyleLbl="parChTrans1D2" presStyleIdx="1" presStyleCnt="2"/>
      <dgm:spPr/>
      <dgm:t>
        <a:bodyPr/>
        <a:lstStyle/>
        <a:p>
          <a:endParaRPr lang="en-GB"/>
        </a:p>
      </dgm:t>
    </dgm:pt>
    <dgm:pt modelId="{E5FD934C-01B0-4006-8D8C-0B4764A35B0B}" type="pres">
      <dgm:prSet presAssocID="{820D853B-EA23-4A3D-B418-28D1A8E4B563}" presName="hierRoot2" presStyleCnt="0">
        <dgm:presLayoutVars>
          <dgm:hierBranch val="init"/>
        </dgm:presLayoutVars>
      </dgm:prSet>
      <dgm:spPr/>
    </dgm:pt>
    <dgm:pt modelId="{35F06CA0-1DA0-448A-BBF2-BCF81EF4D764}" type="pres">
      <dgm:prSet presAssocID="{820D853B-EA23-4A3D-B418-28D1A8E4B563}" presName="rootComposite" presStyleCnt="0"/>
      <dgm:spPr/>
    </dgm:pt>
    <dgm:pt modelId="{A72AE5C1-9B8A-427C-A667-4A65AE908064}" type="pres">
      <dgm:prSet presAssocID="{820D853B-EA23-4A3D-B418-28D1A8E4B563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7F15249-37ED-4786-86D0-69C1DFE5D949}" type="pres">
      <dgm:prSet presAssocID="{820D853B-EA23-4A3D-B418-28D1A8E4B563}" presName="rootConnector" presStyleLbl="node2" presStyleIdx="1" presStyleCnt="2"/>
      <dgm:spPr/>
      <dgm:t>
        <a:bodyPr/>
        <a:lstStyle/>
        <a:p>
          <a:endParaRPr lang="en-GB"/>
        </a:p>
      </dgm:t>
    </dgm:pt>
    <dgm:pt modelId="{F8449A04-88F9-4D2C-AD13-47E3E88AB5B4}" type="pres">
      <dgm:prSet presAssocID="{820D853B-EA23-4A3D-B418-28D1A8E4B563}" presName="hierChild4" presStyleCnt="0"/>
      <dgm:spPr/>
    </dgm:pt>
    <dgm:pt modelId="{06347B36-2CFD-4EEA-A03E-16A3F99CE13D}" type="pres">
      <dgm:prSet presAssocID="{820D853B-EA23-4A3D-B418-28D1A8E4B563}" presName="hierChild5" presStyleCnt="0"/>
      <dgm:spPr/>
    </dgm:pt>
    <dgm:pt modelId="{26587410-E65B-417E-8EC8-4FA714B7E93C}" type="pres">
      <dgm:prSet presAssocID="{B695CB51-F128-4C9D-A3C0-0138DB7AC399}" presName="hierChild3" presStyleCnt="0"/>
      <dgm:spPr/>
    </dgm:pt>
  </dgm:ptLst>
  <dgm:cxnLst>
    <dgm:cxn modelId="{245191DB-64AF-4AB5-9429-3F980046B7B0}" type="presOf" srcId="{6B17EDD7-1355-4432-BCB4-9165DACBB2DE}" destId="{A24A1054-91A9-4DC4-8D84-A77A68AB0530}" srcOrd="0" destOrd="0" presId="urn:microsoft.com/office/officeart/2005/8/layout/orgChart1"/>
    <dgm:cxn modelId="{509F6BBB-8D77-4777-8227-1D216C4CB763}" type="presOf" srcId="{B695CB51-F128-4C9D-A3C0-0138DB7AC399}" destId="{90D816FC-D613-45F2-9059-BDC66868CC94}" srcOrd="1" destOrd="0" presId="urn:microsoft.com/office/officeart/2005/8/layout/orgChart1"/>
    <dgm:cxn modelId="{6FC437BC-5628-4D06-8BB5-59566C608892}" srcId="{B695CB51-F128-4C9D-A3C0-0138DB7AC399}" destId="{0093F9C3-3720-4A85-9E75-5B2BEA483F5A}" srcOrd="0" destOrd="0" parTransId="{2621456D-ADE6-4EB0-82EF-1CACE9895446}" sibTransId="{8ED757F7-1597-421F-B576-60A96E775DAA}"/>
    <dgm:cxn modelId="{4C3E5349-CC34-4985-9D6F-CF1ECA58A357}" type="presOf" srcId="{820D853B-EA23-4A3D-B418-28D1A8E4B563}" destId="{A72AE5C1-9B8A-427C-A667-4A65AE908064}" srcOrd="0" destOrd="0" presId="urn:microsoft.com/office/officeart/2005/8/layout/orgChart1"/>
    <dgm:cxn modelId="{992AE8A7-1865-4F55-852D-5B6877FC4E85}" type="presOf" srcId="{B695CB51-F128-4C9D-A3C0-0138DB7AC399}" destId="{FF8AB502-0F6D-4FDA-B55D-A43722B39641}" srcOrd="0" destOrd="0" presId="urn:microsoft.com/office/officeart/2005/8/layout/orgChart1"/>
    <dgm:cxn modelId="{C2BEEC54-8B60-4976-A101-1728D8148548}" type="presOf" srcId="{2621456D-ADE6-4EB0-82EF-1CACE9895446}" destId="{0940DD29-7066-4685-8D3E-2F8C42CC8F92}" srcOrd="0" destOrd="0" presId="urn:microsoft.com/office/officeart/2005/8/layout/orgChart1"/>
    <dgm:cxn modelId="{3E4D6343-E48B-4882-BB6F-FCE112077159}" type="presOf" srcId="{0093F9C3-3720-4A85-9E75-5B2BEA483F5A}" destId="{4870BD4A-F6BE-486C-BA6E-BE70041BEC07}" srcOrd="1" destOrd="0" presId="urn:microsoft.com/office/officeart/2005/8/layout/orgChart1"/>
    <dgm:cxn modelId="{1884F283-D1FD-4C3D-A7BF-DF78CF11D26E}" srcId="{D7C40399-50D3-4AF6-887B-A179630A8489}" destId="{B695CB51-F128-4C9D-A3C0-0138DB7AC399}" srcOrd="0" destOrd="0" parTransId="{02E5601C-3723-4F91-8479-AB0938157AC4}" sibTransId="{C7CD17C2-C116-4CB5-8C78-120354062DC4}"/>
    <dgm:cxn modelId="{536A9A94-98DF-49D3-A572-5237984BAA52}" type="presOf" srcId="{820D853B-EA23-4A3D-B418-28D1A8E4B563}" destId="{E7F15249-37ED-4786-86D0-69C1DFE5D949}" srcOrd="1" destOrd="0" presId="urn:microsoft.com/office/officeart/2005/8/layout/orgChart1"/>
    <dgm:cxn modelId="{D35F43E2-8AF4-4775-97BB-BB050833C569}" srcId="{B695CB51-F128-4C9D-A3C0-0138DB7AC399}" destId="{820D853B-EA23-4A3D-B418-28D1A8E4B563}" srcOrd="1" destOrd="0" parTransId="{6B17EDD7-1355-4432-BCB4-9165DACBB2DE}" sibTransId="{31AB937C-928E-44E8-8E2A-DE85AD223109}"/>
    <dgm:cxn modelId="{D333F21C-EE6F-42C7-94E4-F280B999840E}" type="presOf" srcId="{D7C40399-50D3-4AF6-887B-A179630A8489}" destId="{5BF56E91-1865-4D85-AC99-72B1FC5E97DE}" srcOrd="0" destOrd="0" presId="urn:microsoft.com/office/officeart/2005/8/layout/orgChart1"/>
    <dgm:cxn modelId="{317E792A-1DF6-4EE7-94A3-23288660666E}" type="presOf" srcId="{0093F9C3-3720-4A85-9E75-5B2BEA483F5A}" destId="{AAAA8BC9-F314-4EE2-814F-09B0350F5C11}" srcOrd="0" destOrd="0" presId="urn:microsoft.com/office/officeart/2005/8/layout/orgChart1"/>
    <dgm:cxn modelId="{5617D49A-D072-41C1-ADEF-A569F46F424F}" type="presParOf" srcId="{5BF56E91-1865-4D85-AC99-72B1FC5E97DE}" destId="{8CB984C7-869F-4FC1-860C-45B04DBC480F}" srcOrd="0" destOrd="0" presId="urn:microsoft.com/office/officeart/2005/8/layout/orgChart1"/>
    <dgm:cxn modelId="{86C88EC7-5A45-446A-BDAE-A9528244C002}" type="presParOf" srcId="{8CB984C7-869F-4FC1-860C-45B04DBC480F}" destId="{793DDFE3-1B23-48AF-A8F7-8E4E6AB43AE8}" srcOrd="0" destOrd="0" presId="urn:microsoft.com/office/officeart/2005/8/layout/orgChart1"/>
    <dgm:cxn modelId="{8A1E93A2-9A7A-4A20-A785-8FB169BD7892}" type="presParOf" srcId="{793DDFE3-1B23-48AF-A8F7-8E4E6AB43AE8}" destId="{FF8AB502-0F6D-4FDA-B55D-A43722B39641}" srcOrd="0" destOrd="0" presId="urn:microsoft.com/office/officeart/2005/8/layout/orgChart1"/>
    <dgm:cxn modelId="{2580C14E-F917-4203-860D-D92A4BC114BB}" type="presParOf" srcId="{793DDFE3-1B23-48AF-A8F7-8E4E6AB43AE8}" destId="{90D816FC-D613-45F2-9059-BDC66868CC94}" srcOrd="1" destOrd="0" presId="urn:microsoft.com/office/officeart/2005/8/layout/orgChart1"/>
    <dgm:cxn modelId="{CE66B99C-F0BB-4A13-9245-35C66BB0736E}" type="presParOf" srcId="{8CB984C7-869F-4FC1-860C-45B04DBC480F}" destId="{289A0DEA-8FF2-4D1F-9F0B-9C29B8A1A83A}" srcOrd="1" destOrd="0" presId="urn:microsoft.com/office/officeart/2005/8/layout/orgChart1"/>
    <dgm:cxn modelId="{646DB8D5-CA0F-44F8-A457-0C24B79EE2F4}" type="presParOf" srcId="{289A0DEA-8FF2-4D1F-9F0B-9C29B8A1A83A}" destId="{0940DD29-7066-4685-8D3E-2F8C42CC8F92}" srcOrd="0" destOrd="0" presId="urn:microsoft.com/office/officeart/2005/8/layout/orgChart1"/>
    <dgm:cxn modelId="{145021B3-B646-4EC4-8DF4-65DE512F4EE3}" type="presParOf" srcId="{289A0DEA-8FF2-4D1F-9F0B-9C29B8A1A83A}" destId="{594731A7-A10B-462A-83A2-62BB8BA2E8E4}" srcOrd="1" destOrd="0" presId="urn:microsoft.com/office/officeart/2005/8/layout/orgChart1"/>
    <dgm:cxn modelId="{825EA041-E5AD-4052-9BA6-B4A34095EF22}" type="presParOf" srcId="{594731A7-A10B-462A-83A2-62BB8BA2E8E4}" destId="{F15ECE76-1F10-4BB2-B733-77ADC3B95C59}" srcOrd="0" destOrd="0" presId="urn:microsoft.com/office/officeart/2005/8/layout/orgChart1"/>
    <dgm:cxn modelId="{748747D2-0B9F-4CC9-A137-A08853974685}" type="presParOf" srcId="{F15ECE76-1F10-4BB2-B733-77ADC3B95C59}" destId="{AAAA8BC9-F314-4EE2-814F-09B0350F5C11}" srcOrd="0" destOrd="0" presId="urn:microsoft.com/office/officeart/2005/8/layout/orgChart1"/>
    <dgm:cxn modelId="{77031E0F-2774-4E23-B41D-DF5439C8635A}" type="presParOf" srcId="{F15ECE76-1F10-4BB2-B733-77ADC3B95C59}" destId="{4870BD4A-F6BE-486C-BA6E-BE70041BEC07}" srcOrd="1" destOrd="0" presId="urn:microsoft.com/office/officeart/2005/8/layout/orgChart1"/>
    <dgm:cxn modelId="{357F43AB-34B2-46FB-84C4-C2369AA6D6B9}" type="presParOf" srcId="{594731A7-A10B-462A-83A2-62BB8BA2E8E4}" destId="{D4F064A6-A8DE-4EE5-A4B8-6C7BD833C891}" srcOrd="1" destOrd="0" presId="urn:microsoft.com/office/officeart/2005/8/layout/orgChart1"/>
    <dgm:cxn modelId="{6118CD97-99F3-461A-A706-47B0E4DAA413}" type="presParOf" srcId="{594731A7-A10B-462A-83A2-62BB8BA2E8E4}" destId="{CF6D0945-C438-470D-A5EA-6D1FB3D5DDBD}" srcOrd="2" destOrd="0" presId="urn:microsoft.com/office/officeart/2005/8/layout/orgChart1"/>
    <dgm:cxn modelId="{B5229F5E-B86F-4C7A-8277-558494D12754}" type="presParOf" srcId="{289A0DEA-8FF2-4D1F-9F0B-9C29B8A1A83A}" destId="{A24A1054-91A9-4DC4-8D84-A77A68AB0530}" srcOrd="2" destOrd="0" presId="urn:microsoft.com/office/officeart/2005/8/layout/orgChart1"/>
    <dgm:cxn modelId="{575F8346-94BD-45E0-9987-DF88777FB7DA}" type="presParOf" srcId="{289A0DEA-8FF2-4D1F-9F0B-9C29B8A1A83A}" destId="{E5FD934C-01B0-4006-8D8C-0B4764A35B0B}" srcOrd="3" destOrd="0" presId="urn:microsoft.com/office/officeart/2005/8/layout/orgChart1"/>
    <dgm:cxn modelId="{B4F9B63D-3F1B-4101-B038-B5348D8256D3}" type="presParOf" srcId="{E5FD934C-01B0-4006-8D8C-0B4764A35B0B}" destId="{35F06CA0-1DA0-448A-BBF2-BCF81EF4D764}" srcOrd="0" destOrd="0" presId="urn:microsoft.com/office/officeart/2005/8/layout/orgChart1"/>
    <dgm:cxn modelId="{8BD0A145-BED3-4686-8A5A-5BDF69BF9814}" type="presParOf" srcId="{35F06CA0-1DA0-448A-BBF2-BCF81EF4D764}" destId="{A72AE5C1-9B8A-427C-A667-4A65AE908064}" srcOrd="0" destOrd="0" presId="urn:microsoft.com/office/officeart/2005/8/layout/orgChart1"/>
    <dgm:cxn modelId="{8DD7AA77-3C5A-4371-9DA1-8B9B06EFAA2E}" type="presParOf" srcId="{35F06CA0-1DA0-448A-BBF2-BCF81EF4D764}" destId="{E7F15249-37ED-4786-86D0-69C1DFE5D949}" srcOrd="1" destOrd="0" presId="urn:microsoft.com/office/officeart/2005/8/layout/orgChart1"/>
    <dgm:cxn modelId="{79C6D715-0E07-400F-962E-F948ABF857F1}" type="presParOf" srcId="{E5FD934C-01B0-4006-8D8C-0B4764A35B0B}" destId="{F8449A04-88F9-4D2C-AD13-47E3E88AB5B4}" srcOrd="1" destOrd="0" presId="urn:microsoft.com/office/officeart/2005/8/layout/orgChart1"/>
    <dgm:cxn modelId="{4BDC5D6E-AC19-4756-8EF9-3218DC22B71B}" type="presParOf" srcId="{E5FD934C-01B0-4006-8D8C-0B4764A35B0B}" destId="{06347B36-2CFD-4EEA-A03E-16A3F99CE13D}" srcOrd="2" destOrd="0" presId="urn:microsoft.com/office/officeart/2005/8/layout/orgChart1"/>
    <dgm:cxn modelId="{59AEA19B-BCD0-4E12-8C71-47DB2B345145}" type="presParOf" srcId="{8CB984C7-869F-4FC1-860C-45B04DBC480F}" destId="{26587410-E65B-417E-8EC8-4FA714B7E93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4A1054-91A9-4DC4-8D84-A77A68AB0530}">
      <dsp:nvSpPr>
        <dsp:cNvPr id="0" name=""/>
        <dsp:cNvSpPr/>
      </dsp:nvSpPr>
      <dsp:spPr>
        <a:xfrm>
          <a:off x="304800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89"/>
              </a:lnTo>
              <a:lnTo>
                <a:pt x="1668009" y="289489"/>
              </a:lnTo>
              <a:lnTo>
                <a:pt x="1668009" y="5789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40DD29-7066-4685-8D3E-2F8C42CC8F92}">
      <dsp:nvSpPr>
        <dsp:cNvPr id="0" name=""/>
        <dsp:cNvSpPr/>
      </dsp:nvSpPr>
      <dsp:spPr>
        <a:xfrm>
          <a:off x="137999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89489"/>
              </a:lnTo>
              <a:lnTo>
                <a:pt x="0" y="289489"/>
              </a:lnTo>
              <a:lnTo>
                <a:pt x="0" y="5789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8AB502-0F6D-4FDA-B55D-A43722B39641}">
      <dsp:nvSpPr>
        <dsp:cNvPr id="0" name=""/>
        <dsp:cNvSpPr/>
      </dsp:nvSpPr>
      <dsp:spPr>
        <a:xfrm>
          <a:off x="1669479" y="363990"/>
          <a:ext cx="2757041" cy="1378520"/>
        </a:xfrm>
        <a:prstGeom prst="rect">
          <a:avLst/>
        </a:prstGeom>
        <a:solidFill>
          <a:schemeClr val="bg1">
            <a:lumMod val="9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chemeClr val="tx1"/>
              </a:solidFill>
            </a:rPr>
            <a:t>404 patients randomised from 33 UK centres</a:t>
          </a:r>
          <a:endParaRPr lang="en-GB" sz="2800" kern="1200" dirty="0">
            <a:solidFill>
              <a:schemeClr val="tx1"/>
            </a:solidFill>
          </a:endParaRPr>
        </a:p>
      </dsp:txBody>
      <dsp:txXfrm>
        <a:off x="1669479" y="363990"/>
        <a:ext cx="2757041" cy="1378520"/>
      </dsp:txXfrm>
    </dsp:sp>
    <dsp:sp modelId="{AAAA8BC9-F314-4EE2-814F-09B0350F5C11}">
      <dsp:nvSpPr>
        <dsp:cNvPr id="0" name=""/>
        <dsp:cNvSpPr/>
      </dsp:nvSpPr>
      <dsp:spPr>
        <a:xfrm>
          <a:off x="1469" y="2321489"/>
          <a:ext cx="2757041" cy="1378520"/>
        </a:xfrm>
        <a:prstGeom prst="rect">
          <a:avLst/>
        </a:prstGeom>
        <a:solidFill>
          <a:schemeClr val="bg1">
            <a:lumMod val="9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chemeClr val="tx1"/>
              </a:solidFill>
            </a:rPr>
            <a:t>EVAR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chemeClr val="tx1"/>
              </a:solidFill>
            </a:rPr>
            <a:t>N=197</a:t>
          </a:r>
        </a:p>
      </dsp:txBody>
      <dsp:txXfrm>
        <a:off x="1469" y="2321489"/>
        <a:ext cx="2757041" cy="1378520"/>
      </dsp:txXfrm>
    </dsp:sp>
    <dsp:sp modelId="{A72AE5C1-9B8A-427C-A667-4A65AE908064}">
      <dsp:nvSpPr>
        <dsp:cNvPr id="0" name=""/>
        <dsp:cNvSpPr/>
      </dsp:nvSpPr>
      <dsp:spPr>
        <a:xfrm>
          <a:off x="3337489" y="2321489"/>
          <a:ext cx="2757041" cy="1378520"/>
        </a:xfrm>
        <a:prstGeom prst="rect">
          <a:avLst/>
        </a:prstGeom>
        <a:solidFill>
          <a:schemeClr val="bg1">
            <a:lumMod val="9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chemeClr val="tx1"/>
              </a:solidFill>
            </a:rPr>
            <a:t>No intervention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solidFill>
                <a:schemeClr val="tx1"/>
              </a:solidFill>
            </a:rPr>
            <a:t>N=207</a:t>
          </a:r>
          <a:endParaRPr lang="en-GB" sz="2800" kern="1200" dirty="0">
            <a:solidFill>
              <a:schemeClr val="tx1"/>
            </a:solidFill>
          </a:endParaRPr>
        </a:p>
      </dsp:txBody>
      <dsp:txXfrm>
        <a:off x="3337489" y="2321489"/>
        <a:ext cx="2757041" cy="1378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22" charset="0"/>
              </a:defRPr>
            </a:lvl1pPr>
          </a:lstStyle>
          <a:p>
            <a:fld id="{DFE10B59-CE10-4F81-8EC6-52938E6EDA61}" type="datetime4">
              <a:rPr lang="en-US" altLang="en-US"/>
              <a:pPr/>
              <a:t>April 21, 2017</a:t>
            </a:fld>
            <a:endParaRPr lang="en-US" alt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7919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UPM-Kymmene Group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7919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22" charset="0"/>
              </a:defRPr>
            </a:lvl1pPr>
          </a:lstStyle>
          <a:p>
            <a:fld id="{B5BEFA18-A271-4893-8087-C7D4B2AD5D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6540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22" charset="0"/>
              </a:defRPr>
            </a:lvl1pPr>
          </a:lstStyle>
          <a:p>
            <a:fld id="{842B65B3-CCFA-414B-A546-0DF619A6FC23}" type="datetime4">
              <a:rPr lang="en-US" altLang="en-US"/>
              <a:pPr/>
              <a:t>April 21, 2017</a:t>
            </a:fld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607"/>
            <a:ext cx="5438140" cy="4467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7919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UPM-Kymmene Group</a:t>
            </a: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7919"/>
            <a:ext cx="2945659" cy="497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22" charset="0"/>
              </a:defRPr>
            </a:lvl1pPr>
          </a:lstStyle>
          <a:p>
            <a:fld id="{3167CCEA-E44F-4ADB-B182-FF1FF4F6B3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27735697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0"/>
        <a:cs typeface="ヒラギノ角ゴ Pro W3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Add Imperial College logo?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42B65B3-CCFA-414B-A546-0DF619A6FC23}" type="datetime4">
              <a:rPr lang="en-US" altLang="en-US" smtClean="0"/>
              <a:pPr/>
              <a:t>April 21, 2017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UPM-Kymmene Group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7CCEA-E44F-4ADB-B182-FF1FF4F6B35B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3751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42B65B3-CCFA-414B-A546-0DF619A6FC23}" type="datetime4">
              <a:rPr lang="en-US" altLang="en-US" smtClean="0"/>
              <a:pPr/>
              <a:t>April 21, 2017</a:t>
            </a:fld>
            <a:endParaRPr lang="en-US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UPM-Kymmene Group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7CCEA-E44F-4ADB-B182-FF1FF4F6B35B}" type="slidenum">
              <a:rPr lang="en-US" altLang="en-US" smtClean="0"/>
              <a:pPr/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36733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42B65B3-CCFA-414B-A546-0DF619A6FC23}" type="datetime4">
              <a:rPr lang="en-US" altLang="en-US" smtClean="0"/>
              <a:pPr/>
              <a:t>April 21, 2017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UPM-Kymmene Group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7CCEA-E44F-4ADB-B182-FF1FF4F6B35B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8695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42B65B3-CCFA-414B-A546-0DF619A6FC23}" type="datetime4">
              <a:rPr lang="en-US" altLang="en-US" smtClean="0"/>
              <a:pPr/>
              <a:t>April 21, 2017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UPM-Kymmene Group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7CCEA-E44F-4ADB-B182-FF1FF4F6B35B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141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Possibly</a:t>
            </a:r>
            <a:r>
              <a:rPr lang="en-GB" baseline="0" dirty="0" smtClean="0"/>
              <a:t> remove this slide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842B65B3-CCFA-414B-A546-0DF619A6FC23}" type="datetime4">
              <a:rPr lang="en-US" altLang="en-US" smtClean="0"/>
              <a:pPr/>
              <a:t>April 21, 2017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Copyright UPM-Kymmene Group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7CCEA-E44F-4ADB-B182-FF1FF4F6B35B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141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78" name="Rectangle 34"/>
          <p:cNvSpPr>
            <a:spLocks noGrp="1" noChangeArrowheads="1"/>
          </p:cNvSpPr>
          <p:nvPr>
            <p:ph type="ctrTitle" sz="quarter"/>
          </p:nvPr>
        </p:nvSpPr>
        <p:spPr>
          <a:xfrm>
            <a:off x="436563" y="2286000"/>
            <a:ext cx="8270875" cy="1143000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779" name="Rectangle 3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87413" y="3886200"/>
            <a:ext cx="7342187" cy="1752600"/>
          </a:xfrm>
        </p:spPr>
        <p:txBody>
          <a:bodyPr lIns="92075" tIns="46038" rIns="92075" bIns="46038"/>
          <a:lstStyle>
            <a:lvl1pPr marL="0" indent="0" algn="ctr">
              <a:buFont typeface="Wingdings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1130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97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2034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1200" y="194627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3600" y="1946275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17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20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05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5303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926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6282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03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609600"/>
            <a:ext cx="1949450" cy="5451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4213" y="609600"/>
            <a:ext cx="5697537" cy="5451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65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9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684213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0758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711200" y="1946275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ヒラギノ角ゴ Pro W3" charset="0"/>
          <a:cs typeface="ヒラギノ角ゴ Pro W3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ヒラギノ角ゴ Pro W3" charset="0"/>
          <a:cs typeface="ヒラギノ角ゴ Pro W3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ヒラギノ角ゴ Pro W3" charset="0"/>
          <a:cs typeface="ヒラギノ角ゴ Pro W3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ヒラギノ角ゴ Pro W3" charset="0"/>
          <a:cs typeface="ヒラギノ角ゴ Pro W3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ヒラギノ角ゴ Pro W3" charset="0"/>
          <a:cs typeface="ヒラギノ角ゴ Pro W3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ヒラギノ角ゴ Pro W3" charset="0"/>
          <a:cs typeface="ヒラギノ角ゴ Pro W3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ヒラギノ角ゴ Pro W3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t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ヒラギノ角ゴ Pro W3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ヒラギノ角ゴ Pro W3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ヒラギノ角ゴ Pro W3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2"/>
          <p:cNvSpPr txBox="1">
            <a:spLocks noChangeArrowheads="1"/>
          </p:cNvSpPr>
          <p:nvPr/>
        </p:nvSpPr>
        <p:spPr bwMode="auto">
          <a:xfrm>
            <a:off x="908050" y="4437112"/>
            <a:ext cx="7589838" cy="1055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9pPr>
          </a:lstStyle>
          <a:p>
            <a:pPr eaLnBrk="1" hangingPunct="1"/>
            <a:endParaRPr lang="en-US" altLang="en-US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endParaRPr lang="en-US" altLang="en-US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lang="en-US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Michael Sweeting</a:t>
            </a:r>
            <a:r>
              <a:rPr lang="en-GB" altLang="en-US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:</a:t>
            </a:r>
            <a:r>
              <a:rPr lang="en-GB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en-GB" altLang="en-US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University of </a:t>
            </a:r>
            <a:r>
              <a:rPr lang="en-GB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Cambridge</a:t>
            </a:r>
          </a:p>
          <a:p>
            <a:pPr eaLnBrk="1" hangingPunct="1"/>
            <a:endParaRPr lang="en-US" altLang="en-US" sz="1050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lang="en-US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Rajesh Patel, Janet Powell &amp; </a:t>
            </a:r>
            <a:r>
              <a:rPr lang="en-US" altLang="en-US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Roger Greenhalgh, </a:t>
            </a:r>
            <a:endParaRPr lang="en-US" altLang="en-US" dirty="0" smtClean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r>
              <a:rPr lang="en-US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                                :  Imperial </a:t>
            </a:r>
            <a:r>
              <a:rPr lang="en-US" altLang="en-US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College, </a:t>
            </a:r>
            <a:r>
              <a:rPr lang="en-US" altLang="en-US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London</a:t>
            </a:r>
          </a:p>
          <a:p>
            <a:pPr eaLnBrk="1" hangingPunct="1"/>
            <a:r>
              <a:rPr lang="en-US" altLang="en-US" b="1" dirty="0" smtClean="0">
                <a:solidFill>
                  <a:schemeClr val="bg1"/>
                </a:solidFill>
                <a:latin typeface="Calibri" pitchFamily="34" charset="0"/>
                <a:cs typeface="Arial" pitchFamily="34" charset="0"/>
              </a:rPr>
              <a:t>For the EVAR 2 trial investigators</a:t>
            </a:r>
            <a:endParaRPr lang="en-US" altLang="en-US" b="1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endParaRPr lang="en-US" altLang="en-US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  <a:p>
            <a:pPr eaLnBrk="1" hangingPunct="1"/>
            <a:endParaRPr lang="en-US" altLang="en-US" dirty="0">
              <a:solidFill>
                <a:schemeClr val="bg1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4098" name="Rectangle 2"/>
          <p:cNvSpPr txBox="1">
            <a:spLocks noChangeArrowheads="1"/>
          </p:cNvSpPr>
          <p:nvPr/>
        </p:nvSpPr>
        <p:spPr bwMode="auto">
          <a:xfrm>
            <a:off x="908050" y="2226692"/>
            <a:ext cx="758983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 anchor="ctr"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9pPr>
          </a:lstStyle>
          <a:p>
            <a:pPr eaLnBrk="1" hangingPunct="1"/>
            <a:r>
              <a:rPr lang="en-US" altLang="en-US" sz="4000" dirty="0" smtClean="0">
                <a:solidFill>
                  <a:schemeClr val="accent1"/>
                </a:solidFill>
                <a:latin typeface="Calibri" pitchFamily="34" charset="0"/>
                <a:cs typeface="Arial" pitchFamily="34" charset="0"/>
              </a:rPr>
              <a:t>Endovascular repair of AAA in patients physically ineligible for open repair – very long-term follow-up of the EVAR 2 trial</a:t>
            </a:r>
            <a:endParaRPr lang="en-US" altLang="en-US" sz="4000" dirty="0">
              <a:solidFill>
                <a:schemeClr val="accent1"/>
              </a:solidFill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187926"/>
            <a:ext cx="2232248" cy="481434"/>
          </a:xfrm>
          <a:prstGeom prst="rect">
            <a:avLst/>
          </a:prstGeom>
        </p:spPr>
      </p:pic>
      <p:pic>
        <p:nvPicPr>
          <p:cNvPr id="5" name="Picture 4" descr="EVAR"/>
          <p:cNvPicPr/>
          <p:nvPr/>
        </p:nvPicPr>
        <p:blipFill>
          <a:blip r:embed="rId4" cstate="print">
            <a:clrChange>
              <a:clrFrom>
                <a:srgbClr val="F3F4F5"/>
              </a:clrFrom>
              <a:clrTo>
                <a:srgbClr val="F3F4F5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8000" contrast="1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569408" cy="130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5"/>
          <p:cNvGrpSpPr/>
          <p:nvPr/>
        </p:nvGrpSpPr>
        <p:grpSpPr>
          <a:xfrm>
            <a:off x="6228184" y="6093296"/>
            <a:ext cx="2448272" cy="576064"/>
            <a:chOff x="209550" y="0"/>
            <a:chExt cx="3571875" cy="1028700"/>
          </a:xfrm>
          <a:solidFill>
            <a:srgbClr val="002060"/>
          </a:solidFill>
        </p:grpSpPr>
        <p:sp>
          <p:nvSpPr>
            <p:cNvPr id="7" name="Rectangle 6"/>
            <p:cNvSpPr/>
            <p:nvPr/>
          </p:nvSpPr>
          <p:spPr bwMode="auto">
            <a:xfrm>
              <a:off x="209550" y="0"/>
              <a:ext cx="3571875" cy="1028700"/>
            </a:xfrm>
            <a:prstGeom prst="rect">
              <a:avLst/>
            </a:prstGeom>
            <a:grp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en-GB"/>
              </a:defPPr>
              <a:lvl1pPr algn="ctr" rtl="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50000"/>
                </a:spcBef>
                <a:spcAft>
                  <a:spcPct val="0"/>
                </a:spcAft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000" b="1" kern="1200">
                  <a:solidFill>
                    <a:schemeClr val="bg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0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pic>
          <p:nvPicPr>
            <p:cNvPr id="8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42900" y="95250"/>
              <a:ext cx="3124200" cy="78898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7"/>
          <p:cNvSpPr txBox="1">
            <a:spLocks noChangeArrowheads="1"/>
          </p:cNvSpPr>
          <p:nvPr/>
        </p:nvSpPr>
        <p:spPr bwMode="auto">
          <a:xfrm>
            <a:off x="900113" y="836613"/>
            <a:ext cx="763270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ヒラギノ角ゴ Pro W3" pitchFamily="122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de-DE" altLang="en-US" sz="2000" b="1" dirty="0">
                <a:solidFill>
                  <a:srgbClr val="B4CAE6"/>
                </a:solidFill>
                <a:latin typeface="Arial" pitchFamily="34" charset="0"/>
              </a:rPr>
              <a:t>Disclosure</a:t>
            </a:r>
            <a:endParaRPr lang="de-DE" altLang="en-US" sz="2000" dirty="0">
              <a:solidFill>
                <a:srgbClr val="B4CAE6"/>
              </a:solidFill>
              <a:latin typeface="Arial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de-DE" altLang="en-US" sz="2000" dirty="0">
                <a:solidFill>
                  <a:schemeClr val="bg1"/>
                </a:solidFill>
                <a:latin typeface="Arial" pitchFamily="34" charset="0"/>
              </a:rPr>
              <a:t>Speaker 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names:</a:t>
            </a:r>
            <a:endParaRPr lang="de-DE" altLang="en-US" sz="2000" dirty="0">
              <a:solidFill>
                <a:schemeClr val="bg1"/>
              </a:solidFill>
              <a:latin typeface="Arial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de-DE" altLang="en-US" sz="2000" dirty="0">
                <a:solidFill>
                  <a:schemeClr val="bg1"/>
                </a:solidFill>
                <a:latin typeface="Arial" pitchFamily="34" charset="0"/>
              </a:rPr>
              <a:t>Michael J 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Sweeting, Roger </a:t>
            </a:r>
            <a:r>
              <a:rPr lang="de-DE" altLang="en-US" sz="2000" dirty="0">
                <a:solidFill>
                  <a:schemeClr val="bg1"/>
                </a:solidFill>
                <a:latin typeface="Arial" pitchFamily="34" charset="0"/>
              </a:rPr>
              <a:t>M 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Greenhalgh</a:t>
            </a:r>
          </a:p>
          <a:p>
            <a:pPr marL="342900" indent="-342900" eaLnBrk="1" hangingPunct="1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I have the following potential conflicts of interest to report: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Receipt of grants/research support  MS RG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Receipt of honoraria and travel support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Participation in a </a:t>
            </a:r>
            <a:r>
              <a:rPr lang="de-DE" altLang="en-US" sz="2000" dirty="0" err="1" smtClean="0">
                <a:solidFill>
                  <a:schemeClr val="bg1"/>
                </a:solidFill>
                <a:latin typeface="Arial" pitchFamily="34" charset="0"/>
              </a:rPr>
              <a:t>company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de-DE" altLang="en-US" sz="2000" dirty="0" err="1" smtClean="0">
                <a:solidFill>
                  <a:schemeClr val="bg1"/>
                </a:solidFill>
                <a:latin typeface="Arial" pitchFamily="34" charset="0"/>
              </a:rPr>
              <a:t>sponsored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de-DE" altLang="en-US" sz="2000" dirty="0" err="1" smtClean="0">
                <a:solidFill>
                  <a:schemeClr val="bg1"/>
                </a:solidFill>
                <a:latin typeface="Arial" pitchFamily="34" charset="0"/>
              </a:rPr>
              <a:t>speakers</a:t>
            </a: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‘ bureau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Employment in industry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Shareholder in a healthcare company</a:t>
            </a:r>
          </a:p>
          <a:p>
            <a:pPr marL="1085850" lvl="1" indent="-342900" eaLnBrk="1" hangingPunct="1"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Owner of a healthcare company  RG</a:t>
            </a:r>
          </a:p>
          <a:p>
            <a:pPr marL="342900" indent="-342900"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de-DE" altLang="en-US" sz="2000" dirty="0" smtClean="0">
                <a:solidFill>
                  <a:schemeClr val="bg1"/>
                </a:solidFill>
                <a:latin typeface="Arial" pitchFamily="34" charset="0"/>
              </a:rPr>
              <a:t>I do not have any potential conflict of interest      </a:t>
            </a:r>
            <a:endParaRPr lang="de-DE" altLang="en-US" sz="2000" dirty="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EVAR-2: Patient eligibility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755576" y="1484784"/>
            <a:ext cx="777240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  <a:cs typeface="ヒラギノ角ゴ Pro W3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>
              <a:buClr>
                <a:schemeClr val="bg2"/>
              </a:buClr>
              <a:defRPr/>
            </a:pPr>
            <a:r>
              <a:rPr lang="en-US" sz="2400" dirty="0">
                <a:ln w="0"/>
                <a:solidFill>
                  <a:schemeClr val="bg1"/>
                </a:solidFill>
                <a:effectLst/>
              </a:rPr>
              <a:t>Remains the sole </a:t>
            </a:r>
            <a:r>
              <a:rPr lang="en-US" sz="2400" dirty="0" err="1" smtClean="0">
                <a:ln w="0"/>
                <a:solidFill>
                  <a:schemeClr val="bg1"/>
                </a:solidFill>
                <a:effectLst/>
              </a:rPr>
              <a:t>randomised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</a:rPr>
              <a:t> </a:t>
            </a:r>
            <a:r>
              <a:rPr lang="en-US" sz="2400" dirty="0">
                <a:ln w="0"/>
                <a:solidFill>
                  <a:schemeClr val="bg1"/>
                </a:solidFill>
                <a:effectLst/>
              </a:rPr>
              <a:t>trial to identify whether EVAR reduces mortality rates in patients ineligible for open 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</a:rPr>
              <a:t>repair</a:t>
            </a: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>
              <a:buClr>
                <a:schemeClr val="bg1"/>
              </a:buClr>
            </a:pPr>
            <a:r>
              <a:rPr lang="en-GB" sz="2400" kern="0" dirty="0" smtClean="0">
                <a:solidFill>
                  <a:schemeClr val="bg1"/>
                </a:solidFill>
                <a:effectLst/>
              </a:rPr>
              <a:t>Traffic light system to determine patient fitness &amp; eligibility</a:t>
            </a:r>
          </a:p>
          <a:p>
            <a:pPr lvl="1">
              <a:buClr>
                <a:schemeClr val="bg1"/>
              </a:buClr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buClr>
                <a:schemeClr val="bg1"/>
              </a:buClr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buClr>
                <a:schemeClr val="bg1"/>
              </a:buClr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marL="457200" lvl="1" indent="0">
              <a:buFont typeface="Wingdings" pitchFamily="2" charset="2"/>
              <a:buNone/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kern="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  <p:pic>
        <p:nvPicPr>
          <p:cNvPr id="2050" name="Picture 2" descr="C:\Users\mjs212\AppData\Local\Microsoft\Windows\Temporary Internet Files\Content.IE5\FOKFZVFQ\Lm4vbm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94" y="3933056"/>
            <a:ext cx="2304256" cy="2304256"/>
          </a:xfrm>
          <a:prstGeom prst="rect">
            <a:avLst/>
          </a:prstGeom>
          <a:solidFill>
            <a:srgbClr val="5381FF"/>
          </a:solidFill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907704" y="3933056"/>
            <a:ext cx="6935430" cy="752676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  <a:cs typeface="ヒラギノ角ゴ Pro W3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233363" lvl="1" indent="0">
              <a:buClr>
                <a:schemeClr val="bg1"/>
              </a:buClr>
              <a:buNone/>
            </a:pPr>
            <a:r>
              <a:rPr lang="en-GB" sz="2000" b="1" kern="0" dirty="0" smtClean="0">
                <a:solidFill>
                  <a:schemeClr val="bg1"/>
                </a:solidFill>
                <a:effectLst/>
              </a:rPr>
              <a:t>Optimise fitness </a:t>
            </a:r>
            <a:r>
              <a:rPr lang="en-GB" sz="2000" kern="0" dirty="0" smtClean="0">
                <a:solidFill>
                  <a:schemeClr val="bg1"/>
                </a:solidFill>
                <a:effectLst/>
              </a:rPr>
              <a:t>- Neither EVAR-1 or EVAR-2: MI, onset of angina, unstable angina at night or at rest within </a:t>
            </a:r>
            <a:r>
              <a:rPr lang="en-GB" sz="2000" b="1" kern="0" dirty="0" smtClean="0">
                <a:solidFill>
                  <a:schemeClr val="bg1"/>
                </a:solidFill>
                <a:effectLst/>
              </a:rPr>
              <a:t>last 3 months</a:t>
            </a:r>
          </a:p>
          <a:p>
            <a:pPr lvl="1">
              <a:buClr>
                <a:schemeClr val="bg1"/>
              </a:buClr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marL="457200" lvl="1" indent="0">
              <a:buFont typeface="Wingdings" pitchFamily="2" charset="2"/>
              <a:buNone/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kern="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2"/>
              <p:cNvSpPr txBox="1">
                <a:spLocks/>
              </p:cNvSpPr>
              <p:nvPr/>
            </p:nvSpPr>
            <p:spPr bwMode="auto">
              <a:xfrm>
                <a:off x="1907704" y="4685732"/>
                <a:ext cx="6935430" cy="1047524"/>
              </a:xfrm>
              <a:prstGeom prst="rect">
                <a:avLst/>
              </a:prstGeom>
              <a:solidFill>
                <a:schemeClr val="accent6">
                  <a:lumMod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contourClr>
                    <a:schemeClr val="accent1">
                      <a:shade val="75000"/>
                    </a:schemeClr>
                  </a:contourClr>
                </a:sp3d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75000"/>
                  <a:buFont typeface="Wingdings" pitchFamily="2" charset="2"/>
                  <a:buChar char="n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ヒラギノ角ゴ Pro W3" charset="0"/>
                    <a:cs typeface="ヒラギノ角ゴ Pro W3" charset="0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folHlink"/>
                  </a:buClr>
                  <a:buSzPct val="60000"/>
                  <a:buFont typeface="Wingdings" pitchFamily="2" charset="2"/>
                  <a:buChar char="u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ヒラギノ角ゴ Pro W3" charset="0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SzPct val="60000"/>
                  <a:buFont typeface="Wingdings" pitchFamily="2" charset="2"/>
                  <a:buChar char="t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ヒラギノ角ゴ Pro W3" charset="0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•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ヒラギノ角ゴ Pro W3" charset="0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–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  <a:ea typeface="ヒラギノ角ゴ Pro W3" charset="0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–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–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–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SzPct val="100000"/>
                  <a:buChar char="–"/>
                  <a:defRPr sz="320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+mn-lt"/>
                  </a:defRPr>
                </a:lvl9pPr>
              </a:lstStyle>
              <a:p>
                <a:pPr marL="233363" lvl="1" indent="0">
                  <a:buClr>
                    <a:schemeClr val="bg1"/>
                  </a:buClr>
                  <a:buNone/>
                </a:pPr>
                <a:r>
                  <a:rPr lang="en-GB" sz="2000" kern="0" dirty="0" smtClean="0">
                    <a:effectLst/>
                  </a:rPr>
                  <a:t>EVAR-2 eligibility: </a:t>
                </a:r>
                <a:r>
                  <a:rPr lang="en-GB" sz="2000" b="1" kern="0" dirty="0" smtClean="0">
                    <a:effectLst/>
                  </a:rPr>
                  <a:t>Past history</a:t>
                </a:r>
                <a:r>
                  <a:rPr lang="en-GB" sz="2000" kern="0" dirty="0" smtClean="0">
                    <a:effectLst/>
                  </a:rPr>
                  <a:t> of MI, revascularisation, angina, severe heart valve disease, arrhythmia, congestive cardiac failure OR  </a:t>
                </a:r>
                <a:r>
                  <a:rPr lang="en-GB" sz="2000" b="1" kern="0" dirty="0" smtClean="0">
                    <a:effectLst/>
                  </a:rPr>
                  <a:t>FEV</a:t>
                </a:r>
                <a:r>
                  <a:rPr lang="en-GB" sz="2000" b="1" kern="0" baseline="-25000" dirty="0" smtClean="0">
                    <a:effectLst/>
                  </a:rPr>
                  <a:t>1</a:t>
                </a:r>
                <a:r>
                  <a:rPr lang="en-GB" sz="2000" b="1" kern="0" dirty="0" smtClean="0">
                    <a:effectLst/>
                  </a:rPr>
                  <a:t>&lt;1.0 L </a:t>
                </a:r>
                <a:r>
                  <a:rPr lang="en-GB" sz="2000" kern="0" dirty="0" smtClean="0">
                    <a:effectLst/>
                  </a:rPr>
                  <a:t>OR </a:t>
                </a:r>
                <a:r>
                  <a:rPr lang="en-GB" sz="2000" b="1" kern="0" dirty="0" smtClean="0">
                    <a:effectLst/>
                  </a:rPr>
                  <a:t>Creatinine &gt; 200 </a:t>
                </a:r>
                <a14:m>
                  <m:oMath xmlns:m="http://schemas.openxmlformats.org/officeDocument/2006/math">
                    <m:r>
                      <a:rPr lang="en-GB" sz="2000" b="1" i="1" kern="0" smtClean="0">
                        <a:effectLst/>
                        <a:latin typeface="Cambria Math"/>
                      </a:rPr>
                      <m:t>𝝁</m:t>
                    </m:r>
                  </m:oMath>
                </a14:m>
                <a:r>
                  <a:rPr lang="en-GB" sz="2000" b="1" kern="0" dirty="0" smtClean="0">
                    <a:effectLst/>
                  </a:rPr>
                  <a:t>mol/L</a:t>
                </a:r>
              </a:p>
              <a:p>
                <a:pPr lvl="1">
                  <a:buClr>
                    <a:schemeClr val="bg1"/>
                  </a:buClr>
                </a:pPr>
                <a:endParaRPr lang="en-GB" sz="2400" kern="0" dirty="0" smtClean="0">
                  <a:solidFill>
                    <a:schemeClr val="bg1"/>
                  </a:solidFill>
                  <a:effectLst/>
                </a:endParaRPr>
              </a:p>
              <a:p>
                <a:pPr lvl="1">
                  <a:buFont typeface="Arial" panose="020B0604020202020204" pitchFamily="34" charset="0"/>
                  <a:buChar char="•"/>
                </a:pPr>
                <a:endParaRPr lang="en-GB" sz="2400" kern="0" dirty="0" smtClean="0">
                  <a:solidFill>
                    <a:schemeClr val="bg1"/>
                  </a:solidFill>
                  <a:effectLst/>
                </a:endParaRPr>
              </a:p>
              <a:p>
                <a:pPr lvl="1">
                  <a:defRPr/>
                </a:pPr>
                <a:endParaRPr lang="en-US" sz="2400" kern="0" dirty="0" smtClean="0">
                  <a:ln w="0"/>
                  <a:solidFill>
                    <a:schemeClr val="bg1"/>
                  </a:solidFill>
                  <a:effectLst/>
                  <a:cs typeface="+mn-cs"/>
                </a:endParaRPr>
              </a:p>
              <a:p>
                <a:pPr marL="457200" lvl="1" indent="0">
                  <a:buFont typeface="Wingdings" pitchFamily="2" charset="2"/>
                  <a:buNone/>
                  <a:defRPr/>
                </a:pPr>
                <a:endParaRPr lang="en-US" sz="2400" kern="0" dirty="0" smtClean="0">
                  <a:ln w="0"/>
                  <a:solidFill>
                    <a:schemeClr val="bg1"/>
                  </a:solidFill>
                  <a:effectLst/>
                  <a:cs typeface="+mn-cs"/>
                </a:endParaRPr>
              </a:p>
              <a:p>
                <a:pPr>
                  <a:defRPr/>
                </a:pPr>
                <a:endParaRPr lang="en-US" sz="2400" kern="0" dirty="0">
                  <a:ln w="0"/>
                  <a:solidFill>
                    <a:schemeClr val="bg1"/>
                  </a:solidFill>
                  <a:effectLst/>
                  <a:cs typeface="+mn-cs"/>
                </a:endParaRPr>
              </a:p>
            </p:txBody>
          </p:sp>
        </mc:Choice>
        <mc:Fallback xmlns="">
          <p:sp>
            <p:nvSpPr>
              <p:cNvPr id="8" name="Content Placeholder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907704" y="4685732"/>
                <a:ext cx="6935430" cy="1047524"/>
              </a:xfrm>
              <a:prstGeom prst="rect">
                <a:avLst/>
              </a:prstGeom>
              <a:blipFill rotWithShape="1">
                <a:blip r:embed="rId3"/>
                <a:stretch>
                  <a:fillRect t="-2924" r="-967" b="-7018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907704" y="5733257"/>
            <a:ext cx="6935430" cy="504056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  <a:cs typeface="ヒラギノ角ゴ Pro W3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u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itchFamily="2" charset="2"/>
              <a:buChar char="t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ヒラギノ角ゴ Pro W3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marL="233363" lvl="1" indent="0">
              <a:buClr>
                <a:schemeClr val="bg1"/>
              </a:buClr>
              <a:buNone/>
            </a:pPr>
            <a:r>
              <a:rPr lang="en-GB" sz="2000" kern="0" dirty="0" smtClean="0">
                <a:effectLst/>
              </a:rPr>
              <a:t>EVAR-1 eligibility: </a:t>
            </a:r>
            <a:r>
              <a:rPr lang="en-GB" sz="2000" b="1" kern="0" dirty="0" smtClean="0">
                <a:effectLst/>
              </a:rPr>
              <a:t>None of the above</a:t>
            </a:r>
          </a:p>
          <a:p>
            <a:pPr lvl="1">
              <a:buClr>
                <a:schemeClr val="bg1"/>
              </a:buClr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GB" sz="2400" kern="0" dirty="0" smtClean="0">
              <a:solidFill>
                <a:schemeClr val="bg1"/>
              </a:solidFill>
              <a:effectLst/>
            </a:endParaRPr>
          </a:p>
          <a:p>
            <a:pPr lvl="1"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marL="457200" lvl="1" indent="0">
              <a:buFont typeface="Wingdings" pitchFamily="2" charset="2"/>
              <a:buNone/>
              <a:defRPr/>
            </a:pPr>
            <a:endParaRPr lang="en-US" sz="2400" kern="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kern="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7544" y="6342127"/>
            <a:ext cx="11208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kern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NEJM 2010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65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856984" cy="936104"/>
          </a:xfrm>
        </p:spPr>
        <p:txBody>
          <a:bodyPr/>
          <a:lstStyle/>
          <a:p>
            <a:pPr algn="ctr"/>
            <a:r>
              <a:rPr lang="en-US" altLang="en-US" sz="2800" dirty="0" err="1" smtClean="0">
                <a:solidFill>
                  <a:srgbClr val="FFFF00"/>
                </a:solidFill>
                <a:ea typeface="ヒラギノ角ゴ Pro W3" pitchFamily="122" charset="-128"/>
              </a:rPr>
              <a:t>Randomisation</a:t>
            </a:r>
            <a:r>
              <a:rPr lang="en-US" altLang="en-US" sz="2800" dirty="0" smtClean="0">
                <a:solidFill>
                  <a:srgbClr val="FFFF00"/>
                </a:solidFill>
                <a:ea typeface="ヒラギノ角ゴ Pro W3" pitchFamily="122" charset="-128"/>
              </a:rPr>
              <a:t> between September 1999 </a:t>
            </a:r>
            <a:br>
              <a:rPr lang="en-US" altLang="en-US" sz="2800" dirty="0" smtClean="0">
                <a:solidFill>
                  <a:srgbClr val="FFFF00"/>
                </a:solidFill>
                <a:ea typeface="ヒラギノ角ゴ Pro W3" pitchFamily="122" charset="-128"/>
              </a:rPr>
            </a:br>
            <a:r>
              <a:rPr lang="en-US" altLang="en-US" sz="2800" dirty="0" smtClean="0">
                <a:solidFill>
                  <a:srgbClr val="FFFF00"/>
                </a:solidFill>
                <a:ea typeface="ヒラギノ角ゴ Pro W3" pitchFamily="122" charset="-128"/>
              </a:rPr>
              <a:t>and August 2004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9632" y="5085184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+mn-lt"/>
              </a:rPr>
              <a:t>Mean age 77 years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  <a:latin typeface="+mn-lt"/>
              </a:rPr>
              <a:t>86% male</a:t>
            </a:r>
          </a:p>
          <a:p>
            <a:pPr algn="ctr"/>
            <a:r>
              <a:rPr lang="en-GB" dirty="0" smtClean="0">
                <a:solidFill>
                  <a:schemeClr val="bg1"/>
                </a:solidFill>
                <a:latin typeface="+mn-lt"/>
              </a:rPr>
              <a:t>Mean AAA diameter 6.7 cm </a:t>
            </a:r>
            <a:endParaRPr lang="en-GB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3086" name="Diagram 3085"/>
          <p:cNvGraphicFramePr/>
          <p:nvPr>
            <p:extLst>
              <p:ext uri="{D42A27DB-BD31-4B8C-83A1-F6EECF244321}">
                <p14:modId xmlns:p14="http://schemas.microsoft.com/office/powerpoint/2010/main" val="3876257016"/>
              </p:ext>
            </p:extLst>
          </p:nvPr>
        </p:nvGraphicFramePr>
        <p:xfrm>
          <a:off x="1619672" y="106045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14687" y="1628800"/>
                <a:ext cx="2808312" cy="830997"/>
              </a:xfrm>
              <a:prstGeom prst="rect">
                <a:avLst/>
              </a:prstGeom>
              <a:solidFill>
                <a:schemeClr val="accent4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 smtClean="0">
                    <a:latin typeface="+mn-lt"/>
                  </a:rPr>
                  <a:t>Aged &gt; 60</a:t>
                </a:r>
              </a:p>
              <a:p>
                <a:pPr algn="ctr"/>
                <a:r>
                  <a:rPr lang="en-GB" dirty="0" smtClean="0">
                    <a:latin typeface="+mn-lt"/>
                  </a:rPr>
                  <a:t>AAA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en-GB" dirty="0" smtClean="0">
                    <a:latin typeface="+mn-lt"/>
                  </a:rPr>
                  <a:t> 5.5 cm</a:t>
                </a:r>
                <a:endParaRPr lang="en-GB" dirty="0">
                  <a:latin typeface="+mn-lt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87" y="1628800"/>
                <a:ext cx="2808312" cy="830997"/>
              </a:xfrm>
              <a:prstGeom prst="rect">
                <a:avLst/>
              </a:prstGeom>
              <a:blipFill rotWithShape="1">
                <a:blip r:embed="rId8"/>
                <a:stretch>
                  <a:fillRect t="-5839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722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Very-long term follow-up beyond 8-years: </a:t>
            </a:r>
            <a:b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</a:br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Sept 2009 – June 2015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11200" y="1946275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Follow-up the remaining 20% of patients</a:t>
            </a:r>
          </a:p>
          <a:p>
            <a:pPr lvl="1"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Physically fittest of all patients enrolled</a:t>
            </a:r>
          </a:p>
          <a:p>
            <a:pPr lvl="1"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May benefit most from EVAR</a:t>
            </a:r>
          </a:p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Centres reminded to continue regular follow-up (protocol specified annual), including those with lapsed follow-up</a:t>
            </a:r>
          </a:p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Complications and reinterventions recorded by trial centres</a:t>
            </a:r>
          </a:p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Record-linkage  until June 2015 for mortality records (NHS Digital)</a:t>
            </a:r>
          </a:p>
          <a:p>
            <a:pPr lvl="1">
              <a:buClr>
                <a:schemeClr val="bg2"/>
              </a:buClr>
              <a:defRPr/>
            </a:pPr>
            <a:r>
              <a:rPr lang="en-GB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Causes of death adjudicated by Trial Endpoint Committee</a:t>
            </a: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marL="457200" lvl="1" indent="0">
              <a:buNone/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06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auto">
          <a:xfrm>
            <a:off x="107504" y="1234800"/>
            <a:ext cx="1584176" cy="54684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1143000"/>
          </a:xfrm>
        </p:spPr>
        <p:txBody>
          <a:bodyPr/>
          <a:lstStyle/>
          <a:p>
            <a:r>
              <a:rPr lang="en-US" altLang="en-US" sz="3300" dirty="0" smtClean="0">
                <a:solidFill>
                  <a:schemeClr val="accent1"/>
                </a:solidFill>
                <a:ea typeface="ヒラギノ角ゴ Pro W3" pitchFamily="122" charset="-128"/>
              </a:rPr>
              <a:t>Survival up to 12-years post-</a:t>
            </a:r>
            <a:r>
              <a:rPr lang="en-US" altLang="en-US" sz="3300" dirty="0" err="1" smtClean="0">
                <a:solidFill>
                  <a:schemeClr val="accent1"/>
                </a:solidFill>
                <a:ea typeface="ヒラギノ角ゴ Pro W3" pitchFamily="122" charset="-128"/>
              </a:rPr>
              <a:t>randomisation</a:t>
            </a:r>
            <a:endParaRPr lang="en-GB" sz="33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504" y="1235139"/>
            <a:ext cx="7477376" cy="54722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cxnSp>
        <p:nvCxnSpPr>
          <p:cNvPr id="7" name="Straight Connector 6"/>
          <p:cNvCxnSpPr/>
          <p:nvPr/>
        </p:nvCxnSpPr>
        <p:spPr bwMode="auto">
          <a:xfrm>
            <a:off x="251520" y="1988840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>
            <a:off x="251520" y="2564904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>
            <a:off x="276327" y="3717032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262089" y="4293096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1331640" y="1844825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1640" y="2420889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4318" y="1484784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Aneurysm-related mortality</a:t>
            </a:r>
            <a:endParaRPr lang="en-GB" sz="14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89411" y="3573017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89411" y="4149081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2089" y="3212976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All-cause mortality</a:t>
            </a:r>
            <a:endParaRPr lang="en-GB" sz="1400" b="1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54632" y="2467055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0.46; p=0.019</a:t>
            </a:r>
            <a:endParaRPr lang="en-GB" sz="2000" dirty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54632" y="4069562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1.07; p=0.52</a:t>
            </a:r>
            <a:endParaRPr lang="en-GB" sz="2000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07137" y="284455"/>
            <a:ext cx="8527736" cy="1200329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Lower aneurysm-related mortality: HR=0.46; p=0.02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No benefit in terms of total mortality: HR=1.07; p=0.52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7% survival probability at 12-years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583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Summary of main results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11200" y="1946275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lvl="1" indent="-342900">
              <a:buClr>
                <a:schemeClr val="bg2"/>
              </a:buClr>
              <a:buSzPct val="75000"/>
              <a:buFont typeface="Wingdings" pitchFamily="2" charset="2"/>
              <a:buChar char="n"/>
              <a:defRPr/>
            </a:pPr>
            <a:r>
              <a:rPr lang="en-GB" sz="2400" b="1" dirty="0">
                <a:solidFill>
                  <a:schemeClr val="accent1"/>
                </a:solidFill>
                <a:effectLst/>
              </a:rPr>
              <a:t>High</a:t>
            </a:r>
            <a:r>
              <a:rPr lang="en-GB" sz="2400" dirty="0">
                <a:solidFill>
                  <a:schemeClr val="accent1"/>
                </a:solidFill>
                <a:effectLst/>
              </a:rPr>
              <a:t> </a:t>
            </a:r>
            <a:r>
              <a:rPr lang="en-GB" sz="2400" dirty="0">
                <a:solidFill>
                  <a:schemeClr val="bg1"/>
                </a:solidFill>
                <a:effectLst/>
              </a:rPr>
              <a:t>30-day operative mortality in the EVAR group: 9%</a:t>
            </a:r>
          </a:p>
          <a:p>
            <a:pPr>
              <a:buClr>
                <a:schemeClr val="bg2"/>
              </a:buClr>
              <a:defRPr/>
            </a:pPr>
            <a:r>
              <a:rPr lang="en-GB" sz="2400" b="1" dirty="0" smtClean="0">
                <a:solidFill>
                  <a:schemeClr val="accent1"/>
                </a:solidFill>
                <a:effectLst/>
              </a:rPr>
              <a:t>Half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 </a:t>
            </a:r>
            <a:r>
              <a:rPr lang="en-GB" sz="2400" dirty="0">
                <a:solidFill>
                  <a:schemeClr val="bg1"/>
                </a:solidFill>
                <a:effectLst/>
              </a:rPr>
              <a:t>the number of aneurysm related deaths in EVAR 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group over full follow-up </a:t>
            </a:r>
            <a:r>
              <a:rPr lang="en-GB" sz="2400" dirty="0">
                <a:solidFill>
                  <a:schemeClr val="bg1"/>
                </a:solidFill>
                <a:effectLst/>
              </a:rPr>
              <a:t>(14% vs. 29%)</a:t>
            </a:r>
          </a:p>
          <a:p>
            <a:pPr>
              <a:buClr>
                <a:schemeClr val="bg2"/>
              </a:buClr>
              <a:defRPr/>
            </a:pPr>
            <a:r>
              <a:rPr lang="en-GB" sz="2400" dirty="0">
                <a:solidFill>
                  <a:schemeClr val="bg1"/>
                </a:solidFill>
                <a:effectLst/>
              </a:rPr>
              <a:t>But… no overall survival benefit </a:t>
            </a:r>
            <a:endParaRPr lang="en-GB" sz="2400" dirty="0" smtClean="0">
              <a:solidFill>
                <a:schemeClr val="bg1"/>
              </a:solidFill>
              <a:effectLst/>
            </a:endParaRPr>
          </a:p>
          <a:p>
            <a:pPr lvl="1">
              <a:buClr>
                <a:schemeClr val="bg2"/>
              </a:buClr>
              <a:defRPr/>
            </a:pPr>
            <a:r>
              <a:rPr lang="en-GB" sz="2400" dirty="0">
                <a:solidFill>
                  <a:schemeClr val="bg1"/>
                </a:solidFill>
                <a:effectLst/>
              </a:rPr>
              <a:t>Limited life expectancy (mean </a:t>
            </a:r>
            <a:r>
              <a:rPr lang="en-GB" sz="2400" b="1" dirty="0">
                <a:solidFill>
                  <a:schemeClr val="accent1"/>
                </a:solidFill>
                <a:effectLst/>
              </a:rPr>
              <a:t>4.2 years </a:t>
            </a:r>
            <a:r>
              <a:rPr lang="en-GB" sz="2400" dirty="0">
                <a:solidFill>
                  <a:schemeClr val="bg1"/>
                </a:solidFill>
                <a:effectLst/>
              </a:rPr>
              <a:t>in both 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groups)</a:t>
            </a:r>
          </a:p>
          <a:p>
            <a:pPr lvl="1">
              <a:buClr>
                <a:schemeClr val="bg2"/>
              </a:buClr>
              <a:defRPr/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High </a:t>
            </a:r>
            <a:r>
              <a:rPr lang="en-GB" sz="2400" dirty="0">
                <a:solidFill>
                  <a:schemeClr val="bg1"/>
                </a:solidFill>
                <a:effectLst/>
              </a:rPr>
              <a:t>comorbidities: </a:t>
            </a:r>
            <a:endParaRPr lang="en-GB" sz="2400" dirty="0" smtClean="0">
              <a:solidFill>
                <a:schemeClr val="bg1"/>
              </a:solidFill>
              <a:effectLst/>
            </a:endParaRPr>
          </a:p>
          <a:p>
            <a:pPr lvl="2">
              <a:buClr>
                <a:schemeClr val="bg2"/>
              </a:buClr>
              <a:defRPr/>
            </a:pPr>
            <a:r>
              <a:rPr lang="en-GB" sz="2400" b="1" dirty="0" smtClean="0">
                <a:solidFill>
                  <a:schemeClr val="accent1"/>
                </a:solidFill>
                <a:effectLst/>
              </a:rPr>
              <a:t>17%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 died of CHD within 4-years</a:t>
            </a:r>
          </a:p>
          <a:p>
            <a:pPr lvl="2">
              <a:buClr>
                <a:schemeClr val="bg2"/>
              </a:buClr>
              <a:defRPr/>
            </a:pPr>
            <a:r>
              <a:rPr lang="en-GB" sz="2400" b="1" dirty="0" smtClean="0">
                <a:solidFill>
                  <a:schemeClr val="accent1"/>
                </a:solidFill>
                <a:effectLst/>
              </a:rPr>
              <a:t>9%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 died of cancer within </a:t>
            </a:r>
            <a:r>
              <a:rPr lang="en-GB" sz="2400" dirty="0">
                <a:solidFill>
                  <a:schemeClr val="bg1"/>
                </a:solidFill>
                <a:effectLst/>
              </a:rPr>
              <a:t>4-years </a:t>
            </a:r>
          </a:p>
          <a:p>
            <a:pPr lvl="2">
              <a:buClr>
                <a:schemeClr val="bg2"/>
              </a:buClr>
              <a:defRPr/>
            </a:pPr>
            <a:r>
              <a:rPr lang="en-GB" sz="2400" b="1" dirty="0" smtClean="0">
                <a:solidFill>
                  <a:schemeClr val="accent1"/>
                </a:solidFill>
                <a:effectLst/>
              </a:rPr>
              <a:t>8%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 respiratory </a:t>
            </a:r>
            <a:r>
              <a:rPr lang="en-GB" sz="2400" dirty="0">
                <a:solidFill>
                  <a:schemeClr val="bg1"/>
                </a:solidFill>
                <a:effectLst/>
              </a:rPr>
              <a:t>deaths within 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4-years </a:t>
            </a:r>
          </a:p>
          <a:p>
            <a:pPr marL="914400" lvl="2" indent="0">
              <a:buClr>
                <a:schemeClr val="bg2"/>
              </a:buClr>
              <a:buNone/>
              <a:defRPr/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   </a:t>
            </a:r>
            <a:r>
              <a:rPr lang="en-GB" sz="2400" b="1" dirty="0" smtClean="0">
                <a:solidFill>
                  <a:schemeClr val="accent1"/>
                </a:solidFill>
                <a:effectLst/>
              </a:rPr>
              <a:t>(12% in EVAR group, 5% in no repair group)</a:t>
            </a:r>
            <a:endParaRPr lang="en-US" sz="2400" b="1" dirty="0" smtClean="0">
              <a:ln w="0"/>
              <a:solidFill>
                <a:schemeClr val="accent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3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Cross-overs (elective repairs)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11200" y="1946275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However….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31%</a:t>
            </a:r>
            <a:r>
              <a:rPr lang="en-US" sz="2400" b="1" dirty="0" smtClean="0">
                <a:ln w="0"/>
                <a:solidFill>
                  <a:schemeClr val="bg1"/>
                </a:solidFill>
                <a:effectLst/>
                <a:cs typeface="+mn-cs"/>
              </a:rPr>
              <a:t> 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of no intervention group received an elective AAA repair during follow-up</a:t>
            </a:r>
          </a:p>
          <a:p>
            <a:pPr lvl="2">
              <a:buClr>
                <a:schemeClr val="bg2"/>
              </a:buClr>
              <a:defRPr/>
            </a:pPr>
            <a:r>
              <a:rPr lang="en-US" sz="2400" b="1" dirty="0" smtClean="0">
                <a:ln w="0"/>
                <a:solidFill>
                  <a:schemeClr val="accent4"/>
                </a:solidFill>
                <a:effectLst/>
                <a:cs typeface="+mn-cs"/>
              </a:rPr>
              <a:t>61%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of those still alive at 4-years</a:t>
            </a:r>
          </a:p>
          <a:p>
            <a:pPr lvl="2">
              <a:buClr>
                <a:schemeClr val="bg2"/>
              </a:buClr>
              <a:defRPr/>
            </a:pPr>
            <a:r>
              <a:rPr lang="en-US" sz="2400" b="1" dirty="0" smtClean="0">
                <a:ln w="0"/>
                <a:solidFill>
                  <a:schemeClr val="accent4"/>
                </a:solidFill>
                <a:effectLst/>
                <a:cs typeface="+mn-cs"/>
              </a:rPr>
              <a:t>68%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of those still alive at 8-years</a:t>
            </a:r>
          </a:p>
          <a:p>
            <a:pPr>
              <a:buClr>
                <a:schemeClr val="bg2"/>
              </a:buClr>
              <a:defRPr/>
            </a:pP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Patient fitness was better in those that underwent elective EVAR  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in the no intervention group (mean CPI*5.97) vs. the EVAR group (mean 10.13), p=0.011</a:t>
            </a:r>
          </a:p>
          <a:p>
            <a:pPr marL="0" indent="0">
              <a:buClr>
                <a:schemeClr val="bg2"/>
              </a:buClr>
              <a:buNone/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marL="0" indent="0">
              <a:buClr>
                <a:schemeClr val="bg2"/>
              </a:buClr>
              <a:buNone/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*CPI - </a:t>
            </a:r>
            <a:r>
              <a:rPr lang="en-US" sz="2400" dirty="0" err="1" smtClean="0">
                <a:ln w="0"/>
                <a:solidFill>
                  <a:schemeClr val="bg1"/>
                </a:solidFill>
                <a:effectLst/>
                <a:cs typeface="+mn-cs"/>
              </a:rPr>
              <a:t>Customised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probability index (higher is worse fitness)</a:t>
            </a:r>
          </a:p>
          <a:p>
            <a:pPr lvl="1">
              <a:buClr>
                <a:schemeClr val="bg2"/>
              </a:buClr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lvl="2">
              <a:buClr>
                <a:schemeClr val="bg2"/>
              </a:buClr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lvl="1">
              <a:buClr>
                <a:schemeClr val="bg2"/>
              </a:buClr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007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399" y="1234800"/>
            <a:ext cx="7477008" cy="547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10" name="Rectangle 9"/>
          <p:cNvSpPr/>
          <p:nvPr/>
        </p:nvSpPr>
        <p:spPr bwMode="auto">
          <a:xfrm>
            <a:off x="107504" y="1234800"/>
            <a:ext cx="1584176" cy="54684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1143000"/>
          </a:xfrm>
        </p:spPr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Per-protocol</a:t>
            </a:r>
            <a:endParaRPr lang="en-GB" sz="2800" dirty="0"/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251520" y="1988840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>
            <a:off x="251520" y="2564904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>
            <a:off x="276327" y="3717032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262089" y="4293096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1331640" y="1844825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1640" y="2420889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4318" y="1484784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Aneurysm-related mortality</a:t>
            </a:r>
            <a:endParaRPr lang="en-GB" sz="14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89411" y="3573017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89411" y="4149081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2089" y="3212976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All-cause mortality</a:t>
            </a:r>
            <a:endParaRPr lang="en-GB" sz="1400" b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75040" y="2529578"/>
            <a:ext cx="2325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0.41; p=0.0008</a:t>
            </a:r>
            <a:endParaRPr lang="en-GB" sz="2000" dirty="0">
              <a:latin typeface="+mj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01732" y="4226025"/>
            <a:ext cx="2325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0.82; p=0.14</a:t>
            </a:r>
            <a:endParaRPr lang="en-GB" sz="2000" dirty="0">
              <a:latin typeface="+mj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1520" y="131148"/>
            <a:ext cx="8640960" cy="1569660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Censors individuals at the time of cross-over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But the less fit patients do not cross-over!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So more deaths are seen in the no intervention group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0000"/>
                </a:solidFill>
                <a:latin typeface="+mj-lt"/>
              </a:rPr>
              <a:t>Biases results in favour of the EVAR group</a:t>
            </a:r>
            <a:endParaRPr lang="en-GB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755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400" y="1234800"/>
            <a:ext cx="7477008" cy="5472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10" name="Rectangle 9"/>
          <p:cNvSpPr/>
          <p:nvPr/>
        </p:nvSpPr>
        <p:spPr bwMode="auto">
          <a:xfrm>
            <a:off x="107504" y="1234800"/>
            <a:ext cx="1584176" cy="54684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72400" cy="1143000"/>
          </a:xfrm>
        </p:spPr>
        <p:txBody>
          <a:bodyPr/>
          <a:lstStyle/>
          <a:p>
            <a:r>
              <a:rPr lang="en-US" sz="2800" dirty="0" err="1">
                <a:solidFill>
                  <a:schemeClr val="accent1"/>
                </a:solidFill>
                <a:ea typeface="ヒラギノ角ゴ Pro W3" pitchFamily="122" charset="-128"/>
              </a:rPr>
              <a:t>Randomisation</a:t>
            </a:r>
            <a:r>
              <a:rPr lang="en-US" sz="2800" dirty="0">
                <a:solidFill>
                  <a:schemeClr val="accent1"/>
                </a:solidFill>
                <a:ea typeface="ヒラギノ角ゴ Pro W3" pitchFamily="122" charset="-128"/>
              </a:rPr>
              <a:t>-based causal estimate</a:t>
            </a:r>
            <a:endParaRPr lang="en-GB" sz="2800" dirty="0"/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251520" y="1988840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>
            <a:off x="251520" y="2564904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>
            <a:off x="276327" y="3717032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TextBox 10"/>
          <p:cNvSpPr txBox="1"/>
          <p:nvPr/>
        </p:nvSpPr>
        <p:spPr>
          <a:xfrm>
            <a:off x="1331640" y="1844825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1640" y="2420889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4318" y="1484784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Aneurysm-related mortality</a:t>
            </a:r>
            <a:endParaRPr lang="en-GB" sz="1400" b="1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89411" y="3573017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EVAR</a:t>
            </a:r>
            <a:endParaRPr lang="en-GB" sz="1200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89411" y="4149081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n-lt"/>
              </a:rPr>
              <a:t>No intervention</a:t>
            </a:r>
            <a:endParaRPr lang="en-GB" sz="12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2089" y="3212976"/>
            <a:ext cx="2279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+mn-lt"/>
              </a:rPr>
              <a:t>All-cause mortality</a:t>
            </a:r>
            <a:endParaRPr lang="en-GB" sz="1400" b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75040" y="2529578"/>
            <a:ext cx="2325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0.46; p=0.019</a:t>
            </a:r>
            <a:endParaRPr lang="en-GB" sz="2000" dirty="0">
              <a:latin typeface="+mj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01732" y="4226025"/>
            <a:ext cx="2325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+mj-lt"/>
              </a:rPr>
              <a:t>HR = 1.10; p=0.52</a:t>
            </a:r>
            <a:endParaRPr lang="en-GB" sz="2000" dirty="0">
              <a:latin typeface="+mj-lt"/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262089" y="4293096"/>
            <a:ext cx="936104" cy="0"/>
          </a:xfrm>
          <a:prstGeom prst="line">
            <a:avLst/>
          </a:prstGeom>
          <a:solidFill>
            <a:schemeClr val="accent1"/>
          </a:solidFill>
          <a:ln w="317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323528" y="265419"/>
            <a:ext cx="8527736" cy="461665"/>
          </a:xfrm>
          <a:prstGeom prst="rect">
            <a:avLst/>
          </a:prstGeom>
          <a:solidFill>
            <a:schemeClr val="bg2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>
                <a:latin typeface="+mj-lt"/>
              </a:rPr>
              <a:t>Results similar to intention-to-treat analyses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0852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Predictors of long-term survival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11200" y="1946275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Clr>
                <a:schemeClr val="bg2"/>
              </a:buClr>
              <a:defRPr/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Those who survived more than 8 years…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were on average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 3-years younger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 (p=0.013)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</a:rPr>
              <a:t>had 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</a:rPr>
              <a:t>higher mean BMI </a:t>
            </a:r>
            <a:r>
              <a:rPr lang="en-US" sz="2400" b="1" dirty="0" smtClean="0">
                <a:ln w="0"/>
                <a:solidFill>
                  <a:schemeClr val="accent4"/>
                </a:solidFill>
                <a:effectLst/>
                <a:cs typeface="+mn-cs"/>
              </a:rPr>
              <a:t> 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(27.8 vs. 26.2 Kg/m</a:t>
            </a:r>
            <a:r>
              <a:rPr lang="en-US" sz="2400" baseline="30000" dirty="0" smtClean="0">
                <a:ln w="0"/>
                <a:solidFill>
                  <a:schemeClr val="bg1"/>
                </a:solidFill>
                <a:effectLst/>
                <a:cs typeface="+mn-cs"/>
              </a:rPr>
              <a:t>2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; p=0.017)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had 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higher mean </a:t>
            </a:r>
            <a:r>
              <a:rPr lang="en-US" sz="2400" b="1" dirty="0">
                <a:ln w="0"/>
                <a:solidFill>
                  <a:schemeClr val="accent1"/>
                </a:solidFill>
                <a:effectLst/>
              </a:rPr>
              <a:t>% predicted 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FEV</a:t>
            </a:r>
            <a:r>
              <a:rPr lang="en-US" sz="2400" b="1" baseline="-25000" dirty="0" smtClean="0">
                <a:ln w="0"/>
                <a:solidFill>
                  <a:schemeClr val="accent1"/>
                </a:solidFill>
                <a:effectLst/>
                <a:cs typeface="+mn-cs"/>
              </a:rPr>
              <a:t>1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 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(70.1 vs. 63.6; p=0.0038)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had </a:t>
            </a:r>
            <a:r>
              <a:rPr lang="en-US" sz="2400" b="1" dirty="0" smtClean="0">
                <a:ln w="0"/>
                <a:solidFill>
                  <a:schemeClr val="accent1"/>
                </a:solidFill>
                <a:effectLst/>
                <a:cs typeface="+mn-cs"/>
              </a:rPr>
              <a:t>higher mean </a:t>
            </a:r>
            <a:r>
              <a:rPr lang="en-US" sz="2400" b="1" dirty="0" err="1" smtClean="0">
                <a:ln w="0"/>
                <a:solidFill>
                  <a:schemeClr val="accent1"/>
                </a:solidFill>
                <a:effectLst/>
                <a:cs typeface="+mn-cs"/>
              </a:rPr>
              <a:t>eGFR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(63 vs. 57; p=0.0043)</a:t>
            </a:r>
          </a:p>
          <a:p>
            <a:pPr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However, no evidence of an overall survival benefit from EVAR for any particular subgroup</a:t>
            </a:r>
          </a:p>
          <a:p>
            <a:pPr lvl="1">
              <a:buClr>
                <a:schemeClr val="bg2"/>
              </a:buClr>
              <a:defRPr/>
            </a:pP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e.g. patients with better lung function fared better no matter which group they were </a:t>
            </a:r>
            <a:r>
              <a:rPr lang="en-US" sz="2400" dirty="0" err="1" smtClean="0">
                <a:ln w="0"/>
                <a:solidFill>
                  <a:schemeClr val="bg1"/>
                </a:solidFill>
                <a:effectLst/>
                <a:cs typeface="+mn-cs"/>
              </a:rPr>
              <a:t>randomised</a:t>
            </a:r>
            <a:r>
              <a:rPr lang="en-US" sz="2400" dirty="0" smtClean="0">
                <a:ln w="0"/>
                <a:solidFill>
                  <a:schemeClr val="bg1"/>
                </a:solidFill>
                <a:effectLst/>
                <a:cs typeface="+mn-cs"/>
              </a:rPr>
              <a:t> to</a:t>
            </a:r>
          </a:p>
          <a:p>
            <a:pPr lvl="2">
              <a:buClr>
                <a:schemeClr val="bg2"/>
              </a:buClr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 lvl="1">
              <a:buClr>
                <a:schemeClr val="bg2"/>
              </a:buClr>
              <a:defRPr/>
            </a:pPr>
            <a:endParaRPr lang="en-US" sz="2400" dirty="0" smtClean="0">
              <a:ln w="0"/>
              <a:solidFill>
                <a:schemeClr val="bg1"/>
              </a:solidFill>
              <a:effectLst/>
              <a:cs typeface="+mn-cs"/>
            </a:endParaRPr>
          </a:p>
          <a:p>
            <a:pPr>
              <a:defRPr/>
            </a:pPr>
            <a:endParaRPr lang="en-US" sz="2400" dirty="0">
              <a:ln w="0"/>
              <a:solidFill>
                <a:schemeClr val="bg1"/>
              </a:solidFill>
              <a:effectLst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048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Limitations</a:t>
            </a:r>
            <a:endParaRPr lang="en-US" altLang="en-US" sz="2800" dirty="0" smtClean="0">
              <a:solidFill>
                <a:schemeClr val="accent1"/>
              </a:solidFill>
              <a:ea typeface="ヒラギノ角ゴ Pro W3" pitchFamily="122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72816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effectLst/>
              </a:rPr>
              <a:t>Many of the no intervention group crossed over.</a:t>
            </a:r>
          </a:p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effectLst/>
              </a:rPr>
              <a:t>The proportion of patients alive at 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&gt;8 </a:t>
            </a:r>
            <a:r>
              <a:rPr lang="en-GB" sz="2400" dirty="0">
                <a:solidFill>
                  <a:schemeClr val="bg1"/>
                </a:solidFill>
                <a:effectLst/>
              </a:rPr>
              <a:t>years is small.</a:t>
            </a:r>
          </a:p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effectLst/>
              </a:rPr>
              <a:t>Devices of today and epidural anaesthesia (not 47%) could give a different trial result.</a:t>
            </a:r>
          </a:p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 err="1">
                <a:solidFill>
                  <a:schemeClr val="bg1"/>
                </a:solidFill>
                <a:effectLst/>
              </a:rPr>
              <a:t>Reinterventions</a:t>
            </a:r>
            <a:r>
              <a:rPr lang="en-GB" sz="2400" dirty="0">
                <a:solidFill>
                  <a:schemeClr val="bg1"/>
                </a:solidFill>
                <a:effectLst/>
              </a:rPr>
              <a:t> of today could be better performed.</a:t>
            </a:r>
          </a:p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>
                <a:solidFill>
                  <a:schemeClr val="bg1"/>
                </a:solidFill>
                <a:effectLst/>
              </a:rPr>
              <a:t>Loss to follow-up reduced reporting of:</a:t>
            </a:r>
          </a:p>
          <a:p>
            <a:pPr lvl="1">
              <a:buClr>
                <a:srgbClr val="FFFF00"/>
              </a:buClr>
            </a:pPr>
            <a:r>
              <a:rPr lang="en-GB" sz="2400" dirty="0">
                <a:solidFill>
                  <a:schemeClr val="bg1"/>
                </a:solidFill>
                <a:effectLst/>
              </a:rPr>
              <a:t> Complications</a:t>
            </a:r>
          </a:p>
          <a:p>
            <a:pPr lvl="1">
              <a:buClr>
                <a:srgbClr val="FFFF00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Re-interventions</a:t>
            </a:r>
            <a:endParaRPr lang="en-GB" sz="2400" dirty="0">
              <a:solidFill>
                <a:schemeClr val="bg1"/>
              </a:solidFill>
              <a:effectLst/>
            </a:endParaRPr>
          </a:p>
          <a:p>
            <a:pPr lvl="1">
              <a:buClr>
                <a:srgbClr val="FFFF00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AAA-related </a:t>
            </a:r>
            <a:r>
              <a:rPr lang="en-GB" sz="2400" dirty="0">
                <a:solidFill>
                  <a:schemeClr val="bg1"/>
                </a:solidFill>
                <a:effectLst/>
              </a:rPr>
              <a:t>mortality.</a:t>
            </a:r>
          </a:p>
          <a:p>
            <a:pPr marL="457200" lvl="0" indent="-457200">
              <a:buClr>
                <a:schemeClr val="bg1"/>
              </a:buClr>
              <a:buFont typeface="+mj-lt"/>
              <a:buAutoNum type="arabicPeriod"/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Frailty </a:t>
            </a:r>
            <a:r>
              <a:rPr lang="en-GB" sz="2400" dirty="0">
                <a:solidFill>
                  <a:schemeClr val="bg1"/>
                </a:solidFill>
                <a:effectLst/>
              </a:rPr>
              <a:t>may have prevented </a:t>
            </a:r>
            <a:r>
              <a:rPr lang="en-GB" sz="2400" dirty="0" smtClean="0">
                <a:solidFill>
                  <a:schemeClr val="bg1"/>
                </a:solidFill>
                <a:effectLst/>
              </a:rPr>
              <a:t>re-intervention</a:t>
            </a:r>
            <a:r>
              <a:rPr lang="en-GB" sz="2400" dirty="0">
                <a:solidFill>
                  <a:schemeClr val="bg1"/>
                </a:solidFill>
                <a:effectLst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25387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dirty="0" smtClean="0">
                <a:solidFill>
                  <a:schemeClr val="accent1"/>
                </a:solidFill>
                <a:ea typeface="ヒラギノ角ゴ Pro W3" pitchFamily="122" charset="-128"/>
              </a:rPr>
              <a:t>Strengths</a:t>
            </a:r>
            <a:endParaRPr lang="en-US" altLang="en-US" sz="2800" dirty="0" smtClean="0">
              <a:solidFill>
                <a:schemeClr val="accent1"/>
              </a:solidFill>
              <a:ea typeface="ヒラギノ角ゴ Pro W3" pitchFamily="122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72816"/>
            <a:ext cx="7772400" cy="41148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Clr>
                <a:schemeClr val="bg1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Complete </a:t>
            </a:r>
            <a:r>
              <a:rPr lang="en-GB" sz="2400" dirty="0">
                <a:solidFill>
                  <a:schemeClr val="bg1"/>
                </a:solidFill>
                <a:effectLst/>
              </a:rPr>
              <a:t>follow-up for total mortality</a:t>
            </a:r>
          </a:p>
          <a:p>
            <a:pPr>
              <a:buClr>
                <a:schemeClr val="bg1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Insight </a:t>
            </a:r>
            <a:r>
              <a:rPr lang="en-GB" sz="2400" dirty="0">
                <a:solidFill>
                  <a:schemeClr val="bg1"/>
                </a:solidFill>
                <a:effectLst/>
              </a:rPr>
              <a:t>from supporting causal analysis</a:t>
            </a:r>
          </a:p>
          <a:p>
            <a:pPr>
              <a:buClr>
                <a:schemeClr val="bg1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EVAR </a:t>
            </a:r>
            <a:r>
              <a:rPr lang="en-GB" sz="2400" dirty="0">
                <a:solidFill>
                  <a:schemeClr val="bg1"/>
                </a:solidFill>
                <a:effectLst/>
              </a:rPr>
              <a:t>2 highlights high patient co-morbidities</a:t>
            </a:r>
          </a:p>
          <a:p>
            <a:pPr>
              <a:buClr>
                <a:schemeClr val="bg1"/>
              </a:buClr>
            </a:pPr>
            <a:r>
              <a:rPr lang="en-GB" sz="2400" dirty="0" smtClean="0">
                <a:solidFill>
                  <a:schemeClr val="bg1"/>
                </a:solidFill>
                <a:effectLst/>
              </a:rPr>
              <a:t>All-cause </a:t>
            </a:r>
            <a:r>
              <a:rPr lang="en-GB" sz="2400" dirty="0">
                <a:solidFill>
                  <a:schemeClr val="bg1"/>
                </a:solidFill>
                <a:effectLst/>
              </a:rPr>
              <a:t>mortality is the driver</a:t>
            </a:r>
          </a:p>
        </p:txBody>
      </p:sp>
    </p:spTree>
    <p:extLst>
      <p:ext uri="{BB962C8B-B14F-4D97-AF65-F5344CB8AC3E}">
        <p14:creationId xmlns:p14="http://schemas.microsoft.com/office/powerpoint/2010/main" val="181521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600" dirty="0" smtClean="0">
                <a:solidFill>
                  <a:schemeClr val="accent1"/>
                </a:solidFill>
                <a:ea typeface="ヒラギノ角ゴ Pro W3" pitchFamily="122" charset="-128"/>
              </a:rPr>
              <a:t>Summary for EVAR 2</a:t>
            </a:r>
            <a:endParaRPr lang="en-US" altLang="en-US" sz="3600" dirty="0" smtClean="0">
              <a:solidFill>
                <a:schemeClr val="accent1"/>
              </a:solidFill>
              <a:ea typeface="ヒラギノ角ゴ Pro W3" pitchFamily="122" charset="-12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916832"/>
            <a:ext cx="7772400" cy="3970784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buClr>
                <a:schemeClr val="bg1"/>
              </a:buClr>
            </a:pPr>
            <a:r>
              <a:rPr lang="en-GB" dirty="0" smtClean="0">
                <a:solidFill>
                  <a:schemeClr val="bg1"/>
                </a:solidFill>
                <a:effectLst/>
              </a:rPr>
              <a:t>EVAR </a:t>
            </a:r>
            <a:r>
              <a:rPr lang="en-GB" dirty="0">
                <a:solidFill>
                  <a:schemeClr val="bg1"/>
                </a:solidFill>
                <a:effectLst/>
              </a:rPr>
              <a:t>did not increase overall life </a:t>
            </a:r>
            <a:r>
              <a:rPr lang="en-GB" dirty="0" smtClean="0">
                <a:solidFill>
                  <a:schemeClr val="bg1"/>
                </a:solidFill>
                <a:effectLst/>
              </a:rPr>
              <a:t>expectancy</a:t>
            </a:r>
          </a:p>
          <a:p>
            <a:pPr>
              <a:buClr>
                <a:schemeClr val="bg1"/>
              </a:buClr>
            </a:pPr>
            <a:endParaRPr lang="en-GB" sz="1600" dirty="0">
              <a:solidFill>
                <a:schemeClr val="bg1"/>
              </a:solidFill>
              <a:effectLst/>
            </a:endParaRPr>
          </a:p>
          <a:p>
            <a:pPr>
              <a:buClr>
                <a:schemeClr val="bg1"/>
              </a:buClr>
            </a:pPr>
            <a:r>
              <a:rPr lang="en-GB" dirty="0" smtClean="0">
                <a:solidFill>
                  <a:schemeClr val="bg1"/>
                </a:solidFill>
                <a:effectLst/>
              </a:rPr>
              <a:t>EVAR </a:t>
            </a:r>
            <a:r>
              <a:rPr lang="en-GB" dirty="0">
                <a:solidFill>
                  <a:schemeClr val="bg1"/>
                </a:solidFill>
                <a:effectLst/>
              </a:rPr>
              <a:t>did reduce aneurysm-related mortality</a:t>
            </a:r>
          </a:p>
        </p:txBody>
      </p:sp>
    </p:spTree>
    <p:extLst>
      <p:ext uri="{BB962C8B-B14F-4D97-AF65-F5344CB8AC3E}">
        <p14:creationId xmlns:p14="http://schemas.microsoft.com/office/powerpoint/2010/main" val="56812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zure">
  <a:themeElements>
    <a:clrScheme name="CX">
      <a:dk1>
        <a:srgbClr val="000000"/>
      </a:dk1>
      <a:lt1>
        <a:srgbClr val="FFFFFF"/>
      </a:lt1>
      <a:dk2>
        <a:srgbClr val="0C0C0C"/>
      </a:dk2>
      <a:lt2>
        <a:srgbClr val="FFFFFF"/>
      </a:lt2>
      <a:accent1>
        <a:srgbClr val="FFFF00"/>
      </a:accent1>
      <a:accent2>
        <a:srgbClr val="BFBF00"/>
      </a:accent2>
      <a:accent3>
        <a:srgbClr val="7F7F00"/>
      </a:accent3>
      <a:accent4>
        <a:srgbClr val="FFFF99"/>
      </a:accent4>
      <a:accent5>
        <a:srgbClr val="DFDFDF"/>
      </a:accent5>
      <a:accent6>
        <a:srgbClr val="FFFF99"/>
      </a:accent6>
      <a:hlink>
        <a:srgbClr val="FFFF00"/>
      </a:hlink>
      <a:folHlink>
        <a:srgbClr val="FFFF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i-FI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Azure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zure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zure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4220</TotalTime>
  <Words>837</Words>
  <Application>Microsoft Office PowerPoint</Application>
  <PresentationFormat>On-screen Show (4:3)</PresentationFormat>
  <Paragraphs>159</Paragraphs>
  <Slides>14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Azure</vt:lpstr>
      <vt:lpstr>PowerPoint Presentation</vt:lpstr>
      <vt:lpstr>PowerPoint Presentation</vt:lpstr>
      <vt:lpstr>EVAR-2: Patient eligibility</vt:lpstr>
      <vt:lpstr>Randomisation between September 1999  and August 2004</vt:lpstr>
      <vt:lpstr>Very-long term follow-up beyond 8-years:  Sept 2009 – June 2015</vt:lpstr>
      <vt:lpstr>Survival up to 12-years post-randomisation</vt:lpstr>
      <vt:lpstr>Summary of main results</vt:lpstr>
      <vt:lpstr>Cross-overs (elective repairs)</vt:lpstr>
      <vt:lpstr>Per-protocol</vt:lpstr>
      <vt:lpstr>Randomisation-based causal estimate</vt:lpstr>
      <vt:lpstr>Predictors of long-term survival</vt:lpstr>
      <vt:lpstr>Limitations</vt:lpstr>
      <vt:lpstr>Strengths</vt:lpstr>
      <vt:lpstr>Summary for EVAR 2</vt:lpstr>
    </vt:vector>
  </TitlesOfParts>
  <Company>Mills Media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 Area Example</dc:title>
  <dc:creator>Andrew Mills</dc:creator>
  <cp:lastModifiedBy>Michael Sweeting</cp:lastModifiedBy>
  <cp:revision>144</cp:revision>
  <cp:lastPrinted>2017-04-18T15:27:32Z</cp:lastPrinted>
  <dcterms:created xsi:type="dcterms:W3CDTF">2004-06-08T08:32:43Z</dcterms:created>
  <dcterms:modified xsi:type="dcterms:W3CDTF">2017-04-21T07:13:37Z</dcterms:modified>
</cp:coreProperties>
</file>