
<file path=[Content_Types].xml><?xml version="1.0" encoding="utf-8"?>
<Types xmlns="http://schemas.openxmlformats.org/package/2006/content-types">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customXml/itemProps10.xml" ContentType="application/vnd.openxmlformats-officedocument.customXmlProperties+xml"/>
  <Override PartName="/customXml/itemProps11.xml" ContentType="application/vnd.openxmlformats-officedocument.customXmlProperties+xml"/>
  <Override PartName="/customXml/itemProps12.xml" ContentType="application/vnd.openxmlformats-officedocument.customXmlProperties+xml"/>
  <Override PartName="/customXml/itemProps13.xml" ContentType="application/vnd.openxmlformats-officedocument.customXmlProperties+xml"/>
  <Override PartName="/customXml/itemProps14.xml" ContentType="application/vnd.openxmlformats-officedocument.customXmlProperties+xml"/>
  <Override PartName="/customXml/itemProps15.xml" ContentType="application/vnd.openxmlformats-officedocument.customXmlProperties+xml"/>
  <Override PartName="/customXml/itemProps16.xml" ContentType="application/vnd.openxmlformats-officedocument.customXmlProperties+xml"/>
  <Override PartName="/customXml/itemProps17.xml" ContentType="application/vnd.openxmlformats-officedocument.customXmlProperties+xml"/>
  <Override PartName="/customXml/itemProps18.xml" ContentType="application/vnd.openxmlformats-officedocument.customXmlProperties+xml"/>
  <Override PartName="/customXml/itemProps19.xml" ContentType="application/vnd.openxmlformats-officedocument.customXmlProperties+xml"/>
  <Override PartName="/customXml/itemProps20.xml" ContentType="application/vnd.openxmlformats-officedocument.customXmlProperties+xml"/>
  <Override PartName="/customXml/itemProps21.xml" ContentType="application/vnd.openxmlformats-officedocument.customXmlProperties+xml"/>
  <Override PartName="/customXml/itemProps22.xml" ContentType="application/vnd.openxmlformats-officedocument.customXmlProperties+xml"/>
  <Override PartName="/customXml/itemProps23.xml" ContentType="application/vnd.openxmlformats-officedocument.customXmlProperties+xml"/>
  <Override PartName="/customXml/itemProps24.xml" ContentType="application/vnd.openxmlformats-officedocument.customXmlProperties+xml"/>
  <Override PartName="/customXml/itemProps25.xml" ContentType="application/vnd.openxmlformats-officedocument.customXmlProperties+xml"/>
  <Override PartName="/customXml/itemProps26.xml" ContentType="application/vnd.openxmlformats-officedocument.customXmlProperties+xml"/>
  <Override PartName="/customXml/itemProps27.xml" ContentType="application/vnd.openxmlformats-officedocument.customXmlProperties+xml"/>
  <Override PartName="/customXml/itemProps28.xml" ContentType="application/vnd.openxmlformats-officedocument.customXmlProperties+xml"/>
  <Override PartName="/customXml/itemProps29.xml" ContentType="application/vnd.openxmlformats-officedocument.customXmlProperties+xml"/>
  <Override PartName="/customXml/itemProps30.xml" ContentType="application/vnd.openxmlformats-officedocument.customXmlProperties+xml"/>
  <Override PartName="/customXml/itemProps31.xml" ContentType="application/vnd.openxmlformats-officedocument.customXmlProperties+xml"/>
  <Override PartName="/customXml/itemProps32.xml" ContentType="application/vnd.openxmlformats-officedocument.customXmlProperties+xml"/>
  <Override PartName="/customXml/itemProps33.xml" ContentType="application/vnd.openxmlformats-officedocument.customXmlProperties+xml"/>
  <Override PartName="/customXml/itemProps34.xml" ContentType="application/vnd.openxmlformats-officedocument.customXmlProperties+xml"/>
  <Override PartName="/customXml/itemProps35.xml" ContentType="application/vnd.openxmlformats-officedocument.customXmlProperties+xml"/>
  <Override PartName="/customXml/itemProps36.xml" ContentType="application/vnd.openxmlformats-officedocument.customXmlProperties+xml"/>
  <Override PartName="/customXml/itemProps37.xml" ContentType="application/vnd.openxmlformats-officedocument.customXmlProperties+xml"/>
  <Override PartName="/customXml/itemProps38.xml" ContentType="application/vnd.openxmlformats-officedocument.customXmlProperties+xml"/>
  <Override PartName="/customXml/itemProps39.xml" ContentType="application/vnd.openxmlformats-officedocument.customXmlProperties+xml"/>
  <Override PartName="/customXml/itemProps40.xml" ContentType="application/vnd.openxmlformats-officedocument.customXmlProperties+xml"/>
  <Override PartName="/customXml/itemProps41.xml" ContentType="application/vnd.openxmlformats-officedocument.customXmlProperties+xml"/>
  <Override PartName="/customXml/itemProps42.xml" ContentType="application/vnd.openxmlformats-officedocument.customXmlProperties+xml"/>
  <Override PartName="/customXml/itemProps43.xml" ContentType="application/vnd.openxmlformats-officedocument.customXmlProperties+xml"/>
  <Override PartName="/customXml/itemProps44.xml" ContentType="application/vnd.openxmlformats-officedocument.customXmlProperties+xml"/>
  <Override PartName="/customXml/itemProps45.xml" ContentType="application/vnd.openxmlformats-officedocument.customXmlProperties+xml"/>
  <Override PartName="/customXml/itemProps46.xml" ContentType="application/vnd.openxmlformats-officedocument.customXmlProperties+xml"/>
  <Override PartName="/customXml/itemProps47.xml" ContentType="application/vnd.openxmlformats-officedocument.customXmlProperties+xml"/>
  <Override PartName="/customXml/itemProps48.xml" ContentType="application/vnd.openxmlformats-officedocument.customXmlProperties+xml"/>
  <Override PartName="/customXml/itemProps49.xml" ContentType="application/vnd.openxmlformats-officedocument.customXmlProperties+xml"/>
  <Override PartName="/customXml/itemProps50.xml" ContentType="application/vnd.openxmlformats-officedocument.customXmlProperties+xml"/>
  <Override PartName="/customXml/itemProps51.xml" ContentType="application/vnd.openxmlformats-officedocument.customXmlProperties+xml"/>
  <Override PartName="/customXml/itemProps52.xml" ContentType="application/vnd.openxmlformats-officedocument.customXmlProperties+xml"/>
  <Override PartName="/customXml/itemProps53.xml" ContentType="application/vnd.openxmlformats-officedocument.customXmlProperties+xml"/>
  <Override PartName="/customXml/itemProps54.xml" ContentType="application/vnd.openxmlformats-officedocument.customXmlProperties+xml"/>
  <Override PartName="/customXml/itemProps55.xml" ContentType="application/vnd.openxmlformats-officedocument.customXmlProperties+xml"/>
  <Override PartName="/customXml/itemProps56.xml" ContentType="application/vnd.openxmlformats-officedocument.customXmlProperties+xml"/>
  <Override PartName="/customXml/itemProps57.xml" ContentType="application/vnd.openxmlformats-officedocument.customXmlProperties+xml"/>
  <Override PartName="/customXml/itemProps58.xml" ContentType="application/vnd.openxmlformats-officedocument.customXmlProperties+xml"/>
  <Override PartName="/customXml/itemProps59.xml" ContentType="application/vnd.openxmlformats-officedocument.customXmlProperties+xml"/>
  <Override PartName="/customXml/itemProps60.xml" ContentType="application/vnd.openxmlformats-officedocument.customXmlProperties+xml"/>
  <Override PartName="/customXml/itemProps61.xml" ContentType="application/vnd.openxmlformats-officedocument.customXmlProperties+xml"/>
  <Override PartName="/customXml/itemProps62.xml" ContentType="application/vnd.openxmlformats-officedocument.customXmlProperties+xml"/>
  <Override PartName="/customXml/itemProps63.xml" ContentType="application/vnd.openxmlformats-officedocument.customXmlProperties+xml"/>
  <Override PartName="/customXml/itemProps64.xml" ContentType="application/vnd.openxmlformats-officedocument.customXmlProperties+xml"/>
  <Override PartName="/customXml/itemProps65.xml" ContentType="application/vnd.openxmlformats-officedocument.customXmlProperties+xml"/>
  <Override PartName="/customXml/itemProps66.xml" ContentType="application/vnd.openxmlformats-officedocument.customXmlProperties+xml"/>
  <Override PartName="/customXml/itemProps67.xml" ContentType="application/vnd.openxmlformats-officedocument.customXmlProperties+xml"/>
  <Override PartName="/customXml/itemProps68.xml" ContentType="application/vnd.openxmlformats-officedocument.customXmlProperties+xml"/>
  <Override PartName="/customXml/itemProps69.xml" ContentType="application/vnd.openxmlformats-officedocument.customXmlProperties+xml"/>
  <Override PartName="/customXml/itemProps70.xml" ContentType="application/vnd.openxmlformats-officedocument.customXmlProperties+xml"/>
  <Override PartName="/customXml/itemProps71.xml" ContentType="application/vnd.openxmlformats-officedocument.customXmlProperties+xml"/>
  <Override PartName="/customXml/itemProps72.xml" ContentType="application/vnd.openxmlformats-officedocument.customXmlProperties+xml"/>
  <Override PartName="/customXml/itemProps73.xml" ContentType="application/vnd.openxmlformats-officedocument.customXmlProperties+xml"/>
  <Override PartName="/customXml/itemProps74.xml" ContentType="application/vnd.openxmlformats-officedocument.customXmlProperties+xml"/>
  <Override PartName="/customXml/itemProps75.xml" ContentType="application/vnd.openxmlformats-officedocument.customXmlProperties+xml"/>
  <Override PartName="/customXml/itemProps76.xml" ContentType="application/vnd.openxmlformats-officedocument.customXmlProperties+xml"/>
  <Override PartName="/customXml/itemProps77.xml" ContentType="application/vnd.openxmlformats-officedocument.customXmlProperties+xml"/>
  <Override PartName="/customXml/itemProps78.xml" ContentType="application/vnd.openxmlformats-officedocument.customXmlProperties+xml"/>
  <Override PartName="/customXml/itemProps79.xml" ContentType="application/vnd.openxmlformats-officedocument.customXmlProperties+xml"/>
  <Override PartName="/customXml/itemProps80.xml" ContentType="application/vnd.openxmlformats-officedocument.customXmlProperties+xml"/>
  <Override PartName="/customXml/itemProps81.xml" ContentType="application/vnd.openxmlformats-officedocument.customXmlProperties+xml"/>
  <Override PartName="/customXml/itemProps82.xml" ContentType="application/vnd.openxmlformats-officedocument.customXmlProperties+xml"/>
  <Override PartName="/customXml/itemProps83.xml" ContentType="application/vnd.openxmlformats-officedocument.customXmlProperties+xml"/>
  <Override PartName="/customXml/itemProps84.xml" ContentType="application/vnd.openxmlformats-officedocument.customXmlProperties+xml"/>
  <Override PartName="/customXml/itemProps85.xml" ContentType="application/vnd.openxmlformats-officedocument.customXmlProperties+xml"/>
  <Override PartName="/customXml/itemProps86.xml" ContentType="application/vnd.openxmlformats-officedocument.customXmlProperties+xml"/>
  <Override PartName="/customXml/itemProps87.xml" ContentType="application/vnd.openxmlformats-officedocument.customXmlProperties+xml"/>
  <Override PartName="/customXml/itemProps88.xml" ContentType="application/vnd.openxmlformats-officedocument.customXmlProperties+xml"/>
  <Override PartName="/customXml/itemProps89.xml" ContentType="application/vnd.openxmlformats-officedocument.customXmlProperties+xml"/>
  <Override PartName="/customXml/itemProps90.xml" ContentType="application/vnd.openxmlformats-officedocument.customXmlProperties+xml"/>
  <Override PartName="/customXml/itemProps91.xml" ContentType="application/vnd.openxmlformats-officedocument.customXmlProperties+xml"/>
  <Override PartName="/customXml/itemProps92.xml" ContentType="application/vnd.openxmlformats-officedocument.customXmlProperties+xml"/>
  <Override PartName="/customXml/itemProps93.xml" ContentType="application/vnd.openxmlformats-officedocument.customXmlProperties+xml"/>
  <Override PartName="/customXml/itemProps94.xml" ContentType="application/vnd.openxmlformats-officedocument.customXmlProperties+xml"/>
  <Override PartName="/customXml/itemProps95.xml" ContentType="application/vnd.openxmlformats-officedocument.customXmlProperties+xml"/>
  <Override PartName="/customXml/itemProps96.xml" ContentType="application/vnd.openxmlformats-officedocument.customXmlProperties+xml"/>
  <Override PartName="/customXml/itemProps97.xml" ContentType="application/vnd.openxmlformats-officedocument.customXmlProperties+xml"/>
  <Override PartName="/customXml/itemProps98.xml" ContentType="application/vnd.openxmlformats-officedocument.customXmlProperties+xml"/>
  <Override PartName="/customXml/itemProps99.xml" ContentType="application/vnd.openxmlformats-officedocument.customXmlProperties+xml"/>
  <Override PartName="/customXml/itemProps100.xml" ContentType="application/vnd.openxmlformats-officedocument.customXmlProperties+xml"/>
  <Override PartName="/customXml/itemProps101.xml" ContentType="application/vnd.openxmlformats-officedocument.customXmlProperties+xml"/>
  <Override PartName="/customXml/itemProps102.xml" ContentType="application/vnd.openxmlformats-officedocument.customXmlProperties+xml"/>
  <Override PartName="/customXml/itemProps103.xml" ContentType="application/vnd.openxmlformats-officedocument.customXmlProperties+xml"/>
  <Override PartName="/customXml/itemProps104.xml" ContentType="application/vnd.openxmlformats-officedocument.customXmlProperties+xml"/>
  <Override PartName="/customXml/itemProps105.xml" ContentType="application/vnd.openxmlformats-officedocument.customXmlProperties+xml"/>
  <Override PartName="/customXml/itemProps106.xml" ContentType="application/vnd.openxmlformats-officedocument.customXmlProperties+xml"/>
  <Override PartName="/customXml/itemProps107.xml" ContentType="application/vnd.openxmlformats-officedocument.customXmlProperties+xml"/>
  <Override PartName="/customXml/itemProps108.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footer1.xml" ContentType="application/vnd.openxmlformats-officedocument.wordprocessingml.footer+xml"/>
  <Override PartName="/word/footer2.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body>
    <w:p w14:paraId="61E3FC65" w14:textId="2E1329F4" w:rsidR="00F60D6B" w:rsidRPr="00135D56" w:rsidRDefault="00135D56" w:rsidP="00135D56">
      <w:pPr>
        <w:spacing w:before="100" w:beforeAutospacing="1" w:after="100" w:afterAutospacing="1" w:line="360" w:lineRule="auto"/>
        <w:rPr>
          <w:rFonts w:asciiTheme="minorHAnsi" w:hAnsiTheme="minorHAnsi" w:cs="Arial"/>
          <w:lang w:val="en-US"/>
        </w:rPr>
      </w:pPr>
      <w:r w:rsidRPr="00135D56">
        <w:rPr>
          <w:rFonts w:asciiTheme="minorHAnsi" w:hAnsiTheme="minorHAnsi"/>
          <w:b/>
          <w:bCs/>
          <w:lang w:val="en-US"/>
        </w:rPr>
        <w:t>DNA methylation in childhood asthma: an epigenome-wide meta-analysis</w:t>
      </w:r>
      <w:bookmarkStart w:id="0" w:name="_GoBack"/>
      <w:bookmarkEnd w:id="0"/>
    </w:p>
    <w:p w14:paraId="7237D1E7" w14:textId="30F27B23" w:rsidR="00EB28B4" w:rsidRPr="00B17C8E" w:rsidRDefault="26A8C70F" w:rsidP="26A8C70F">
      <w:pPr>
        <w:spacing w:line="360" w:lineRule="auto"/>
        <w:rPr>
          <w:rFonts w:asciiTheme="minorHAnsi" w:hAnsiTheme="minorHAnsi" w:cs="Arial"/>
          <w:lang w:val="en-GB"/>
        </w:rPr>
      </w:pPr>
      <w:r w:rsidRPr="00B17C8E">
        <w:rPr>
          <w:rFonts w:asciiTheme="minorHAnsi" w:hAnsiTheme="minorHAnsi" w:cs="Arial"/>
          <w:lang w:val="en-GB"/>
        </w:rPr>
        <w:t xml:space="preserve">Cheng-Jian Xu, Cilla Söderhäll, Mariona Bustamante, Nour Baïz, Olena Gruieva, Ulrike Gehring, Dan Mason, Leda Chatzi, Mikel Basteerechea, Sabrina Llop,  Maties Torrent, </w:t>
      </w:r>
      <w:r w:rsidRPr="00B17C8E">
        <w:rPr>
          <w:rFonts w:asciiTheme="minorHAnsi" w:eastAsia="Times New Roman" w:hAnsiTheme="minorHAnsi"/>
          <w:lang w:val="en-US"/>
        </w:rPr>
        <w:t xml:space="preserve"> </w:t>
      </w:r>
      <w:r w:rsidRPr="00B17C8E">
        <w:rPr>
          <w:rFonts w:asciiTheme="minorHAnsi" w:hAnsiTheme="minorHAnsi" w:cs="Arial"/>
          <w:lang w:val="en-GB"/>
        </w:rPr>
        <w:t>Francesco Forastiere, Maria Pia Fantini, Karin C. Lodrup Carlsen,</w:t>
      </w:r>
      <w:r w:rsidRPr="00B17C8E">
        <w:rPr>
          <w:rFonts w:asciiTheme="minorHAnsi" w:eastAsia="Times New Roman" w:hAnsiTheme="minorHAnsi"/>
          <w:lang w:val="en-US"/>
        </w:rPr>
        <w:t xml:space="preserve"> </w:t>
      </w:r>
      <w:r w:rsidRPr="00B17C8E">
        <w:rPr>
          <w:rFonts w:asciiTheme="minorHAnsi" w:hAnsiTheme="minorHAnsi" w:cs="Arial"/>
          <w:lang w:val="en-GB"/>
        </w:rPr>
        <w:t xml:space="preserve">Tari Haahtela, Andréanne Morin, Marjan Kerkhof, Simon Kebede Merid,  Bianca van Rijkom,  Soesma A Jankipersadsing,  Marc Jan Bonder,  Stephane Ballereau, Cornelis J Vermeulen, Raul Aguirre-Gamboa, Johan C de Jongste,  Henriette A Smit, Ashish Kumar, </w:t>
      </w:r>
      <w:r w:rsidRPr="00B17C8E">
        <w:rPr>
          <w:rFonts w:asciiTheme="minorHAnsi" w:hAnsiTheme="minorHAnsi"/>
          <w:lang w:val="en-US"/>
        </w:rPr>
        <w:t xml:space="preserve">Göran </w:t>
      </w:r>
      <w:r w:rsidRPr="00B17C8E">
        <w:rPr>
          <w:rFonts w:asciiTheme="minorHAnsi" w:hAnsiTheme="minorHAnsi" w:cs="Arial"/>
          <w:lang w:val="en-GB"/>
        </w:rPr>
        <w:t xml:space="preserve">Pershagen, Stefano Guerra, Judith Garcia-Aymerich, Dario Greco, Lovisa Reinius, Rosemary RC McEachan, Raf Azad, Vegard Hovland, </w:t>
      </w:r>
      <w:r w:rsidRPr="00B17C8E">
        <w:rPr>
          <w:rFonts w:asciiTheme="minorHAnsi" w:eastAsia="Times New Roman" w:hAnsiTheme="minorHAnsi"/>
          <w:lang w:val="en-US"/>
        </w:rPr>
        <w:t xml:space="preserve"> </w:t>
      </w:r>
      <w:r w:rsidRPr="00B17C8E">
        <w:rPr>
          <w:rFonts w:asciiTheme="minorHAnsi" w:hAnsiTheme="minorHAnsi" w:cs="Arial"/>
          <w:lang w:val="en-GB"/>
        </w:rPr>
        <w:t xml:space="preserve">Petter Mowinckel, Harri Alenius, Nanna Fyhrquist, Nathanaël Lemonnier, Johann Pellet, Charles Auffray, the BIOS Consortium, Pieter van der Vlies, Cleo C van Diemen, Yang Li, Cisca Wijmenga, Mihai G. Netea, Miriam F. Moffatt, William O.C.M Cookson, Josep M. Anto, Jean Bousquet, Tiina Laatikainen, </w:t>
      </w:r>
      <w:r w:rsidR="008F2262" w:rsidRPr="00B17C8E">
        <w:rPr>
          <w:rFonts w:asciiTheme="minorHAnsi" w:hAnsiTheme="minorHAnsi" w:cs="Arial"/>
          <w:lang w:val="en-GB"/>
        </w:rPr>
        <w:t xml:space="preserve">Catherine Laprise, </w:t>
      </w:r>
      <w:r w:rsidRPr="00B17C8E">
        <w:rPr>
          <w:rFonts w:asciiTheme="minorHAnsi" w:eastAsia="Times New Roman" w:hAnsiTheme="minorHAnsi"/>
          <w:lang w:val="en-US"/>
        </w:rPr>
        <w:t xml:space="preserve">Kai-Håkon </w:t>
      </w:r>
      <w:r w:rsidRPr="00B17C8E">
        <w:rPr>
          <w:rFonts w:asciiTheme="minorHAnsi" w:hAnsiTheme="minorHAnsi" w:cs="Arial"/>
          <w:lang w:val="en-GB"/>
        </w:rPr>
        <w:t>Carlsen, Davide Gori, Daniela Porta, Carmen Iñiguez, Jose Ramon Bilbao, Manolis Kogevinas, John Wright, Bert Brunekreef,  Juha Kere, Martijn C Nawijn, Isabella Annesi-Maesano,</w:t>
      </w:r>
      <w:r w:rsidRPr="00B17C8E">
        <w:rPr>
          <w:rFonts w:asciiTheme="minorHAnsi" w:eastAsia="Times New Roman" w:hAnsiTheme="minorHAnsi"/>
          <w:lang w:val="en-US"/>
        </w:rPr>
        <w:t xml:space="preserve"> </w:t>
      </w:r>
      <w:r w:rsidRPr="00B17C8E">
        <w:rPr>
          <w:rFonts w:asciiTheme="minorHAnsi" w:hAnsiTheme="minorHAnsi" w:cs="Arial"/>
          <w:lang w:val="en-GB"/>
        </w:rPr>
        <w:t>Jordi Sunyer, Erik Melén, and Gerard H Koppelman</w:t>
      </w:r>
    </w:p>
    <w:p w14:paraId="21F43868" w14:textId="77777777" w:rsidR="00252E90" w:rsidRPr="00B17C8E" w:rsidRDefault="00252E90" w:rsidP="00252E90">
      <w:pPr>
        <w:spacing w:line="360" w:lineRule="auto"/>
        <w:rPr>
          <w:rFonts w:asciiTheme="minorHAnsi" w:hAnsiTheme="minorHAnsi" w:cs="Arial"/>
          <w:lang w:val="en-GB"/>
        </w:rPr>
      </w:pPr>
    </w:p>
    <w:p w14:paraId="255B8F8E" w14:textId="77777777" w:rsidR="00252E90" w:rsidRPr="00B17C8E" w:rsidRDefault="26A8C70F" w:rsidP="26A8C70F">
      <w:pPr>
        <w:spacing w:line="360" w:lineRule="auto"/>
        <w:rPr>
          <w:rFonts w:asciiTheme="minorHAnsi" w:hAnsiTheme="minorHAnsi" w:cs="Arial"/>
          <w:lang w:val="en-GB"/>
        </w:rPr>
      </w:pPr>
      <w:r w:rsidRPr="00B17C8E">
        <w:rPr>
          <w:rFonts w:asciiTheme="minorHAnsi" w:hAnsiTheme="minorHAnsi" w:cs="Arial"/>
          <w:lang w:val="en-GB"/>
        </w:rPr>
        <w:t xml:space="preserve">The authors’ affiliations are as follows: </w:t>
      </w:r>
    </w:p>
    <w:p w14:paraId="449EFA46" w14:textId="326FAD56" w:rsidR="00252E90" w:rsidRPr="00B17C8E" w:rsidRDefault="26A8C70F" w:rsidP="26A8C70F">
      <w:pPr>
        <w:spacing w:line="360" w:lineRule="auto"/>
        <w:rPr>
          <w:rFonts w:asciiTheme="minorHAnsi" w:hAnsiTheme="minorHAnsi" w:cs="Arial"/>
          <w:lang w:val="en-GB"/>
        </w:rPr>
      </w:pPr>
      <w:r w:rsidRPr="00B17C8E">
        <w:rPr>
          <w:rFonts w:asciiTheme="minorHAnsi" w:hAnsiTheme="minorHAnsi" w:cs="Arial"/>
          <w:lang w:val="en-GB"/>
        </w:rPr>
        <w:t xml:space="preserve">University of Groningen, University Medical Center Groningen, Department of Pulmonology, Groningen, the Netherlands. (C.J.X., C.J.V.) and </w:t>
      </w:r>
      <w:r w:rsidRPr="00B17C8E">
        <w:rPr>
          <w:rFonts w:asciiTheme="minorHAnsi" w:hAnsiTheme="minorHAnsi"/>
          <w:lang w:val="en-GB"/>
        </w:rPr>
        <w:t>University of Groningen, University Medical Center Groningen, GRIAC research institute Groningen, the Netherlands.</w:t>
      </w:r>
      <w:r w:rsidRPr="00B17C8E">
        <w:rPr>
          <w:rFonts w:asciiTheme="minorHAnsi" w:hAnsiTheme="minorHAnsi" w:cs="Arial"/>
          <w:lang w:val="en-GB"/>
        </w:rPr>
        <w:t xml:space="preserve"> (C.J.X., C.J.V., M.K., M.C.N., G.H.K) and </w:t>
      </w:r>
      <w:r w:rsidRPr="00B17C8E">
        <w:rPr>
          <w:rFonts w:asciiTheme="minorHAnsi" w:hAnsiTheme="minorHAnsi"/>
          <w:lang w:val="en-US"/>
        </w:rPr>
        <w:t>University of Groningen, University Medical Center Groningen, Department of Genetics, Groningen, the Netherlands.</w:t>
      </w:r>
      <w:r w:rsidRPr="00B17C8E">
        <w:rPr>
          <w:rFonts w:asciiTheme="minorHAnsi" w:hAnsiTheme="minorHAnsi" w:cs="Arial"/>
          <w:lang w:val="en-GB"/>
        </w:rPr>
        <w:t xml:space="preserve"> (C.J.X., S.A.J., M.J.B., R.A-G., P.V., C.C.D., Y.L., C.W.)  and </w:t>
      </w:r>
      <w:r w:rsidRPr="00B17C8E">
        <w:rPr>
          <w:rFonts w:asciiTheme="minorHAnsi" w:hAnsiTheme="minorHAnsi"/>
          <w:lang w:val="en-GB"/>
        </w:rPr>
        <w:t xml:space="preserve">Department of Women’s and Children’s Health, Karolinska Institutet, SE-171 77 Stockholm, Sweden. </w:t>
      </w:r>
      <w:r w:rsidRPr="00B17C8E">
        <w:rPr>
          <w:rFonts w:asciiTheme="minorHAnsi" w:hAnsiTheme="minorHAnsi"/>
          <w:lang w:val="en-US"/>
        </w:rPr>
        <w:t>(C.S.)</w:t>
      </w:r>
      <w:r w:rsidRPr="00B17C8E">
        <w:rPr>
          <w:rFonts w:asciiTheme="minorHAnsi" w:hAnsiTheme="minorHAnsi" w:cs="Arial"/>
          <w:lang w:val="en-GB"/>
        </w:rPr>
        <w:t xml:space="preserve"> and </w:t>
      </w:r>
      <w:r w:rsidRPr="00B17C8E">
        <w:rPr>
          <w:rFonts w:asciiTheme="minorHAnsi" w:hAnsiTheme="minorHAnsi"/>
          <w:lang w:val="en-US"/>
        </w:rPr>
        <w:t>Department of Biosciences and Nutrition, Karolinska Institutet, SE-141 83 Stockholm, Sweden. (C.S., L.R., J.K.)</w:t>
      </w:r>
      <w:r w:rsidRPr="00B17C8E">
        <w:rPr>
          <w:rFonts w:asciiTheme="minorHAnsi" w:hAnsiTheme="minorHAnsi" w:cs="Arial"/>
          <w:lang w:val="en-GB"/>
        </w:rPr>
        <w:t xml:space="preserve"> and </w:t>
      </w:r>
      <w:r w:rsidRPr="00B17C8E">
        <w:rPr>
          <w:rFonts w:asciiTheme="minorHAnsi" w:hAnsiTheme="minorHAnsi"/>
          <w:lang w:val="en-US"/>
        </w:rPr>
        <w:t>ISGlobal, Centre for Research in Environmental Epidemiology (CREAL) and (M.Bu.,</w:t>
      </w:r>
      <w:r w:rsidRPr="00B17C8E">
        <w:rPr>
          <w:rFonts w:asciiTheme="minorHAnsi" w:hAnsiTheme="minorHAnsi" w:cs="Arial"/>
          <w:lang w:val="en-GB"/>
        </w:rPr>
        <w:t xml:space="preserve"> S.G., J.G.-A., J.M.A.,M.K., J.S. and Centre for Genomic Regulation (CRG) and The Barcelona Institute of Science and Technology.</w:t>
      </w:r>
      <w:r w:rsidRPr="00B17C8E">
        <w:rPr>
          <w:rFonts w:asciiTheme="minorHAnsi" w:hAnsiTheme="minorHAnsi"/>
          <w:lang w:val="en-US"/>
        </w:rPr>
        <w:t>(M.Bu.,</w:t>
      </w:r>
      <w:r w:rsidRPr="00B17C8E">
        <w:rPr>
          <w:rFonts w:asciiTheme="minorHAnsi" w:hAnsiTheme="minorHAnsi" w:cs="Arial"/>
          <w:lang w:val="en-GB"/>
        </w:rPr>
        <w:t xml:space="preserve"> J.M.A.) and Universitat Pompeu Fabra (UPF) </w:t>
      </w:r>
      <w:r w:rsidRPr="00B17C8E">
        <w:rPr>
          <w:rFonts w:asciiTheme="minorHAnsi" w:hAnsiTheme="minorHAnsi"/>
          <w:lang w:val="en-US"/>
        </w:rPr>
        <w:t>(M.Bu.,</w:t>
      </w:r>
      <w:r w:rsidRPr="00B17C8E">
        <w:rPr>
          <w:rFonts w:asciiTheme="minorHAnsi" w:hAnsiTheme="minorHAnsi" w:cs="Arial"/>
          <w:lang w:val="en-GB"/>
        </w:rPr>
        <w:t xml:space="preserve"> J.M.A., J.S.) and CIBER Epidemiología y Salud Pública (CIBERESP).</w:t>
      </w:r>
      <w:r w:rsidRPr="00B17C8E">
        <w:rPr>
          <w:rFonts w:asciiTheme="minorHAnsi" w:hAnsiTheme="minorHAnsi"/>
          <w:lang w:val="en-US"/>
        </w:rPr>
        <w:t xml:space="preserve"> (M.Bu., M.Ba., S.L.,</w:t>
      </w:r>
      <w:r w:rsidRPr="00B17C8E">
        <w:rPr>
          <w:rFonts w:asciiTheme="minorHAnsi" w:hAnsiTheme="minorHAnsi" w:cs="Arial"/>
          <w:lang w:val="en-GB"/>
        </w:rPr>
        <w:t xml:space="preserve"> J.M.A., C.I., M.K., J.S.) </w:t>
      </w:r>
      <w:r w:rsidRPr="00B17C8E">
        <w:rPr>
          <w:rFonts w:asciiTheme="minorHAnsi" w:hAnsiTheme="minorHAnsi"/>
          <w:lang w:val="en-US"/>
        </w:rPr>
        <w:t>and Epidemiology of Allergic and Respiratory Diseases Department (EPAR), Sorbonne Université, UPMC Univ Paris 06, INSERM, Pierre Louis Institute of Epidemiology and Public Health, Saint-Antoine Medical School, Paris, France. (N.B., I.A-M.)</w:t>
      </w:r>
      <w:r w:rsidRPr="00B17C8E">
        <w:rPr>
          <w:rFonts w:asciiTheme="minorHAnsi" w:hAnsiTheme="minorHAnsi" w:cs="Arial"/>
          <w:lang w:val="en-GB"/>
        </w:rPr>
        <w:t xml:space="preserve"> and </w:t>
      </w:r>
      <w:r w:rsidRPr="00B17C8E">
        <w:rPr>
          <w:rFonts w:asciiTheme="minorHAnsi" w:hAnsiTheme="minorHAnsi"/>
          <w:lang w:val="en-US"/>
        </w:rPr>
        <w:t xml:space="preserve">Institute of Environmental Medicine, Karolinska Institutet, Stockholm, Sweden.  (O.G., </w:t>
      </w:r>
      <w:r w:rsidRPr="00B17C8E">
        <w:rPr>
          <w:rFonts w:asciiTheme="minorHAnsi" w:hAnsiTheme="minorHAnsi" w:cs="Arial"/>
          <w:lang w:val="en-GB"/>
        </w:rPr>
        <w:t>A.K., S.K.</w:t>
      </w:r>
      <w:r w:rsidRPr="00B17C8E">
        <w:rPr>
          <w:rFonts w:asciiTheme="minorHAnsi" w:hAnsiTheme="minorHAnsi"/>
          <w:lang w:val="en-GB"/>
        </w:rPr>
        <w:t>M</w:t>
      </w:r>
      <w:r w:rsidRPr="00B17C8E">
        <w:rPr>
          <w:rFonts w:asciiTheme="minorHAnsi" w:hAnsiTheme="minorHAnsi" w:cs="Arial"/>
          <w:lang w:val="en-GB"/>
        </w:rPr>
        <w:t xml:space="preserve">., </w:t>
      </w:r>
      <w:r w:rsidRPr="00B17C8E">
        <w:rPr>
          <w:rFonts w:asciiTheme="minorHAnsi" w:hAnsiTheme="minorHAnsi"/>
          <w:lang w:val="en-US"/>
        </w:rPr>
        <w:t>G.P.,H.A.,M.F.,E.M.) and</w:t>
      </w:r>
      <w:r w:rsidRPr="00B17C8E">
        <w:rPr>
          <w:rFonts w:asciiTheme="minorHAnsi" w:hAnsiTheme="minorHAnsi" w:cs="Arial"/>
          <w:lang w:val="en-GB"/>
        </w:rPr>
        <w:t xml:space="preserve"> </w:t>
      </w:r>
      <w:r w:rsidRPr="00B17C8E">
        <w:rPr>
          <w:rFonts w:asciiTheme="minorHAnsi" w:hAnsiTheme="minorHAnsi"/>
          <w:lang w:val="en-US"/>
        </w:rPr>
        <w:t>Institute for Risk Assessment Sciences, Utrecht University, Utrecht, the Netherlands. (U.G., B.B.)</w:t>
      </w:r>
      <w:r w:rsidRPr="00B17C8E">
        <w:rPr>
          <w:rFonts w:asciiTheme="minorHAnsi" w:hAnsiTheme="minorHAnsi" w:cs="Arial"/>
          <w:lang w:val="en-GB"/>
        </w:rPr>
        <w:t xml:space="preserve">  and Bradford Institute for Health Research, Bradford Teaching Hospitals NHS Foundation Trust. (D.M., R.R.M., R.A., J.W.) and Department of Social Medicine, </w:t>
      </w:r>
      <w:r w:rsidRPr="00B17C8E">
        <w:rPr>
          <w:rFonts w:asciiTheme="minorHAnsi" w:hAnsiTheme="minorHAnsi" w:cs="Arial"/>
          <w:lang w:val="en-GB"/>
        </w:rPr>
        <w:lastRenderedPageBreak/>
        <w:t xml:space="preserve">University of Crete, Greece. (L.C.) and Department of Genetics &amp; Cell Biology, Faculty of Health, Medicine and Life Sciences, Maastricht University, Maastricht, Netherlands. (L.C.) and Department of Preventive Medicine, Keck School of Medicine, University of Southern California, Los Angeles, USA. (L.C.) and Health Research Institute Biodonostia, San Sebastián, Spain. (M.Ba.) and </w:t>
      </w:r>
      <w:r w:rsidRPr="00B17C8E">
        <w:rPr>
          <w:rFonts w:asciiTheme="minorHAnsi" w:hAnsiTheme="minorHAnsi"/>
          <w:lang w:val="en-US"/>
        </w:rPr>
        <w:t>Public Health Department of Gipuzkoa, San Sebastián, Spain. (M.Ba.)</w:t>
      </w:r>
      <w:r w:rsidRPr="00B17C8E">
        <w:rPr>
          <w:rFonts w:asciiTheme="minorHAnsi" w:hAnsiTheme="minorHAnsi" w:cs="Arial"/>
          <w:lang w:val="en-GB"/>
        </w:rPr>
        <w:t xml:space="preserve"> and Epidemiology and Environmental Health Joint Research Unit, FISABIO−Universitat Jaume I−Universitat de València, Valencia, Spain. </w:t>
      </w:r>
      <w:r w:rsidRPr="00B17C8E">
        <w:rPr>
          <w:rFonts w:asciiTheme="minorHAnsi" w:hAnsiTheme="minorHAnsi" w:cs="Arial"/>
          <w:lang w:val="fr-FR"/>
        </w:rPr>
        <w:t>(</w:t>
      </w:r>
      <w:r w:rsidRPr="00B17C8E">
        <w:rPr>
          <w:rFonts w:asciiTheme="minorHAnsi" w:hAnsiTheme="minorHAnsi"/>
          <w:lang w:val="fr-FR"/>
        </w:rPr>
        <w:t xml:space="preserve">S.L.) </w:t>
      </w:r>
      <w:r w:rsidRPr="00B17C8E">
        <w:rPr>
          <w:rFonts w:asciiTheme="minorHAnsi" w:hAnsiTheme="minorHAnsi" w:cs="Arial"/>
          <w:lang w:val="fr-FR"/>
        </w:rPr>
        <w:t xml:space="preserve">and </w:t>
      </w:r>
      <w:r w:rsidRPr="00B17C8E">
        <w:rPr>
          <w:rFonts w:asciiTheme="minorHAnsi" w:hAnsiTheme="minorHAnsi"/>
          <w:lang w:val="fr-FR"/>
        </w:rPr>
        <w:t xml:space="preserve">ib-salut, Area de Salut de Menorca. </w:t>
      </w:r>
      <w:r w:rsidRPr="00B17C8E">
        <w:rPr>
          <w:rFonts w:asciiTheme="minorHAnsi" w:hAnsiTheme="minorHAnsi"/>
          <w:lang w:val="en-US"/>
        </w:rPr>
        <w:t xml:space="preserve">(M.T.) </w:t>
      </w:r>
      <w:r w:rsidRPr="00B17C8E">
        <w:rPr>
          <w:rFonts w:asciiTheme="minorHAnsi" w:hAnsiTheme="minorHAnsi" w:cs="Arial"/>
          <w:lang w:val="en-GB"/>
        </w:rPr>
        <w:t xml:space="preserve"> and Department of Epidemiology Lazio Regional Health Service, Rome, Italy. (F.F.)  and Department of Biomedical and Neuromotor sciences, University of Bologna, Bologna, Italy. (M.P.F.) and Department of Paediatrics, Oslo University Hospital. (K.C.L.C., V.H.,P.M., K.H.C.) and University of Oslo. (K.C.L.C.) Skin and Allergy Hospital, Helsinki University Hospital, University of Helsinki, Helsinki, Finland. (T.H.) and Department of Human Genetics, McGill University and Genome Quebec, Innovation Centre, 740 Dr. Penfield Avenue, Montréal, Québec H3A 1A5, Canada. (A.M.) and European Institute for  </w:t>
      </w:r>
      <w:r w:rsidR="00421879" w:rsidRPr="00B17C8E">
        <w:rPr>
          <w:rFonts w:asciiTheme="minorHAnsi" w:hAnsiTheme="minorHAnsi" w:cs="Arial"/>
          <w:lang w:val="en-GB"/>
        </w:rPr>
        <w:t>system</w:t>
      </w:r>
      <w:r w:rsidRPr="00B17C8E">
        <w:rPr>
          <w:rFonts w:asciiTheme="minorHAnsi" w:hAnsiTheme="minorHAnsi" w:cs="Arial"/>
          <w:lang w:val="en-GB"/>
        </w:rPr>
        <w:t xml:space="preserve">s Biology and Medicine, Campus Charles Mérieux - Université de Lyon, CIRI CNRS UMR5308, CNRS - ENS - UCBL – ENS. (S.B., N.L., J.P., C.A.,) and </w:t>
      </w:r>
      <w:r w:rsidR="00D5482F" w:rsidRPr="00B17C8E">
        <w:rPr>
          <w:rFonts w:asciiTheme="minorHAnsi" w:hAnsiTheme="minorHAnsi" w:cs="Arial"/>
          <w:lang w:val="en-GB"/>
        </w:rPr>
        <w:t xml:space="preserve">Institute for Advanced Biosciences, UGA-INSERM U1209-CNRS UMR 5309, Site Santé, Allée des Alpes, 38700 La Tronche (N.L.) and </w:t>
      </w:r>
      <w:r w:rsidRPr="00B17C8E">
        <w:rPr>
          <w:rFonts w:asciiTheme="minorHAnsi" w:hAnsiTheme="minorHAnsi" w:cs="Arial"/>
          <w:lang w:val="en-GB"/>
        </w:rPr>
        <w:t xml:space="preserve">Cancer Research UK Cambridge Institute, University of Cambridge, Robinson Way, Cambridge CB2 0RE, UK. (S.B.) and Department of Pediatrics, Erasmus University Hospital/Sophia Children’s Hospital, Rotterdam, The Netherlands. (J.C.J.) and Julius Center for Health Sciences and Primary Care, University Medical Center Utrecht, The Netherlands. (H.A.S.) Department of Epidemiology and Public Health, Swiss Tropical and Public Health Institute, Basel, Switzerland. (A.K.) and University of Basel, Basel, Switzerland.  (A.K.)  and Asthma and Airway Disease Research Center, University of Arizona, Tucson, AZ, USA (S.G.) Faculty of Medicine and Life Sciences &amp; Institute of Biosciences and Medical Technology (BioMediTech), University of Tampere, Finland (D.Gr.) and Institute for Advanced Biosciences, UGA-INSERM U1209-CNRS UMR5309, Site Santé, Allée des Alpes, 38700 La Tronche, France (N.L.) and   HZPC Research BV, Metslawier, The Netherlands. (P.V.) and National Heart and Lung Institute, Imperial College, London SW3 6LY, UK (M.F.M., W.O.C.M.C.) and Department of Internal Medicine and Radboud Center for Infectious Diseases, Radboud University Medical Center, 6525 HP Nijmegen, the Netherlands (M.G.N.) and University Hospital, Montpellier, France  (J.B.) and National Institute for Health and Welfare, Helsinki, Finland (T.L.) and Institute of Public Health and Clinical Nutrition, University of Eastern Finland, Helsinki, Finland (T.L.) </w:t>
      </w:r>
      <w:r w:rsidR="00D2228A" w:rsidRPr="00B17C8E">
        <w:rPr>
          <w:rFonts w:asciiTheme="minorHAnsi" w:hAnsiTheme="minorHAnsi" w:cs="Arial"/>
          <w:lang w:val="en-GB"/>
        </w:rPr>
        <w:t xml:space="preserve">and Centre intégré universitaire de santé et de services sociaux du Saguenay–Lac-Saint-Jean, 930, rue Jacques-Cartier Est, Chicoutimi (Québec) G7H 7K9 Canada (C.L.) </w:t>
      </w:r>
      <w:r w:rsidRPr="00B17C8E">
        <w:rPr>
          <w:rFonts w:asciiTheme="minorHAnsi" w:hAnsiTheme="minorHAnsi" w:cs="Arial"/>
          <w:lang w:val="en-GB"/>
        </w:rPr>
        <w:t xml:space="preserve">and Department of Biomedical and Neuromotor sciences, University of Bologna, Bologna, Italy (D.Go.) and Department of Epidemiology Lazio Regional Health Service, Rome, Italy (D.P.) and Epidemiology and Environmental Health Joint Research Unit, FISABIO−Universitat Jaume I−Universitat de València, Valencia, Spain (C.I.) and </w:t>
      </w:r>
      <w:r w:rsidRPr="00B17C8E">
        <w:rPr>
          <w:rFonts w:asciiTheme="minorHAnsi" w:hAnsiTheme="minorHAnsi"/>
          <w:lang w:val="en-US"/>
        </w:rPr>
        <w:t xml:space="preserve">University of the Basque Country UPV-EHU, Department of Genetics, Physical Anthropology and </w:t>
      </w:r>
      <w:r w:rsidRPr="00B17C8E">
        <w:rPr>
          <w:rFonts w:asciiTheme="minorHAnsi" w:hAnsiTheme="minorHAnsi"/>
          <w:lang w:val="en-US"/>
        </w:rPr>
        <w:lastRenderedPageBreak/>
        <w:t>Animal Physiology (J.R.B.)</w:t>
      </w:r>
      <w:r w:rsidRPr="00B17C8E">
        <w:rPr>
          <w:rFonts w:asciiTheme="minorHAnsi" w:hAnsiTheme="minorHAnsi" w:cs="Arial"/>
          <w:lang w:val="en-GB"/>
        </w:rPr>
        <w:t xml:space="preserve"> and BiorCruces Health Research Institute (J.R.B.) and Julius Center for Health Sciences and Primary Care, University Medical Center Utrecht, Utrecht, Netherlands (B.B) and King’s College London, Department of Medical and Molecular Genetics, London, UK (J.K.) and</w:t>
      </w:r>
      <w:r w:rsidR="00421879" w:rsidRPr="00B17C8E">
        <w:rPr>
          <w:rFonts w:asciiTheme="minorHAnsi" w:hAnsiTheme="minorHAnsi" w:cs="Arial"/>
          <w:lang w:val="en-GB"/>
        </w:rPr>
        <w:t xml:space="preserve"> </w:t>
      </w:r>
      <w:r w:rsidRPr="00B17C8E">
        <w:rPr>
          <w:rFonts w:asciiTheme="minorHAnsi" w:hAnsiTheme="minorHAnsi" w:cs="Arial"/>
          <w:lang w:val="en-GB"/>
        </w:rPr>
        <w:t>University of Groningen, University Medical Center Groningen, Department of Pathology and Medical Biology, Experimental Pulmonology and Inflammation Research, Groningen, the Netherlands. (M.C.N.) and IMIM (Hospital del Mar Medical Research Institute (J.S.) and Sachs Children’s Hospital, Stockholm, Sweden (E.M.) and Centre for Occupational and Environmental Medicine, Stockholm County Council, Stockholm, Sweden (E.M.) and University of Groningen, University Medical Center Groningen, Department of Pediatric Pulmonology and Pediatric Allergy, Beatrix Children’s Hospital, Groningen, the Netherlands (G.H.K.)</w:t>
      </w:r>
    </w:p>
    <w:p w14:paraId="4A3EBC82" w14:textId="77777777" w:rsidR="00334C67" w:rsidRPr="00B17C8E" w:rsidRDefault="00334C67" w:rsidP="00D73E08">
      <w:pPr>
        <w:spacing w:before="100" w:beforeAutospacing="1" w:after="100" w:afterAutospacing="1" w:line="360" w:lineRule="auto"/>
        <w:rPr>
          <w:rFonts w:asciiTheme="minorHAnsi" w:hAnsiTheme="minorHAnsi" w:cs="Arial"/>
          <w:lang w:val="en-GB"/>
        </w:rPr>
      </w:pPr>
    </w:p>
    <w:p w14:paraId="42E26CBB" w14:textId="7046F71F" w:rsidR="00334C67" w:rsidRPr="00B17C8E" w:rsidRDefault="26A8C70F" w:rsidP="26A8C70F">
      <w:pPr>
        <w:spacing w:before="100" w:beforeAutospacing="1" w:after="100" w:afterAutospacing="1" w:line="360" w:lineRule="auto"/>
        <w:rPr>
          <w:rFonts w:asciiTheme="minorHAnsi" w:hAnsiTheme="minorHAnsi" w:cs="Arial"/>
          <w:lang w:val="en-GB"/>
        </w:rPr>
      </w:pPr>
      <w:r w:rsidRPr="00B17C8E">
        <w:rPr>
          <w:rFonts w:asciiTheme="minorHAnsi" w:hAnsiTheme="minorHAnsi" w:cs="Arial"/>
          <w:lang w:val="en-GB"/>
        </w:rPr>
        <w:t>Dr. Melén and Dr. Koppelman contributed equally to this article.</w:t>
      </w:r>
    </w:p>
    <w:p w14:paraId="0256A48F" w14:textId="620970B7" w:rsidR="00F60D6B" w:rsidRPr="00B17C8E" w:rsidRDefault="26A8C70F" w:rsidP="26A8C70F">
      <w:pPr>
        <w:spacing w:before="100" w:beforeAutospacing="1" w:after="100" w:afterAutospacing="1" w:line="360" w:lineRule="auto"/>
        <w:rPr>
          <w:rFonts w:asciiTheme="minorHAnsi" w:hAnsiTheme="minorHAnsi" w:cs="Arial"/>
          <w:u w:val="single"/>
          <w:lang w:val="en-GB"/>
        </w:rPr>
      </w:pPr>
      <w:r w:rsidRPr="00B17C8E">
        <w:rPr>
          <w:rFonts w:asciiTheme="minorHAnsi" w:hAnsiTheme="minorHAnsi" w:cs="Arial"/>
          <w:lang w:val="en-GB"/>
        </w:rPr>
        <w:t xml:space="preserve">The authors’ full names, academic degrees, and affiliations are listed in the Appendix. Address reprint requests to Dr. Koppelman at PO Box 30.001, CA43, 9700 RB Groningen, Beatrix Children’s Hospital, Department of Pediatric Pulmonology and Pediatric Allergology, University Medical Center Groningen, Groningen, the Netherlands or at </w:t>
      </w:r>
      <w:r w:rsidRPr="00B17C8E">
        <w:rPr>
          <w:rFonts w:asciiTheme="minorHAnsi" w:hAnsiTheme="minorHAnsi" w:cs="Arial"/>
          <w:u w:val="single"/>
          <w:lang w:val="en-GB"/>
        </w:rPr>
        <w:t>g.h.koppelman@umcg.nl</w:t>
      </w:r>
    </w:p>
    <w:p w14:paraId="088F8175" w14:textId="2E0F762B" w:rsidR="63697035" w:rsidRPr="00B17C8E" w:rsidRDefault="63697035" w:rsidP="00986212">
      <w:pPr>
        <w:spacing w:before="100" w:beforeAutospacing="1" w:after="100" w:afterAutospacing="1" w:line="360" w:lineRule="auto"/>
        <w:rPr>
          <w:rFonts w:asciiTheme="minorHAnsi" w:eastAsiaTheme="minorEastAsia" w:hAnsiTheme="minorHAnsi" w:cstheme="minorEastAsia"/>
          <w:b/>
          <w:bCs/>
          <w:lang w:val="en-US"/>
        </w:rPr>
      </w:pPr>
    </w:p>
    <w:p w14:paraId="6EF29E13" w14:textId="77777777" w:rsidR="00F60D6B" w:rsidRPr="00B17C8E" w:rsidRDefault="00F60D6B" w:rsidP="00F01233">
      <w:pPr>
        <w:spacing w:before="100" w:beforeAutospacing="1" w:after="100" w:afterAutospacing="1" w:line="360" w:lineRule="auto"/>
        <w:rPr>
          <w:rFonts w:asciiTheme="minorHAnsi" w:eastAsiaTheme="minorEastAsia" w:hAnsiTheme="minorHAnsi" w:cstheme="minorEastAsia"/>
          <w:b/>
          <w:bCs/>
          <w:lang w:val="en-US"/>
        </w:rPr>
      </w:pPr>
    </w:p>
    <w:p w14:paraId="6CA72E05" w14:textId="77777777" w:rsidR="00F60D6B" w:rsidRPr="00B17C8E" w:rsidRDefault="00F60D6B" w:rsidP="00D73E08">
      <w:pPr>
        <w:spacing w:before="100" w:beforeAutospacing="1" w:after="100" w:afterAutospacing="1" w:line="360" w:lineRule="auto"/>
        <w:rPr>
          <w:rFonts w:asciiTheme="minorHAnsi" w:eastAsiaTheme="minorEastAsia" w:hAnsiTheme="minorHAnsi" w:cstheme="minorEastAsia"/>
          <w:b/>
          <w:bCs/>
          <w:lang w:val="en-US"/>
        </w:rPr>
      </w:pPr>
    </w:p>
    <w:p w14:paraId="649D5E0A" w14:textId="77777777" w:rsidR="00F60D6B" w:rsidRPr="00B17C8E" w:rsidRDefault="00F60D6B" w:rsidP="00D73E08">
      <w:pPr>
        <w:spacing w:before="100" w:beforeAutospacing="1" w:after="100" w:afterAutospacing="1" w:line="360" w:lineRule="auto"/>
        <w:rPr>
          <w:rFonts w:asciiTheme="minorHAnsi" w:eastAsiaTheme="minorEastAsia" w:hAnsiTheme="minorHAnsi" w:cstheme="minorEastAsia"/>
          <w:b/>
          <w:bCs/>
          <w:lang w:val="en-US"/>
        </w:rPr>
      </w:pPr>
    </w:p>
    <w:p w14:paraId="2323C200" w14:textId="77777777" w:rsidR="00C31162" w:rsidRPr="00B17C8E" w:rsidRDefault="00C31162" w:rsidP="00D73E08">
      <w:pPr>
        <w:spacing w:before="100" w:beforeAutospacing="1" w:after="100" w:afterAutospacing="1" w:line="360" w:lineRule="auto"/>
        <w:rPr>
          <w:rFonts w:asciiTheme="minorHAnsi" w:eastAsiaTheme="minorEastAsia" w:hAnsiTheme="minorHAnsi" w:cstheme="minorEastAsia"/>
          <w:b/>
          <w:bCs/>
          <w:lang w:val="en-US" w:eastAsia="zh-CN"/>
        </w:rPr>
      </w:pPr>
    </w:p>
    <w:p w14:paraId="63A6467A" w14:textId="77777777" w:rsidR="00EC2BBA" w:rsidRPr="00B17C8E" w:rsidRDefault="00EC2BBA" w:rsidP="00D73E08">
      <w:pPr>
        <w:spacing w:before="100" w:beforeAutospacing="1" w:after="100" w:afterAutospacing="1" w:line="360" w:lineRule="auto"/>
        <w:rPr>
          <w:rFonts w:asciiTheme="minorHAnsi" w:eastAsiaTheme="minorEastAsia" w:hAnsiTheme="minorHAnsi" w:cstheme="minorEastAsia"/>
          <w:b/>
          <w:bCs/>
          <w:lang w:val="en-US"/>
        </w:rPr>
      </w:pPr>
    </w:p>
    <w:p w14:paraId="465226FC" w14:textId="104526B3" w:rsidR="26A8C70F" w:rsidRPr="00B17C8E" w:rsidRDefault="26A8C70F" w:rsidP="26A8C70F">
      <w:pPr>
        <w:spacing w:beforeAutospacing="1" w:afterAutospacing="1" w:line="360" w:lineRule="auto"/>
      </w:pPr>
      <w:r w:rsidRPr="00B17C8E">
        <w:rPr>
          <w:rFonts w:asciiTheme="minorHAnsi" w:eastAsiaTheme="minorEastAsia" w:hAnsiTheme="minorHAnsi" w:cstheme="minorBidi"/>
          <w:b/>
          <w:bCs/>
          <w:lang w:val="en-US"/>
        </w:rPr>
        <w:t>Abstract</w:t>
      </w:r>
    </w:p>
    <w:p w14:paraId="774004DB" w14:textId="3688B2EE" w:rsidR="00A9680C" w:rsidRPr="00B17C8E" w:rsidRDefault="26A8C70F" w:rsidP="26A8C70F">
      <w:pPr>
        <w:pStyle w:val="CommentText"/>
        <w:tabs>
          <w:tab w:val="left" w:pos="3060"/>
        </w:tabs>
        <w:spacing w:before="100" w:beforeAutospacing="1" w:after="100" w:afterAutospacing="1" w:line="360" w:lineRule="auto"/>
        <w:jc w:val="both"/>
        <w:rPr>
          <w:rFonts w:eastAsiaTheme="minorEastAsia"/>
          <w:b/>
          <w:bCs/>
          <w:sz w:val="22"/>
          <w:szCs w:val="22"/>
          <w:lang w:val="en-US"/>
        </w:rPr>
      </w:pPr>
      <w:r w:rsidRPr="00B17C8E">
        <w:rPr>
          <w:rFonts w:eastAsiaTheme="minorEastAsia"/>
          <w:b/>
          <w:bCs/>
          <w:sz w:val="22"/>
          <w:szCs w:val="22"/>
          <w:lang w:val="en-US"/>
        </w:rPr>
        <w:t xml:space="preserve">Background </w:t>
      </w:r>
      <w:r w:rsidRPr="00B17C8E">
        <w:rPr>
          <w:rFonts w:eastAsiaTheme="minorEastAsia"/>
          <w:sz w:val="22"/>
          <w:szCs w:val="22"/>
          <w:lang w:val="en-US"/>
        </w:rPr>
        <w:t xml:space="preserve">DNA methylation profiles associated with childhood asthma may provide novel insights into </w:t>
      </w:r>
      <w:r w:rsidR="00126BCB" w:rsidRPr="00B17C8E">
        <w:rPr>
          <w:rFonts w:eastAsiaTheme="minorEastAsia"/>
          <w:sz w:val="22"/>
          <w:szCs w:val="22"/>
          <w:lang w:val="en-US"/>
        </w:rPr>
        <w:t>disease pathogenesis</w:t>
      </w:r>
      <w:r w:rsidRPr="00B17C8E">
        <w:rPr>
          <w:rFonts w:eastAsiaTheme="minorEastAsia"/>
          <w:sz w:val="22"/>
          <w:szCs w:val="22"/>
          <w:lang w:val="en-US"/>
        </w:rPr>
        <w:t xml:space="preserve">. </w:t>
      </w:r>
    </w:p>
    <w:p w14:paraId="62FC541F" w14:textId="7B081251" w:rsidR="00A9680C" w:rsidRPr="00B17C8E" w:rsidRDefault="26A8C70F" w:rsidP="26A8C70F">
      <w:pPr>
        <w:pStyle w:val="CommentText"/>
        <w:tabs>
          <w:tab w:val="left" w:pos="3060"/>
        </w:tabs>
        <w:spacing w:before="100" w:beforeAutospacing="1" w:after="100" w:afterAutospacing="1" w:line="360" w:lineRule="auto"/>
        <w:jc w:val="both"/>
        <w:rPr>
          <w:rFonts w:eastAsiaTheme="minorEastAsia"/>
          <w:b/>
          <w:bCs/>
          <w:sz w:val="22"/>
          <w:szCs w:val="22"/>
          <w:lang w:val="en-US"/>
        </w:rPr>
      </w:pPr>
      <w:r w:rsidRPr="00B17C8E">
        <w:rPr>
          <w:rFonts w:eastAsiaTheme="minorEastAsia"/>
          <w:b/>
          <w:bCs/>
          <w:sz w:val="22"/>
          <w:szCs w:val="22"/>
          <w:lang w:val="en-US"/>
        </w:rPr>
        <w:lastRenderedPageBreak/>
        <w:t xml:space="preserve">Methods </w:t>
      </w:r>
      <w:r w:rsidRPr="00B17C8E">
        <w:rPr>
          <w:rFonts w:eastAsiaTheme="minorEastAsia"/>
          <w:sz w:val="22"/>
          <w:szCs w:val="22"/>
          <w:lang w:val="en-US"/>
        </w:rPr>
        <w:t xml:space="preserve">Epigenome-wide DNA methylation was investigated in whole blood DNA of 392 asthma cases and 1156 controls at age 4-8 years from four European birth cohorts </w:t>
      </w:r>
      <w:r w:rsidRPr="00B17C8E">
        <w:rPr>
          <w:rFonts w:eastAsiaTheme="minorEastAsia" w:cstheme="minorEastAsia"/>
          <w:sz w:val="22"/>
          <w:szCs w:val="22"/>
          <w:lang w:val="en-US"/>
        </w:rPr>
        <w:t>within the Mechanisms of the Development of ALLergy (MeDALL) project</w:t>
      </w:r>
      <w:r w:rsidRPr="00B17C8E">
        <w:rPr>
          <w:rFonts w:eastAsiaTheme="minorEastAsia"/>
          <w:sz w:val="22"/>
          <w:szCs w:val="22"/>
          <w:lang w:val="en-US"/>
        </w:rPr>
        <w:t xml:space="preserve">. Twenty-seven differentially methylated CpG sites (CpGs) were further analyzed in 247 cases and 2,949 controls at age 4-16 from six additional European cohorts, and meta-analyzed. We addressed cell-type specificity in eosinophils and nasal epithelial cells. Whole blood transcriptional profiles associated with replicated CpGs were annotated using RNA-seq data of FACS-sorted subsets of peripheral blood mononuclear cells.  </w:t>
      </w:r>
    </w:p>
    <w:p w14:paraId="579C96D3" w14:textId="5DDC34FD" w:rsidR="00AF6B67" w:rsidRPr="00B17C8E" w:rsidRDefault="26A8C70F" w:rsidP="26A8C70F">
      <w:pPr>
        <w:pStyle w:val="CommentText"/>
        <w:tabs>
          <w:tab w:val="left" w:pos="1406"/>
        </w:tabs>
        <w:spacing w:before="100" w:beforeAutospacing="1" w:after="100" w:afterAutospacing="1" w:line="360" w:lineRule="auto"/>
        <w:jc w:val="both"/>
        <w:rPr>
          <w:rFonts w:eastAsiaTheme="minorEastAsia"/>
          <w:sz w:val="22"/>
          <w:szCs w:val="22"/>
          <w:lang w:val="en-US"/>
        </w:rPr>
      </w:pPr>
      <w:r w:rsidRPr="00B17C8E">
        <w:rPr>
          <w:rFonts w:eastAsiaTheme="minorEastAsia"/>
          <w:b/>
          <w:bCs/>
          <w:sz w:val="22"/>
          <w:szCs w:val="22"/>
          <w:lang w:val="en-US"/>
        </w:rPr>
        <w:t xml:space="preserve">Findings </w:t>
      </w:r>
      <w:r w:rsidRPr="00B17C8E">
        <w:rPr>
          <w:rFonts w:eastAsiaTheme="minorEastAsia"/>
          <w:sz w:val="22"/>
          <w:szCs w:val="22"/>
          <w:lang w:val="en-US"/>
        </w:rPr>
        <w:t>Fourteen of 27 CpGs from the discovery analyses were replicated and passed genome-wide significance (P &lt; 1.14×10</w:t>
      </w:r>
      <w:r w:rsidRPr="00B17C8E">
        <w:rPr>
          <w:rFonts w:eastAsiaTheme="minorEastAsia"/>
          <w:sz w:val="22"/>
          <w:szCs w:val="22"/>
          <w:vertAlign w:val="superscript"/>
          <w:lang w:val="en-US"/>
        </w:rPr>
        <w:t>-7</w:t>
      </w:r>
      <w:r w:rsidRPr="00B17C8E">
        <w:rPr>
          <w:rFonts w:eastAsiaTheme="minorEastAsia"/>
          <w:sz w:val="22"/>
          <w:szCs w:val="22"/>
          <w:lang w:val="en-US"/>
        </w:rPr>
        <w:t xml:space="preserve">) after meta-analysis. Consistently lower methylation levels were observed at all associated loci across childhood from age 4 to 16 years, but not at birth. </w:t>
      </w:r>
      <w:r w:rsidRPr="00B17C8E">
        <w:rPr>
          <w:rFonts w:eastAsiaTheme="minorEastAsia"/>
          <w:sz w:val="22"/>
          <w:szCs w:val="22"/>
        </w:rPr>
        <w:t>All 14 C</w:t>
      </w:r>
      <w:r w:rsidRPr="00B17C8E">
        <w:rPr>
          <w:rFonts w:eastAsiaTheme="minorEastAsia"/>
          <w:sz w:val="22"/>
          <w:szCs w:val="22"/>
          <w:lang w:eastAsia="zh-CN"/>
        </w:rPr>
        <w:t>p</w:t>
      </w:r>
      <w:r w:rsidRPr="00B17C8E">
        <w:rPr>
          <w:rFonts w:eastAsiaTheme="minorEastAsia"/>
          <w:sz w:val="22"/>
          <w:szCs w:val="22"/>
        </w:rPr>
        <w:t xml:space="preserve">Gs were significantly associated with asthma in a second replication study using whole blood DNA, </w:t>
      </w:r>
      <w:r w:rsidRPr="00B17C8E">
        <w:rPr>
          <w:rFonts w:eastAsiaTheme="minorEastAsia"/>
          <w:sz w:val="22"/>
          <w:szCs w:val="22"/>
          <w:lang w:val="en-US"/>
        </w:rPr>
        <w:t xml:space="preserve">and were strongly associated with asthma in purified eosinophils. Whole blood transcriptional signatures associated with these CpGs indicated increased activation of eosinophils, effector/memory CD8-T and NK cells, and reduced naïve T cells. Five of the 14 CpGs were associated with asthma in respiratory epithelial cells indicating cross-tissue epigenetic effects. </w:t>
      </w:r>
    </w:p>
    <w:p w14:paraId="61A1DEA3" w14:textId="35451E44" w:rsidR="00AF6B67" w:rsidRPr="00B17C8E" w:rsidRDefault="26A8C70F" w:rsidP="26A8C70F">
      <w:pPr>
        <w:pStyle w:val="CommentText"/>
        <w:tabs>
          <w:tab w:val="left" w:pos="3060"/>
        </w:tabs>
        <w:spacing w:before="100" w:beforeAutospacing="1" w:after="100" w:afterAutospacing="1" w:line="360" w:lineRule="auto"/>
        <w:jc w:val="both"/>
        <w:rPr>
          <w:rFonts w:eastAsiaTheme="minorEastAsia"/>
          <w:b/>
          <w:bCs/>
          <w:sz w:val="22"/>
          <w:szCs w:val="22"/>
          <w:lang w:val="en-US"/>
        </w:rPr>
      </w:pPr>
      <w:r w:rsidRPr="00B17C8E">
        <w:rPr>
          <w:rFonts w:eastAsiaTheme="minorEastAsia"/>
          <w:b/>
          <w:bCs/>
          <w:sz w:val="22"/>
          <w:szCs w:val="22"/>
          <w:lang w:val="en-US"/>
        </w:rPr>
        <w:t xml:space="preserve">Interpretation </w:t>
      </w:r>
      <w:r w:rsidRPr="00B17C8E">
        <w:rPr>
          <w:rFonts w:eastAsiaTheme="minorEastAsia"/>
          <w:sz w:val="22"/>
          <w:szCs w:val="22"/>
          <w:lang w:val="en-US"/>
        </w:rPr>
        <w:t>Reduced whole blood DNA methylation at 14 CpGs acquired after birth was strongly associated with childhood asthma. These CpGs and their associated transcriptional profiles indicate activation of eosinophils and cytotoxic T cells in childhood asthma</w:t>
      </w:r>
      <w:r w:rsidR="008D199B" w:rsidRPr="00B17C8E">
        <w:rPr>
          <w:rFonts w:eastAsiaTheme="minorEastAsia"/>
          <w:sz w:val="22"/>
          <w:szCs w:val="22"/>
          <w:lang w:val="en-US"/>
        </w:rPr>
        <w:t>.</w:t>
      </w:r>
      <w:r w:rsidR="008A6DED" w:rsidRPr="00B17C8E">
        <w:rPr>
          <w:rFonts w:eastAsiaTheme="minorEastAsia"/>
          <w:sz w:val="22"/>
          <w:szCs w:val="22"/>
          <w:lang w:val="en-US"/>
        </w:rPr>
        <w:t xml:space="preserve"> </w:t>
      </w:r>
    </w:p>
    <w:p w14:paraId="65B180F2" w14:textId="0E3E5D6A" w:rsidR="00EE5054" w:rsidRPr="00B17C8E" w:rsidRDefault="0080774D" w:rsidP="00D73E08">
      <w:pPr>
        <w:pStyle w:val="CommentText"/>
        <w:tabs>
          <w:tab w:val="left" w:pos="3060"/>
        </w:tabs>
        <w:spacing w:before="100" w:beforeAutospacing="1" w:after="100" w:afterAutospacing="1" w:line="360" w:lineRule="auto"/>
        <w:jc w:val="both"/>
        <w:rPr>
          <w:rFonts w:eastAsiaTheme="minorEastAsia" w:cstheme="minorEastAsia"/>
          <w:sz w:val="22"/>
          <w:szCs w:val="22"/>
          <w:lang w:val="en-US"/>
        </w:rPr>
      </w:pPr>
      <w:r w:rsidRPr="00B17C8E">
        <w:rPr>
          <w:rFonts w:eastAsiaTheme="minorEastAsia" w:cstheme="minorEastAsia"/>
          <w:sz w:val="22"/>
          <w:szCs w:val="22"/>
          <w:lang w:val="en-US"/>
        </w:rPr>
        <w:t xml:space="preserve"> </w:t>
      </w:r>
    </w:p>
    <w:p w14:paraId="5E6F3ADB" w14:textId="77777777" w:rsidR="00570877" w:rsidRPr="00B17C8E" w:rsidRDefault="00570877" w:rsidP="00D73E08">
      <w:pPr>
        <w:pStyle w:val="CommentText"/>
        <w:tabs>
          <w:tab w:val="left" w:pos="3060"/>
        </w:tabs>
        <w:spacing w:before="100" w:beforeAutospacing="1" w:after="100" w:afterAutospacing="1" w:line="360" w:lineRule="auto"/>
        <w:jc w:val="both"/>
        <w:rPr>
          <w:rFonts w:eastAsiaTheme="minorEastAsia" w:cstheme="minorEastAsia"/>
          <w:sz w:val="22"/>
          <w:szCs w:val="22"/>
          <w:lang w:val="en-US"/>
        </w:rPr>
      </w:pPr>
    </w:p>
    <w:p w14:paraId="42EDE3A4" w14:textId="77777777" w:rsidR="003321A7" w:rsidRPr="00B17C8E" w:rsidRDefault="003321A7" w:rsidP="00D73E08">
      <w:pPr>
        <w:pStyle w:val="CommentText"/>
        <w:tabs>
          <w:tab w:val="left" w:pos="3060"/>
        </w:tabs>
        <w:spacing w:before="100" w:beforeAutospacing="1" w:after="100" w:afterAutospacing="1" w:line="360" w:lineRule="auto"/>
        <w:jc w:val="both"/>
        <w:rPr>
          <w:sz w:val="22"/>
          <w:szCs w:val="22"/>
          <w:lang w:val="en-US"/>
        </w:rPr>
      </w:pPr>
    </w:p>
    <w:p w14:paraId="7F6BA69E" w14:textId="77777777" w:rsidR="0024033B" w:rsidRPr="00B17C8E" w:rsidRDefault="0024033B" w:rsidP="00D73E08">
      <w:pPr>
        <w:spacing w:before="100" w:beforeAutospacing="1" w:after="100" w:afterAutospacing="1" w:line="360" w:lineRule="auto"/>
        <w:rPr>
          <w:rFonts w:asciiTheme="minorHAnsi" w:eastAsiaTheme="minorEastAsia" w:hAnsiTheme="minorHAnsi" w:cstheme="minorEastAsia"/>
          <w:b/>
          <w:bCs/>
          <w:lang w:val="en-US"/>
        </w:rPr>
      </w:pPr>
    </w:p>
    <w:p w14:paraId="5FE3EFC3" w14:textId="77777777" w:rsidR="0024033B" w:rsidRPr="00B17C8E" w:rsidRDefault="0024033B" w:rsidP="00D73E08">
      <w:pPr>
        <w:spacing w:before="100" w:beforeAutospacing="1" w:after="100" w:afterAutospacing="1" w:line="360" w:lineRule="auto"/>
        <w:rPr>
          <w:rFonts w:asciiTheme="minorHAnsi" w:eastAsiaTheme="minorEastAsia" w:hAnsiTheme="minorHAnsi" w:cstheme="minorEastAsia"/>
          <w:b/>
          <w:bCs/>
          <w:lang w:val="en-US"/>
        </w:rPr>
      </w:pPr>
    </w:p>
    <w:p w14:paraId="65437A9F" w14:textId="77777777" w:rsidR="008D199B" w:rsidRPr="00B17C8E" w:rsidRDefault="008D199B" w:rsidP="26A8C70F">
      <w:pPr>
        <w:spacing w:before="100" w:beforeAutospacing="1" w:after="100" w:afterAutospacing="1" w:line="360" w:lineRule="auto"/>
        <w:rPr>
          <w:rFonts w:asciiTheme="minorHAnsi" w:eastAsiaTheme="minorEastAsia" w:hAnsiTheme="minorHAnsi" w:cstheme="minorEastAsia"/>
          <w:b/>
          <w:bCs/>
          <w:lang w:val="en-US"/>
        </w:rPr>
      </w:pPr>
    </w:p>
    <w:p w14:paraId="6EBA7BB0" w14:textId="77777777" w:rsidR="00705EDB" w:rsidRPr="00B17C8E" w:rsidRDefault="26A8C70F" w:rsidP="26A8C70F">
      <w:pPr>
        <w:spacing w:before="100" w:beforeAutospacing="1" w:after="100" w:afterAutospacing="1" w:line="360" w:lineRule="auto"/>
        <w:rPr>
          <w:rFonts w:asciiTheme="minorHAnsi" w:eastAsiaTheme="minorEastAsia" w:hAnsiTheme="minorHAnsi" w:cstheme="minorEastAsia"/>
          <w:b/>
          <w:bCs/>
          <w:lang w:val="en-US"/>
        </w:rPr>
      </w:pPr>
      <w:r w:rsidRPr="00B17C8E">
        <w:rPr>
          <w:rFonts w:asciiTheme="minorHAnsi" w:eastAsiaTheme="minorEastAsia" w:hAnsiTheme="minorHAnsi" w:cstheme="minorEastAsia"/>
          <w:b/>
          <w:bCs/>
          <w:lang w:val="en-US"/>
        </w:rPr>
        <w:t>Introduction</w:t>
      </w:r>
    </w:p>
    <w:p w14:paraId="4633187B" w14:textId="7C427062" w:rsidR="002F1690" w:rsidRPr="00B17C8E" w:rsidRDefault="00705EDB" w:rsidP="00A968AC">
      <w:pPr>
        <w:pStyle w:val="NoSpacing"/>
        <w:spacing w:before="100" w:beforeAutospacing="1" w:after="100" w:afterAutospacing="1" w:line="360" w:lineRule="auto"/>
        <w:rPr>
          <w:rFonts w:asciiTheme="minorHAnsi" w:hAnsiTheme="minorHAnsi" w:cs="Arial"/>
          <w:lang w:val="en-US"/>
        </w:rPr>
      </w:pPr>
      <w:r w:rsidRPr="00B17C8E">
        <w:rPr>
          <w:rFonts w:asciiTheme="minorHAnsi" w:eastAsiaTheme="minorEastAsia" w:hAnsiTheme="minorHAnsi" w:cstheme="minorBidi"/>
          <w:lang w:val="en-US"/>
        </w:rPr>
        <w:t xml:space="preserve">Asthma is a heterogeneous chronic inflammatory airway disease, characterized by variable respiratory symptoms and reversible airflow limitation. Worldwide, over 300 million patients suffer from </w:t>
      </w:r>
      <w:r w:rsidR="00F62884" w:rsidRPr="00B17C8E">
        <w:rPr>
          <w:rFonts w:asciiTheme="minorHAnsi" w:eastAsiaTheme="minorEastAsia" w:hAnsiTheme="minorHAnsi" w:cstheme="minorBidi"/>
          <w:lang w:val="en-US"/>
        </w:rPr>
        <w:t>asthma</w:t>
      </w:r>
      <w:r w:rsidRPr="00B17C8E">
        <w:rPr>
          <w:rFonts w:asciiTheme="minorHAnsi" w:eastAsiaTheme="minorEastAsia" w:hAnsiTheme="minorHAnsi" w:cstheme="minorBidi"/>
          <w:lang w:val="en-US"/>
        </w:rPr>
        <w:t xml:space="preserve">, with significant morbidity, reduced quality of life </w:t>
      </w:r>
      <w:r w:rsidR="003C1BBB" w:rsidRPr="00B17C8E">
        <w:rPr>
          <w:rFonts w:asciiTheme="minorHAnsi" w:eastAsiaTheme="minorEastAsia" w:hAnsiTheme="minorHAnsi" w:cstheme="minorBidi"/>
          <w:lang w:val="en-US"/>
        </w:rPr>
        <w:t xml:space="preserve">of </w:t>
      </w:r>
      <w:r w:rsidRPr="00B17C8E">
        <w:rPr>
          <w:rFonts w:asciiTheme="minorHAnsi" w:eastAsiaTheme="minorEastAsia" w:hAnsiTheme="minorHAnsi" w:cstheme="minorBidi"/>
          <w:lang w:val="en-US"/>
        </w:rPr>
        <w:t>patients and their families</w:t>
      </w:r>
      <w:r w:rsidR="003C1BBB" w:rsidRPr="00B17C8E">
        <w:rPr>
          <w:rFonts w:asciiTheme="minorHAnsi" w:eastAsiaTheme="minorEastAsia" w:hAnsiTheme="minorHAnsi" w:cstheme="minorBidi"/>
          <w:lang w:val="en-US"/>
        </w:rPr>
        <w:t>,</w:t>
      </w:r>
      <w:r w:rsidRPr="00B17C8E">
        <w:rPr>
          <w:rFonts w:asciiTheme="minorHAnsi" w:eastAsiaTheme="minorEastAsia" w:hAnsiTheme="minorHAnsi" w:cstheme="minorBidi"/>
          <w:lang w:val="en-US"/>
        </w:rPr>
        <w:t xml:space="preserve"> and substantial </w:t>
      </w:r>
      <w:r w:rsidRPr="00B17C8E">
        <w:rPr>
          <w:rFonts w:asciiTheme="minorHAnsi" w:eastAsiaTheme="minorEastAsia" w:hAnsiTheme="minorHAnsi" w:cstheme="minorBidi"/>
          <w:lang w:val="en-US"/>
        </w:rPr>
        <w:lastRenderedPageBreak/>
        <w:t>healthcare costs</w:t>
      </w:r>
      <w:r w:rsidR="006023A3" w:rsidRPr="00B17C8E">
        <w:fldChar w:fldCharType="begin"/>
      </w:r>
      <w:r w:rsidR="006023A3" w:rsidRPr="00B17C8E">
        <w:rPr>
          <w:rFonts w:asciiTheme="minorHAnsi" w:hAnsiTheme="minorHAnsi"/>
          <w:lang w:val="en-US"/>
        </w:rPr>
        <w:instrText xml:space="preserve"> ADDIN ZOTERO_ITEM CSL_CITATION {"citationID":"3RogNM6d","properties":{"formattedCitation":"{\\rtf \\super 1\\nosupersub{}}","plainCitation":"1"},"citationItems":[{"id":1108,"uris":["http://zotero.org/users/local/EAS6JUFe/items/M53Z6M8U"],"uri":["http://zotero.org/users/local/EAS6JUFe/items/M53Z6M8U"],"itemData":{"id":1108,"type":"article-journal","title":"The Asthma Epidemic","container-title":"New England Journal of Medicine","page":"2226-2235","volume":"355","issue":"21","DOI":"10.1056/NEJMra054308","ISSN":"0028-4793","journalAbbreviation":"N Engl J Med","author":[{"family":"Eder","given":"Waltraud"},{"family":"Ege","given":"Markus J."},{"family":"Mutius","given":"Erika","non-dropping-particle":"von"}],"issued":{"date-parts":[["2006",11,23]]}}}],"schema":"https://github.com/citation-style-language/schema/raw/master/csl-citation.json"} </w:instrText>
      </w:r>
      <w:r w:rsidR="006023A3" w:rsidRPr="00B17C8E">
        <w:rPr>
          <w:rFonts w:asciiTheme="minorHAnsi" w:hAnsiTheme="minorHAnsi"/>
        </w:rPr>
        <w:fldChar w:fldCharType="separate"/>
      </w:r>
      <w:r w:rsidR="0024033B" w:rsidRPr="00B17C8E">
        <w:rPr>
          <w:rFonts w:hAnsiTheme="minorHAnsi"/>
          <w:vertAlign w:val="superscript"/>
        </w:rPr>
        <w:t>1</w:t>
      </w:r>
      <w:r w:rsidR="006023A3" w:rsidRPr="00B17C8E">
        <w:fldChar w:fldCharType="end"/>
      </w:r>
      <w:r w:rsidRPr="00B17C8E">
        <w:rPr>
          <w:rFonts w:asciiTheme="minorHAnsi" w:eastAsiaTheme="minorEastAsia" w:hAnsiTheme="minorHAnsi" w:cstheme="minorBidi"/>
          <w:lang w:val="en-US"/>
        </w:rPr>
        <w:t>.</w:t>
      </w:r>
      <w:r w:rsidR="004C31A7" w:rsidRPr="00B17C8E">
        <w:rPr>
          <w:rFonts w:asciiTheme="minorHAnsi" w:eastAsiaTheme="minorEastAsia" w:hAnsiTheme="minorHAnsi" w:cstheme="minorBidi"/>
          <w:lang w:val="en-US"/>
        </w:rPr>
        <w:t xml:space="preserve"> </w:t>
      </w:r>
      <w:r w:rsidRPr="00B17C8E">
        <w:rPr>
          <w:rFonts w:asciiTheme="minorHAnsi" w:eastAsiaTheme="minorEastAsia" w:hAnsiTheme="minorHAnsi" w:cstheme="minorBidi"/>
          <w:lang w:val="en-US"/>
        </w:rPr>
        <w:t xml:space="preserve">Asthma has its origins </w:t>
      </w:r>
      <w:r w:rsidR="00614C55" w:rsidRPr="00B17C8E">
        <w:rPr>
          <w:rFonts w:asciiTheme="minorHAnsi" w:eastAsiaTheme="minorEastAsia" w:hAnsiTheme="minorHAnsi" w:cstheme="minorBidi"/>
          <w:lang w:val="en-US"/>
        </w:rPr>
        <w:t xml:space="preserve">predominantly </w:t>
      </w:r>
      <w:r w:rsidRPr="00B17C8E">
        <w:rPr>
          <w:rFonts w:asciiTheme="minorHAnsi" w:eastAsiaTheme="minorEastAsia" w:hAnsiTheme="minorHAnsi" w:cstheme="minorBidi"/>
          <w:lang w:val="en-US"/>
        </w:rPr>
        <w:t>in early childhood</w:t>
      </w:r>
      <w:r w:rsidRPr="00B17C8E">
        <w:fldChar w:fldCharType="begin"/>
      </w:r>
      <w:r w:rsidR="006023A3" w:rsidRPr="00B17C8E">
        <w:rPr>
          <w:rFonts w:asciiTheme="minorHAnsi" w:hAnsiTheme="minorHAnsi"/>
          <w:lang w:val="en-US"/>
        </w:rPr>
        <w:instrText xml:space="preserve"> ADDIN ZOTERO_ITEM CSL_CITATION {"citationID":"aBZUHv5m","properties":{"formattedCitation":"{\\rtf \\super 2\\nosupersub{}}","plainCitation":"2"},"citationItems":[{"id":570,"uris":["http://zotero.org/users/local/EAS6JUFe/items/PHS7E4W3"],"uri":["http://zotero.org/users/local/EAS6JUFe/items/PHS7E4W3"],"itemData":{"id":570,"type":"article-journal","title":"Asthma and Wheezing in the First Six Years of Life","container-title":"New England Journal of Medicine","page":"133-138","volume":"332","issue":"3","DOI":"10.1056/NEJM199501193320301","ISSN":"0028-4793","journalAbbreviation":"N Engl J Med","author":[{"family":"Martinez","given":"Fernando D."},{"family":"Wright","given":"Anne L."},{"family":"Taussig","given":"Lynn M."},{"family":"Holberg","given":"Catharine J."},{"family":"Halonen","given":"Marilyn"},{"family":"Morgan","given":"Wayne J."}],"issued":{"date-parts":[["1995",1,19]]}}}],"schema":"https://github.com/citation-style-language/schema/raw/master/csl-citation.json"} </w:instrText>
      </w:r>
      <w:r w:rsidRPr="00B17C8E">
        <w:rPr>
          <w:rFonts w:asciiTheme="minorHAnsi" w:hAnsiTheme="minorHAnsi"/>
          <w:lang w:val="en-US"/>
        </w:rPr>
        <w:fldChar w:fldCharType="separate"/>
      </w:r>
      <w:r w:rsidR="0024033B" w:rsidRPr="00B17C8E">
        <w:rPr>
          <w:rFonts w:hAnsiTheme="minorHAnsi"/>
          <w:vertAlign w:val="superscript"/>
        </w:rPr>
        <w:t>2</w:t>
      </w:r>
      <w:r w:rsidRPr="00B17C8E">
        <w:fldChar w:fldCharType="end"/>
      </w:r>
      <w:r w:rsidRPr="00B17C8E">
        <w:rPr>
          <w:rFonts w:asciiTheme="minorHAnsi" w:eastAsiaTheme="minorEastAsia" w:hAnsiTheme="minorHAnsi" w:cstheme="minorBidi"/>
          <w:lang w:val="en-US"/>
        </w:rPr>
        <w:t xml:space="preserve">. According to twin studies, about 50-60% of asthma </w:t>
      </w:r>
      <w:r w:rsidR="0005732B" w:rsidRPr="00B17C8E">
        <w:rPr>
          <w:rFonts w:asciiTheme="minorHAnsi" w:eastAsiaTheme="minorEastAsia" w:hAnsiTheme="minorHAnsi" w:cstheme="minorBidi"/>
          <w:lang w:val="en-US"/>
        </w:rPr>
        <w:t xml:space="preserve">susceptibility </w:t>
      </w:r>
      <w:r w:rsidRPr="00B17C8E">
        <w:rPr>
          <w:rFonts w:asciiTheme="minorHAnsi" w:eastAsiaTheme="minorEastAsia" w:hAnsiTheme="minorHAnsi" w:cstheme="minorBidi"/>
          <w:lang w:val="en-US"/>
        </w:rPr>
        <w:t xml:space="preserve">is </w:t>
      </w:r>
      <w:r w:rsidR="00E41172" w:rsidRPr="00B17C8E">
        <w:rPr>
          <w:rFonts w:asciiTheme="minorHAnsi" w:eastAsiaTheme="minorEastAsia" w:hAnsiTheme="minorHAnsi" w:cstheme="minorBidi"/>
          <w:lang w:val="en-US"/>
        </w:rPr>
        <w:t xml:space="preserve">explained </w:t>
      </w:r>
      <w:r w:rsidRPr="00B17C8E">
        <w:rPr>
          <w:rFonts w:asciiTheme="minorHAnsi" w:eastAsiaTheme="minorEastAsia" w:hAnsiTheme="minorHAnsi" w:cstheme="minorBidi"/>
          <w:lang w:val="en-US"/>
        </w:rPr>
        <w:t>by genetic factors</w:t>
      </w:r>
      <w:r w:rsidRPr="00B17C8E">
        <w:fldChar w:fldCharType="begin"/>
      </w:r>
      <w:r w:rsidR="006023A3" w:rsidRPr="00B17C8E">
        <w:rPr>
          <w:rFonts w:asciiTheme="minorHAnsi" w:hAnsiTheme="minorHAnsi"/>
          <w:lang w:val="en-US"/>
        </w:rPr>
        <w:instrText xml:space="preserve"> ADDIN ZOTERO_ITEM CSL_CITATION {"citationID":"Frc0XUD0","properties":{"formattedCitation":"{\\rtf \\super 3\\nosupersub{}}","plainCitation":"3"},"citationItems":[{"id":569,"uris":["http://zotero.org/users/local/EAS6JUFe/items/HX53CACW"],"uri":["http://zotero.org/users/local/EAS6JUFe/items/HX53CACW"],"itemData":{"id":569,"type":"article-journal","title":"Polygenic heritability estimates in pharmacogenetics: focus on asthma and related phenotypes","container-title":"Pharmacogenetics and Genomics","page":"324-328","volume":"23","issue":"6","source":"CrossRef","DOI":"10.1097/FPC.0b013e3283607acf","ISSN":"1744-6872","shortTitle":"Polygenic heritability estimates in pharmacogenetics","language":"en","author":[{"family":"McGeachie","given":"Michael J."},{"family":"Stahl","given":"Eli A."},{"family":"Himes","given":"Blanca E."},{"family":"Pendergrass","given":"Sarah A."},{"family":"Lima","given":"John J."},{"family":"Irvin","given":"Charles G."},{"family":"Peters","given":"Stephen P."},{"family":"Ritchie","given":"Marylyn D."},{"family":"Plenge","given":"Robert M."},{"family":"Tantisira","given":"Kelan G."}],"issued":{"date-parts":[["2013",6]]}}}],"schema":"https://github.com/citation-style-language/schema/raw/master/csl-citation.json"} </w:instrText>
      </w:r>
      <w:r w:rsidRPr="00B17C8E">
        <w:rPr>
          <w:rFonts w:asciiTheme="minorHAnsi" w:hAnsiTheme="minorHAnsi"/>
          <w:lang w:val="en-US"/>
        </w:rPr>
        <w:fldChar w:fldCharType="separate"/>
      </w:r>
      <w:r w:rsidR="0024033B" w:rsidRPr="00B17C8E">
        <w:rPr>
          <w:rFonts w:hAnsiTheme="minorHAnsi"/>
          <w:vertAlign w:val="superscript"/>
        </w:rPr>
        <w:t>3</w:t>
      </w:r>
      <w:r w:rsidRPr="00B17C8E">
        <w:fldChar w:fldCharType="end"/>
      </w:r>
      <w:r w:rsidRPr="00B17C8E">
        <w:rPr>
          <w:rFonts w:asciiTheme="minorHAnsi" w:eastAsiaTheme="minorEastAsia" w:hAnsiTheme="minorHAnsi" w:cstheme="minorBidi"/>
          <w:lang w:val="en-US"/>
        </w:rPr>
        <w:t xml:space="preserve">. Large scale genome-wide association studies (GWAS) have uncovered several genetic variants related to asthma, some of which </w:t>
      </w:r>
      <w:r w:rsidR="0078402C" w:rsidRPr="00B17C8E">
        <w:rPr>
          <w:rFonts w:asciiTheme="minorHAnsi" w:eastAsiaTheme="minorEastAsia" w:hAnsiTheme="minorHAnsi" w:cstheme="minorBidi"/>
          <w:lang w:val="en-US"/>
        </w:rPr>
        <w:t xml:space="preserve">are </w:t>
      </w:r>
      <w:r w:rsidRPr="00B17C8E">
        <w:rPr>
          <w:rFonts w:asciiTheme="minorHAnsi" w:eastAsiaTheme="minorEastAsia" w:hAnsiTheme="minorHAnsi" w:cstheme="minorBidi"/>
          <w:lang w:val="en-US"/>
        </w:rPr>
        <w:t>specific to childhood onset asthma</w:t>
      </w:r>
      <w:r w:rsidRPr="00B17C8E">
        <w:fldChar w:fldCharType="begin"/>
      </w:r>
      <w:r w:rsidR="006023A3" w:rsidRPr="00B17C8E">
        <w:rPr>
          <w:rFonts w:asciiTheme="minorHAnsi" w:hAnsiTheme="minorHAnsi"/>
          <w:lang w:val="en-US"/>
        </w:rPr>
        <w:instrText xml:space="preserve"> ADDIN ZOTERO_ITEM CSL_CITATION {"citationID":"yfAl7wdH","properties":{"formattedCitation":"{\\rtf \\super 4\\nosupersub{}}","plainCitation":"4"},"citationItems":[{"id":778,"uris":["http://zotero.org/users/local/EAS6JUFe/items/37BC8VBA"],"uri":["http://zotero.org/users/local/EAS6JUFe/items/37BC8VBA"],"itemData":{"id":778,"type":"article-journal","title":"A Large-Scale, Consortium-Based Genomewide Association Study of Asthma","container-title":"New England Journal of Medicine","page":"1211-1221","volume":"363","issue":"13","DOI":"10.1056/NEJMoa0906312","ISSN":"0028-4793","journalAbbreviation":"N Engl J Med","author":[{"family":"Moffatt","given":"Miriam F."},{"family":"Gut","given":"Ivo G."},{"family":"Demenais","given":"Florence"},{"family":"Strachan","given":"David P."},{"family":"Bouzigon","given":"Emmanuelle"},{"family":"Heath","given":"Simon"},{"family":"Mutius","given":"Erika","non-dropping-particle":"von"},{"family":"Farrall","given":"Martin"},{"family":"Lathrop","given":"Mark"},{"family":"Cookson","given":"William O.C.M."}],"issued":{"date-parts":[["2010",9,22]]}}}],"schema":"https://github.com/citation-style-language/schema/raw/master/csl-citation.json"} </w:instrText>
      </w:r>
      <w:r w:rsidRPr="00B17C8E">
        <w:rPr>
          <w:rFonts w:asciiTheme="minorHAnsi" w:hAnsiTheme="minorHAnsi"/>
          <w:lang w:val="en-US"/>
        </w:rPr>
        <w:fldChar w:fldCharType="separate"/>
      </w:r>
      <w:r w:rsidR="0024033B" w:rsidRPr="00B17C8E">
        <w:rPr>
          <w:rFonts w:hAnsiTheme="minorHAnsi"/>
          <w:vertAlign w:val="superscript"/>
        </w:rPr>
        <w:t>4</w:t>
      </w:r>
      <w:r w:rsidRPr="00B17C8E">
        <w:fldChar w:fldCharType="end"/>
      </w:r>
      <w:r w:rsidRPr="00B17C8E">
        <w:rPr>
          <w:rFonts w:asciiTheme="minorHAnsi" w:eastAsiaTheme="minorEastAsia" w:hAnsiTheme="minorHAnsi" w:cstheme="minorBidi"/>
          <w:vertAlign w:val="superscript"/>
          <w:lang w:val="en-US"/>
        </w:rPr>
        <w:t>,</w:t>
      </w:r>
      <w:r w:rsidRPr="00B17C8E">
        <w:fldChar w:fldCharType="begin"/>
      </w:r>
      <w:r w:rsidR="006023A3" w:rsidRPr="00B17C8E">
        <w:rPr>
          <w:rFonts w:asciiTheme="minorHAnsi" w:hAnsiTheme="minorHAnsi"/>
          <w:lang w:val="en-US"/>
        </w:rPr>
        <w:instrText xml:space="preserve"> ADDIN ZOTERO_ITEM CSL_CITATION {"citationID":"Z1jNmQTJ","properties":{"formattedCitation":"{\\rtf \\super 5\\nosupersub{}}","plainCitation":"5"},"citationItems":[{"id":790,"uris":["http://zotero.org/users/local/EAS6JUFe/items/25KPAF49"],"uri":["http://zotero.org/users/local/EAS6JUFe/items/25KPAF49"],"itemData":{"id":790,"type":"article-journal","title":"Meta-analysis of genome-wide association studies of asthma in ethnically diverse North American populations","container-title":"Nat Genet","page":"887-892","volume":"43","issue":"9","DOI":"10.1038/ng.888","ISSN":"1061-4036","journalAbbreviation":"Nat Genet","author":[{"family":"Ober","given":"Carole"},{"family":"Nicolae","given":"Dan L"}],"issued":{"date-parts":[["2011",9]]}}}],"schema":"https://github.com/citation-style-language/schema/raw/master/csl-citation.json"} </w:instrText>
      </w:r>
      <w:r w:rsidRPr="00B17C8E">
        <w:rPr>
          <w:rFonts w:asciiTheme="minorHAnsi" w:hAnsiTheme="minorHAnsi"/>
          <w:lang w:val="en-US"/>
        </w:rPr>
        <w:fldChar w:fldCharType="separate"/>
      </w:r>
      <w:r w:rsidR="0024033B" w:rsidRPr="00B17C8E">
        <w:rPr>
          <w:rFonts w:hAnsiTheme="minorHAnsi"/>
          <w:vertAlign w:val="superscript"/>
        </w:rPr>
        <w:t>5</w:t>
      </w:r>
      <w:r w:rsidRPr="00B17C8E">
        <w:fldChar w:fldCharType="end"/>
      </w:r>
      <w:r w:rsidRPr="00B17C8E">
        <w:rPr>
          <w:rFonts w:asciiTheme="minorHAnsi" w:eastAsiaTheme="minorEastAsia" w:hAnsiTheme="minorHAnsi" w:cstheme="minorBidi"/>
          <w:lang w:val="en-US"/>
        </w:rPr>
        <w:t xml:space="preserve">. </w:t>
      </w:r>
      <w:r w:rsidR="00D52D95" w:rsidRPr="00B17C8E">
        <w:rPr>
          <w:rFonts w:asciiTheme="minorHAnsi" w:eastAsiaTheme="minorEastAsia" w:hAnsiTheme="minorHAnsi" w:cstheme="minorBidi"/>
          <w:lang w:val="en-US"/>
        </w:rPr>
        <w:t>T</w:t>
      </w:r>
      <w:r w:rsidRPr="00B17C8E">
        <w:rPr>
          <w:rFonts w:asciiTheme="minorHAnsi" w:eastAsiaTheme="minorEastAsia" w:hAnsiTheme="minorHAnsi" w:cstheme="minorBidi"/>
          <w:lang w:val="en-US"/>
        </w:rPr>
        <w:t xml:space="preserve">he dramatic increase in asthma prevalence </w:t>
      </w:r>
      <w:r w:rsidR="00870DF9" w:rsidRPr="00B17C8E">
        <w:rPr>
          <w:rFonts w:asciiTheme="minorHAnsi" w:eastAsiaTheme="minorEastAsia" w:hAnsiTheme="minorHAnsi" w:cstheme="minorBidi"/>
          <w:lang w:val="en-US"/>
        </w:rPr>
        <w:t xml:space="preserve">in </w:t>
      </w:r>
      <w:r w:rsidR="00CC0FFD" w:rsidRPr="00B17C8E">
        <w:rPr>
          <w:rFonts w:asciiTheme="minorHAnsi" w:eastAsiaTheme="minorEastAsia" w:hAnsiTheme="minorHAnsi" w:cstheme="minorBidi"/>
          <w:lang w:val="en-US"/>
        </w:rPr>
        <w:t xml:space="preserve">the </w:t>
      </w:r>
      <w:r w:rsidR="00870DF9" w:rsidRPr="00B17C8E">
        <w:rPr>
          <w:rFonts w:asciiTheme="minorHAnsi" w:eastAsiaTheme="minorEastAsia" w:hAnsiTheme="minorHAnsi" w:cstheme="minorBidi"/>
          <w:lang w:val="en-US"/>
        </w:rPr>
        <w:t>past half-century</w:t>
      </w:r>
      <w:r w:rsidRPr="00B17C8E">
        <w:rPr>
          <w:rFonts w:asciiTheme="minorHAnsi" w:eastAsiaTheme="minorEastAsia" w:hAnsiTheme="minorHAnsi" w:cstheme="minorBidi"/>
          <w:lang w:val="en-US"/>
        </w:rPr>
        <w:t xml:space="preserve"> suggests an important role for environmental exposures</w:t>
      </w:r>
      <w:r w:rsidR="000F4C9D" w:rsidRPr="00B17C8E">
        <w:rPr>
          <w:rFonts w:asciiTheme="minorHAnsi" w:eastAsiaTheme="minorEastAsia" w:hAnsiTheme="minorHAnsi" w:cstheme="minorBidi"/>
          <w:lang w:val="en-US"/>
        </w:rPr>
        <w:t xml:space="preserve"> early in life</w:t>
      </w:r>
      <w:r w:rsidRPr="00B17C8E">
        <w:fldChar w:fldCharType="begin"/>
      </w:r>
      <w:r w:rsidR="006023A3" w:rsidRPr="00B17C8E">
        <w:rPr>
          <w:rFonts w:asciiTheme="minorHAnsi" w:hAnsiTheme="minorHAnsi"/>
          <w:lang w:val="en-US"/>
        </w:rPr>
        <w:instrText xml:space="preserve"> ADDIN ZOTERO_ITEM CSL_CITATION {"citationID":"ZeBfsXTn","properties":{"formattedCitation":"{\\rtf \\super 6\\nosupersub{}}","plainCitation":"6"},"citationItems":[{"id":770,"uris":["http://zotero.org/users/local/EAS6JUFe/items/EFEHKB72"],"uri":["http://zotero.org/users/local/EAS6JUFe/items/EFEHKB72"],"itemData":{"id":770,"type":"article-journal","title":"Innate Immunity and Asthma Risk in Amish and Hutterite Farm Children","container-title":"New England Journal of Medicine","page":"411-421","volume":"375","issue":"5","DOI":"10.1056/NEJMoa1508749","ISSN":"0028-4793","journalAbbreviation":"N Engl J Med","author":[{"family":"Stein","given":"Michelle M."},{"family":"Hrusch","given":"Cara L."},{"family":"Gozdz","given":"Justyna"},{"family":"Igartua","given":"Catherine"},{"family":"Pivniouk","given":"Vadim"},{"family":"Murray","given":"Sean E."},{"family":"Ledford","given":"Julie G."},{"family":"Marques dos Santos","given":"Mauricius"},{"family":"Anderson","given":"Rebecca L."},{"family":"Metwali","given":"Nervana"},{"family":"Neilson","given":"Julia W."},{"family":"Maier","given":"Raina M."},{"family":"Gilbert","given":"Jack A."},{"family":"Holbreich","given":"Mark"},{"family":"Thorne","given":"Peter S."},{"family":"Martinez","given":"Fernando D."},{"family":"Mutius","given":"Erika","non-dropping-particle":"von"},{"family":"Vercelli","given":"Donata"},{"family":"Ober","given":"Carole"},{"family":"Sperling","given":"Anne I."}],"issued":{"date-parts":[["2016",8,3]]}}}],"schema":"https://github.com/citation-style-language/schema/raw/master/csl-citation.json"} </w:instrText>
      </w:r>
      <w:r w:rsidRPr="00B17C8E">
        <w:rPr>
          <w:rFonts w:asciiTheme="minorHAnsi" w:hAnsiTheme="minorHAnsi"/>
          <w:lang w:val="en-US"/>
        </w:rPr>
        <w:fldChar w:fldCharType="separate"/>
      </w:r>
      <w:r w:rsidR="0024033B" w:rsidRPr="00B17C8E">
        <w:rPr>
          <w:rFonts w:hAnsiTheme="minorHAnsi"/>
          <w:vertAlign w:val="superscript"/>
        </w:rPr>
        <w:t>6</w:t>
      </w:r>
      <w:r w:rsidRPr="00B17C8E">
        <w:fldChar w:fldCharType="end"/>
      </w:r>
      <w:r w:rsidR="006023A3" w:rsidRPr="00B17C8E">
        <w:rPr>
          <w:rFonts w:asciiTheme="minorHAnsi" w:hAnsiTheme="minorHAnsi"/>
          <w:vertAlign w:val="superscript"/>
          <w:lang w:val="en-US"/>
        </w:rPr>
        <w:t>,</w:t>
      </w:r>
      <w:r w:rsidR="006023A3" w:rsidRPr="00B17C8E">
        <w:fldChar w:fldCharType="begin"/>
      </w:r>
      <w:r w:rsidR="006023A3" w:rsidRPr="00B17C8E">
        <w:rPr>
          <w:rFonts w:asciiTheme="minorHAnsi" w:hAnsiTheme="minorHAnsi"/>
          <w:lang w:val="en-US"/>
        </w:rPr>
        <w:instrText xml:space="preserve"> ADDIN ZOTERO_ITEM CSL_CITATION {"citationID":"gUmihDsu","properties":{"formattedCitation":"{\\rtf \\super 7\\nosupersub{}}","plainCitation":"7"},"citationItems":[{"id":1105,"uris":["http://zotero.org/users/local/EAS6JUFe/items/AJ3K3GKV"],"uri":["http://zotero.org/users/local/EAS6JUFe/items/AJ3K3GKV"],"itemData":{"id":1105,"type":"article-journal","title":"Exposure to Environmental Microorganisms and Childhood Asthma","container-title":"New England Journal of Medicine","page":"701-709","volume":"364","issue":"8","DOI":"10.1056/NEJMoa1007302","ISSN":"0028-4793","journalAbbreviation":"N Engl J Med","author":[{"family":"Ege","given":"Markus J."},{"family":"Mayer","given":"Melanie"},{"family":"Normand","given":"Anne-Cécile"},{"family":"Genuneit","given":"Jon"},{"family":"Cookson","given":"William O.C.M."},{"family":"Braun-Fahrländer","given":"Charlotte"},{"family":"Heederik","given":"Dick"},{"family":"Piarroux","given":"Renaud"},{"family":"Mutius","given":"Erika","non-dropping-particle":"von"}],"issued":{"date-parts":[["2011",2,23]]}}}],"schema":"https://github.com/citation-style-language/schema/raw/master/csl-citation.json"} </w:instrText>
      </w:r>
      <w:r w:rsidR="006023A3" w:rsidRPr="00B17C8E">
        <w:rPr>
          <w:rFonts w:asciiTheme="minorHAnsi" w:hAnsiTheme="minorHAnsi"/>
        </w:rPr>
        <w:fldChar w:fldCharType="separate"/>
      </w:r>
      <w:r w:rsidR="0024033B" w:rsidRPr="00B17C8E">
        <w:rPr>
          <w:rFonts w:hAnsiTheme="minorHAnsi"/>
          <w:vertAlign w:val="superscript"/>
        </w:rPr>
        <w:t>7</w:t>
      </w:r>
      <w:r w:rsidR="006023A3" w:rsidRPr="00B17C8E">
        <w:fldChar w:fldCharType="end"/>
      </w:r>
      <w:r w:rsidR="004E210A" w:rsidRPr="00B17C8E">
        <w:rPr>
          <w:rFonts w:asciiTheme="minorHAnsi" w:eastAsiaTheme="minorEastAsia" w:hAnsiTheme="minorHAnsi" w:cstheme="minorBidi"/>
          <w:lang w:val="en-US"/>
        </w:rPr>
        <w:t xml:space="preserve">, which </w:t>
      </w:r>
      <w:r w:rsidR="00614C55" w:rsidRPr="00B17C8E">
        <w:rPr>
          <w:rFonts w:asciiTheme="minorHAnsi" w:eastAsiaTheme="minorEastAsia" w:hAnsiTheme="minorHAnsi" w:cstheme="minorBidi"/>
          <w:lang w:val="en-US"/>
        </w:rPr>
        <w:t>can affect epigenetic patterns leading to changes in gene regulation, and consequently</w:t>
      </w:r>
      <w:r w:rsidR="00665C3A" w:rsidRPr="00B17C8E">
        <w:rPr>
          <w:rFonts w:asciiTheme="minorHAnsi" w:eastAsiaTheme="minorEastAsia" w:hAnsiTheme="minorHAnsi" w:cstheme="minorBidi"/>
          <w:lang w:val="en-US"/>
        </w:rPr>
        <w:t xml:space="preserve"> to altered biological responses contribut</w:t>
      </w:r>
      <w:r w:rsidR="000F4C9D" w:rsidRPr="00B17C8E">
        <w:rPr>
          <w:rFonts w:asciiTheme="minorHAnsi" w:eastAsiaTheme="minorEastAsia" w:hAnsiTheme="minorHAnsi" w:cstheme="minorBidi"/>
          <w:lang w:val="en-US"/>
        </w:rPr>
        <w:t>ing</w:t>
      </w:r>
      <w:r w:rsidR="00665C3A" w:rsidRPr="00B17C8E">
        <w:rPr>
          <w:rFonts w:asciiTheme="minorHAnsi" w:eastAsiaTheme="minorEastAsia" w:hAnsiTheme="minorHAnsi" w:cstheme="minorBidi"/>
          <w:lang w:val="en-US"/>
        </w:rPr>
        <w:t xml:space="preserve"> to disease susceptibility</w:t>
      </w:r>
      <w:r w:rsidR="00C30B3A" w:rsidRPr="00B17C8E">
        <w:fldChar w:fldCharType="begin"/>
      </w:r>
      <w:r w:rsidR="006023A3" w:rsidRPr="00B17C8E">
        <w:rPr>
          <w:rFonts w:asciiTheme="minorHAnsi" w:eastAsiaTheme="minorEastAsia" w:hAnsiTheme="minorHAnsi" w:cstheme="minorBidi"/>
          <w:lang w:val="en-US"/>
        </w:rPr>
        <w:instrText xml:space="preserve"> ADDIN ZOTERO_ITEM CSL_CITATION {"citationID":"gIevksfB","properties":{"formattedCitation":"{\\rtf \\super 8\\nosupersub{}}","plainCitation":"8"},"citationItems":[{"id":803,"uris":["http://zotero.org/users/local/EAS6JUFe/items/95F2BHXF"],"uri":["http://zotero.org/users/local/EAS6JUFe/items/95F2BHXF"],"itemData":{"id":803,"type":"article-journal","title":"DNA Methylation in Newborns and Maternal Smoking in Pregnancy: Genome-wide Consortium Meta-analysis","container-title":"The American Journal of Human Genetics","page":"680-696","volume":"98","issue":"4","DOI":"10.1016/j.ajhg.2016.02.019","ISSN":"0002-9297","author":[{"family":"Joubert","given":"Bonnie R."},{"family":"Felix","given":"Janine F."},{"family":"Yousefi","given":"Paul"},{"family":"Bakulski","given":"Kelly M."},{"family":"Just","given":"Allan C."},{"family":"Breton","given":"Carrie"},{"family":"Reese","given":"Sarah E."},{"family":"Markunas","given":"Christina A."},{"family":"Richmond","given":"Rebecca C."},{"family":"Xu","given":"Cheng-Jian"},{"family":"Küpers","given":"Leanne K."},{"family":"Oh","given":"Sam S."},{"family":"Hoyo","given":"Cathrine"},{"family":"Gruzieva","given":"Olena"},{"family":"Söderhäll","given":"Cilla"},{"family":"Salas","given":"Lucas A."},{"family":"Baïz","given":"Nour"},{"family":"Zhang","given":"Hongmei"},{"family":"Lepeule","given":"Johanna"},{"family":"Ruiz","given":"Carlos"},{"family":"Ligthart","given":"Symen"},{"family":"Wang","given":"Tianyuan"},{"family":"Taylor","given":"Jack A."},{"family":"Duijts","given":"Liesbeth"},{"family":"Sharp","given":"Gemma C."},{"family":"Jankipersadsing","given":"Soesma A."},{"family":"Nilsen","given":"Roy M."},{"family":"Vaez","given":"Ahmad"},{"family":"Fallin","given":"M. Daniele"},{"family":"Hu","given":"Donglei"},{"family":"Litonjua","given":"Augusto A."},{"family":"Fuemmeler","given":"Bernard F."},{"family":"Huen","given":"Karen"},{"family":"Kere","given":"Juha"},{"family":"Kull","given":"Inger"},{"family":"Munthe-Kaas","given":"Monica Cheng"},{"family":"Gehring","given":"Ulrike"},{"family":"Bustamante","given":"Mariona"},{"family":"Saurel-Coubizolles","given":"Marie José"},{"family":"Quraishi","given":"Bilal M."},{"family":"Ren","given":"Jie"},{"family":"Tost","given":"Jörg"},{"family":"Gonzalez","given":"Juan R."},{"family":"Peters","given":"Marjolein J."},{"family":"Håberg","given":"Siri E."},{"family":"Xu","given":"Zongli"},{"family":"van Meurs","given":"Joyce B."},{"family":"Gaunt","given":"Tom R."},{"family":"Kerkhof","given":"Marjan"},{"family":"Corpeleijn","given":"Eva"},{"family":"Feinberg","given":"Andrew P."},{"family":"Eng","given":"Celeste"},{"family":"Baccarelli","given":"Andrea A."},{"family":"Benjamin Neelon","given":"Sara E."},{"family":"Bradman","given":"Asa"},{"family":"Merid","given":"Simon Kebede"},{"family":"Bergström","given":"Anna"},{"family":"Herceg","given":"Zdenko"},{"family":"Hernandez-Vargas","given":"Hector"},{"family":"Brunekreef","given":"Bert"},{"family":"Pinart","given":"Mariona"},{"family":"Heude","given":"Barbara"},{"family":"Ewart","given":"Susan"},{"family":"Yao","given":"Jin"},{"family":"Lemonnier","given":"Nathanaël"},{"family":"Franco","given":"Oscar H."},{"family":"Wu","given":"Michael C."},{"family":"Hofman","given":"Albert"},{"family":"McArdle","given":"Wendy"},{"family":"Van der Vlies","given":"Pieter"},{"family":"Falahi","given":"Fahimeh"},{"family":"Gillman","given":"Matthew W."},{"family":"Barcellos","given":"Lisa F."},{"family":"Kumar","given":"Ashish"},{"family":"Wickman","given":"Magnus"},{"family":"Guerra","given":"Stefano"},{"family":"Charles","given":"Marie-Aline"},{"family":"Holloway","given":"John"},{"family":"Auffray","given":"Charles"},{"family":"Tiemeier","given":"Henning W."},{"family":"Smith","given":"George Davey"},{"family":"Postma","given":"Dirkje"},{"family":"Hivert","given":"Marie-France"},{"family":"Eskenazi","given":"Brenda"},{"family":"Vrijheid","given":"Martine"},{"family":"Arshad","given":"Hasan"},{"family":"Antó","given":"Josep M."},{"family":"Dehghan","given":"Abbas"},{"family":"Karmaus","given":"Wilfried"},{"family":"Annesi-Maesano","given":"Isabella"},{"family":"Sunyer","given":"Jordi"},{"family":"Ghantous","given":"Akram"},{"family":"Pershagen","given":"Göran"},{"family":"Holland","given":"Nina"},{"family":"Murphy","given":"Susan K."},{"family":"DeMeo","given":"Dawn L."},{"family":"Burchard","given":"Esteban G."},{"family":"Ladd-Acosta","given":"Christine"},{"family":"Snieder","given":"Harold"},{"family":"Nystad","given":"Wenche"},{"family":"Koppelman","given":"Gerard H."},{"family":"Relton","given":"Caroline L."},{"family":"Jaddoe","given":"Vincent W.V."},{"family":"Wilcox","given":"Allen"},{"family":"Melén","given":"Erik"},{"family":"London","given":"Stephanie J."}],"issued":{"date-parts":[["2016"]]}}}],"schema":"https://github.com/citation-style-language/schema/raw/master/csl-citation.json"} </w:instrText>
      </w:r>
      <w:r w:rsidR="00C30B3A" w:rsidRPr="00B17C8E">
        <w:rPr>
          <w:rFonts w:asciiTheme="minorHAnsi" w:eastAsiaTheme="minorEastAsia" w:hAnsiTheme="minorHAnsi" w:cstheme="minorBidi"/>
          <w:lang w:val="en-US"/>
        </w:rPr>
        <w:fldChar w:fldCharType="separate"/>
      </w:r>
      <w:r w:rsidR="0024033B" w:rsidRPr="00B17C8E">
        <w:rPr>
          <w:rFonts w:hAnsiTheme="minorHAnsi"/>
          <w:vertAlign w:val="superscript"/>
        </w:rPr>
        <w:t>8</w:t>
      </w:r>
      <w:r w:rsidR="00C30B3A" w:rsidRPr="00B17C8E">
        <w:fldChar w:fldCharType="end"/>
      </w:r>
      <w:r w:rsidR="00C30B3A" w:rsidRPr="00B17C8E">
        <w:rPr>
          <w:rFonts w:asciiTheme="minorHAnsi" w:eastAsiaTheme="minorEastAsia" w:hAnsiTheme="minorHAnsi" w:cstheme="minorBidi"/>
          <w:vertAlign w:val="superscript"/>
          <w:lang w:val="en-US"/>
        </w:rPr>
        <w:t>,</w:t>
      </w:r>
      <w:r w:rsidR="00A6437D" w:rsidRPr="00B17C8E">
        <w:fldChar w:fldCharType="begin"/>
      </w:r>
      <w:r w:rsidR="006023A3" w:rsidRPr="00B17C8E">
        <w:rPr>
          <w:rFonts w:asciiTheme="minorHAnsi" w:eastAsiaTheme="minorEastAsia" w:hAnsiTheme="minorHAnsi" w:cstheme="minorBidi"/>
          <w:lang w:val="en-US"/>
        </w:rPr>
        <w:instrText xml:space="preserve"> ADDIN ZOTERO_ITEM CSL_CITATION {"citationID":"sgC5llPD","properties":{"formattedCitation":"{\\rtf \\super 9\\nosupersub{}}","plainCitation":"9"},"citationItems":[{"id":831,"uris":["http://zotero.org/users/local/EAS6JUFe/items/M2ER9XRS"],"uri":["http://zotero.org/users/local/EAS6JUFe/items/M2ER9XRS"],"itemData":{"id":831,"type":"article-journal","title":"The emerging landscape of dynamic DNA methylation in early childhood","container-title":"BMC Genomics","page":"25","volume":"18","issue":"1","abstract":"DNA methylation has been found to associate with disease, aging and environmental exposure, but it is unknown how genome, environment and disease influence DNA methylation dynamics in childhood.","DOI":"10.1186/s12864-016-3452-1","ISSN":"1471-2164","journalAbbreviation":"BMC Genomics","author":[{"family":"Xu","given":"Cheng-Jian"},{"family":"Bonder","given":"Marc Jan"},{"family":"Söderhäll","given":"Cilla"},{"family":"Bustamante","given":"Mariona"},{"family":"Baïz","given":"Nour"},{"family":"Gehring","given":"Ulrike"},{"family":"Jankipersadsing","given":"Soesma A."},{"family":"Vlies","given":"Pieter","non-dropping-particle":"van der"},{"family":"Diemen","given":"Cleo C.","non-dropping-particle":"van"},{"family":"Rijkom","given":"Bianca","non-dropping-particle":"van"},{"family":"Just","given":"Jocelyne"},{"family":"Kull","given":"Inger"},{"family":"Kere","given":"Juha"},{"family":"Antó","given":"Josep Maria"},{"family":"Bousquet","given":"Jean"},{"family":"Zhernakova","given":"Alexandra"},{"family":"Wijmenga","given":"Cisca"},{"family":"Annesi-Maesano","given":"Isabella"},{"family":"Sunyer","given":"Jordi"},{"family":"Melén","given":"Erik"},{"family":"Li","given":"Yang"},{"family":"Postma","given":"Dirkje S."},{"family":"Koppelman","given":"Gerard H."}],"issued":{"date-parts":[["2017"]]}}}],"schema":"https://github.com/citation-style-language/schema/raw/master/csl-citation.json"} </w:instrText>
      </w:r>
      <w:r w:rsidR="00A6437D" w:rsidRPr="00B17C8E">
        <w:rPr>
          <w:rFonts w:asciiTheme="minorHAnsi" w:eastAsiaTheme="minorEastAsia" w:hAnsiTheme="minorHAnsi" w:cstheme="minorBidi"/>
          <w:lang w:val="en-US"/>
        </w:rPr>
        <w:fldChar w:fldCharType="separate"/>
      </w:r>
      <w:r w:rsidR="0024033B" w:rsidRPr="00B17C8E">
        <w:rPr>
          <w:rFonts w:hAnsiTheme="minorHAnsi"/>
          <w:vertAlign w:val="superscript"/>
        </w:rPr>
        <w:t>9</w:t>
      </w:r>
      <w:r w:rsidR="00A6437D" w:rsidRPr="00B17C8E">
        <w:fldChar w:fldCharType="end"/>
      </w:r>
      <w:r w:rsidR="00870DF9" w:rsidRPr="00B17C8E">
        <w:rPr>
          <w:rFonts w:asciiTheme="minorHAnsi" w:eastAsiaTheme="minorEastAsia" w:hAnsiTheme="minorHAnsi" w:cstheme="minorBidi"/>
          <w:lang w:val="en-US"/>
        </w:rPr>
        <w:t xml:space="preserve">. </w:t>
      </w:r>
      <w:r w:rsidR="00CC0FFD" w:rsidRPr="00B17C8E">
        <w:rPr>
          <w:rFonts w:asciiTheme="minorHAnsi" w:eastAsiaTheme="minorEastAsia" w:hAnsiTheme="minorHAnsi" w:cstheme="minorBidi"/>
          <w:lang w:val="en-US"/>
        </w:rPr>
        <w:t>In support of this</w:t>
      </w:r>
      <w:r w:rsidR="0005732B" w:rsidRPr="00B17C8E">
        <w:rPr>
          <w:rFonts w:asciiTheme="minorHAnsi" w:eastAsiaTheme="minorEastAsia" w:hAnsiTheme="minorHAnsi" w:cstheme="minorBidi"/>
          <w:lang w:val="en-US"/>
        </w:rPr>
        <w:t>,</w:t>
      </w:r>
      <w:r w:rsidR="00665C3A" w:rsidRPr="00B17C8E">
        <w:rPr>
          <w:rFonts w:asciiTheme="minorHAnsi" w:eastAsiaTheme="minorEastAsia" w:hAnsiTheme="minorHAnsi" w:cstheme="minorBidi"/>
          <w:lang w:val="en-US"/>
        </w:rPr>
        <w:t xml:space="preserve"> epigenetic changes have been ob</w:t>
      </w:r>
      <w:r w:rsidR="004746AB" w:rsidRPr="00B17C8E">
        <w:rPr>
          <w:rFonts w:asciiTheme="minorHAnsi" w:eastAsiaTheme="minorEastAsia" w:hAnsiTheme="minorHAnsi" w:cstheme="minorBidi"/>
          <w:lang w:val="en-US"/>
        </w:rPr>
        <w:t>served at specific genomic loci</w:t>
      </w:r>
      <w:r w:rsidR="0005732B" w:rsidRPr="00B17C8E">
        <w:rPr>
          <w:rFonts w:asciiTheme="minorHAnsi" w:eastAsiaTheme="minorEastAsia" w:hAnsiTheme="minorHAnsi" w:cstheme="minorBidi"/>
          <w:lang w:val="en-US"/>
        </w:rPr>
        <w:t xml:space="preserve"> for asthma</w:t>
      </w:r>
      <w:r w:rsidR="00665C3A" w:rsidRPr="00B17C8E">
        <w:rPr>
          <w:rFonts w:asciiTheme="minorHAnsi" w:eastAsiaTheme="minorEastAsia" w:hAnsiTheme="minorHAnsi" w:cstheme="minorBidi"/>
          <w:lang w:val="en-US"/>
        </w:rPr>
        <w:t>, including</w:t>
      </w:r>
      <w:r w:rsidRPr="00B17C8E">
        <w:rPr>
          <w:rFonts w:asciiTheme="minorHAnsi" w:eastAsiaTheme="minorEastAsia" w:hAnsiTheme="minorHAnsi" w:cstheme="minorBidi"/>
          <w:lang w:val="en-US"/>
        </w:rPr>
        <w:t xml:space="preserve"> DNA methylation</w:t>
      </w:r>
      <w:r w:rsidR="0085449D" w:rsidRPr="00B17C8E">
        <w:rPr>
          <w:rFonts w:asciiTheme="minorHAnsi" w:eastAsiaTheme="minorEastAsia" w:hAnsiTheme="minorHAnsi" w:cstheme="minorBidi"/>
          <w:lang w:val="en-US"/>
        </w:rPr>
        <w:t xml:space="preserve"> </w:t>
      </w:r>
      <w:r w:rsidR="00593AA6" w:rsidRPr="00B17C8E">
        <w:rPr>
          <w:rFonts w:asciiTheme="minorHAnsi" w:eastAsiaTheme="minorEastAsia" w:hAnsiTheme="minorHAnsi" w:cstheme="minorBidi"/>
          <w:lang w:val="en-US"/>
        </w:rPr>
        <w:t>CpG</w:t>
      </w:r>
      <w:r w:rsidR="0030413C" w:rsidRPr="00B17C8E">
        <w:rPr>
          <w:rFonts w:asciiTheme="minorHAnsi" w:eastAsiaTheme="minorEastAsia" w:hAnsiTheme="minorHAnsi" w:cstheme="minorBidi"/>
          <w:lang w:val="en-US"/>
        </w:rPr>
        <w:t xml:space="preserve"> sites</w:t>
      </w:r>
      <w:r w:rsidR="006D506D" w:rsidRPr="00B17C8E">
        <w:rPr>
          <w:rFonts w:asciiTheme="minorHAnsi" w:eastAsiaTheme="minorEastAsia" w:hAnsiTheme="minorHAnsi" w:cstheme="minorBidi"/>
          <w:lang w:val="en-US"/>
        </w:rPr>
        <w:t xml:space="preserve"> </w:t>
      </w:r>
      <w:r w:rsidR="0030413C" w:rsidRPr="00B17C8E">
        <w:rPr>
          <w:rFonts w:asciiTheme="minorHAnsi" w:eastAsiaTheme="minorEastAsia" w:hAnsiTheme="minorHAnsi" w:cstheme="minorBidi"/>
          <w:lang w:val="en-US"/>
        </w:rPr>
        <w:t>(CpG</w:t>
      </w:r>
      <w:r w:rsidR="00593AA6" w:rsidRPr="00B17C8E">
        <w:rPr>
          <w:rFonts w:asciiTheme="minorHAnsi" w:eastAsiaTheme="minorEastAsia" w:hAnsiTheme="minorHAnsi" w:cstheme="minorBidi"/>
          <w:lang w:val="en-US"/>
        </w:rPr>
        <w:t>s</w:t>
      </w:r>
      <w:r w:rsidR="0030413C" w:rsidRPr="00B17C8E">
        <w:rPr>
          <w:rFonts w:asciiTheme="minorHAnsi" w:eastAsiaTheme="minorEastAsia" w:hAnsiTheme="minorHAnsi" w:cstheme="minorBidi"/>
          <w:lang w:val="en-US"/>
        </w:rPr>
        <w:t>)</w:t>
      </w:r>
      <w:r w:rsidR="00A94ACE" w:rsidRPr="00B17C8E">
        <w:fldChar w:fldCharType="begin"/>
      </w:r>
      <w:r w:rsidR="006023A3" w:rsidRPr="00B17C8E">
        <w:rPr>
          <w:rFonts w:asciiTheme="minorHAnsi" w:eastAsiaTheme="minorEastAsia" w:hAnsiTheme="minorHAnsi" w:cstheme="minorBidi"/>
          <w:lang w:val="en-US"/>
        </w:rPr>
        <w:instrText xml:space="preserve"> ADDIN ZOTERO_ITEM CSL_CITATION {"citationID":"FOoEGa23","properties":{"formattedCitation":"{\\rtf \\super 10\\nosupersub{}}","plainCitation":"10"},"citationItems":[{"id":801,"uris":["http://zotero.org/users/local/EAS6JUFe/items/K9DFC39D"],"uri":["http://zotero.org/users/local/EAS6JUFe/items/K9DFC39D"],"itemData":{"id":801,"type":"article-journal","title":"An epigenome-wide association study of total serum immunoglobulin E concentration","container-title":"Nature","page":"670-674","volume":"520","issue":"7549","ISSN":"0028-0836","journalAbbreviation":"Nature","author":[{"family":"Liang","given":"Liming"},{"family":"Willis-Owen","given":"Saffron A. G."},{"family":"Laprise","given":"Catherine"},{"family":"Wong","given":"Kenny C. C."},{"family":"Davies","given":"Gwyneth A."},{"family":"Hudson","given":"Thomas J."},{"family":"Binia","given":"Aristea"},{"family":"Hopkin","given":"Julian M."},{"family":"Yang","given":"Ivana V."},{"family":"Grundberg","given":"Elin"},{"family":"Busche","given":"Stephan"},{"family":"Hudson","given":"Marie"},{"family":"Ronnblom","given":"Lars"},{"family":"Pastinen","given":"Tomi M."},{"family":"Schwartz","given":"David A."},{"family":"Lathrop","given":"G. Mark"},{"family":"Moffatt","given":"Miriam F."},{"family":"Cookson","given":"William O. C. M."}],"issued":{"date-parts":[["2015",4,30]]}}}],"schema":"https://github.com/citation-style-language/schema/raw/master/csl-citation.json"} </w:instrText>
      </w:r>
      <w:r w:rsidR="00A94ACE" w:rsidRPr="00B17C8E">
        <w:rPr>
          <w:rFonts w:asciiTheme="minorHAnsi" w:eastAsiaTheme="minorEastAsia" w:hAnsiTheme="minorHAnsi" w:cstheme="minorBidi"/>
          <w:lang w:val="en-US"/>
        </w:rPr>
        <w:fldChar w:fldCharType="separate"/>
      </w:r>
      <w:r w:rsidR="0024033B" w:rsidRPr="00B17C8E">
        <w:rPr>
          <w:rFonts w:hAnsiTheme="minorHAnsi"/>
          <w:vertAlign w:val="superscript"/>
        </w:rPr>
        <w:t>10</w:t>
      </w:r>
      <w:r w:rsidR="00A94ACE" w:rsidRPr="00B17C8E">
        <w:fldChar w:fldCharType="end"/>
      </w:r>
      <w:r w:rsidR="00A94ACE" w:rsidRPr="00B17C8E">
        <w:rPr>
          <w:rFonts w:asciiTheme="minorHAnsi" w:eastAsiaTheme="minorEastAsia" w:hAnsiTheme="minorHAnsi" w:cstheme="minorBidi"/>
          <w:vertAlign w:val="superscript"/>
          <w:lang w:val="en-US"/>
        </w:rPr>
        <w:t>,</w:t>
      </w:r>
      <w:r w:rsidR="00EA67AB" w:rsidRPr="00B17C8E">
        <w:fldChar w:fldCharType="begin"/>
      </w:r>
      <w:r w:rsidR="00566F62" w:rsidRPr="00B17C8E">
        <w:instrText xml:space="preserve"> ADDIN ZOTERO_ITEM CSL_CITATION {"citationID":"qFcm5Nuc","properties":{"formattedCitation":"{\\rtf \\super 11\\nosupersub{}}","plainCitation":"11"},"citationItems":[{"id":1124,"uris":["http://zotero.org/users/local/EAS6JUFe/items/VBC3JNAA"],"uri":["http://zotero.org/users/local/EAS6JUFe/items/VBC3JNAA"],"itemData":{"id":1124,"type":"article-journal","title":"Epigenome-wide analysis links SMAD3 methylation at birth to asthma in children of asthmatic mothers","container-title":"Journal of Allergy and Clinical Immunology","URL":"http://dx.doi.org/10.1016/j.jaci.2016.10.041","DOI":"10.1016/j.jaci.2016.10.041","ISSN":"0091-6749","author":[{"family":"DeVries","given":"Avery"},{"family":"Wlasiuk","given":"Gabriela"},{"family":"Miller","given":"Susan J."},{"family":"Bosco","given":"Anthony"},{"family":"Stern","given":"Debra A."},{"family":"Lohman","given":"I. Carla"},{"family":"Rothers","given":"Janet"},{"family":"Jones","given":"Anya C."},{"family":"Nicodemus-Johnson","given":"Jessie"},{"family":"Vasquez","given":"Monica M."},{"family":"Curtin","given":"John A."},{"family":"Simpson","given":"Angela"},{"family":"Custovic","given":"Adnan"},{"family":"Jackson","given":"Daniel J."},{"family":"Gern","given":"James E."},{"family":"Lemanske","given":"Robert F.","suffix":"Jr."},{"family":"Guerra","given":"Stefano"},{"family":"Wright","given":"Anne L."},{"family":"Ober","given":"Carole"},{"family":"Halonen","given":"Marilyn"},{"family":"Vercelli","given":"Donata"}]}}],"schema":"https://github.com/citation-style-language/schema/raw/master/csl-citation.json"} </w:instrText>
      </w:r>
      <w:r w:rsidR="00EA67AB" w:rsidRPr="00B17C8E">
        <w:fldChar w:fldCharType="separate"/>
      </w:r>
      <w:r w:rsidR="0024033B" w:rsidRPr="00B17C8E">
        <w:rPr>
          <w:vertAlign w:val="superscript"/>
        </w:rPr>
        <w:t>11</w:t>
      </w:r>
      <w:r w:rsidR="00EA67AB" w:rsidRPr="00B17C8E">
        <w:fldChar w:fldCharType="end"/>
      </w:r>
      <w:r w:rsidR="00A94ACE" w:rsidRPr="00B17C8E">
        <w:rPr>
          <w:rFonts w:asciiTheme="minorHAnsi" w:eastAsiaTheme="minorEastAsia" w:hAnsiTheme="minorHAnsi" w:cstheme="minorBidi"/>
          <w:vertAlign w:val="superscript"/>
          <w:lang w:val="en-US"/>
        </w:rPr>
        <w:t>,</w:t>
      </w:r>
      <w:r w:rsidR="00A94ACE" w:rsidRPr="00B17C8E">
        <w:fldChar w:fldCharType="begin"/>
      </w:r>
      <w:r w:rsidR="006023A3" w:rsidRPr="00B17C8E">
        <w:rPr>
          <w:rFonts w:asciiTheme="minorHAnsi" w:eastAsiaTheme="minorEastAsia" w:hAnsiTheme="minorHAnsi" w:cstheme="minorBidi"/>
          <w:vertAlign w:val="superscript"/>
          <w:lang w:val="en-US"/>
        </w:rPr>
        <w:instrText xml:space="preserve"> ADDIN ZOTERO_ITEM CSL_CITATION {"citationID":"fb6eI6FK","properties":{"formattedCitation":"{\\rtf \\super 12\\nosupersub{}}","plainCitation":"12"},"citationItems":[{"id":1014,"uris":["http://zotero.org/users/local/EAS6JUFe/items/V4JRK3IK"],"uri":["http://zotero.org/users/local/EAS6JUFe/items/V4JRK3IK"],"itemData":{"id":1014,"type":"article-journal","title":"DNA methylation and childhood asthma in the inner city","container-title":"Journal of Allergy and Clinical Immunology","page":"69-80","volume":"136","issue":"1","DOI":"10.1016/j.jaci.2015.01.025","ISSN":"0091-6749","author":[{"family":"Yang","given":"Ivana V."},{"family":"Pedersen","given":"Brent S."},{"family":"Liu","given":"Andrew"},{"family":"O'Connor","given":"George T."},{"family":"Teach","given":"Stephen J."},{"family":"Kattan","given":"Meyer"},{"family":"Misiak","given":"Rana Tawil"},{"family":"Gruchalla","given":"Rebecca"},{"family":"Steinbach","given":"Suzanne F."},{"family":"Szefler","given":"Stanley J."},{"family":"Gill","given":"Michelle A."},{"family":"Calatroni","given":"Agustin"},{"family":"David","given":"Gloria"},{"family":"Hennessy","given":"Corinne E."},{"family":"Davidson","given":"Elizabeth J."},{"family":"Zhang","given":"Weiming"},{"family":"Gergen","given":"Peter"},{"family":"Togias","given":"Alkis"},{"family":"Busse","given":"William W."},{"family":"Schwartz","given":"David A."}]}}],"schema":"https://github.com/citation-style-language/schema/raw/master/csl-citation.json"} </w:instrText>
      </w:r>
      <w:r w:rsidR="00A94ACE" w:rsidRPr="00B17C8E">
        <w:rPr>
          <w:rFonts w:asciiTheme="minorHAnsi" w:eastAsiaTheme="minorEastAsia" w:hAnsiTheme="minorHAnsi" w:cstheme="minorBidi"/>
          <w:vertAlign w:val="superscript"/>
          <w:lang w:val="en-US"/>
        </w:rPr>
        <w:fldChar w:fldCharType="separate"/>
      </w:r>
      <w:r w:rsidR="0024033B" w:rsidRPr="00B17C8E">
        <w:rPr>
          <w:rFonts w:hAnsiTheme="minorHAnsi"/>
          <w:vertAlign w:val="superscript"/>
        </w:rPr>
        <w:t>12</w:t>
      </w:r>
      <w:r w:rsidR="00A94ACE" w:rsidRPr="00B17C8E">
        <w:fldChar w:fldCharType="end"/>
      </w:r>
      <w:r w:rsidR="007471A4" w:rsidRPr="00B17C8E">
        <w:rPr>
          <w:rFonts w:asciiTheme="minorHAnsi" w:eastAsiaTheme="minorEastAsia" w:hAnsiTheme="minorHAnsi" w:cstheme="minorBidi"/>
          <w:vertAlign w:val="superscript"/>
          <w:lang w:val="en-US"/>
        </w:rPr>
        <w:t>,</w:t>
      </w:r>
      <w:r w:rsidR="007471A4" w:rsidRPr="00B17C8E">
        <w:fldChar w:fldCharType="begin"/>
      </w:r>
      <w:r w:rsidR="006023A3" w:rsidRPr="00B17C8E">
        <w:rPr>
          <w:rFonts w:asciiTheme="minorHAnsi" w:eastAsiaTheme="minorEastAsia" w:hAnsiTheme="minorHAnsi" w:cstheme="minorBidi"/>
          <w:vertAlign w:val="superscript"/>
          <w:lang w:val="en-US"/>
        </w:rPr>
        <w:instrText xml:space="preserve"> ADDIN ZOTERO_ITEM CSL_CITATION {"citationID":"IG03EBuv","properties":{"formattedCitation":"{\\rtf \\super 13\\nosupersub{}}","plainCitation":"13"},"citationItems":[{"id":1101,"uris":["http://zotero.org/users/local/EAS6JUFe/items/2GPT6NUJ"],"uri":["http://zotero.org/users/local/EAS6JUFe/items/2GPT6NUJ"],"itemData":{"id":1101,"type":"article-journal","title":"The Nasal Methylome: A Key to Understanding Allergic Asthma","container-title":"American Journal of Respiratory and Critical Care Medicine","page":"829-831","volume":"195","issue":"6","source":"CrossRef","DOI":"10.1164/rccm.201608-1558LE","ISSN":"1073-449X, 1535-4970","shortTitle":"The Nasal Methylome","language":"en","author":[{"family":"Yang","given":"Ivana V."},{"family":"Richards","given":"Adam"},{"family":"Davidson","given":"Elizabeth J."},{"family":"Stevens","given":"Allen D."},{"family":"Kolakowski","given":"Christena A."},{"family":"Martin","given":"Richard J."},{"family":"Schwartz","given":"David A."}],"issued":{"date-parts":[["2017",3,15]]}}}],"schema":"https://github.com/citation-style-language/schema/raw/master/csl-citation.json"} </w:instrText>
      </w:r>
      <w:r w:rsidR="007471A4" w:rsidRPr="00B17C8E">
        <w:rPr>
          <w:rFonts w:asciiTheme="minorHAnsi" w:eastAsiaTheme="minorEastAsia" w:hAnsiTheme="minorHAnsi" w:cstheme="minorBidi"/>
          <w:vertAlign w:val="superscript"/>
          <w:lang w:val="en-US"/>
        </w:rPr>
        <w:fldChar w:fldCharType="separate"/>
      </w:r>
      <w:r w:rsidR="0024033B" w:rsidRPr="00B17C8E">
        <w:rPr>
          <w:rFonts w:hAnsiTheme="minorHAnsi"/>
          <w:vertAlign w:val="superscript"/>
        </w:rPr>
        <w:t>13</w:t>
      </w:r>
      <w:r w:rsidR="007471A4" w:rsidRPr="00B17C8E">
        <w:fldChar w:fldCharType="end"/>
      </w:r>
      <w:r w:rsidR="00BF1D56" w:rsidRPr="00B17C8E">
        <w:rPr>
          <w:vertAlign w:val="superscript"/>
        </w:rPr>
        <w:t>,</w:t>
      </w:r>
      <w:r w:rsidR="00BF1D56" w:rsidRPr="00B17C8E">
        <w:rPr>
          <w:vertAlign w:val="superscript"/>
        </w:rPr>
        <w:fldChar w:fldCharType="begin"/>
      </w:r>
      <w:r w:rsidR="00BF1D56" w:rsidRPr="00B17C8E">
        <w:rPr>
          <w:vertAlign w:val="superscript"/>
        </w:rPr>
        <w:instrText xml:space="preserve"> ADDIN ZOTERO_ITEM CSL_CITATION {"citationID":"d8SS9C1H","properties":{"formattedCitation":"{\\rtf \\super 14\\nosupersub{}}","plainCitation":"14"},"citationItems":[{"id":1256,"uris":["http://zotero.org/users/local/EAS6JUFe/items/MR9N5MSG"],"uri":["http://zotero.org/users/local/EAS6JUFe/items/MR9N5MSG"],"itemData":{"id":1256,"type":"article-journal","title":"DNA methylation in lung cells is associated with asthma endotypes and genetic risk","container-title":"JCI Insight","volume":"1","issue":"20","source":"CrossRef","URL":"https://insight.jci.org/articles/view/90151","DOI":"10.1172/jci.insight.90151","ISSN":"2379-3708","language":"en","author":[{"family":"Nicodemus-Johnson","given":"Jessie"},{"family":"Myers","given":"Rachel A."},{"family":"Sakabe","given":"Noburu J."},{"family":"Sobreira","given":"Debora R."},{"family":"Hogarth","given":"Douglas K."},{"family":"Naureckas","given":"Edward T."},{"family":"Sperling","given":"Anne I."},{"family":"Solway","given":"Julian"},{"family":"White","given":"Steven R."},{"family":"Nobrega","given":"Marcelo A."},{"family":"Nicolae","given":"Dan L."},{"family":"Gilad","given":"Yoav"},{"family":"Ober","given":"Carole"}],"issued":{"date-parts":[["2016",12,8]]},"accessed":{"date-parts":[["2017",11,16]]}}}],"schema":"https://github.com/citation-style-language/schema/raw/master/csl-citation.json"} </w:instrText>
      </w:r>
      <w:r w:rsidR="00BF1D56" w:rsidRPr="00B17C8E">
        <w:rPr>
          <w:vertAlign w:val="superscript"/>
        </w:rPr>
        <w:fldChar w:fldCharType="separate"/>
      </w:r>
      <w:r w:rsidR="00BF1D56" w:rsidRPr="00B17C8E">
        <w:rPr>
          <w:szCs w:val="24"/>
          <w:vertAlign w:val="superscript"/>
        </w:rPr>
        <w:t>14</w:t>
      </w:r>
      <w:r w:rsidR="00BF1D56" w:rsidRPr="00B17C8E">
        <w:rPr>
          <w:vertAlign w:val="superscript"/>
        </w:rPr>
        <w:fldChar w:fldCharType="end"/>
      </w:r>
      <w:r w:rsidR="002C1439" w:rsidRPr="00B17C8E">
        <w:rPr>
          <w:rFonts w:asciiTheme="minorHAnsi" w:eastAsiaTheme="minorEastAsia" w:hAnsiTheme="minorHAnsi" w:cstheme="minorBidi"/>
          <w:vertAlign w:val="superscript"/>
          <w:lang w:val="en-US"/>
        </w:rPr>
        <w:t>,</w:t>
      </w:r>
      <w:r w:rsidR="00BF1D56" w:rsidRPr="00B17C8E">
        <w:rPr>
          <w:rFonts w:asciiTheme="minorHAnsi" w:eastAsiaTheme="minorEastAsia" w:hAnsiTheme="minorHAnsi" w:cstheme="minorBidi"/>
          <w:vertAlign w:val="superscript"/>
          <w:lang w:val="en-US"/>
        </w:rPr>
        <w:fldChar w:fldCharType="begin"/>
      </w:r>
      <w:r w:rsidR="00BF1D56" w:rsidRPr="00B17C8E">
        <w:rPr>
          <w:rFonts w:asciiTheme="minorHAnsi" w:eastAsiaTheme="minorEastAsia" w:hAnsiTheme="minorHAnsi" w:cstheme="minorBidi"/>
          <w:vertAlign w:val="superscript"/>
          <w:lang w:val="en-US"/>
        </w:rPr>
        <w:instrText xml:space="preserve"> ADDIN ZOTERO_ITEM CSL_CITATION {"citationID":"3oGUW35i","properties":{"formattedCitation":"{\\rtf \\super 15\\nosupersub{}}","plainCitation":"15"},"citationItems":[{"id":1257,"uris":["http://zotero.org/users/local/EAS6JUFe/items/THT4X6BQ"],"uri":["http://zotero.org/users/local/EAS6JUFe/items/THT4X6BQ"],"itemData":{"id":1257,"type":"article-journal","title":"Genome-Wide Methylation Study Identifies an IL-13–induced Epigenetic Signature in Asthmatic Airways","container-title":"American Journal of Respiratory and Critical Care Medicine","page":"376-385","volume":"193","issue":"4","source":"CrossRef","DOI":"10.1164/rccm.201506-1243OC","ISSN":"1073-449X, 1535-4970","language":"en","author":[{"family":"Nicodemus-Johnson","given":"Jessie"},{"family":"Naughton","given":"Katherine A."},{"family":"Sudi","given":"Jyotsna"},{"family":"Hogarth","given":"Kyle"},{"family":"Naurekas","given":"Edward T."},{"family":"Nicolae","given":"Dan L."},{"family":"Sperling","given":"Anne I."},{"family":"Solway","given":"Julian"},{"family":"White","given":"Steven R."},{"family":"Ober","given":"Carole"}],"issued":{"date-parts":[["2016",2,15]]}}}],"schema":"https://github.com/citation-style-language/schema/raw/master/csl-citation.json"} </w:instrText>
      </w:r>
      <w:r w:rsidR="00BF1D56" w:rsidRPr="00B17C8E">
        <w:rPr>
          <w:rFonts w:asciiTheme="minorHAnsi" w:eastAsiaTheme="minorEastAsia" w:hAnsiTheme="minorHAnsi" w:cstheme="minorBidi"/>
          <w:vertAlign w:val="superscript"/>
          <w:lang w:val="en-US"/>
        </w:rPr>
        <w:fldChar w:fldCharType="separate"/>
      </w:r>
      <w:r w:rsidR="00BF1D56" w:rsidRPr="00B17C8E">
        <w:rPr>
          <w:rFonts w:hAnsiTheme="minorHAnsi"/>
          <w:szCs w:val="24"/>
          <w:vertAlign w:val="superscript"/>
        </w:rPr>
        <w:t>15</w:t>
      </w:r>
      <w:r w:rsidR="00BF1D56" w:rsidRPr="00B17C8E">
        <w:rPr>
          <w:rFonts w:asciiTheme="minorHAnsi" w:eastAsiaTheme="minorEastAsia" w:hAnsiTheme="minorHAnsi" w:cstheme="minorBidi"/>
          <w:vertAlign w:val="superscript"/>
          <w:lang w:val="en-US"/>
        </w:rPr>
        <w:fldChar w:fldCharType="end"/>
      </w:r>
      <w:r w:rsidR="00635F46" w:rsidRPr="00B17C8E">
        <w:rPr>
          <w:rFonts w:asciiTheme="minorHAnsi" w:eastAsiaTheme="minorEastAsia" w:hAnsiTheme="minorHAnsi" w:cstheme="minorBidi"/>
          <w:lang w:val="en-US"/>
        </w:rPr>
        <w:t xml:space="preserve"> </w:t>
      </w:r>
      <w:r w:rsidRPr="00B17C8E">
        <w:rPr>
          <w:rFonts w:asciiTheme="minorHAnsi" w:eastAsiaTheme="minorEastAsia" w:hAnsiTheme="minorHAnsi" w:cstheme="minorBidi"/>
          <w:lang w:val="en-US"/>
        </w:rPr>
        <w:t>non-coding RNAs</w:t>
      </w:r>
      <w:r w:rsidR="00A94ACE" w:rsidRPr="00B17C8E">
        <w:fldChar w:fldCharType="begin"/>
      </w:r>
      <w:r w:rsidR="00BF1D56" w:rsidRPr="00B17C8E">
        <w:rPr>
          <w:rFonts w:asciiTheme="minorHAnsi" w:eastAsiaTheme="minorEastAsia" w:hAnsiTheme="minorHAnsi" w:cstheme="minorBidi"/>
          <w:lang w:val="en-US"/>
        </w:rPr>
        <w:instrText xml:space="preserve"> ADDIN ZOTERO_ITEM CSL_CITATION {"citationID":"v5khItXB","properties":{"formattedCitation":"{\\rtf \\super 16\\nosupersub{}}","plainCitation":"16"},"citationItems":[{"id":1016,"uris":["http://zotero.org/users/local/EAS6JUFe/items/V7CJKKWR"],"uri":["http://zotero.org/users/local/EAS6JUFe/items/V7CJKKWR"],"itemData":{"id":1016,"type":"article-journal","title":"Transcriptional profiling identifies the long noncoding RNA plasmacytoma variant translocation (PVT1) as a novel regulator of the asthmatic phenotype in human airway smooth muscle","container-title":"The Journal of Allergy and Clinical Immunology","page":"780-789","volume":"139","issue":"3","archive":"PMC","archive_location":"PMC5338875","abstract":"BACKGROUND: The mechanism underlying nonsevere and severe asthma remains unclear, although it is commonly associated with increased airway smooth muscle (ASM) mass. Long noncoding RNAs (lncRNAs) are known to be important in regulating healthy primary airway smooth muscle cells (ASMCs), whereas changed expression has been observed in CD8 T cells from patients with severe asthma. METHODS: Primary ASMCs were isolated from healthy subjects (n = 9) and patients classified as having nonsevere (n = 9) or severe (n = 9) asthma. ASMCs were exposed to dexamethasone and FCS. mRNA and lncRNA expression was measured by using a microarray and quantitative real-time PCR. Bioinformatic analysis was used to examine relevant biological pathways. Finally, the lncRNA plasmacytoma variant translocation 1 (PVT1) was inhibited by transfection of primary ASMCs with small interfering RNAs, and the effect on ASMC phenotype was examined. RESULTS: The mRNA expression profile was significantly different between patient groups after exposure to dexamethasone and FCS, and these were associated with biological pathways that might be relevant to the pathogenesis of asthma, including cellular proliferation and pathways associated with glucocorticoid activity. We also observed a significant change in lncRNA expression, yet the expression of only one lncRNA (PVT1) is decreased in patients with corticosteroid-sensitive nonsevere asthma and increased in patients with corticosteroid-insensitive severe asthma. Subsequent targeting studies demonstrated the importance of this lncRNA in controlling both proliferation and IL-6 release in ASMCs from patients with severe asthma. CONCLUSIONS: lncRNAs are associated with the aberrant phenotype observed in ASMCs from asthmatic patients. Targeting PVT1 might be effective in reducing airway remodeling in asthmatic patients.","DOI":"10.1016/j.jaci.2016.06.014","ISSN":"0091-6749","author":[{"family":"Austin","given":"Philip J"},{"family":"Tsitsiou","given":"Eleni"},{"family":"Boardman","given":"Charlotte"},{"family":"Jones","given":"Simon W"},{"family":"Lindsay","given":"Mark A"},{"family":"Adcock","given":"Ian M"},{"family":"Chung","given":"Kian Fan"},{"family":"Perry","given":"Mark M"}],"issued":{"date-parts":[["2017",3]]}}}],"schema":"https://github.com/citation-style-language/schema/raw/master/csl-citation.json"} </w:instrText>
      </w:r>
      <w:r w:rsidR="00A94ACE" w:rsidRPr="00B17C8E">
        <w:rPr>
          <w:rFonts w:asciiTheme="minorHAnsi" w:eastAsiaTheme="minorEastAsia" w:hAnsiTheme="minorHAnsi" w:cstheme="minorBidi"/>
          <w:lang w:val="en-US"/>
        </w:rPr>
        <w:fldChar w:fldCharType="separate"/>
      </w:r>
      <w:r w:rsidR="00BF1D56" w:rsidRPr="00B17C8E">
        <w:rPr>
          <w:rFonts w:hAnsiTheme="minorHAnsi"/>
          <w:szCs w:val="24"/>
          <w:vertAlign w:val="superscript"/>
        </w:rPr>
        <w:t>16</w:t>
      </w:r>
      <w:r w:rsidR="00A94ACE" w:rsidRPr="00B17C8E">
        <w:fldChar w:fldCharType="end"/>
      </w:r>
      <w:r w:rsidRPr="00B17C8E">
        <w:rPr>
          <w:rFonts w:asciiTheme="minorHAnsi" w:eastAsiaTheme="minorEastAsia" w:hAnsiTheme="minorHAnsi" w:cstheme="minorBidi"/>
          <w:lang w:val="en-US"/>
        </w:rPr>
        <w:t xml:space="preserve"> and </w:t>
      </w:r>
      <w:r w:rsidR="00AF6B67" w:rsidRPr="00B17C8E">
        <w:rPr>
          <w:rFonts w:asciiTheme="minorHAnsi" w:eastAsiaTheme="minorEastAsia" w:hAnsiTheme="minorHAnsi" w:cstheme="minorBidi"/>
          <w:lang w:val="en-US"/>
        </w:rPr>
        <w:t>m</w:t>
      </w:r>
      <w:r w:rsidR="00593AA6" w:rsidRPr="00B17C8E">
        <w:rPr>
          <w:rFonts w:asciiTheme="minorHAnsi" w:eastAsiaTheme="minorEastAsia" w:hAnsiTheme="minorHAnsi" w:cstheme="minorBidi"/>
          <w:lang w:val="en-US"/>
        </w:rPr>
        <w:t>icroRNA</w:t>
      </w:r>
      <w:r w:rsidR="00593AA6" w:rsidRPr="00B17C8E">
        <w:fldChar w:fldCharType="begin"/>
      </w:r>
      <w:r w:rsidR="00BF1D56" w:rsidRPr="00B17C8E">
        <w:rPr>
          <w:rFonts w:asciiTheme="minorHAnsi" w:eastAsiaTheme="minorEastAsia" w:hAnsiTheme="minorHAnsi" w:cstheme="minorBidi"/>
          <w:lang w:val="en-US"/>
        </w:rPr>
        <w:instrText xml:space="preserve"> ADDIN ZOTERO_ITEM CSL_CITATION {"citationID":"CoDJld6r","properties":{"formattedCitation":"{\\rtf \\super 17\\nosupersub{}}","plainCitation":"17"},"citationItems":[{"id":1017,"uris":["http://zotero.org/users/local/EAS6JUFe/items/QATAFJP9"],"uri":["http://zotero.org/users/local/EAS6JUFe/items/QATAFJP9"],"itemData":{"id":1017,"type":"article-journal","title":"Asthma inflammatory phenotypes show differential microRNA expression in sputum","container-title":"Journal of Allergy and Clinical Immunology","page":"1433-1446","volume":"137","issue":"5","abstract":"Background\nAsthma is classified according to severity and inflammatory phenotype and is likely to be distinguished by specific microRNA (miRNA) expression profiles.\nObjective\nWe sought to associate miRNA expression in sputum supernatants with the inflammatory cell profile and disease severity in asthmatic patients.\nMethods\nWe investigated miRNA expression in sputum supernatants of 10 healthy subjects, 17 patients with mild-to-moderate asthma, and 9 patients with severe asthma using high-throughput, stem-loop, reverse transcriptase quantitative real-time PCR miRNA expression profiling (screening cohort, n = 36). Differentially expressed miRNAs were validated in an independent cohort (n = 60; 10 healthy subjects and 50 asthmatic patients). Cellular miRNA origin was examined by using in situ hybridization and reverse transcriptase quantitative real-time PCR. The functional role of miRNAs was assessed by using in silico analysis and in vitro transfecting miRNA mimics in human bronchial epithelial cells.\nResults\nIn 2 independent cohorts expression of miR-629-3p, miR-223-3p, and miR-142-3p was significantly upregulated in sputum of patients with severe asthma compared with that in healthy control subjects and was highest in patients with neutrophilic asthma. Expression of the 3 miRNAs was associated with sputum neutrophilia, and miR-223-3p and miR-142-3p expression was associated also with airway obstruction (FEV1/forced vital capacity). Expression of miR-629-3p was localized in the bronchial epithelium, whereas miR-223-3p and miR-142-3p were expressed in neutrophils, monocytes, and macrophages. Transfecting human bronchial epithelial cells with miR-629-3p mimic induced epithelial IL-8 mRNA and protein expression. IL-1β and IL-8 protein levels were significantly increased in sputum of patients with severe asthma and were positively associated with sputum neutrophilia.\nConclusions\nExpression of miR-223-3p, miR-142-3p, and miR-629-3p is increased in sputum of patients with severe asthma and is linked to neutrophilic airway inflammation, suggesting that these miRNAs contribute to this asthma inflammatory phenotype.","DOI":"10.1016/j.jaci.2016.02.018","ISSN":"0091-6749","journalAbbreviation":"Journal of Allergy and Clinical Immunology","author":[{"family":"Maes","given":"Tania"},{"family":"Cobos","given":"Francisco Avila"},{"family":"Schleich","given":"Florence"},{"family":"Sorbello","given":"Valentina"},{"family":"Henket","given":"Monique"},{"family":"De Preter","given":"Katleen"},{"family":"Bracke","given":"Ken R."},{"family":"Conickx","given":"Griet"},{"family":"Mesnil","given":"Claire"},{"family":"Vandesompele","given":"Jo"},{"family":"Lahousse","given":"Lies"},{"family":"Bureau","given":"Fabrice"},{"family":"Mestdagh","given":"Pieter"},{"family":"Joos","given":"Guy F."},{"family":"Ricciardolo","given":"Fabio L.M."},{"family":"Brusselle","given":"Guy G."},{"family":"Louis","given":"Renaud"}],"issued":{"date-parts":[["2016",5]]}}}],"schema":"https://github.com/citation-style-language/schema/raw/master/csl-citation.json"} </w:instrText>
      </w:r>
      <w:r w:rsidR="00593AA6" w:rsidRPr="00B17C8E">
        <w:rPr>
          <w:rFonts w:asciiTheme="minorHAnsi" w:eastAsiaTheme="minorEastAsia" w:hAnsiTheme="minorHAnsi" w:cstheme="minorBidi"/>
          <w:lang w:val="en-US"/>
        </w:rPr>
        <w:fldChar w:fldCharType="separate"/>
      </w:r>
      <w:r w:rsidR="00BF1D56" w:rsidRPr="00B17C8E">
        <w:rPr>
          <w:rFonts w:hAnsiTheme="minorHAnsi"/>
          <w:szCs w:val="24"/>
          <w:vertAlign w:val="superscript"/>
        </w:rPr>
        <w:t>17</w:t>
      </w:r>
      <w:r w:rsidR="00593AA6" w:rsidRPr="00B17C8E">
        <w:fldChar w:fldCharType="end"/>
      </w:r>
      <w:r w:rsidR="00786AED" w:rsidRPr="00B17C8E">
        <w:rPr>
          <w:rFonts w:asciiTheme="minorHAnsi" w:eastAsiaTheme="minorEastAsia" w:hAnsiTheme="minorHAnsi" w:cstheme="minorBidi"/>
          <w:lang w:val="en-US"/>
        </w:rPr>
        <w:t>.</w:t>
      </w:r>
      <w:r w:rsidR="0065571B" w:rsidRPr="00B17C8E">
        <w:rPr>
          <w:rFonts w:asciiTheme="minorHAnsi" w:hAnsiTheme="minorHAnsi" w:cs="Arial"/>
          <w:lang w:val="en-US"/>
        </w:rPr>
        <w:t xml:space="preserve"> </w:t>
      </w:r>
      <w:r w:rsidR="008A6DED" w:rsidRPr="00B17C8E">
        <w:rPr>
          <w:rFonts w:asciiTheme="minorHAnsi" w:hAnsiTheme="minorHAnsi" w:cs="Arial"/>
          <w:lang w:val="en-US"/>
        </w:rPr>
        <w:t xml:space="preserve">Specifically, previous candidate and epigenome-wide studies in peripheral whole blood (or peripheral blood mononuclear cells) have found methylation associations with immune-related genes, such as </w:t>
      </w:r>
      <w:r w:rsidR="008A6DED" w:rsidRPr="00B17C8E">
        <w:rPr>
          <w:rFonts w:asciiTheme="minorHAnsi" w:hAnsiTheme="minorHAnsi" w:cs="Arial"/>
          <w:i/>
          <w:lang w:val="en-US"/>
        </w:rPr>
        <w:t>FOXP3</w:t>
      </w:r>
      <w:r w:rsidR="008A6DED" w:rsidRPr="00B17C8E">
        <w:rPr>
          <w:rFonts w:asciiTheme="minorHAnsi" w:hAnsiTheme="minorHAnsi" w:cs="Arial"/>
          <w:i/>
          <w:lang w:val="en-US"/>
        </w:rPr>
        <w:fldChar w:fldCharType="begin"/>
      </w:r>
      <w:r w:rsidR="008A6DED" w:rsidRPr="00B17C8E">
        <w:rPr>
          <w:rFonts w:asciiTheme="minorHAnsi" w:hAnsiTheme="minorHAnsi" w:cs="Arial"/>
          <w:i/>
          <w:lang w:val="en-US"/>
        </w:rPr>
        <w:instrText xml:space="preserve"> ADDIN ZOTERO_ITEM CSL_CITATION {"citationID":"0kaHvmgg","properties":{"formattedCitation":"{\\rtf \\super 18\\nosupersub{}}","plainCitation":"18"},"citationItems":[{"id":1176,"uris":["http://zotero.org/users/local/EAS6JUFe/items/T9MBSXET"],"uri":["http://zotero.org/users/local/EAS6JUFe/items/T9MBSXET"],"itemData":{"id":1176,"type":"article-journal","title":"Ambient air pollution impairs regulatory T-cell function in asthma","container-title":"Journal of Allergy and Clinical Immunology","page":"845-852.e10","volume":"126","issue":"4","source":"CrossRef","DOI":"10.1016/j.jaci.2010.08.008","ISSN":"00916749","language":"en","author":[{"family":"Nadeau","given":"Kari"},{"family":"McDonald-Hyman","given":"Cameron"},{"family":"Noth","given":"Elizabeth M."},{"family":"Pratt","given":"Boriana"},{"family":"Hammond","given":"S. Katharine"},{"family":"Balmes","given":"John"},{"family":"Tager","given":"Ira"}],"issued":{"date-parts":[["2010",10]]}}}],"schema":"https://github.com/citation-style-language/schema/raw/master/csl-citation.json"} </w:instrText>
      </w:r>
      <w:r w:rsidR="008A6DED" w:rsidRPr="00B17C8E">
        <w:rPr>
          <w:rFonts w:asciiTheme="minorHAnsi" w:hAnsiTheme="minorHAnsi" w:cs="Arial"/>
          <w:i/>
          <w:lang w:val="en-US"/>
        </w:rPr>
        <w:fldChar w:fldCharType="separate"/>
      </w:r>
      <w:r w:rsidR="008A6DED" w:rsidRPr="00B17C8E">
        <w:rPr>
          <w:rFonts w:asciiTheme="minorHAnsi" w:hAnsiTheme="minorHAnsi"/>
          <w:vertAlign w:val="superscript"/>
        </w:rPr>
        <w:t>18</w:t>
      </w:r>
      <w:r w:rsidR="008A6DED" w:rsidRPr="00B17C8E">
        <w:rPr>
          <w:rFonts w:asciiTheme="minorHAnsi" w:hAnsiTheme="minorHAnsi" w:cs="Arial"/>
          <w:i/>
          <w:lang w:val="en-US"/>
        </w:rPr>
        <w:fldChar w:fldCharType="end"/>
      </w:r>
      <w:r w:rsidR="008A6DED" w:rsidRPr="00B17C8E">
        <w:rPr>
          <w:rFonts w:asciiTheme="minorHAnsi" w:hAnsiTheme="minorHAnsi" w:cs="Arial"/>
          <w:lang w:val="en-US"/>
        </w:rPr>
        <w:t>and</w:t>
      </w:r>
      <w:r w:rsidR="008A6DED" w:rsidRPr="00B17C8E">
        <w:rPr>
          <w:rFonts w:asciiTheme="minorHAnsi" w:hAnsiTheme="minorHAnsi" w:cs="Arial"/>
          <w:i/>
          <w:lang w:val="en-US"/>
        </w:rPr>
        <w:t xml:space="preserve"> RUNX3</w:t>
      </w:r>
      <w:r w:rsidR="008A6DED" w:rsidRPr="00B17C8E">
        <w:rPr>
          <w:rFonts w:asciiTheme="minorHAnsi" w:hAnsiTheme="minorHAnsi" w:cs="Arial"/>
          <w:i/>
          <w:lang w:val="en-US"/>
        </w:rPr>
        <w:fldChar w:fldCharType="begin"/>
      </w:r>
      <w:r w:rsidR="008A6DED" w:rsidRPr="00B17C8E">
        <w:rPr>
          <w:rFonts w:asciiTheme="minorHAnsi" w:hAnsiTheme="minorHAnsi" w:cs="Arial"/>
          <w:i/>
          <w:lang w:val="en-US"/>
        </w:rPr>
        <w:instrText xml:space="preserve"> ADDIN ZOTERO_ITEM CSL_CITATION {"citationID":"OOcOGN9k","properties":{"formattedCitation":"{\\rtf \\super 12\\nosupersub{}}","plainCitation":"12"},"citationItems":[{"id":1014,"uris":["http://zotero.org/users/local/EAS6JUFe/items/V4JRK3IK"],"uri":["http://zotero.org/users/local/EAS6JUFe/items/V4JRK3IK"],"itemData":{"id":1014,"type":"article-journal","title":"DNA methylation and childhood asthma in the inner city","container-title":"Journal of Allergy and Clinical Immunology","page":"69-80","volume":"136","issue":"1","DOI":"10.1016/j.jaci.2015.01.025","ISSN":"0091-6749","author":[{"family":"Yang","given":"Ivana V."},{"family":"Pedersen","given":"Brent S."},{"family":"Liu","given":"Andrew"},{"family":"O'Connor","given":"George T."},{"family":"Teach","given":"Stephen J."},{"family":"Kattan","given":"Meyer"},{"family":"Misiak","given":"Rana Tawil"},{"family":"Gruchalla","given":"Rebecca"},{"family":"Steinbach","given":"Suzanne F."},{"family":"Szefler","given":"Stanley J."},{"family":"Gill","given":"Michelle A."},{"family":"Calatroni","given":"Agustin"},{"family":"David","given":"Gloria"},{"family":"Hennessy","given":"Corinne E."},{"family":"Davidson","given":"Elizabeth J."},{"family":"Zhang","given":"Weiming"},{"family":"Gergen","given":"Peter"},{"family":"Togias","given":"Alkis"},{"family":"Busse","given":"William W."},{"family":"Schwartz","given":"David A."}]}}],"schema":"https://github.com/citation-style-language/schema/raw/master/csl-citation.json"} </w:instrText>
      </w:r>
      <w:r w:rsidR="008A6DED" w:rsidRPr="00B17C8E">
        <w:rPr>
          <w:rFonts w:asciiTheme="minorHAnsi" w:hAnsiTheme="minorHAnsi" w:cs="Arial"/>
          <w:i/>
          <w:lang w:val="en-US"/>
        </w:rPr>
        <w:fldChar w:fldCharType="separate"/>
      </w:r>
      <w:r w:rsidR="008A6DED" w:rsidRPr="00B17C8E">
        <w:rPr>
          <w:rFonts w:asciiTheme="minorHAnsi" w:hAnsiTheme="minorHAnsi"/>
          <w:vertAlign w:val="superscript"/>
        </w:rPr>
        <w:t>12</w:t>
      </w:r>
      <w:r w:rsidR="008A6DED" w:rsidRPr="00B17C8E">
        <w:rPr>
          <w:rFonts w:asciiTheme="minorHAnsi" w:hAnsiTheme="minorHAnsi" w:cs="Arial"/>
          <w:i/>
          <w:lang w:val="en-US"/>
        </w:rPr>
        <w:fldChar w:fldCharType="end"/>
      </w:r>
      <w:r w:rsidR="008A6DED" w:rsidRPr="00B17C8E">
        <w:rPr>
          <w:rFonts w:asciiTheme="minorHAnsi" w:hAnsiTheme="minorHAnsi" w:cs="Arial"/>
          <w:lang w:val="en-US"/>
        </w:rPr>
        <w:t xml:space="preserve">, involved in T-cell regulation and maturation. Eosinophil-associated genes have further been implicated, exemplified by </w:t>
      </w:r>
      <w:r w:rsidR="008A6DED" w:rsidRPr="00B17C8E">
        <w:rPr>
          <w:rFonts w:asciiTheme="minorHAnsi" w:hAnsiTheme="minorHAnsi" w:cs="Arial"/>
          <w:i/>
          <w:lang w:val="en-US"/>
        </w:rPr>
        <w:t>IL5RA</w:t>
      </w:r>
      <w:r w:rsidR="008A6DED" w:rsidRPr="00B17C8E">
        <w:rPr>
          <w:rFonts w:asciiTheme="minorHAnsi" w:hAnsiTheme="minorHAnsi" w:cs="Arial"/>
          <w:i/>
          <w:lang w:val="en-US"/>
        </w:rPr>
        <w:fldChar w:fldCharType="begin"/>
      </w:r>
      <w:r w:rsidR="008A6DED" w:rsidRPr="00B17C8E">
        <w:rPr>
          <w:rFonts w:asciiTheme="minorHAnsi" w:hAnsiTheme="minorHAnsi" w:cs="Arial"/>
          <w:i/>
          <w:lang w:val="en-US"/>
        </w:rPr>
        <w:instrText xml:space="preserve"> ADDIN ZOTERO_ITEM CSL_CITATION {"citationID":"VwNwozU6","properties":{"formattedCitation":"{\\rtf \\super 19\\nosupersub{}}","plainCitation":"19"},"citationItems":[{"id":1177,"uris":["http://zotero.org/users/local/EAS6JUFe/items/QFJK2MJ3"],"uri":["http://zotero.org/users/local/EAS6JUFe/items/QFJK2MJ3"],"itemData":{"id":1177,"type":"article-journal","title":"Epigenome-wide association study of asthma and wheeze in childhood and adolescence","container-title":"Clinical Epigenetics","page":"112","volume":"9","issue":"1","abstract":"Asthma heritability has only been partially explained by genetic variants and is known to be sensitive to environmental factors, implicating epigenetic modifications such as DNA methylation in its pathogenesis.","DOI":"10.1186/s13148-017-0414-7","ISSN":"1868-7083","journalAbbreviation":"Clinical Epigenetics","author":[{"family":"Arathimos","given":"Ryan"},{"family":"Suderman","given":"Matthew"},{"family":"Sharp","given":"Gemma C."},{"family":"Burrows","given":"Kimberley"},{"family":"Granell","given":"Raquel"},{"family":"Tilling","given":"Kate"},{"family":"Gaunt","given":"Tom R."},{"family":"Henderson","given":"John"},{"family":"Ring","given":"Susan"},{"family":"Richmond","given":"Rebecca C."},{"family":"Relton","given":"Caroline L."}],"issued":{"date-parts":[["2017",10,13]]}}}],"schema":"https://github.com/citation-style-language/schema/raw/master/csl-citation.json"} </w:instrText>
      </w:r>
      <w:r w:rsidR="008A6DED" w:rsidRPr="00B17C8E">
        <w:rPr>
          <w:rFonts w:asciiTheme="minorHAnsi" w:hAnsiTheme="minorHAnsi" w:cs="Arial"/>
          <w:i/>
          <w:lang w:val="en-US"/>
        </w:rPr>
        <w:fldChar w:fldCharType="separate"/>
      </w:r>
      <w:r w:rsidR="008A6DED" w:rsidRPr="00B17C8E">
        <w:rPr>
          <w:rFonts w:asciiTheme="minorHAnsi" w:hAnsiTheme="minorHAnsi"/>
          <w:vertAlign w:val="superscript"/>
        </w:rPr>
        <w:t>19</w:t>
      </w:r>
      <w:r w:rsidR="008A6DED" w:rsidRPr="00B17C8E">
        <w:rPr>
          <w:rFonts w:asciiTheme="minorHAnsi" w:hAnsiTheme="minorHAnsi" w:cs="Arial"/>
          <w:i/>
          <w:lang w:val="en-US"/>
        </w:rPr>
        <w:fldChar w:fldCharType="end"/>
      </w:r>
      <w:r w:rsidR="008A6DED" w:rsidRPr="00B17C8E">
        <w:rPr>
          <w:rFonts w:asciiTheme="minorHAnsi" w:hAnsiTheme="minorHAnsi" w:cs="Arial"/>
          <w:lang w:val="en-US"/>
        </w:rPr>
        <w:t xml:space="preserve">and </w:t>
      </w:r>
      <w:r w:rsidR="008A6DED" w:rsidRPr="00B17C8E">
        <w:rPr>
          <w:rFonts w:asciiTheme="minorHAnsi" w:hAnsiTheme="minorHAnsi" w:cs="Arial"/>
          <w:i/>
          <w:lang w:val="en-US"/>
        </w:rPr>
        <w:t>IL13</w:t>
      </w:r>
      <w:r w:rsidR="008A6DED" w:rsidRPr="00B17C8E">
        <w:rPr>
          <w:rFonts w:asciiTheme="minorHAnsi" w:hAnsiTheme="minorHAnsi" w:cs="Arial"/>
          <w:i/>
          <w:lang w:val="en-US"/>
        </w:rPr>
        <w:fldChar w:fldCharType="begin"/>
      </w:r>
      <w:r w:rsidR="008A6DED" w:rsidRPr="00B17C8E">
        <w:rPr>
          <w:rFonts w:asciiTheme="minorHAnsi" w:hAnsiTheme="minorHAnsi" w:cs="Arial"/>
          <w:i/>
          <w:lang w:val="en-US"/>
        </w:rPr>
        <w:instrText xml:space="preserve"> ADDIN ZOTERO_ITEM CSL_CITATION {"citationID":"bubRDxbS","properties":{"formattedCitation":"{\\rtf \\super 12\\nosupersub{}}","plainCitation":"12"},"citationItems":[{"id":1014,"uris":["http://zotero.org/users/local/EAS6JUFe/items/V4JRK3IK"],"uri":["http://zotero.org/users/local/EAS6JUFe/items/V4JRK3IK"],"itemData":{"id":1014,"type":"article-journal","title":"DNA methylation and childhood asthma in the inner city","container-title":"Journal of Allergy and Clinical Immunology","page":"69-80","volume":"136","issue":"1","DOI":"10.1016/j.jaci.2015.01.025","ISSN":"0091-6749","author":[{"family":"Yang","given":"Ivana V."},{"family":"Pedersen","given":"Brent S."},{"family":"Liu","given":"Andrew"},{"family":"O'Connor","given":"George T."},{"family":"Teach","given":"Stephen J."},{"family":"Kattan","given":"Meyer"},{"family":"Misiak","given":"Rana Tawil"},{"family":"Gruchalla","given":"Rebecca"},{"family":"Steinbach","given":"Suzanne F."},{"family":"Szefler","given":"Stanley J."},{"family":"Gill","given":"Michelle A."},{"family":"Calatroni","given":"Agustin"},{"family":"David","given":"Gloria"},{"family":"Hennessy","given":"Corinne E."},{"family":"Davidson","given":"Elizabeth J."},{"family":"Zhang","given":"Weiming"},{"family":"Gergen","given":"Peter"},{"family":"Togias","given":"Alkis"},{"family":"Busse","given":"William W."},{"family":"Schwartz","given":"David A."}]}}],"schema":"https://github.com/citation-style-language/schema/raw/master/csl-citation.json"} </w:instrText>
      </w:r>
      <w:r w:rsidR="008A6DED" w:rsidRPr="00B17C8E">
        <w:rPr>
          <w:rFonts w:asciiTheme="minorHAnsi" w:hAnsiTheme="minorHAnsi" w:cs="Arial"/>
          <w:i/>
          <w:lang w:val="en-US"/>
        </w:rPr>
        <w:fldChar w:fldCharType="separate"/>
      </w:r>
      <w:r w:rsidR="008A6DED" w:rsidRPr="00B17C8E">
        <w:rPr>
          <w:rFonts w:asciiTheme="minorHAnsi" w:hAnsiTheme="minorHAnsi"/>
          <w:vertAlign w:val="superscript"/>
        </w:rPr>
        <w:t>12</w:t>
      </w:r>
      <w:r w:rsidR="008A6DED" w:rsidRPr="00B17C8E">
        <w:rPr>
          <w:rFonts w:asciiTheme="minorHAnsi" w:hAnsiTheme="minorHAnsi" w:cs="Arial"/>
          <w:i/>
          <w:lang w:val="en-US"/>
        </w:rPr>
        <w:fldChar w:fldCharType="end"/>
      </w:r>
      <w:r w:rsidR="008A6DED" w:rsidRPr="00B17C8E">
        <w:rPr>
          <w:rFonts w:asciiTheme="minorHAnsi" w:hAnsiTheme="minorHAnsi" w:cs="Arial"/>
          <w:lang w:val="en-US"/>
        </w:rPr>
        <w:t>, the latter being differentially methylated also in airway epithelial cells following IL13-stimulation</w:t>
      </w:r>
      <w:r w:rsidR="008A6DED" w:rsidRPr="00B17C8E">
        <w:rPr>
          <w:rFonts w:asciiTheme="minorHAnsi" w:hAnsiTheme="minorHAnsi" w:cs="Arial"/>
          <w:lang w:val="en-US"/>
        </w:rPr>
        <w:fldChar w:fldCharType="begin"/>
      </w:r>
      <w:r w:rsidR="008A6DED" w:rsidRPr="00B17C8E">
        <w:rPr>
          <w:rFonts w:asciiTheme="minorHAnsi" w:hAnsiTheme="minorHAnsi" w:cs="Arial"/>
          <w:lang w:val="en-US"/>
        </w:rPr>
        <w:instrText xml:space="preserve"> ADDIN ZOTERO_ITEM CSL_CITATION {"citationID":"CU04OIFN","properties":{"formattedCitation":"{\\rtf \\super 15\\nosupersub{}}","plainCitation":"15"},"citationItems":[{"id":1257,"uris":["http://zotero.org/users/local/EAS6JUFe/items/THT4X6BQ"],"uri":["http://zotero.org/users/local/EAS6JUFe/items/THT4X6BQ"],"itemData":{"id":1257,"type":"article-journal","title":"Genome-Wide Methylation Study Identifies an IL-13–induced Epigenetic Signature in Asthmatic Airways","container-title":"American Journal of Respiratory and Critical Care Medicine","page":"376-385","volume":"193","issue":"4","source":"CrossRef","DOI":"10.1164/rccm.201506-1243OC","ISSN":"1073-449X, 1535-4970","language":"en","author":[{"family":"Nicodemus-Johnson","given":"Jessie"},{"family":"Naughton","given":"Katherine A."},{"family":"Sudi","given":"Jyotsna"},{"family":"Hogarth","given":"Kyle"},{"family":"Naurekas","given":"Edward T."},{"family":"Nicolae","given":"Dan L."},{"family":"Sperling","given":"Anne I."},{"family":"Solway","given":"Julian"},{"family":"White","given":"Steven R."},{"family":"Ober","given":"Carole"}],"issued":{"date-parts":[["2016",2,15]]}}}],"schema":"https://github.com/citation-style-language/schema/raw/master/csl-citation.json"} </w:instrText>
      </w:r>
      <w:r w:rsidR="008A6DED" w:rsidRPr="00B17C8E">
        <w:rPr>
          <w:rFonts w:asciiTheme="minorHAnsi" w:hAnsiTheme="minorHAnsi" w:cs="Arial"/>
          <w:lang w:val="en-US"/>
        </w:rPr>
        <w:fldChar w:fldCharType="separate"/>
      </w:r>
      <w:r w:rsidR="008A6DED" w:rsidRPr="00B17C8E">
        <w:rPr>
          <w:rFonts w:asciiTheme="minorHAnsi" w:hAnsiTheme="minorHAnsi"/>
          <w:vertAlign w:val="superscript"/>
        </w:rPr>
        <w:t>15</w:t>
      </w:r>
      <w:r w:rsidR="008A6DED" w:rsidRPr="00B17C8E">
        <w:rPr>
          <w:rFonts w:asciiTheme="minorHAnsi" w:hAnsiTheme="minorHAnsi" w:cs="Arial"/>
          <w:lang w:val="en-US"/>
        </w:rPr>
        <w:fldChar w:fldCharType="end"/>
      </w:r>
      <w:r w:rsidR="008A6DED" w:rsidRPr="00B17C8E">
        <w:rPr>
          <w:rFonts w:asciiTheme="minorHAnsi" w:hAnsiTheme="minorHAnsi" w:cs="Arial"/>
          <w:lang w:val="en-US"/>
        </w:rPr>
        <w:t>. In studies on total IgE levels, pathways relevant to eosinophil activation</w:t>
      </w:r>
      <w:r w:rsidR="008A6DED" w:rsidRPr="00B17C8E">
        <w:rPr>
          <w:rFonts w:asciiTheme="minorHAnsi" w:hAnsiTheme="minorHAnsi" w:cs="Arial"/>
          <w:lang w:val="en-US"/>
        </w:rPr>
        <w:fldChar w:fldCharType="begin"/>
      </w:r>
      <w:r w:rsidR="008A6DED" w:rsidRPr="00B17C8E">
        <w:rPr>
          <w:rFonts w:asciiTheme="minorHAnsi" w:hAnsiTheme="minorHAnsi" w:cs="Arial"/>
          <w:lang w:val="en-US"/>
        </w:rPr>
        <w:instrText xml:space="preserve"> ADDIN ZOTERO_ITEM CSL_CITATION {"citationID":"k5s2DnJC","properties":{"formattedCitation":"{\\rtf \\super 10\\nosupersub{}}","plainCitation":"10"},"citationItems":[{"id":801,"uris":["http://zotero.org/users/local/EAS6JUFe/items/K9DFC39D"],"uri":["http://zotero.org/users/local/EAS6JUFe/items/K9DFC39D"],"itemData":{"id":801,"type":"article-journal","title":"An epigenome-wide association study of total serum immunoglobulin E concentration","container-title":"Nature","page":"670-674","volume":"520","issue":"7549","ISSN":"0028-0836","journalAbbreviation":"Nature","author":[{"family":"Liang","given":"Liming"},{"family":"Willis-Owen","given":"Saffron A. G."},{"family":"Laprise","given":"Catherine"},{"family":"Wong","given":"Kenny C. C."},{"family":"Davies","given":"Gwyneth A."},{"family":"Hudson","given":"Thomas J."},{"family":"Binia","given":"Aristea"},{"family":"Hopkin","given":"Julian M."},{"family":"Yang","given":"Ivana V."},{"family":"Grundberg","given":"Elin"},{"family":"Busche","given":"Stephan"},{"family":"Hudson","given":"Marie"},{"family":"Ronnblom","given":"Lars"},{"family":"Pastinen","given":"Tomi M."},{"family":"Schwartz","given":"David A."},{"family":"Lathrop","given":"G. Mark"},{"family":"Moffatt","given":"Miriam F."},{"family":"Cookson","given":"William O. C. M."}],"issued":{"date-parts":[["2015",4,30]]}}}],"schema":"https://github.com/citation-style-language/schema/raw/master/csl-citation.json"} </w:instrText>
      </w:r>
      <w:r w:rsidR="008A6DED" w:rsidRPr="00B17C8E">
        <w:rPr>
          <w:rFonts w:asciiTheme="minorHAnsi" w:hAnsiTheme="minorHAnsi" w:cs="Arial"/>
          <w:lang w:val="en-US"/>
        </w:rPr>
        <w:fldChar w:fldCharType="separate"/>
      </w:r>
      <w:r w:rsidR="008A6DED" w:rsidRPr="00B17C8E">
        <w:rPr>
          <w:rFonts w:asciiTheme="minorHAnsi" w:hAnsiTheme="minorHAnsi"/>
          <w:vertAlign w:val="superscript"/>
        </w:rPr>
        <w:t>10</w:t>
      </w:r>
      <w:r w:rsidR="008A6DED" w:rsidRPr="00B17C8E">
        <w:rPr>
          <w:rFonts w:asciiTheme="minorHAnsi" w:hAnsiTheme="minorHAnsi" w:cs="Arial"/>
          <w:lang w:val="en-US"/>
        </w:rPr>
        <w:fldChar w:fldCharType="end"/>
      </w:r>
      <w:r w:rsidR="008A6DED" w:rsidRPr="00B17C8E">
        <w:rPr>
          <w:rFonts w:asciiTheme="minorHAnsi" w:hAnsiTheme="minorHAnsi" w:cs="Arial"/>
          <w:lang w:val="en-US"/>
        </w:rPr>
        <w:t xml:space="preserve">  and lipid / fatty acid metabolism</w:t>
      </w:r>
      <w:r w:rsidR="008A6DED" w:rsidRPr="00B17C8E">
        <w:rPr>
          <w:rFonts w:asciiTheme="minorHAnsi" w:hAnsiTheme="minorHAnsi" w:cs="Arial"/>
          <w:lang w:val="en-US"/>
        </w:rPr>
        <w:fldChar w:fldCharType="begin"/>
      </w:r>
      <w:r w:rsidR="008A6DED" w:rsidRPr="00B17C8E">
        <w:rPr>
          <w:rFonts w:asciiTheme="minorHAnsi" w:hAnsiTheme="minorHAnsi" w:cs="Arial"/>
          <w:lang w:val="en-US"/>
        </w:rPr>
        <w:instrText xml:space="preserve"> ADDIN ZOTERO_ITEM CSL_CITATION {"citationID":"qEBmA3zz","properties":{"formattedCitation":"{\\rtf \\super 20\\nosupersub{}}","plainCitation":"20"},"citationItems":[{"id":1126,"uris":["http://zotero.org/users/local/EAS6JUFe/items/AE7V4JM7"],"uri":["http://zotero.org/users/local/EAS6JUFe/items/AE7V4JM7"],"itemData":{"id":1126,"type":"article-journal","title":"An epigenome-wide association study of total serum IgE in Hispanic children","container-title":"Journal of Allergy and Clinical Immunology","URL":"http://dx.doi.org/10.1016/j.jaci.2016.11.030","DOI":"10.1016/j.jaci.2016.11.030","ISSN":"0091-6749","author":[{"family":"Chen","given":"Wei"},{"family":"Wang","given":"Ting"},{"family":"Pino-Yanes","given":"Maria"},{"family":"Forno","given":"Erick"},{"family":"Liang","given":"Liming"},{"family":"Yan","given":"Qi"},{"family":"Hu","given":"Donglei"},{"family":"Weeks","given":"Daniel E."},{"family":"Baccarelli","given":"Andrea"},{"family":"Acosta-Perez","given":"Edna"},{"family":"Eng","given":"Celeste"},{"family":"Han","given":"Yueh-Ying"},{"family":"Boutaoui","given":"Nadia"},{"family":"Laprise","given":"Catherine"},{"family":"Davies","given":"Gwyneth A."},{"family":"Hopkin","given":"Julian M."},{"family":"Moffatt","given":"Miriam F."},{"family":"Cookson","given":"William O.C.M."},{"family":"Canino","given":"Glorisa"},{"family":"Burchard","given":"Esteban G."},{"family":"Celedón","given":"Juan C."}]}}],"schema":"https://github.com/citation-style-language/schema/raw/master/csl-citation.json"} </w:instrText>
      </w:r>
      <w:r w:rsidR="008A6DED" w:rsidRPr="00B17C8E">
        <w:rPr>
          <w:rFonts w:asciiTheme="minorHAnsi" w:hAnsiTheme="minorHAnsi" w:cs="Arial"/>
          <w:lang w:val="en-US"/>
        </w:rPr>
        <w:fldChar w:fldCharType="separate"/>
      </w:r>
      <w:r w:rsidR="008A6DED" w:rsidRPr="00B17C8E">
        <w:rPr>
          <w:rFonts w:asciiTheme="minorHAnsi" w:hAnsiTheme="minorHAnsi"/>
          <w:vertAlign w:val="superscript"/>
        </w:rPr>
        <w:t>20</w:t>
      </w:r>
      <w:r w:rsidR="008A6DED" w:rsidRPr="00B17C8E">
        <w:rPr>
          <w:rFonts w:asciiTheme="minorHAnsi" w:hAnsiTheme="minorHAnsi" w:cs="Arial"/>
          <w:lang w:val="en-US"/>
        </w:rPr>
        <w:fldChar w:fldCharType="end"/>
      </w:r>
      <w:r w:rsidR="008A6DED" w:rsidRPr="00B17C8E">
        <w:rPr>
          <w:rFonts w:asciiTheme="minorHAnsi" w:hAnsiTheme="minorHAnsi" w:cs="Arial"/>
          <w:lang w:val="en-US"/>
        </w:rPr>
        <w:t xml:space="preserve">with suggested involvement in asthma pathogenesis are highlighted. </w:t>
      </w:r>
    </w:p>
    <w:p w14:paraId="768F4C4E" w14:textId="31BACD28" w:rsidR="00AF6B67" w:rsidRPr="00B17C8E" w:rsidRDefault="002F1690" w:rsidP="26A8C70F">
      <w:pPr>
        <w:pStyle w:val="NoSpacing"/>
        <w:spacing w:before="100" w:beforeAutospacing="1" w:after="100" w:afterAutospacing="1" w:line="360" w:lineRule="auto"/>
        <w:rPr>
          <w:rFonts w:asciiTheme="minorHAnsi" w:eastAsiaTheme="minorEastAsia" w:hAnsiTheme="minorHAnsi" w:cstheme="minorEastAsia"/>
          <w:lang w:val="en-US"/>
        </w:rPr>
      </w:pPr>
      <w:r w:rsidRPr="00B17C8E">
        <w:rPr>
          <w:rFonts w:asciiTheme="minorHAnsi" w:eastAsiaTheme="minorEastAsia" w:hAnsiTheme="minorHAnsi" w:cstheme="minorBidi"/>
          <w:lang w:val="en-US"/>
        </w:rPr>
        <w:t xml:space="preserve">Despite </w:t>
      </w:r>
      <w:r w:rsidR="004E210A" w:rsidRPr="00B17C8E">
        <w:rPr>
          <w:rFonts w:asciiTheme="minorHAnsi" w:eastAsiaTheme="minorEastAsia" w:hAnsiTheme="minorHAnsi" w:cstheme="minorBidi"/>
          <w:lang w:val="en-US"/>
        </w:rPr>
        <w:t xml:space="preserve">the </w:t>
      </w:r>
      <w:r w:rsidRPr="00B17C8E">
        <w:rPr>
          <w:rFonts w:asciiTheme="minorHAnsi" w:eastAsiaTheme="minorEastAsia" w:hAnsiTheme="minorHAnsi" w:cstheme="minorBidi"/>
          <w:lang w:val="en-US"/>
        </w:rPr>
        <w:t xml:space="preserve">recent </w:t>
      </w:r>
      <w:r w:rsidR="00665C3A" w:rsidRPr="00B17C8E">
        <w:rPr>
          <w:rFonts w:asciiTheme="minorHAnsi" w:eastAsiaTheme="minorEastAsia" w:hAnsiTheme="minorHAnsi" w:cstheme="minorBidi"/>
          <w:lang w:val="en-US"/>
        </w:rPr>
        <w:t xml:space="preserve">progress in </w:t>
      </w:r>
      <w:r w:rsidRPr="00B17C8E">
        <w:rPr>
          <w:rFonts w:asciiTheme="minorHAnsi" w:eastAsiaTheme="minorEastAsia" w:hAnsiTheme="minorHAnsi" w:cstheme="minorBidi"/>
          <w:lang w:val="en-US"/>
        </w:rPr>
        <w:t>asthma epigenetics, it</w:t>
      </w:r>
      <w:r w:rsidR="00705EDB" w:rsidRPr="00B17C8E">
        <w:rPr>
          <w:rFonts w:asciiTheme="minorHAnsi" w:eastAsiaTheme="minorEastAsia" w:hAnsiTheme="minorHAnsi" w:cstheme="minorBidi"/>
          <w:lang w:val="en-US"/>
        </w:rPr>
        <w:t xml:space="preserve"> </w:t>
      </w:r>
      <w:r w:rsidR="00665C3A" w:rsidRPr="00B17C8E">
        <w:rPr>
          <w:rFonts w:asciiTheme="minorHAnsi" w:eastAsiaTheme="minorEastAsia" w:hAnsiTheme="minorHAnsi" w:cstheme="minorBidi"/>
          <w:lang w:val="en-US"/>
        </w:rPr>
        <w:t xml:space="preserve">remains </w:t>
      </w:r>
      <w:r w:rsidRPr="00B17C8E">
        <w:rPr>
          <w:rFonts w:asciiTheme="minorHAnsi" w:eastAsiaTheme="minorEastAsia" w:hAnsiTheme="minorHAnsi" w:cstheme="minorBidi"/>
          <w:lang w:val="en-US"/>
        </w:rPr>
        <w:t>largely</w:t>
      </w:r>
      <w:r w:rsidR="00705EDB" w:rsidRPr="00B17C8E">
        <w:rPr>
          <w:rFonts w:asciiTheme="minorHAnsi" w:eastAsiaTheme="minorEastAsia" w:hAnsiTheme="minorHAnsi" w:cstheme="minorBidi"/>
          <w:lang w:val="en-US"/>
        </w:rPr>
        <w:t xml:space="preserve"> unknown which DNA methylation sites</w:t>
      </w:r>
      <w:r w:rsidR="00C20906" w:rsidRPr="00B17C8E">
        <w:rPr>
          <w:rFonts w:asciiTheme="minorHAnsi" w:eastAsiaTheme="minorEastAsia" w:hAnsiTheme="minorHAnsi" w:cstheme="minorBidi"/>
          <w:lang w:val="en-US"/>
        </w:rPr>
        <w:t xml:space="preserve"> </w:t>
      </w:r>
      <w:r w:rsidR="00F6259B" w:rsidRPr="00B17C8E">
        <w:rPr>
          <w:rFonts w:asciiTheme="minorHAnsi" w:eastAsiaTheme="minorEastAsia" w:hAnsiTheme="minorHAnsi" w:cstheme="minorBidi"/>
          <w:lang w:val="en-US"/>
        </w:rPr>
        <w:t xml:space="preserve">are </w:t>
      </w:r>
      <w:r w:rsidR="00705EDB" w:rsidRPr="00B17C8E">
        <w:rPr>
          <w:rFonts w:asciiTheme="minorHAnsi" w:eastAsiaTheme="minorEastAsia" w:hAnsiTheme="minorHAnsi" w:cstheme="minorBidi"/>
          <w:lang w:val="en-US"/>
        </w:rPr>
        <w:t>robustly associate</w:t>
      </w:r>
      <w:r w:rsidR="00F6259B" w:rsidRPr="00B17C8E">
        <w:rPr>
          <w:rFonts w:asciiTheme="minorHAnsi" w:eastAsiaTheme="minorEastAsia" w:hAnsiTheme="minorHAnsi" w:cstheme="minorBidi"/>
          <w:lang w:val="en-US"/>
        </w:rPr>
        <w:t>d</w:t>
      </w:r>
      <w:r w:rsidR="00705EDB" w:rsidRPr="00B17C8E">
        <w:rPr>
          <w:rFonts w:asciiTheme="minorHAnsi" w:eastAsiaTheme="minorEastAsia" w:hAnsiTheme="minorHAnsi" w:cstheme="minorBidi"/>
          <w:lang w:val="en-US"/>
        </w:rPr>
        <w:t xml:space="preserve"> with asthma across the genome</w:t>
      </w:r>
      <w:r w:rsidR="00853C8A" w:rsidRPr="00B17C8E">
        <w:rPr>
          <w:rFonts w:asciiTheme="minorHAnsi" w:eastAsiaTheme="minorEastAsia" w:hAnsiTheme="minorHAnsi" w:cstheme="minorBidi"/>
          <w:lang w:val="en-US"/>
        </w:rPr>
        <w:t xml:space="preserve">; </w:t>
      </w:r>
      <w:r w:rsidR="00FF2DFE" w:rsidRPr="00B17C8E">
        <w:rPr>
          <w:rFonts w:asciiTheme="minorHAnsi" w:eastAsiaTheme="minorEastAsia" w:hAnsiTheme="minorHAnsi" w:cstheme="minorBidi"/>
          <w:lang w:val="en-US"/>
        </w:rPr>
        <w:t>whether these</w:t>
      </w:r>
      <w:r w:rsidR="00853C8A" w:rsidRPr="00B17C8E">
        <w:rPr>
          <w:rFonts w:asciiTheme="minorHAnsi" w:eastAsiaTheme="minorEastAsia" w:hAnsiTheme="minorHAnsi" w:cstheme="minorBidi"/>
          <w:lang w:val="en-US"/>
        </w:rPr>
        <w:t xml:space="preserve"> </w:t>
      </w:r>
      <w:r w:rsidR="00821C4D" w:rsidRPr="00B17C8E">
        <w:rPr>
          <w:rFonts w:asciiTheme="minorHAnsi" w:eastAsiaTheme="minorEastAsia" w:hAnsiTheme="minorHAnsi" w:cstheme="minorBidi"/>
          <w:lang w:val="en-US"/>
        </w:rPr>
        <w:t xml:space="preserve">asthma associated </w:t>
      </w:r>
      <w:r w:rsidR="00705EDB" w:rsidRPr="00B17C8E">
        <w:rPr>
          <w:rFonts w:asciiTheme="minorHAnsi" w:eastAsiaTheme="minorEastAsia" w:hAnsiTheme="minorHAnsi" w:cstheme="minorBidi"/>
          <w:lang w:val="en-US"/>
        </w:rPr>
        <w:t xml:space="preserve">methylation </w:t>
      </w:r>
      <w:r w:rsidR="00821C4D" w:rsidRPr="00B17C8E">
        <w:rPr>
          <w:rFonts w:asciiTheme="minorHAnsi" w:eastAsiaTheme="minorEastAsia" w:hAnsiTheme="minorHAnsi" w:cstheme="minorBidi"/>
          <w:lang w:val="en-US"/>
        </w:rPr>
        <w:t>patterns</w:t>
      </w:r>
      <w:r w:rsidR="00705EDB" w:rsidRPr="00B17C8E">
        <w:rPr>
          <w:rFonts w:asciiTheme="minorHAnsi" w:eastAsiaTheme="minorEastAsia" w:hAnsiTheme="minorHAnsi" w:cstheme="minorBidi"/>
          <w:lang w:val="en-US"/>
        </w:rPr>
        <w:t xml:space="preserve"> are already present at birth</w:t>
      </w:r>
      <w:r w:rsidR="000F4C9D" w:rsidRPr="00B17C8E">
        <w:rPr>
          <w:rFonts w:asciiTheme="minorHAnsi" w:eastAsiaTheme="minorEastAsia" w:hAnsiTheme="minorHAnsi" w:cstheme="minorBidi"/>
          <w:lang w:val="en-US"/>
        </w:rPr>
        <w:t xml:space="preserve"> or develop during</w:t>
      </w:r>
      <w:r w:rsidR="00853C8A" w:rsidRPr="00B17C8E">
        <w:rPr>
          <w:rFonts w:asciiTheme="minorHAnsi" w:eastAsiaTheme="minorEastAsia" w:hAnsiTheme="minorHAnsi" w:cstheme="minorBidi"/>
          <w:lang w:val="en-US"/>
        </w:rPr>
        <w:t xml:space="preserve"> </w:t>
      </w:r>
      <w:r w:rsidR="0012233C" w:rsidRPr="00B17C8E">
        <w:rPr>
          <w:rFonts w:asciiTheme="minorHAnsi" w:eastAsiaTheme="minorEastAsia" w:hAnsiTheme="minorHAnsi" w:cstheme="minorBidi"/>
          <w:lang w:val="en-US"/>
        </w:rPr>
        <w:t>childhood</w:t>
      </w:r>
      <w:r w:rsidR="005A7AE5" w:rsidRPr="00B17C8E">
        <w:fldChar w:fldCharType="begin"/>
      </w:r>
      <w:r w:rsidR="006023A3" w:rsidRPr="00B17C8E">
        <w:rPr>
          <w:rFonts w:asciiTheme="minorHAnsi" w:hAnsiTheme="minorHAnsi"/>
          <w:lang w:val="en-GB"/>
        </w:rPr>
        <w:instrText xml:space="preserve"> ADDIN ZOTERO_ITEM CSL_CITATION {"citationID":"2hHobEp0","properties":{"formattedCitation":"{\\rtf \\super 9\\nosupersub{}}","plainCitation":"9"},"citationItems":[{"id":831,"uris":["http://zotero.org/users/local/EAS6JUFe/items/M2ER9XRS"],"uri":["http://zotero.org/users/local/EAS6JUFe/items/M2ER9XRS"],"itemData":{"id":831,"type":"article-journal","title":"The emerging landscape of dynamic DNA methylation in early childhood","container-title":"BMC Genomics","page":"25","volume":"18","issue":"1","abstract":"DNA methylation has been found to associate with disease, aging and environmental exposure, but it is unknown how genome, environment and disease influence DNA methylation dynamics in childhood.","DOI":"10.1186/s12864-016-3452-1","ISSN":"1471-2164","journalAbbreviation":"BMC Genomics","author":[{"family":"Xu","given":"Cheng-Jian"},{"family":"Bonder","given":"Marc Jan"},{"family":"Söderhäll","given":"Cilla"},{"family":"Bustamante","given":"Mariona"},{"family":"Baïz","given":"Nour"},{"family":"Gehring","given":"Ulrike"},{"family":"Jankipersadsing","given":"Soesma A."},{"family":"Vlies","given":"Pieter","non-dropping-particle":"van der"},{"family":"Diemen","given":"Cleo C.","non-dropping-particle":"van"},{"family":"Rijkom","given":"Bianca","non-dropping-particle":"van"},{"family":"Just","given":"Jocelyne"},{"family":"Kull","given":"Inger"},{"family":"Kere","given":"Juha"},{"family":"Antó","given":"Josep Maria"},{"family":"Bousquet","given":"Jean"},{"family":"Zhernakova","given":"Alexandra"},{"family":"Wijmenga","given":"Cisca"},{"family":"Annesi-Maesano","given":"Isabella"},{"family":"Sunyer","given":"Jordi"},{"family":"Melén","given":"Erik"},{"family":"Li","given":"Yang"},{"family":"Postma","given":"Dirkje S."},{"family":"Koppelman","given":"Gerard H."}],"issued":{"date-parts":[["2017"]]}}}],"schema":"https://github.com/citation-style-language/schema/raw/master/csl-citation.json"} </w:instrText>
      </w:r>
      <w:r w:rsidR="005A7AE5" w:rsidRPr="00B17C8E">
        <w:rPr>
          <w:rFonts w:asciiTheme="minorHAnsi" w:hAnsiTheme="minorHAnsi"/>
        </w:rPr>
        <w:fldChar w:fldCharType="separate"/>
      </w:r>
      <w:r w:rsidR="0024033B" w:rsidRPr="00B17C8E">
        <w:rPr>
          <w:rFonts w:hAnsiTheme="minorHAnsi"/>
          <w:vertAlign w:val="superscript"/>
        </w:rPr>
        <w:t>9</w:t>
      </w:r>
      <w:r w:rsidR="005A7AE5" w:rsidRPr="00B17C8E">
        <w:fldChar w:fldCharType="end"/>
      </w:r>
      <w:r w:rsidR="0085449D" w:rsidRPr="00B17C8E">
        <w:rPr>
          <w:rFonts w:asciiTheme="minorHAnsi" w:eastAsiaTheme="minorEastAsia" w:hAnsiTheme="minorHAnsi" w:cstheme="minorBidi"/>
          <w:lang w:val="en-US"/>
        </w:rPr>
        <w:t xml:space="preserve">, </w:t>
      </w:r>
      <w:r w:rsidR="00665C3A" w:rsidRPr="00B17C8E">
        <w:rPr>
          <w:rFonts w:asciiTheme="minorHAnsi" w:eastAsiaTheme="minorEastAsia" w:hAnsiTheme="minorHAnsi" w:cstheme="minorBidi"/>
          <w:lang w:val="en-US"/>
        </w:rPr>
        <w:t xml:space="preserve">and whether </w:t>
      </w:r>
      <w:r w:rsidR="0093789F" w:rsidRPr="00B17C8E">
        <w:rPr>
          <w:rFonts w:asciiTheme="minorHAnsi" w:eastAsiaTheme="minorEastAsia" w:hAnsiTheme="minorHAnsi" w:cstheme="minorBidi"/>
          <w:lang w:val="en-US"/>
        </w:rPr>
        <w:t xml:space="preserve">age-specific </w:t>
      </w:r>
      <w:r w:rsidR="00665C3A" w:rsidRPr="00B17C8E">
        <w:rPr>
          <w:rFonts w:asciiTheme="minorHAnsi" w:eastAsiaTheme="minorEastAsia" w:hAnsiTheme="minorHAnsi" w:cstheme="minorBidi"/>
          <w:lang w:val="en-US"/>
        </w:rPr>
        <w:t xml:space="preserve">patterns </w:t>
      </w:r>
      <w:r w:rsidR="00EE3857" w:rsidRPr="00B17C8E">
        <w:rPr>
          <w:rFonts w:asciiTheme="minorHAnsi" w:eastAsiaTheme="minorEastAsia" w:hAnsiTheme="minorHAnsi" w:cstheme="minorBidi"/>
          <w:lang w:val="en-US"/>
        </w:rPr>
        <w:t xml:space="preserve">can </w:t>
      </w:r>
      <w:r w:rsidR="00705EDB" w:rsidRPr="00B17C8E">
        <w:rPr>
          <w:rFonts w:asciiTheme="minorHAnsi" w:eastAsiaTheme="minorEastAsia" w:hAnsiTheme="minorHAnsi" w:cstheme="minorBidi"/>
          <w:lang w:val="en-US"/>
        </w:rPr>
        <w:t xml:space="preserve">be observed in </w:t>
      </w:r>
      <w:r w:rsidR="0085449D" w:rsidRPr="00B17C8E">
        <w:rPr>
          <w:rFonts w:asciiTheme="minorHAnsi" w:eastAsiaTheme="minorEastAsia" w:hAnsiTheme="minorHAnsi" w:cstheme="minorBidi"/>
          <w:lang w:val="en-US"/>
        </w:rPr>
        <w:t xml:space="preserve">children </w:t>
      </w:r>
      <w:r w:rsidR="00266D8D" w:rsidRPr="00B17C8E">
        <w:rPr>
          <w:rFonts w:asciiTheme="minorHAnsi" w:hAnsiTheme="minorHAnsi" w:cs="Arial"/>
          <w:lang w:val="en-US"/>
        </w:rPr>
        <w:t xml:space="preserve">from </w:t>
      </w:r>
      <w:r w:rsidR="00705EDB" w:rsidRPr="00B17C8E">
        <w:rPr>
          <w:rFonts w:asciiTheme="minorHAnsi" w:eastAsiaTheme="minorEastAsia" w:hAnsiTheme="minorHAnsi" w:cstheme="minorBidi"/>
          <w:lang w:val="en-US"/>
        </w:rPr>
        <w:t>different countries with varying environment</w:t>
      </w:r>
      <w:r w:rsidR="00F6259B" w:rsidRPr="00B17C8E">
        <w:rPr>
          <w:rFonts w:asciiTheme="minorHAnsi" w:eastAsiaTheme="minorEastAsia" w:hAnsiTheme="minorHAnsi" w:cstheme="minorBidi"/>
          <w:lang w:val="en-US"/>
        </w:rPr>
        <w:t xml:space="preserve">al </w:t>
      </w:r>
      <w:r w:rsidR="0005732B" w:rsidRPr="00B17C8E">
        <w:rPr>
          <w:rFonts w:asciiTheme="minorHAnsi" w:eastAsiaTheme="minorEastAsia" w:hAnsiTheme="minorHAnsi" w:cstheme="minorBidi"/>
          <w:lang w:val="en-US"/>
        </w:rPr>
        <w:t>exposures</w:t>
      </w:r>
      <w:r w:rsidR="00705EDB" w:rsidRPr="00B17C8E">
        <w:rPr>
          <w:rFonts w:asciiTheme="minorHAnsi" w:eastAsiaTheme="minorEastAsia" w:hAnsiTheme="minorHAnsi" w:cstheme="minorBidi"/>
          <w:lang w:val="en-US"/>
        </w:rPr>
        <w:t xml:space="preserve"> and lifestyles</w:t>
      </w:r>
      <w:r w:rsidR="00D52D95" w:rsidRPr="00B17C8E">
        <w:rPr>
          <w:rFonts w:asciiTheme="minorHAnsi" w:eastAsiaTheme="minorEastAsia" w:hAnsiTheme="minorHAnsi" w:cstheme="minorBidi"/>
          <w:lang w:val="en-US"/>
        </w:rPr>
        <w:t xml:space="preserve">. </w:t>
      </w:r>
      <w:r w:rsidR="00705EDB" w:rsidRPr="00B17C8E">
        <w:rPr>
          <w:rFonts w:asciiTheme="minorHAnsi" w:eastAsiaTheme="minorEastAsia" w:hAnsiTheme="minorHAnsi" w:cstheme="minorEastAsia"/>
          <w:lang w:val="en-US"/>
        </w:rPr>
        <w:t xml:space="preserve">To answer these questions, </w:t>
      </w:r>
      <w:r w:rsidR="0078402C" w:rsidRPr="00B17C8E">
        <w:rPr>
          <w:rFonts w:asciiTheme="minorHAnsi" w:eastAsiaTheme="minorEastAsia" w:hAnsiTheme="minorHAnsi" w:cstheme="minorEastAsia"/>
          <w:lang w:val="en-US"/>
        </w:rPr>
        <w:t xml:space="preserve">we performed </w:t>
      </w:r>
      <w:r w:rsidR="00FF2DFE" w:rsidRPr="00B17C8E">
        <w:rPr>
          <w:rFonts w:asciiTheme="minorHAnsi" w:eastAsiaTheme="minorEastAsia" w:hAnsiTheme="minorHAnsi" w:cstheme="minorEastAsia"/>
          <w:lang w:val="en-US"/>
        </w:rPr>
        <w:t>a</w:t>
      </w:r>
      <w:r w:rsidR="00705EDB" w:rsidRPr="00B17C8E">
        <w:rPr>
          <w:rFonts w:asciiTheme="minorHAnsi" w:eastAsiaTheme="minorEastAsia" w:hAnsiTheme="minorHAnsi" w:cstheme="minorEastAsia"/>
          <w:lang w:val="en-US"/>
        </w:rPr>
        <w:t xml:space="preserve"> large</w:t>
      </w:r>
      <w:r w:rsidR="00890FBE" w:rsidRPr="00B17C8E">
        <w:rPr>
          <w:rFonts w:asciiTheme="minorHAnsi" w:eastAsiaTheme="minorEastAsia" w:hAnsiTheme="minorHAnsi" w:cstheme="minorEastAsia"/>
          <w:lang w:val="en-US"/>
        </w:rPr>
        <w:t>-</w:t>
      </w:r>
      <w:r w:rsidR="00705EDB" w:rsidRPr="00B17C8E">
        <w:rPr>
          <w:rFonts w:asciiTheme="minorHAnsi" w:eastAsiaTheme="minorEastAsia" w:hAnsiTheme="minorHAnsi" w:cstheme="minorEastAsia"/>
          <w:lang w:val="en-US"/>
        </w:rPr>
        <w:t xml:space="preserve">scale epigenome-wide association study (EWAS) </w:t>
      </w:r>
      <w:r w:rsidR="000E4E0E" w:rsidRPr="00B17C8E">
        <w:rPr>
          <w:rFonts w:asciiTheme="minorHAnsi" w:eastAsiaTheme="minorEastAsia" w:hAnsiTheme="minorHAnsi" w:cstheme="minorEastAsia"/>
          <w:lang w:val="en-US"/>
        </w:rPr>
        <w:t>within the Mechanisms of the Development of ALLergy (MeDALL) project</w:t>
      </w:r>
      <w:r w:rsidR="000E4E0E" w:rsidRPr="00B17C8E">
        <w:fldChar w:fldCharType="begin"/>
      </w:r>
      <w:r w:rsidR="00BC58EC" w:rsidRPr="00B17C8E">
        <w:rPr>
          <w:rFonts w:asciiTheme="minorHAnsi" w:eastAsiaTheme="minorEastAsia" w:hAnsiTheme="minorHAnsi" w:cstheme="minorEastAsia"/>
          <w:lang w:val="en-US"/>
        </w:rPr>
        <w:instrText xml:space="preserve"> ADDIN ZOTERO_ITEM CSL_CITATION {"citationID":"KRXvpK43","properties":{"formattedCitation":"{\\rtf \\super 21\\nosupersub{}}","plainCitation":"21"},"citationItems":[{"id":1019,"uris":["http://zotero.org/users/local/EAS6JUFe/items/VIIT366V"],"uri":["http://zotero.org/users/local/EAS6JUFe/items/VIIT366V"],"itemData":{"id":1019,"type":"article-journal","title":"MeDALL (Mechanisms of the Development of ALLergy): an integrated approach from phenotypes to systems medicine","container-title":"Allergy","page":"596-604","volume":"66","issue":"5","DOI":"10.1111/j.1398-9995.2010.02534.x","ISSN":"1398-9995","journalAbbreviation":"Allergy","author":[{"family":"Bousquet","given":"J."},{"family":"Anto","given":"J."},{"family":"Auffray","given":"C."},{"family":"Akdis","given":"M."},{"family":"Cambon-Thomsen","given":"A."},{"family":"Keil","given":"T."},{"family":"Haahtela","given":"T."},{"family":"Lambrecht","given":"B. N."},{"family":"Postma","given":"D. S."},{"family":"Sunyer","given":"J."},{"family":"Valenta","given":"R."},{"family":"Akdis","given":"C. A."},{"family":"Annesi-Maesano","given":"I."},{"family":"Arno","given":"A."},{"family":"Bachert","given":"C."},{"family":"Ballester","given":"F."},{"family":"Basagana","given":"X."},{"family":"Baumgartner","given":"U."},{"family":"Bindslev-Jensen","given":"C."},{"family":"Brunekreef","given":"B."},{"family":"Carlsen","given":"K. H."},{"family":"Chatzi","given":"L."},{"family":"Crameri","given":"R."},{"family":"Eveno","given":"E."},{"family":"Forastiere","given":"F."},{"family":"Garcia-Aymerich","given":"J."},{"family":"Guerra","given":"S."},{"family":"Hammad","given":"H."},{"family":"Heinrich","given":"J."},{"family":"Hirsch","given":"D."},{"family":"Jacquemin","given":"B."},{"family":"Kauffmann","given":"F."},{"family":"Kerkhof","given":"M."},{"family":"Kogevinas","given":"M."},{"family":"Koppelman","given":"G. H."},{"family":"Kowalski","given":"M. L."},{"family":"Lau","given":"S."},{"family":"Lodrup-Carlsen","given":"K. C."},{"family":"Lopez-Botet","given":"M."},{"family":"Lotvall","given":"J."},{"family":"Lupinek","given":"C."},{"family":"Maier","given":"D."},{"family":"Makela","given":"M. J."},{"family":"Martinez","given":"F. D."},{"family":"Mestres","given":"J."},{"family":"Momas","given":"I."},{"family":"Nawijn","given":"M. C."},{"family":"Neubauer","given":"A."},{"family":"Oddie","given":"S."},{"family":"Palkonen","given":"S."},{"family":"Pin","given":"I."},{"family":"Pison","given":"C."},{"family":"Rancé","given":"F."},{"family":"Reitamo","given":"S."},{"family":"Rial-Sebbag","given":"E."},{"family":"Salapatas","given":"M."},{"family":"Siroux","given":"V."},{"family":"Smagghe","given":"D."},{"family":"Torrent","given":"M."},{"family":"Toskala","given":"E."},{"family":"Cauwenberge","given":"P.","non-dropping-particle":"van"},{"family":"Oosterhout","given":"A. J. M.","non-dropping-particle":"van"},{"family":"Varraso","given":"R."},{"family":"Hertzen","given":"L.","non-dropping-particle":"von"},{"family":"Wickman","given":"M."},{"family":"Wijmenga","given":"C."},{"family":"Worm","given":"M."},{"family":"Wright","given":"J."},{"family":"Zuberbier","given":"T."}],"issued":{"date-parts":[["2011"]]}}}],"schema":"https://github.com/citation-style-language/schema/raw/master/csl-citation.json"} </w:instrText>
      </w:r>
      <w:r w:rsidR="000E4E0E" w:rsidRPr="00B17C8E">
        <w:rPr>
          <w:rFonts w:asciiTheme="minorHAnsi" w:eastAsiaTheme="minorEastAsia" w:hAnsiTheme="minorHAnsi" w:cstheme="minorEastAsia"/>
          <w:lang w:val="en-US"/>
        </w:rPr>
        <w:fldChar w:fldCharType="separate"/>
      </w:r>
      <w:r w:rsidR="00BC58EC" w:rsidRPr="00B17C8E">
        <w:rPr>
          <w:rFonts w:hAnsiTheme="minorHAnsi"/>
          <w:szCs w:val="24"/>
          <w:vertAlign w:val="superscript"/>
        </w:rPr>
        <w:t>21</w:t>
      </w:r>
      <w:r w:rsidR="000E4E0E" w:rsidRPr="00B17C8E">
        <w:fldChar w:fldCharType="end"/>
      </w:r>
      <w:r w:rsidR="000E4E0E" w:rsidRPr="00B17C8E">
        <w:rPr>
          <w:rFonts w:asciiTheme="minorHAnsi" w:eastAsiaTheme="minorEastAsia" w:hAnsiTheme="minorHAnsi" w:cstheme="minorEastAsia"/>
          <w:vertAlign w:val="superscript"/>
          <w:lang w:val="en-US"/>
        </w:rPr>
        <w:t xml:space="preserve"> </w:t>
      </w:r>
      <w:r w:rsidR="000E4E0E" w:rsidRPr="00B17C8E">
        <w:rPr>
          <w:rFonts w:asciiTheme="minorHAnsi" w:eastAsiaTheme="minorEastAsia" w:hAnsiTheme="minorHAnsi" w:cstheme="minorEastAsia"/>
          <w:lang w:val="en-US"/>
        </w:rPr>
        <w:t>o</w:t>
      </w:r>
      <w:r w:rsidR="00705EDB" w:rsidRPr="00B17C8E">
        <w:rPr>
          <w:rFonts w:asciiTheme="minorHAnsi" w:eastAsiaTheme="minorEastAsia" w:hAnsiTheme="minorHAnsi" w:cstheme="minorEastAsia"/>
          <w:lang w:val="en-US"/>
        </w:rPr>
        <w:t xml:space="preserve">f whole blood DNA in </w:t>
      </w:r>
      <w:r w:rsidR="00016144" w:rsidRPr="00B17C8E">
        <w:rPr>
          <w:rFonts w:asciiTheme="minorHAnsi" w:eastAsiaTheme="minorEastAsia" w:hAnsiTheme="minorHAnsi" w:cstheme="minorEastAsia"/>
          <w:lang w:val="en-US"/>
        </w:rPr>
        <w:t xml:space="preserve">children </w:t>
      </w:r>
      <w:r w:rsidR="00705EDB" w:rsidRPr="00B17C8E">
        <w:rPr>
          <w:rFonts w:asciiTheme="minorHAnsi" w:eastAsiaTheme="minorEastAsia" w:hAnsiTheme="minorHAnsi" w:cstheme="minorEastAsia"/>
          <w:lang w:val="en-US"/>
        </w:rPr>
        <w:t xml:space="preserve">at preschool </w:t>
      </w:r>
      <w:r w:rsidR="00016144" w:rsidRPr="00B17C8E">
        <w:rPr>
          <w:rFonts w:asciiTheme="minorHAnsi" w:eastAsiaTheme="minorEastAsia" w:hAnsiTheme="minorHAnsi" w:cstheme="minorEastAsia"/>
          <w:lang w:val="en-US"/>
        </w:rPr>
        <w:t>age</w:t>
      </w:r>
      <w:r w:rsidR="00705EDB" w:rsidRPr="00B17C8E">
        <w:rPr>
          <w:rFonts w:asciiTheme="minorHAnsi" w:eastAsiaTheme="minorEastAsia" w:hAnsiTheme="minorHAnsi" w:cstheme="minorEastAsia"/>
          <w:lang w:val="en-US"/>
        </w:rPr>
        <w:t xml:space="preserve"> (4-5</w:t>
      </w:r>
      <w:r w:rsidR="00C72004" w:rsidRPr="00B17C8E">
        <w:rPr>
          <w:rFonts w:asciiTheme="minorHAnsi" w:eastAsiaTheme="minorEastAsia" w:hAnsiTheme="minorHAnsi" w:cstheme="minorEastAsia"/>
          <w:lang w:val="en-US"/>
        </w:rPr>
        <w:t xml:space="preserve"> years</w:t>
      </w:r>
      <w:r w:rsidR="00705EDB" w:rsidRPr="00B17C8E">
        <w:rPr>
          <w:rFonts w:asciiTheme="minorHAnsi" w:eastAsiaTheme="minorEastAsia" w:hAnsiTheme="minorHAnsi" w:cstheme="minorEastAsia"/>
          <w:lang w:val="en-US"/>
        </w:rPr>
        <w:t>) and schoo</w:t>
      </w:r>
      <w:r w:rsidR="00996FFE" w:rsidRPr="00B17C8E">
        <w:rPr>
          <w:rFonts w:asciiTheme="minorHAnsi" w:eastAsiaTheme="minorEastAsia" w:hAnsiTheme="minorHAnsi" w:cstheme="minorEastAsia"/>
          <w:lang w:val="en-US"/>
        </w:rPr>
        <w:t>l age (8 years</w:t>
      </w:r>
      <w:r w:rsidR="00665C3A" w:rsidRPr="00B17C8E">
        <w:rPr>
          <w:rFonts w:asciiTheme="minorHAnsi" w:eastAsiaTheme="minorEastAsia" w:hAnsiTheme="minorHAnsi" w:cstheme="minorEastAsia"/>
          <w:lang w:val="en-US"/>
        </w:rPr>
        <w:t>)</w:t>
      </w:r>
      <w:r w:rsidR="00996FFE" w:rsidRPr="00B17C8E">
        <w:rPr>
          <w:rFonts w:asciiTheme="minorHAnsi" w:eastAsiaTheme="minorEastAsia" w:hAnsiTheme="minorHAnsi" w:cstheme="minorEastAsia"/>
          <w:lang w:val="en-US"/>
        </w:rPr>
        <w:t xml:space="preserve"> in four</w:t>
      </w:r>
      <w:r w:rsidR="00705EDB" w:rsidRPr="00B17C8E">
        <w:rPr>
          <w:rFonts w:asciiTheme="minorHAnsi" w:eastAsiaTheme="minorEastAsia" w:hAnsiTheme="minorHAnsi" w:cstheme="minorEastAsia"/>
          <w:lang w:val="en-US"/>
        </w:rPr>
        <w:t xml:space="preserve"> birth cohorts</w:t>
      </w:r>
      <w:r w:rsidR="00635F46" w:rsidRPr="00B17C8E">
        <w:rPr>
          <w:rFonts w:asciiTheme="minorHAnsi" w:eastAsiaTheme="minorEastAsia" w:hAnsiTheme="minorHAnsi" w:cstheme="minorEastAsia"/>
          <w:lang w:val="en-US"/>
        </w:rPr>
        <w:t xml:space="preserve"> </w:t>
      </w:r>
      <w:r w:rsidR="00FF2DFE" w:rsidRPr="00B17C8E">
        <w:rPr>
          <w:rFonts w:asciiTheme="minorHAnsi" w:eastAsiaTheme="minorEastAsia" w:hAnsiTheme="minorHAnsi" w:cstheme="minorEastAsia"/>
          <w:lang w:val="en-US"/>
        </w:rPr>
        <w:t>together</w:t>
      </w:r>
      <w:r w:rsidR="00A21EF8" w:rsidRPr="00B17C8E">
        <w:rPr>
          <w:rFonts w:asciiTheme="minorHAnsi" w:eastAsiaTheme="minorEastAsia" w:hAnsiTheme="minorHAnsi" w:cstheme="minorEastAsia"/>
          <w:lang w:val="en-US"/>
        </w:rPr>
        <w:t xml:space="preserve"> with a</w:t>
      </w:r>
      <w:r w:rsidR="00665C3A" w:rsidRPr="00B17C8E">
        <w:rPr>
          <w:rFonts w:asciiTheme="minorHAnsi" w:eastAsiaTheme="minorEastAsia" w:hAnsiTheme="minorHAnsi" w:cstheme="minorEastAsia"/>
          <w:lang w:val="en-US"/>
        </w:rPr>
        <w:t xml:space="preserve"> </w:t>
      </w:r>
      <w:r w:rsidR="00705EDB" w:rsidRPr="00B17C8E">
        <w:rPr>
          <w:rFonts w:asciiTheme="minorHAnsi" w:eastAsiaTheme="minorEastAsia" w:hAnsiTheme="minorHAnsi" w:cstheme="minorEastAsia"/>
          <w:lang w:val="en-US"/>
        </w:rPr>
        <w:t>validat</w:t>
      </w:r>
      <w:r w:rsidR="00A21EF8" w:rsidRPr="00B17C8E">
        <w:rPr>
          <w:rFonts w:asciiTheme="minorHAnsi" w:eastAsiaTheme="minorEastAsia" w:hAnsiTheme="minorHAnsi" w:cstheme="minorEastAsia"/>
          <w:lang w:val="en-US"/>
        </w:rPr>
        <w:t>ion</w:t>
      </w:r>
      <w:r w:rsidR="00705EDB" w:rsidRPr="00B17C8E">
        <w:rPr>
          <w:rFonts w:asciiTheme="minorHAnsi" w:eastAsiaTheme="minorEastAsia" w:hAnsiTheme="minorHAnsi" w:cstheme="minorEastAsia"/>
          <w:lang w:val="en-US"/>
        </w:rPr>
        <w:t xml:space="preserve"> </w:t>
      </w:r>
      <w:r w:rsidR="00665C3A" w:rsidRPr="00B17C8E">
        <w:rPr>
          <w:rFonts w:asciiTheme="minorHAnsi" w:eastAsiaTheme="minorEastAsia" w:hAnsiTheme="minorHAnsi" w:cstheme="minorEastAsia"/>
          <w:lang w:val="en-US"/>
        </w:rPr>
        <w:t xml:space="preserve">and </w:t>
      </w:r>
      <w:r w:rsidR="00705EDB" w:rsidRPr="00B17C8E">
        <w:rPr>
          <w:rFonts w:asciiTheme="minorHAnsi" w:eastAsiaTheme="minorEastAsia" w:hAnsiTheme="minorHAnsi" w:cstheme="minorEastAsia"/>
          <w:lang w:val="en-US"/>
        </w:rPr>
        <w:t>replicat</w:t>
      </w:r>
      <w:r w:rsidR="00A21EF8" w:rsidRPr="00B17C8E">
        <w:rPr>
          <w:rFonts w:asciiTheme="minorHAnsi" w:eastAsiaTheme="minorEastAsia" w:hAnsiTheme="minorHAnsi" w:cstheme="minorEastAsia"/>
          <w:lang w:val="en-US"/>
        </w:rPr>
        <w:t xml:space="preserve">ion </w:t>
      </w:r>
      <w:r w:rsidR="001368DD" w:rsidRPr="00B17C8E">
        <w:rPr>
          <w:rFonts w:asciiTheme="minorHAnsi" w:eastAsiaTheme="minorEastAsia" w:hAnsiTheme="minorHAnsi" w:cstheme="minorEastAsia"/>
          <w:lang w:val="en-US"/>
        </w:rPr>
        <w:t xml:space="preserve">study </w:t>
      </w:r>
      <w:r w:rsidR="00016144" w:rsidRPr="00B17C8E">
        <w:rPr>
          <w:rFonts w:asciiTheme="minorHAnsi" w:eastAsiaTheme="minorEastAsia" w:hAnsiTheme="minorHAnsi" w:cstheme="minorEastAsia"/>
          <w:lang w:val="en-US"/>
        </w:rPr>
        <w:t xml:space="preserve">in children </w:t>
      </w:r>
      <w:r w:rsidR="00705EDB" w:rsidRPr="00B17C8E">
        <w:rPr>
          <w:rFonts w:asciiTheme="minorHAnsi" w:eastAsiaTheme="minorEastAsia" w:hAnsiTheme="minorHAnsi" w:cstheme="minorEastAsia"/>
          <w:lang w:val="en-US"/>
        </w:rPr>
        <w:t>(</w:t>
      </w:r>
      <w:r w:rsidR="005601BD" w:rsidRPr="00B17C8E">
        <w:rPr>
          <w:rFonts w:asciiTheme="minorHAnsi" w:eastAsiaTheme="minorEastAsia" w:hAnsiTheme="minorHAnsi" w:cstheme="minorEastAsia"/>
          <w:lang w:val="en-US"/>
        </w:rPr>
        <w:t>0</w:t>
      </w:r>
      <w:r w:rsidR="0001392B" w:rsidRPr="00B17C8E">
        <w:rPr>
          <w:rFonts w:asciiTheme="minorHAnsi" w:eastAsiaTheme="minorEastAsia" w:hAnsiTheme="minorHAnsi" w:cstheme="minorEastAsia"/>
          <w:lang w:val="en-US"/>
        </w:rPr>
        <w:t>-</w:t>
      </w:r>
      <w:r w:rsidR="00A5226C" w:rsidRPr="00B17C8E">
        <w:rPr>
          <w:rFonts w:asciiTheme="minorHAnsi" w:eastAsiaTheme="minorEastAsia" w:hAnsiTheme="minorHAnsi" w:cstheme="minorEastAsia"/>
          <w:lang w:val="en-US"/>
        </w:rPr>
        <w:t>16 years)</w:t>
      </w:r>
      <w:r w:rsidR="00CD342C" w:rsidRPr="00B17C8E">
        <w:rPr>
          <w:rFonts w:asciiTheme="minorHAnsi" w:eastAsiaTheme="minorEastAsia" w:hAnsiTheme="minorHAnsi" w:cstheme="minorEastAsia"/>
          <w:lang w:val="en-US"/>
        </w:rPr>
        <w:t xml:space="preserve"> and adults</w:t>
      </w:r>
      <w:r w:rsidR="00DB440C" w:rsidRPr="00B17C8E">
        <w:rPr>
          <w:rFonts w:asciiTheme="minorHAnsi" w:eastAsiaTheme="minorEastAsia" w:hAnsiTheme="minorHAnsi" w:cstheme="minorEastAsia"/>
          <w:lang w:val="en-US"/>
        </w:rPr>
        <w:t xml:space="preserve"> (1-79 years)</w:t>
      </w:r>
      <w:r w:rsidR="00CC0FFD" w:rsidRPr="00B17C8E">
        <w:rPr>
          <w:rFonts w:asciiTheme="minorHAnsi" w:eastAsiaTheme="minorEastAsia" w:hAnsiTheme="minorHAnsi" w:cstheme="minorEastAsia"/>
          <w:lang w:val="en-US"/>
        </w:rPr>
        <w:t xml:space="preserve">. </w:t>
      </w:r>
      <w:r w:rsidR="00D52D95" w:rsidRPr="00B17C8E">
        <w:rPr>
          <w:rFonts w:asciiTheme="minorHAnsi" w:eastAsiaTheme="minorEastAsia" w:hAnsiTheme="minorHAnsi" w:cstheme="minorEastAsia"/>
          <w:lang w:val="en-US"/>
        </w:rPr>
        <w:t xml:space="preserve">We subsequently investigated </w:t>
      </w:r>
      <w:r w:rsidR="0093789F" w:rsidRPr="00B17C8E">
        <w:rPr>
          <w:rFonts w:asciiTheme="minorHAnsi" w:eastAsiaTheme="minorEastAsia" w:hAnsiTheme="minorHAnsi" w:cstheme="minorEastAsia"/>
          <w:lang w:val="en-US"/>
        </w:rPr>
        <w:t>cell-</w:t>
      </w:r>
      <w:r w:rsidR="00CC0FFD" w:rsidRPr="00B17C8E">
        <w:rPr>
          <w:rFonts w:asciiTheme="minorHAnsi" w:eastAsiaTheme="minorEastAsia" w:hAnsiTheme="minorHAnsi" w:cstheme="minorEastAsia"/>
          <w:lang w:val="en-US"/>
        </w:rPr>
        <w:t>type specific</w:t>
      </w:r>
      <w:r w:rsidR="00D81D4B" w:rsidRPr="00B17C8E">
        <w:rPr>
          <w:rFonts w:asciiTheme="minorHAnsi" w:eastAsiaTheme="minorEastAsia" w:hAnsiTheme="minorHAnsi" w:cstheme="minorEastAsia"/>
          <w:lang w:val="en-US"/>
        </w:rPr>
        <w:t xml:space="preserve"> methylation of the identified CpGs in eosinophils and epithelial cells</w:t>
      </w:r>
      <w:r w:rsidR="005D5820" w:rsidRPr="00B17C8E">
        <w:rPr>
          <w:rFonts w:asciiTheme="minorHAnsi" w:eastAsiaTheme="minorEastAsia" w:hAnsiTheme="minorHAnsi" w:cstheme="minorEastAsia"/>
          <w:lang w:val="en-US"/>
        </w:rPr>
        <w:t xml:space="preserve"> </w:t>
      </w:r>
      <w:r w:rsidR="00D52D95" w:rsidRPr="00B17C8E">
        <w:rPr>
          <w:rFonts w:asciiTheme="minorHAnsi" w:eastAsiaTheme="minorEastAsia" w:hAnsiTheme="minorHAnsi" w:cstheme="minorEastAsia"/>
          <w:lang w:val="en-US"/>
        </w:rPr>
        <w:t xml:space="preserve">and </w:t>
      </w:r>
      <w:r w:rsidR="00D81D4B" w:rsidRPr="00B17C8E">
        <w:rPr>
          <w:rFonts w:asciiTheme="minorHAnsi" w:eastAsiaTheme="minorEastAsia" w:hAnsiTheme="minorHAnsi" w:cstheme="minorEastAsia"/>
          <w:lang w:val="en-US"/>
        </w:rPr>
        <w:t xml:space="preserve">their </w:t>
      </w:r>
      <w:r w:rsidR="00D52D95" w:rsidRPr="00B17C8E">
        <w:rPr>
          <w:rFonts w:asciiTheme="minorHAnsi" w:eastAsiaTheme="minorEastAsia" w:hAnsiTheme="minorHAnsi" w:cstheme="minorEastAsia"/>
          <w:lang w:val="en-US"/>
        </w:rPr>
        <w:t xml:space="preserve">related </w:t>
      </w:r>
      <w:r w:rsidR="00D81D4B" w:rsidRPr="00B17C8E">
        <w:rPr>
          <w:rFonts w:asciiTheme="minorHAnsi" w:eastAsiaTheme="minorEastAsia" w:hAnsiTheme="minorHAnsi" w:cstheme="minorEastAsia"/>
          <w:lang w:val="en-US"/>
        </w:rPr>
        <w:t xml:space="preserve">gene expression </w:t>
      </w:r>
      <w:r w:rsidR="005F21F0" w:rsidRPr="00B17C8E">
        <w:rPr>
          <w:rFonts w:asciiTheme="minorHAnsi" w:eastAsiaTheme="minorEastAsia" w:hAnsiTheme="minorHAnsi" w:cstheme="minorEastAsia"/>
          <w:lang w:val="en-US"/>
        </w:rPr>
        <w:t xml:space="preserve">signatures. </w:t>
      </w:r>
    </w:p>
    <w:p w14:paraId="6FF5E42D" w14:textId="7E649B6D" w:rsidR="0007698C" w:rsidRPr="00B17C8E" w:rsidRDefault="0007698C" w:rsidP="00D73E08">
      <w:pPr>
        <w:pStyle w:val="NoSpacing"/>
        <w:spacing w:before="100" w:beforeAutospacing="1" w:after="100" w:afterAutospacing="1" w:line="360" w:lineRule="auto"/>
        <w:rPr>
          <w:rFonts w:asciiTheme="minorHAnsi" w:eastAsiaTheme="minorEastAsia" w:hAnsiTheme="minorHAnsi" w:cstheme="minorEastAsia"/>
          <w:lang w:val="en-US"/>
        </w:rPr>
      </w:pPr>
    </w:p>
    <w:p w14:paraId="65E69560" w14:textId="00C92B03" w:rsidR="00705EDB" w:rsidRPr="00B17C8E" w:rsidRDefault="26A8C70F" w:rsidP="26A8C70F">
      <w:pPr>
        <w:spacing w:before="100" w:beforeAutospacing="1" w:after="100" w:afterAutospacing="1" w:line="360" w:lineRule="auto"/>
        <w:rPr>
          <w:rFonts w:asciiTheme="minorHAnsi" w:eastAsiaTheme="minorEastAsia" w:hAnsiTheme="minorHAnsi"/>
          <w:lang w:val="en-US"/>
        </w:rPr>
      </w:pPr>
      <w:r w:rsidRPr="00B17C8E">
        <w:rPr>
          <w:rFonts w:asciiTheme="minorHAnsi" w:eastAsiaTheme="minorEastAsia" w:hAnsiTheme="minorHAnsi"/>
          <w:b/>
          <w:bCs/>
          <w:lang w:val="en-US"/>
        </w:rPr>
        <w:t>Methods</w:t>
      </w:r>
    </w:p>
    <w:p w14:paraId="118CF0A7" w14:textId="3B6CB1BD" w:rsidR="00904733" w:rsidRPr="00B17C8E" w:rsidRDefault="005F21F0" w:rsidP="26A8C70F">
      <w:pPr>
        <w:spacing w:before="100" w:beforeAutospacing="1" w:after="100" w:afterAutospacing="1" w:line="360" w:lineRule="auto"/>
        <w:rPr>
          <w:rFonts w:asciiTheme="minorHAnsi" w:eastAsia="MS ??" w:hAnsiTheme="minorHAnsi" w:cs="Arial"/>
          <w:lang w:val="en-US"/>
        </w:rPr>
      </w:pPr>
      <w:r w:rsidRPr="00B17C8E">
        <w:rPr>
          <w:rFonts w:asciiTheme="minorHAnsi" w:eastAsiaTheme="minorEastAsia" w:hAnsiTheme="minorHAnsi"/>
          <w:lang w:val="en-US"/>
        </w:rPr>
        <w:t xml:space="preserve">A full description of </w:t>
      </w:r>
      <w:r w:rsidR="00F62884" w:rsidRPr="00B17C8E">
        <w:rPr>
          <w:rFonts w:asciiTheme="minorHAnsi" w:eastAsiaTheme="minorEastAsia" w:hAnsiTheme="minorHAnsi"/>
          <w:lang w:val="en-US"/>
        </w:rPr>
        <w:t>the</w:t>
      </w:r>
      <w:r w:rsidRPr="00B17C8E">
        <w:rPr>
          <w:rFonts w:asciiTheme="minorHAnsi" w:eastAsiaTheme="minorEastAsia" w:hAnsiTheme="minorHAnsi"/>
          <w:lang w:val="en-US"/>
        </w:rPr>
        <w:t xml:space="preserve"> methods is provided in the online supplement.</w:t>
      </w:r>
      <w:r w:rsidR="004E1F79" w:rsidRPr="00B17C8E">
        <w:rPr>
          <w:rFonts w:asciiTheme="minorHAnsi" w:eastAsia="MS ??" w:hAnsiTheme="minorHAnsi" w:cs="Arial"/>
          <w:b/>
          <w:bCs/>
          <w:lang w:val="en-US"/>
        </w:rPr>
        <w:t xml:space="preserve"> </w:t>
      </w:r>
      <w:r w:rsidR="00904733" w:rsidRPr="00B17C8E">
        <w:rPr>
          <w:rFonts w:asciiTheme="minorHAnsi" w:eastAsia="MS ??" w:hAnsiTheme="minorHAnsi" w:cs="Arial"/>
          <w:lang w:val="en-US"/>
        </w:rPr>
        <w:t>Medical Ethical Committees of all institutions approved this study. Written informed consent was obtained from</w:t>
      </w:r>
      <w:r w:rsidR="005D4BED" w:rsidRPr="00B17C8E">
        <w:rPr>
          <w:rFonts w:asciiTheme="minorHAnsi" w:eastAsia="MS ??" w:hAnsiTheme="minorHAnsi" w:cs="Arial"/>
          <w:lang w:val="en-US"/>
        </w:rPr>
        <w:t xml:space="preserve"> </w:t>
      </w:r>
      <w:r w:rsidR="00904733" w:rsidRPr="00B17C8E">
        <w:rPr>
          <w:rFonts w:asciiTheme="minorHAnsi" w:eastAsia="MS ??" w:hAnsiTheme="minorHAnsi" w:cs="Arial"/>
          <w:lang w:val="en-US"/>
        </w:rPr>
        <w:t xml:space="preserve">parents or legal guardians of all participating children. </w:t>
      </w:r>
    </w:p>
    <w:p w14:paraId="0EEF08D6" w14:textId="505E3E2B" w:rsidR="00CA177E" w:rsidRPr="00B17C8E" w:rsidRDefault="00CA177E" w:rsidP="00CA177E">
      <w:pPr>
        <w:spacing w:before="100" w:beforeAutospacing="1" w:after="100" w:afterAutospacing="1" w:line="360" w:lineRule="auto"/>
        <w:rPr>
          <w:rFonts w:asciiTheme="minorHAnsi" w:eastAsia="MS ??" w:hAnsiTheme="minorHAnsi" w:cs="Arial"/>
          <w:lang w:val="en-US"/>
        </w:rPr>
      </w:pPr>
      <w:r w:rsidRPr="00B17C8E">
        <w:rPr>
          <w:rFonts w:asciiTheme="minorHAnsi" w:eastAsia="MS ??" w:hAnsiTheme="minorHAnsi" w:cs="Arial"/>
          <w:lang w:val="en-US"/>
        </w:rPr>
        <w:lastRenderedPageBreak/>
        <w:t>Asthma definition</w:t>
      </w:r>
      <w:r w:rsidR="00922972" w:rsidRPr="00B17C8E">
        <w:rPr>
          <w:rFonts w:asciiTheme="minorHAnsi" w:eastAsia="MS ??" w:hAnsiTheme="minorHAnsi" w:cs="Arial"/>
          <w:lang w:val="en-US"/>
        </w:rPr>
        <w:t xml:space="preserve">: </w:t>
      </w:r>
      <w:r w:rsidRPr="00B17C8E">
        <w:rPr>
          <w:rFonts w:asciiTheme="minorHAnsi" w:eastAsia="MS ??" w:hAnsiTheme="minorHAnsi" w:cs="Arial"/>
          <w:lang w:val="en-US"/>
        </w:rPr>
        <w:t>We defined asthma as agreed upon by experts as described previously in the MeDALL study</w:t>
      </w:r>
      <w:r w:rsidRPr="00B17C8E">
        <w:rPr>
          <w:rFonts w:asciiTheme="minorHAnsi" w:eastAsia="MS ??" w:hAnsiTheme="minorHAnsi" w:cs="Arial"/>
          <w:lang w:val="en-US"/>
        </w:rPr>
        <w:fldChar w:fldCharType="begin"/>
      </w:r>
      <w:r w:rsidR="00BC58EC" w:rsidRPr="00B17C8E">
        <w:rPr>
          <w:rFonts w:asciiTheme="minorHAnsi" w:eastAsia="MS ??" w:hAnsiTheme="minorHAnsi" w:cs="Arial"/>
          <w:lang w:val="en-US"/>
        </w:rPr>
        <w:instrText xml:space="preserve"> ADDIN ZOTERO_ITEM CSL_CITATION {"citationID":"R6AYaYFq","properties":{"formattedCitation":"{\\rtf \\super 22\\nosupersub{}}","plainCitation":"22"},"citationItems":[{"id":297,"uris":["http://zotero.org/users/local/EAS6JUFe/items/PVG9B49A"],"uri":["http://zotero.org/users/local/EAS6JUFe/items/PVG9B49A"],"itemData":{"id":297,"type":"article-journal","title":"Comorbidity of eczema, rhinitis, and asthma in IgE-sensitised and non-IgE-sensitised children in MeDALL: a population-based cohort study","container-title":"The Lancet Respiratory Medicine","page":"131-140","volume":"2","issue":"2","abstract":"SummaryBackground\nEczema, rhinitis, and asthma often coexist (comorbidity) in children, but the proportion of comorbidity not attributable to either chance or the role of IgE sensitisation is unknown. We assessed these factors in children aged 4–8 years.\nMethods\nIn this prospective cohort study, we assessed children from 12 ongoing European birth cohort studies participating in MeDALL (Mechanisms of the Development of ALLergy). We recorded current eczema, rhinitis, and asthma from questionnaires and serum-specific IgE to six allergens. Comorbidity of eczema, rhinitis, and asthma was defined as coexistence of two or three diseases in the same child. We estimated relative and absolute excess comorbidity by comparing observed and expected occurrence of diseases at 4 years and 8 years. We did a longitudinal analysis using log-linear models of the relation between disease at age 4 years and comorbidity at age 8 years.\nFindings\nWe assessed 16 147 children aged 4 years and 11 080 aged 8 years in cross-sectional analyses. The absolute excess of any comorbidity was 1·6% for children aged 4 years and 2·2% for children aged 8 years; 44% of the observed comorbidity at age 4 years and 50·0% at age 8 years was not a result of chance. Children with comorbidities at 4 years had an increased risk of having comorbidity at 8 years. The relative risk of any cormorbidity at age 8 years ranged from 36·2 (95% CI 26·8–48·8) for children with rhinitis and eczema at age 4 years to 63·5 (95% CI 51·7–78·1) for children with asthma, rhinitis, and eczema at age 4 years. We did longitudinal assessment of 10 107 children with data at both ages. Children with comorbidities at 4 years without IgE sensitisation had higher relative risks of comorbidity at 8 years than did children who were sensitised to IgE. For children without comorbidity at age 4 years, 38% of the comorbidity at age 8 years was attributable to the presence of IgE sensitisation at age 4 years.\nInterpretation\nCoexistence of eczema, rhinitis, and asthma in the same child is more common than expected by chance alone—both in the presence and absence of IgE sensitisation—suggesting that these diseases share causal mechanisms. Although IgE sensitisation is independently associated with excess comorbidity of eczema, rhinitis, and asthma, its presence accounted only for 38% of comorbidity, suggesting that IgE sensitisation can no longer be considered the dominant causal mechanism of comorbidity for these diseases.\nFunding\nEU Seventh Framework Programme.","DOI":"10.1016/S2213-2600(13)70277-7","ISSN":"2213-2600","journalAbbreviation":"The Lancet Respiratory Medicine","author":[{"family":"Pinart","given":"Mariona"},{"family":"Benet","given":"Marta"},{"family":"Annesi-Maesano","given":"Isabella"},{"family":"Berg","given":"Andrea","non-dropping-particle":"von"},{"family":"Berdel","given":"Dietrich"},{"family":"Carlsen","given":"Karin C L"},{"family":"Carlsen","given":"Kai-Håkon"},{"family":"Bindslev-Jensen","given":"Carsten"},{"family":"Eller","given":"Esben"},{"family":"Fantini","given":"Maria P"},{"family":"Lenzi","given":"Jacopo"},{"family":"Gehring","given":"Ulrike"},{"family":"Heinrich","given":"Joachim"},{"family":"Hohmann","given":"Cynthia"},{"family":"Just","given":"Jocelyne"},{"family":"Keil","given":"Thomas"},{"family":"Kerkhof","given":"Marjan"},{"family":"Kogevinas","given":"Manolis"},{"family":"Koletzko","given":"Sibylle"},{"family":"Koppelman","given":"Gerard H"},{"family":"Kull","given":"Inger"},{"family":"Lau","given":"Susanne"},{"family":"Melén","given":"Erik"},{"family":"Momas","given":"Isabelle"},{"family":"Porta","given":"Daniela"},{"family":"Postma","given":"Dirkje S"},{"family":"Rancière","given":"Fanny"},{"family":"Smit","given":"Henriette A"},{"family":"Stein","given":"Renato T"},{"family":"Tischer","given":"Christina G"},{"family":"Torrent","given":"Maties"},{"family":"Wickman","given":"Magnus"},{"family":"Wijga","given":"Alet H"},{"family":"Bousquet","given":"Jean"},{"family":"Sunyer","given":"Jordi"},{"family":"Basagaña","given":"Xavier"},{"family":"Guerra","given":"Stefano"},{"family":"Garcia-Aymerich","given":"Judith"},{"family":"Antó","given":"Josep M"}],"issued":{"date-parts":[["2014",2]]}}}],"schema":"https://github.com/citation-style-language/schema/raw/master/csl-citation.json"} </w:instrText>
      </w:r>
      <w:r w:rsidRPr="00B17C8E">
        <w:rPr>
          <w:rFonts w:asciiTheme="minorHAnsi" w:eastAsia="MS ??" w:hAnsiTheme="minorHAnsi" w:cs="Arial"/>
          <w:lang w:val="en-US"/>
        </w:rPr>
        <w:fldChar w:fldCharType="separate"/>
      </w:r>
      <w:r w:rsidR="00BC58EC" w:rsidRPr="00B17C8E">
        <w:rPr>
          <w:rFonts w:asciiTheme="minorHAnsi" w:hAnsiTheme="minorHAnsi"/>
          <w:vertAlign w:val="superscript"/>
        </w:rPr>
        <w:t>22</w:t>
      </w:r>
      <w:r w:rsidRPr="00B17C8E">
        <w:rPr>
          <w:rFonts w:asciiTheme="minorHAnsi" w:eastAsia="MS ??" w:hAnsiTheme="minorHAnsi" w:cs="Arial"/>
          <w:lang w:val="en-US"/>
        </w:rPr>
        <w:fldChar w:fldCharType="end"/>
      </w:r>
      <w:r w:rsidRPr="00B17C8E">
        <w:rPr>
          <w:rFonts w:asciiTheme="minorHAnsi" w:eastAsia="MS ??" w:hAnsiTheme="minorHAnsi" w:cs="Arial"/>
          <w:lang w:val="en-US"/>
        </w:rPr>
        <w:t>, with two of three criteria present: 1) doctor diagnosis of asthma ever, 2) use of asthma medication in the past 12 months and 3) wheezing/breathing difficulties in the past 12 months.</w:t>
      </w:r>
    </w:p>
    <w:p w14:paraId="66F8F2FC" w14:textId="288CFD6A" w:rsidR="00904733" w:rsidRPr="00B17C8E" w:rsidRDefault="26A8C70F" w:rsidP="26A8C70F">
      <w:pPr>
        <w:spacing w:before="100" w:beforeAutospacing="1" w:after="100" w:afterAutospacing="1" w:line="360" w:lineRule="auto"/>
        <w:rPr>
          <w:rFonts w:asciiTheme="minorHAnsi" w:eastAsia="MS ??" w:hAnsiTheme="minorHAnsi" w:cs="Arial"/>
          <w:i/>
          <w:iCs/>
          <w:lang w:val="en-US"/>
        </w:rPr>
      </w:pPr>
      <w:r w:rsidRPr="00B17C8E">
        <w:rPr>
          <w:rFonts w:asciiTheme="minorHAnsi" w:eastAsia="MS ??" w:hAnsiTheme="minorHAnsi" w:cs="Arial"/>
          <w:i/>
          <w:iCs/>
          <w:lang w:val="en-US"/>
        </w:rPr>
        <w:t>Discovery</w:t>
      </w:r>
    </w:p>
    <w:p w14:paraId="02F143FC" w14:textId="2262A5C1" w:rsidR="00647614" w:rsidRPr="00B17C8E" w:rsidRDefault="0093789F" w:rsidP="26A8C70F">
      <w:pPr>
        <w:spacing w:before="100" w:beforeAutospacing="1" w:after="100" w:afterAutospacing="1" w:line="360" w:lineRule="auto"/>
        <w:rPr>
          <w:rFonts w:asciiTheme="minorHAnsi" w:eastAsia="MS ??" w:hAnsiTheme="minorHAnsi" w:cs="Arial"/>
          <w:i/>
          <w:iCs/>
          <w:lang w:val="en-US"/>
        </w:rPr>
      </w:pPr>
      <w:r w:rsidRPr="00B17C8E">
        <w:rPr>
          <w:rFonts w:asciiTheme="minorHAnsi" w:eastAsiaTheme="minorEastAsia" w:hAnsiTheme="minorHAnsi" w:cstheme="minorEastAsia"/>
          <w:lang w:val="en-US"/>
        </w:rPr>
        <w:t>W</w:t>
      </w:r>
      <w:r w:rsidR="00705EDB" w:rsidRPr="00B17C8E">
        <w:rPr>
          <w:rFonts w:asciiTheme="minorHAnsi" w:eastAsiaTheme="minorEastAsia" w:hAnsiTheme="minorHAnsi" w:cstheme="minorEastAsia"/>
          <w:lang w:val="en-US"/>
        </w:rPr>
        <w:t xml:space="preserve">hole blood DNA from </w:t>
      </w:r>
      <w:r w:rsidR="0065571B" w:rsidRPr="00B17C8E">
        <w:rPr>
          <w:rFonts w:asciiTheme="minorHAnsi" w:eastAsia="MS ??" w:hAnsiTheme="minorHAnsi" w:cs="Arial"/>
          <w:lang w:val="en-US"/>
        </w:rPr>
        <w:t>children from</w:t>
      </w:r>
      <w:r w:rsidR="007A4AF3" w:rsidRPr="00B17C8E">
        <w:rPr>
          <w:rFonts w:asciiTheme="minorHAnsi" w:eastAsia="MS ??" w:hAnsiTheme="minorHAnsi" w:cs="Arial"/>
          <w:lang w:val="en-US"/>
        </w:rPr>
        <w:t xml:space="preserve"> </w:t>
      </w:r>
      <w:r w:rsidR="00705EDB" w:rsidRPr="00B17C8E">
        <w:rPr>
          <w:rFonts w:asciiTheme="minorHAnsi" w:eastAsiaTheme="minorEastAsia" w:hAnsiTheme="minorHAnsi" w:cstheme="minorEastAsia"/>
          <w:lang w:val="en-US"/>
        </w:rPr>
        <w:t xml:space="preserve">four </w:t>
      </w:r>
      <w:r w:rsidR="00CD342C" w:rsidRPr="00B17C8E">
        <w:rPr>
          <w:rFonts w:asciiTheme="minorHAnsi" w:eastAsiaTheme="minorEastAsia" w:hAnsiTheme="minorHAnsi" w:cstheme="minorEastAsia"/>
          <w:lang w:val="en-US"/>
        </w:rPr>
        <w:t xml:space="preserve">MeDALL </w:t>
      </w:r>
      <w:r w:rsidR="00705EDB" w:rsidRPr="00B17C8E">
        <w:rPr>
          <w:rFonts w:asciiTheme="minorHAnsi" w:eastAsiaTheme="minorEastAsia" w:hAnsiTheme="minorHAnsi" w:cstheme="minorEastAsia"/>
          <w:lang w:val="en-US"/>
        </w:rPr>
        <w:t>birth cohorts</w:t>
      </w:r>
      <w:r w:rsidR="002C4516" w:rsidRPr="00B17C8E">
        <w:rPr>
          <w:rFonts w:asciiTheme="minorHAnsi" w:eastAsiaTheme="minorEastAsia" w:hAnsiTheme="minorHAnsi" w:cstheme="minorEastAsia"/>
          <w:lang w:val="en-US"/>
        </w:rPr>
        <w:t xml:space="preserve"> </w:t>
      </w:r>
      <w:r w:rsidR="001A070D" w:rsidRPr="00B17C8E">
        <w:rPr>
          <w:rFonts w:asciiTheme="minorHAnsi" w:eastAsiaTheme="minorEastAsia" w:hAnsiTheme="minorHAnsi" w:cstheme="minorEastAsia"/>
          <w:lang w:val="en-US"/>
        </w:rPr>
        <w:t>was investigated</w:t>
      </w:r>
      <w:r w:rsidR="00F62884" w:rsidRPr="00B17C8E">
        <w:rPr>
          <w:rFonts w:asciiTheme="minorHAnsi" w:eastAsiaTheme="minorEastAsia" w:hAnsiTheme="minorHAnsi" w:cstheme="minorEastAsia"/>
          <w:lang w:val="en-US"/>
        </w:rPr>
        <w:t xml:space="preserve"> in</w:t>
      </w:r>
      <w:r w:rsidR="00705EDB" w:rsidRPr="00B17C8E">
        <w:rPr>
          <w:rFonts w:asciiTheme="minorHAnsi" w:eastAsiaTheme="minorEastAsia" w:hAnsiTheme="minorHAnsi" w:cstheme="minorEastAsia"/>
          <w:lang w:val="en-US"/>
        </w:rPr>
        <w:t xml:space="preserve"> BAMSE </w:t>
      </w:r>
      <w:r w:rsidR="00827511" w:rsidRPr="00B17C8E">
        <w:rPr>
          <w:rFonts w:asciiTheme="minorHAnsi" w:eastAsiaTheme="minorEastAsia" w:hAnsiTheme="minorHAnsi" w:cstheme="minorEastAsia"/>
          <w:lang w:val="en-US"/>
        </w:rPr>
        <w:t>(</w:t>
      </w:r>
      <w:r w:rsidR="00705EDB" w:rsidRPr="00B17C8E">
        <w:rPr>
          <w:rFonts w:asciiTheme="minorHAnsi" w:eastAsiaTheme="minorEastAsia" w:hAnsiTheme="minorHAnsi" w:cstheme="minorEastAsia"/>
          <w:lang w:val="en-US"/>
        </w:rPr>
        <w:t>Sweden</w:t>
      </w:r>
      <w:r w:rsidR="00827511" w:rsidRPr="00B17C8E">
        <w:rPr>
          <w:rFonts w:asciiTheme="minorHAnsi" w:eastAsiaTheme="minorEastAsia" w:hAnsiTheme="minorHAnsi" w:cstheme="minorEastAsia"/>
          <w:lang w:val="en-US"/>
        </w:rPr>
        <w:t>)</w:t>
      </w:r>
      <w:r w:rsidR="00705EDB" w:rsidRPr="00B17C8E">
        <w:rPr>
          <w:rFonts w:asciiTheme="minorHAnsi" w:eastAsiaTheme="minorEastAsia" w:hAnsiTheme="minorHAnsi" w:cstheme="minorEastAsia"/>
          <w:lang w:val="en-US"/>
        </w:rPr>
        <w:t>,</w:t>
      </w:r>
      <w:r w:rsidR="006D138B" w:rsidRPr="00B17C8E">
        <w:rPr>
          <w:rFonts w:asciiTheme="minorHAnsi" w:eastAsiaTheme="minorEastAsia" w:hAnsiTheme="minorHAnsi" w:cstheme="minorEastAsia"/>
          <w:lang w:val="en-US"/>
        </w:rPr>
        <w:t xml:space="preserve"> </w:t>
      </w:r>
      <w:r w:rsidR="00705EDB" w:rsidRPr="00B17C8E">
        <w:rPr>
          <w:rFonts w:asciiTheme="minorHAnsi" w:eastAsiaTheme="minorEastAsia" w:hAnsiTheme="minorHAnsi" w:cstheme="minorEastAsia"/>
          <w:lang w:val="en-US"/>
        </w:rPr>
        <w:t xml:space="preserve">EDEN </w:t>
      </w:r>
      <w:r w:rsidR="00827511" w:rsidRPr="00B17C8E">
        <w:rPr>
          <w:rFonts w:asciiTheme="minorHAnsi" w:eastAsiaTheme="minorEastAsia" w:hAnsiTheme="minorHAnsi" w:cstheme="minorEastAsia"/>
          <w:lang w:val="en-US"/>
        </w:rPr>
        <w:t>(</w:t>
      </w:r>
      <w:r w:rsidR="00705EDB" w:rsidRPr="00B17C8E">
        <w:rPr>
          <w:rFonts w:asciiTheme="minorHAnsi" w:eastAsiaTheme="minorEastAsia" w:hAnsiTheme="minorHAnsi" w:cstheme="minorEastAsia"/>
          <w:lang w:val="en-US"/>
        </w:rPr>
        <w:t>France</w:t>
      </w:r>
      <w:r w:rsidR="00827511" w:rsidRPr="00B17C8E">
        <w:rPr>
          <w:rFonts w:asciiTheme="minorHAnsi" w:eastAsiaTheme="minorEastAsia" w:hAnsiTheme="minorHAnsi" w:cstheme="minorEastAsia"/>
          <w:lang w:val="en-US"/>
        </w:rPr>
        <w:t>)</w:t>
      </w:r>
      <w:r w:rsidR="00705EDB" w:rsidRPr="00B17C8E">
        <w:rPr>
          <w:rFonts w:asciiTheme="minorHAnsi" w:eastAsiaTheme="minorEastAsia" w:hAnsiTheme="minorHAnsi" w:cstheme="minorEastAsia"/>
          <w:lang w:val="en-US"/>
        </w:rPr>
        <w:t>, INMA</w:t>
      </w:r>
      <w:r w:rsidR="00635F46" w:rsidRPr="00B17C8E">
        <w:rPr>
          <w:rFonts w:asciiTheme="minorHAnsi" w:eastAsiaTheme="minorEastAsia" w:hAnsiTheme="minorHAnsi" w:cstheme="minorEastAsia"/>
          <w:lang w:val="en-US"/>
        </w:rPr>
        <w:t xml:space="preserve"> </w:t>
      </w:r>
      <w:r w:rsidR="0085178C" w:rsidRPr="00B17C8E">
        <w:rPr>
          <w:rFonts w:asciiTheme="minorHAnsi" w:eastAsiaTheme="minorEastAsia" w:hAnsiTheme="minorHAnsi" w:cstheme="minorEastAsia"/>
          <w:lang w:val="en-US"/>
        </w:rPr>
        <w:t>(Sabadel [SAB]</w:t>
      </w:r>
      <w:r w:rsidR="008A4204" w:rsidRPr="00B17C8E">
        <w:rPr>
          <w:rFonts w:asciiTheme="minorHAnsi" w:eastAsiaTheme="minorEastAsia" w:hAnsiTheme="minorHAnsi" w:cstheme="minorEastAsia"/>
          <w:lang w:val="en-US"/>
        </w:rPr>
        <w:t>, Spain</w:t>
      </w:r>
      <w:r w:rsidR="00827511" w:rsidRPr="00B17C8E">
        <w:rPr>
          <w:rFonts w:asciiTheme="minorHAnsi" w:eastAsiaTheme="minorEastAsia" w:hAnsiTheme="minorHAnsi" w:cstheme="minorEastAsia"/>
          <w:lang w:val="en-US"/>
        </w:rPr>
        <w:t>)</w:t>
      </w:r>
      <w:r w:rsidR="007A4AF3" w:rsidRPr="00B17C8E">
        <w:rPr>
          <w:rFonts w:asciiTheme="minorHAnsi" w:eastAsiaTheme="minorEastAsia" w:hAnsiTheme="minorHAnsi" w:cstheme="minorEastAsia"/>
          <w:lang w:val="en-US"/>
        </w:rPr>
        <w:t xml:space="preserve"> </w:t>
      </w:r>
      <w:r w:rsidR="00705EDB" w:rsidRPr="00B17C8E">
        <w:rPr>
          <w:rFonts w:asciiTheme="minorHAnsi" w:eastAsiaTheme="minorEastAsia" w:hAnsiTheme="minorHAnsi" w:cstheme="minorEastAsia"/>
          <w:lang w:val="en-US"/>
        </w:rPr>
        <w:t xml:space="preserve">and PIAMA </w:t>
      </w:r>
      <w:r w:rsidR="00827511" w:rsidRPr="00B17C8E">
        <w:rPr>
          <w:rFonts w:asciiTheme="minorHAnsi" w:eastAsiaTheme="minorEastAsia" w:hAnsiTheme="minorHAnsi" w:cstheme="minorEastAsia"/>
          <w:lang w:val="en-US"/>
        </w:rPr>
        <w:t>(</w:t>
      </w:r>
      <w:r w:rsidR="007A4AF3" w:rsidRPr="00B17C8E">
        <w:rPr>
          <w:rFonts w:asciiTheme="minorHAnsi" w:eastAsiaTheme="minorEastAsia" w:hAnsiTheme="minorHAnsi" w:cstheme="minorEastAsia"/>
          <w:lang w:val="en-US"/>
        </w:rPr>
        <w:t>t</w:t>
      </w:r>
      <w:r w:rsidR="00705EDB" w:rsidRPr="00B17C8E">
        <w:rPr>
          <w:rFonts w:asciiTheme="minorHAnsi" w:eastAsiaTheme="minorEastAsia" w:hAnsiTheme="minorHAnsi" w:cstheme="minorEastAsia"/>
          <w:lang w:val="en-US"/>
        </w:rPr>
        <w:t>he Netherlands</w:t>
      </w:r>
      <w:r w:rsidR="00827511" w:rsidRPr="00B17C8E">
        <w:rPr>
          <w:rFonts w:asciiTheme="minorHAnsi" w:eastAsiaTheme="minorEastAsia" w:hAnsiTheme="minorHAnsi" w:cstheme="minorEastAsia"/>
          <w:lang w:val="en-US"/>
        </w:rPr>
        <w:t>)</w:t>
      </w:r>
      <w:r w:rsidR="006023A3" w:rsidRPr="00B17C8E">
        <w:fldChar w:fldCharType="begin"/>
      </w:r>
      <w:r w:rsidR="00BC58EC" w:rsidRPr="00B17C8E">
        <w:rPr>
          <w:rFonts w:asciiTheme="minorHAnsi" w:eastAsiaTheme="minorEastAsia" w:hAnsiTheme="minorHAnsi" w:cstheme="minorEastAsia"/>
          <w:lang w:val="en-US"/>
        </w:rPr>
        <w:instrText xml:space="preserve"> ADDIN ZOTERO_ITEM CSL_CITATION {"citationID":"jplqJKxT","properties":{"formattedCitation":"{\\rtf \\super 22\\nosupersub{}}","plainCitation":"22"},"citationItems":[{"id":297,"uris":["http://zotero.org/users/local/EAS6JUFe/items/PVG9B49A"],"uri":["http://zotero.org/users/local/EAS6JUFe/items/PVG9B49A"],"itemData":{"id":297,"type":"article-journal","title":"Comorbidity of eczema, rhinitis, and asthma in IgE-sensitised and non-IgE-sensitised children in MeDALL: a population-based cohort study","container-title":"The Lancet Respiratory Medicine","page":"131-140","volume":"2","issue":"2","abstract":"SummaryBackground\nEczema, rhinitis, and asthma often coexist (comorbidity) in children, but the proportion of comorbidity not attributable to either chance or the role of IgE sensitisation is unknown. We assessed these factors in children aged 4–8 years.\nMethods\nIn this prospective cohort study, we assessed children from 12 ongoing European birth cohort studies participating in MeDALL (Mechanisms of the Development of ALLergy). We recorded current eczema, rhinitis, and asthma from questionnaires and serum-specific IgE to six allergens. Comorbidity of eczema, rhinitis, and asthma was defined as coexistence of two or three diseases in the same child. We estimated relative and absolute excess comorbidity by comparing observed and expected occurrence of diseases at 4 years and 8 years. We did a longitudinal analysis using log-linear models of the relation between disease at age 4 years and comorbidity at age 8 years.\nFindings\nWe assessed 16 147 children aged 4 years and 11 080 aged 8 years in cross-sectional analyses. The absolute excess of any comorbidity was 1·6% for children aged 4 years and 2·2% for children aged 8 years; 44% of the observed comorbidity at age 4 years and 50·0% at age 8 years was not a result of chance. Children with comorbidities at 4 years had an increased risk of having comorbidity at 8 years. The relative risk of any cormorbidity at age 8 years ranged from 36·2 (95% CI 26·8–48·8) for children with rhinitis and eczema at age 4 years to 63·5 (95% CI 51·7–78·1) for children with asthma, rhinitis, and eczema at age 4 years. We did longitudinal assessment of 10 107 children with data at both ages. Children with comorbidities at 4 years without IgE sensitisation had higher relative risks of comorbidity at 8 years than did children who were sensitised to IgE. For children without comorbidity at age 4 years, 38% of the comorbidity at age 8 years was attributable to the presence of IgE sensitisation at age 4 years.\nInterpretation\nCoexistence of eczema, rhinitis, and asthma in the same child is more common than expected by chance alone—both in the presence and absence of IgE sensitisation—suggesting that these diseases share causal mechanisms. Although IgE sensitisation is independently associated with excess comorbidity of eczema, rhinitis, and asthma, its presence accounted only for 38% of comorbidity, suggesting that IgE sensitisation can no longer be considered the dominant causal mechanism of comorbidity for these diseases.\nFunding\nEU Seventh Framework Programme.","DOI":"10.1016/S2213-2600(13)70277-7","ISSN":"2213-2600","journalAbbreviation":"The Lancet Respiratory Medicine","author":[{"family":"Pinart","given":"Mariona"},{"family":"Benet","given":"Marta"},{"family":"Annesi-Maesano","given":"Isabella"},{"family":"Berg","given":"Andrea","non-dropping-particle":"von"},{"family":"Berdel","given":"Dietrich"},{"family":"Carlsen","given":"Karin C L"},{"family":"Carlsen","given":"Kai-Håkon"},{"family":"Bindslev-Jensen","given":"Carsten"},{"family":"Eller","given":"Esben"},{"family":"Fantini","given":"Maria P"},{"family":"Lenzi","given":"Jacopo"},{"family":"Gehring","given":"Ulrike"},{"family":"Heinrich","given":"Joachim"},{"family":"Hohmann","given":"Cynthia"},{"family":"Just","given":"Jocelyne"},{"family":"Keil","given":"Thomas"},{"family":"Kerkhof","given":"Marjan"},{"family":"Kogevinas","given":"Manolis"},{"family":"Koletzko","given":"Sibylle"},{"family":"Koppelman","given":"Gerard H"},{"family":"Kull","given":"Inger"},{"family":"Lau","given":"Susanne"},{"family":"Melén","given":"Erik"},{"family":"Momas","given":"Isabelle"},{"family":"Porta","given":"Daniela"},{"family":"Postma","given":"Dirkje S"},{"family":"Rancière","given":"Fanny"},{"family":"Smit","given":"Henriette A"},{"family":"Stein","given":"Renato T"},{"family":"Tischer","given":"Christina G"},{"family":"Torrent","given":"Maties"},{"family":"Wickman","given":"Magnus"},{"family":"Wijga","given":"Alet H"},{"family":"Bousquet","given":"Jean"},{"family":"Sunyer","given":"Jordi"},{"family":"Basagaña","given":"Xavier"},{"family":"Guerra","given":"Stefano"},{"family":"Garcia-Aymerich","given":"Judith"},{"family":"Antó","given":"Josep M"}],"issued":{"date-parts":[["2014",2]]}}}],"schema":"https://github.com/citation-style-language/schema/raw/master/csl-citation.json"} </w:instrText>
      </w:r>
      <w:r w:rsidR="006023A3" w:rsidRPr="00B17C8E">
        <w:rPr>
          <w:rFonts w:asciiTheme="minorHAnsi" w:eastAsiaTheme="minorEastAsia" w:hAnsiTheme="minorHAnsi" w:cstheme="minorEastAsia"/>
        </w:rPr>
        <w:fldChar w:fldCharType="separate"/>
      </w:r>
      <w:r w:rsidR="00BC58EC" w:rsidRPr="00B17C8E">
        <w:rPr>
          <w:rFonts w:hAnsiTheme="minorHAnsi"/>
          <w:szCs w:val="24"/>
          <w:vertAlign w:val="superscript"/>
        </w:rPr>
        <w:t>22</w:t>
      </w:r>
      <w:r w:rsidR="006023A3" w:rsidRPr="00B17C8E">
        <w:fldChar w:fldCharType="end"/>
      </w:r>
      <w:r w:rsidR="00705EDB" w:rsidRPr="00B17C8E">
        <w:rPr>
          <w:rFonts w:asciiTheme="minorHAnsi" w:eastAsiaTheme="minorEastAsia" w:hAnsiTheme="minorHAnsi" w:cstheme="minorEastAsia"/>
          <w:lang w:val="en-US"/>
        </w:rPr>
        <w:t xml:space="preserve">. </w:t>
      </w:r>
      <w:r w:rsidR="007677B6" w:rsidRPr="00B17C8E">
        <w:rPr>
          <w:rFonts w:asciiTheme="minorHAnsi" w:eastAsiaTheme="minorEastAsia" w:hAnsiTheme="minorHAnsi" w:cstheme="minorEastAsia"/>
          <w:lang w:val="en-US"/>
        </w:rPr>
        <w:t>Given the strong effects of age on whole blood methylation patterns in childhood</w:t>
      </w:r>
      <w:r w:rsidR="006B2563" w:rsidRPr="00B17C8E">
        <w:fldChar w:fldCharType="begin"/>
      </w:r>
      <w:r w:rsidR="006B2563" w:rsidRPr="00B17C8E">
        <w:rPr>
          <w:rFonts w:asciiTheme="minorHAnsi" w:eastAsiaTheme="minorEastAsia" w:hAnsiTheme="minorHAnsi" w:cstheme="minorEastAsia"/>
          <w:lang w:val="en-US"/>
        </w:rPr>
        <w:instrText xml:space="preserve"> ADDIN ZOTERO_ITEM CSL_CITATION {"citationID":"2m9v7VTS","properties":{"formattedCitation":"{\\rtf \\super 9\\nosupersub{}}","plainCitation":"9"},"citationItems":[{"id":831,"uris":["http://zotero.org/users/local/EAS6JUFe/items/M2ER9XRS"],"uri":["http://zotero.org/users/local/EAS6JUFe/items/M2ER9XRS"],"itemData":{"id":831,"type":"article-journal","title":"The emerging landscape of dynamic DNA methylation in early childhood","container-title":"BMC Genomics","page":"25","volume":"18","issue":"1","abstract":"DNA methylation has been found to associate with disease, aging and environmental exposure, but it is unknown how genome, environment and disease influence DNA methylation dynamics in childhood.","DOI":"10.1186/s12864-016-3452-1","ISSN":"1471-2164","journalAbbreviation":"BMC Genomics","author":[{"family":"Xu","given":"Cheng-Jian"},{"family":"Bonder","given":"Marc Jan"},{"family":"Söderhäll","given":"Cilla"},{"family":"Bustamante","given":"Mariona"},{"family":"Baïz","given":"Nour"},{"family":"Gehring","given":"Ulrike"},{"family":"Jankipersadsing","given":"Soesma A."},{"family":"Vlies","given":"Pieter","non-dropping-particle":"van der"},{"family":"Diemen","given":"Cleo C.","non-dropping-particle":"van"},{"family":"Rijkom","given":"Bianca","non-dropping-particle":"van"},{"family":"Just","given":"Jocelyne"},{"family":"Kull","given":"Inger"},{"family":"Kere","given":"Juha"},{"family":"Antó","given":"Josep Maria"},{"family":"Bousquet","given":"Jean"},{"family":"Zhernakova","given":"Alexandra"},{"family":"Wijmenga","given":"Cisca"},{"family":"Annesi-Maesano","given":"Isabella"},{"family":"Sunyer","given":"Jordi"},{"family":"Melén","given":"Erik"},{"family":"Li","given":"Yang"},{"family":"Postma","given":"Dirkje S."},{"family":"Koppelman","given":"Gerard H."}],"issued":{"date-parts":[["2017"]]}}}],"schema":"https://github.com/citation-style-language/schema/raw/master/csl-citation.json"} </w:instrText>
      </w:r>
      <w:r w:rsidR="006B2563" w:rsidRPr="00B17C8E">
        <w:rPr>
          <w:rFonts w:asciiTheme="minorHAnsi" w:eastAsiaTheme="minorEastAsia" w:hAnsiTheme="minorHAnsi" w:cstheme="minorEastAsia"/>
          <w:lang w:val="en-US"/>
        </w:rPr>
        <w:fldChar w:fldCharType="separate"/>
      </w:r>
      <w:r w:rsidR="006B2563" w:rsidRPr="00B17C8E">
        <w:rPr>
          <w:rFonts w:hAnsiTheme="minorHAnsi"/>
          <w:vertAlign w:val="superscript"/>
        </w:rPr>
        <w:t>9</w:t>
      </w:r>
      <w:r w:rsidR="006B2563" w:rsidRPr="00B17C8E">
        <w:fldChar w:fldCharType="end"/>
      </w:r>
      <w:r w:rsidR="007677B6" w:rsidRPr="00B17C8E">
        <w:rPr>
          <w:rFonts w:asciiTheme="minorHAnsi" w:eastAsiaTheme="minorEastAsia" w:hAnsiTheme="minorHAnsi" w:cstheme="minorEastAsia"/>
          <w:lang w:val="en-US"/>
        </w:rPr>
        <w:t xml:space="preserve">, we considered the possibility of age specific methylation in asthma and performed discovery analysis at preschool and school age. </w:t>
      </w:r>
      <w:r w:rsidR="00D5503E" w:rsidRPr="00B17C8E">
        <w:rPr>
          <w:rFonts w:asciiTheme="minorHAnsi" w:eastAsiaTheme="minorEastAsia" w:hAnsiTheme="minorHAnsi" w:cstheme="minorEastAsia"/>
          <w:lang w:val="en-US"/>
        </w:rPr>
        <w:t xml:space="preserve">We </w:t>
      </w:r>
      <w:r w:rsidR="007677B6" w:rsidRPr="00B17C8E">
        <w:rPr>
          <w:rFonts w:asciiTheme="minorHAnsi" w:eastAsiaTheme="minorEastAsia" w:hAnsiTheme="minorHAnsi" w:cstheme="minorEastAsia"/>
          <w:lang w:val="en-US"/>
        </w:rPr>
        <w:t>th</w:t>
      </w:r>
      <w:r w:rsidR="009E2C77" w:rsidRPr="00B17C8E">
        <w:rPr>
          <w:rFonts w:asciiTheme="minorHAnsi" w:eastAsiaTheme="minorEastAsia" w:hAnsiTheme="minorHAnsi" w:cstheme="minorEastAsia"/>
          <w:lang w:val="en-US"/>
        </w:rPr>
        <w:t>us</w:t>
      </w:r>
      <w:r w:rsidR="007677B6" w:rsidRPr="00B17C8E">
        <w:rPr>
          <w:rFonts w:asciiTheme="minorHAnsi" w:eastAsiaTheme="minorEastAsia" w:hAnsiTheme="minorHAnsi" w:cstheme="minorEastAsia"/>
          <w:lang w:val="en-US"/>
        </w:rPr>
        <w:t xml:space="preserve"> </w:t>
      </w:r>
      <w:r w:rsidR="00D5503E" w:rsidRPr="00B17C8E">
        <w:rPr>
          <w:rFonts w:asciiTheme="minorHAnsi" w:eastAsiaTheme="minorEastAsia" w:hAnsiTheme="minorHAnsi" w:cstheme="minorEastAsia"/>
          <w:lang w:val="en-US"/>
        </w:rPr>
        <w:t xml:space="preserve">examined </w:t>
      </w:r>
      <w:r w:rsidR="00B62C3D" w:rsidRPr="00B17C8E">
        <w:rPr>
          <w:rFonts w:asciiTheme="minorHAnsi" w:eastAsiaTheme="minorEastAsia" w:hAnsiTheme="minorHAnsi" w:cstheme="minorEastAsia"/>
          <w:lang w:val="en-US"/>
        </w:rPr>
        <w:t xml:space="preserve">epigenome-wide DNA methylation using </w:t>
      </w:r>
      <w:r w:rsidR="001A070D" w:rsidRPr="00B17C8E">
        <w:rPr>
          <w:rFonts w:asciiTheme="minorHAnsi" w:eastAsiaTheme="minorEastAsia" w:hAnsiTheme="minorHAnsi" w:cstheme="minorEastAsia"/>
          <w:lang w:val="en-US"/>
        </w:rPr>
        <w:t xml:space="preserve">Illumina </w:t>
      </w:r>
      <w:r w:rsidR="00B62C3D" w:rsidRPr="00B17C8E">
        <w:rPr>
          <w:rFonts w:asciiTheme="minorHAnsi" w:eastAsiaTheme="minorEastAsia" w:hAnsiTheme="minorHAnsi" w:cstheme="minorEastAsia"/>
          <w:lang w:val="en-US"/>
        </w:rPr>
        <w:t>Inf</w:t>
      </w:r>
      <w:r w:rsidR="001A070D" w:rsidRPr="00B17C8E">
        <w:rPr>
          <w:rFonts w:asciiTheme="minorHAnsi" w:eastAsiaTheme="minorEastAsia" w:hAnsiTheme="minorHAnsi" w:cstheme="minorEastAsia"/>
          <w:lang w:val="en-US"/>
        </w:rPr>
        <w:t xml:space="preserve">inium HumanMethylation450 </w:t>
      </w:r>
      <w:r w:rsidR="00B62C3D" w:rsidRPr="00B17C8E">
        <w:rPr>
          <w:rFonts w:asciiTheme="minorHAnsi" w:eastAsiaTheme="minorEastAsia" w:hAnsiTheme="minorHAnsi" w:cstheme="minorEastAsia"/>
          <w:lang w:val="en-US"/>
        </w:rPr>
        <w:t>BeadChip</w:t>
      </w:r>
      <w:r w:rsidR="00606CED" w:rsidRPr="00B17C8E">
        <w:rPr>
          <w:rFonts w:asciiTheme="minorHAnsi" w:eastAsiaTheme="minorEastAsia" w:hAnsiTheme="minorHAnsi" w:cstheme="minorEastAsia"/>
          <w:lang w:val="en-US"/>
        </w:rPr>
        <w:t>s</w:t>
      </w:r>
      <w:r w:rsidR="0058565A" w:rsidRPr="00B17C8E">
        <w:rPr>
          <w:rFonts w:asciiTheme="minorHAnsi" w:eastAsiaTheme="minorEastAsia" w:hAnsiTheme="minorHAnsi" w:cstheme="minorEastAsia"/>
          <w:lang w:val="en-US"/>
        </w:rPr>
        <w:t xml:space="preserve"> </w:t>
      </w:r>
      <w:r w:rsidR="001A070D" w:rsidRPr="00B17C8E">
        <w:rPr>
          <w:rFonts w:asciiTheme="minorHAnsi" w:eastAsiaTheme="minorEastAsia" w:hAnsiTheme="minorHAnsi" w:cstheme="minorEastAsia"/>
          <w:lang w:val="en-US"/>
        </w:rPr>
        <w:t xml:space="preserve">(450K) </w:t>
      </w:r>
      <w:r w:rsidR="00B62C3D" w:rsidRPr="00B17C8E">
        <w:rPr>
          <w:rFonts w:asciiTheme="minorHAnsi" w:eastAsiaTheme="minorEastAsia" w:hAnsiTheme="minorHAnsi" w:cstheme="minorEastAsia"/>
          <w:lang w:val="en-US"/>
        </w:rPr>
        <w:t xml:space="preserve">in 207 </w:t>
      </w:r>
      <w:r w:rsidR="00D5503E" w:rsidRPr="00B17C8E">
        <w:rPr>
          <w:rFonts w:asciiTheme="minorHAnsi" w:eastAsiaTheme="minorEastAsia" w:hAnsiTheme="minorHAnsi" w:cstheme="minorEastAsia"/>
          <w:lang w:val="en-US"/>
        </w:rPr>
        <w:t>asthma cases and 610 controls</w:t>
      </w:r>
      <w:r w:rsidRPr="00B17C8E">
        <w:rPr>
          <w:rFonts w:asciiTheme="minorHAnsi" w:eastAsiaTheme="minorEastAsia" w:hAnsiTheme="minorHAnsi" w:cstheme="minorEastAsia"/>
          <w:lang w:val="en-US"/>
        </w:rPr>
        <w:t xml:space="preserve"> </w:t>
      </w:r>
      <w:r w:rsidR="00D5503E" w:rsidRPr="00B17C8E">
        <w:rPr>
          <w:rFonts w:asciiTheme="minorHAnsi" w:eastAsiaTheme="minorEastAsia" w:hAnsiTheme="minorHAnsi" w:cstheme="minorEastAsia"/>
          <w:lang w:val="en-US"/>
        </w:rPr>
        <w:t xml:space="preserve">at age </w:t>
      </w:r>
      <w:r w:rsidR="006416ED" w:rsidRPr="00B17C8E">
        <w:rPr>
          <w:rFonts w:asciiTheme="minorHAnsi" w:eastAsiaTheme="minorEastAsia" w:hAnsiTheme="minorHAnsi" w:cstheme="minorEastAsia"/>
          <w:lang w:val="en-US"/>
        </w:rPr>
        <w:t>4-5</w:t>
      </w:r>
      <w:r w:rsidR="00827511" w:rsidRPr="00B17C8E">
        <w:rPr>
          <w:rFonts w:asciiTheme="minorHAnsi" w:eastAsiaTheme="minorEastAsia" w:hAnsiTheme="minorHAnsi" w:cstheme="minorEastAsia"/>
          <w:lang w:val="en-US"/>
        </w:rPr>
        <w:t xml:space="preserve"> years</w:t>
      </w:r>
      <w:r w:rsidR="002F1690" w:rsidRPr="00B17C8E">
        <w:rPr>
          <w:rFonts w:asciiTheme="minorHAnsi" w:eastAsiaTheme="minorEastAsia" w:hAnsiTheme="minorHAnsi" w:cstheme="minorEastAsia"/>
          <w:lang w:val="en-US"/>
        </w:rPr>
        <w:t xml:space="preserve">, </w:t>
      </w:r>
      <w:r w:rsidR="00D5503E" w:rsidRPr="00B17C8E">
        <w:rPr>
          <w:rFonts w:asciiTheme="minorHAnsi" w:eastAsiaTheme="minorEastAsia" w:hAnsiTheme="minorHAnsi" w:cstheme="minorEastAsia"/>
          <w:lang w:val="en-US"/>
        </w:rPr>
        <w:t xml:space="preserve">and 185 </w:t>
      </w:r>
      <w:r w:rsidR="00827511" w:rsidRPr="00B17C8E">
        <w:rPr>
          <w:rFonts w:asciiTheme="minorHAnsi" w:eastAsiaTheme="minorEastAsia" w:hAnsiTheme="minorHAnsi" w:cstheme="minorEastAsia"/>
          <w:lang w:val="en-US"/>
        </w:rPr>
        <w:t xml:space="preserve">asthma </w:t>
      </w:r>
      <w:r w:rsidR="00D5503E" w:rsidRPr="00B17C8E">
        <w:rPr>
          <w:rFonts w:asciiTheme="minorHAnsi" w:eastAsiaTheme="minorEastAsia" w:hAnsiTheme="minorHAnsi" w:cstheme="minorEastAsia"/>
          <w:lang w:val="en-US"/>
        </w:rPr>
        <w:t>cases and 546 control</w:t>
      </w:r>
      <w:r w:rsidR="00AC5AB1" w:rsidRPr="00B17C8E">
        <w:rPr>
          <w:rFonts w:asciiTheme="minorHAnsi" w:eastAsiaTheme="minorEastAsia" w:hAnsiTheme="minorHAnsi" w:cstheme="minorEastAsia"/>
          <w:lang w:val="en-US"/>
        </w:rPr>
        <w:t>s</w:t>
      </w:r>
      <w:r w:rsidR="000A3A21" w:rsidRPr="00B17C8E">
        <w:rPr>
          <w:rFonts w:asciiTheme="minorHAnsi" w:eastAsiaTheme="minorEastAsia" w:hAnsiTheme="minorHAnsi" w:cstheme="minorEastAsia"/>
          <w:lang w:val="en-US"/>
        </w:rPr>
        <w:t xml:space="preserve"> at age 8 years </w:t>
      </w:r>
      <w:r w:rsidR="00D5503E" w:rsidRPr="00B17C8E">
        <w:rPr>
          <w:rFonts w:asciiTheme="minorHAnsi" w:eastAsiaTheme="minorEastAsia" w:hAnsiTheme="minorHAnsi" w:cstheme="minorEastAsia"/>
          <w:lang w:val="en-US"/>
        </w:rPr>
        <w:t xml:space="preserve">using a </w:t>
      </w:r>
      <w:r w:rsidRPr="00B17C8E">
        <w:rPr>
          <w:rFonts w:asciiTheme="minorHAnsi" w:eastAsiaTheme="minorEastAsia" w:hAnsiTheme="minorHAnsi" w:cstheme="minorEastAsia"/>
          <w:lang w:val="en-US"/>
        </w:rPr>
        <w:t xml:space="preserve">cross-sectional </w:t>
      </w:r>
      <w:r w:rsidR="00D5503E" w:rsidRPr="00B17C8E">
        <w:rPr>
          <w:rFonts w:asciiTheme="minorHAnsi" w:eastAsiaTheme="minorEastAsia" w:hAnsiTheme="minorHAnsi" w:cstheme="minorEastAsia"/>
          <w:lang w:val="en-US"/>
        </w:rPr>
        <w:t>case-control design</w:t>
      </w:r>
      <w:r w:rsidR="009B1BEE" w:rsidRPr="00B17C8E">
        <w:rPr>
          <w:rFonts w:asciiTheme="minorHAnsi" w:eastAsiaTheme="minorEastAsia" w:hAnsiTheme="minorHAnsi" w:cstheme="minorEastAsia"/>
          <w:lang w:val="en-US"/>
        </w:rPr>
        <w:t xml:space="preserve"> </w:t>
      </w:r>
      <w:r w:rsidR="00AA589E" w:rsidRPr="00B17C8E">
        <w:rPr>
          <w:rFonts w:asciiTheme="minorHAnsi" w:eastAsiaTheme="minorEastAsia" w:hAnsiTheme="minorHAnsi" w:cstheme="minorEastAsia"/>
          <w:lang w:val="en-US"/>
        </w:rPr>
        <w:t>(Figure 1)</w:t>
      </w:r>
      <w:r w:rsidR="000A3A21" w:rsidRPr="00B17C8E">
        <w:rPr>
          <w:rFonts w:asciiTheme="minorHAnsi" w:eastAsiaTheme="minorEastAsia" w:hAnsiTheme="minorHAnsi" w:cstheme="minorEastAsia"/>
          <w:lang w:val="en-US"/>
        </w:rPr>
        <w:t>.</w:t>
      </w:r>
      <w:r w:rsidR="00D5503E" w:rsidRPr="00B17C8E">
        <w:rPr>
          <w:rFonts w:asciiTheme="minorHAnsi" w:eastAsiaTheme="minorEastAsia" w:hAnsiTheme="minorHAnsi" w:cstheme="minorEastAsia"/>
          <w:lang w:val="en-US"/>
        </w:rPr>
        <w:t xml:space="preserve"> </w:t>
      </w:r>
    </w:p>
    <w:p w14:paraId="3BF759BD" w14:textId="050362E0" w:rsidR="00904733" w:rsidRPr="00B17C8E" w:rsidRDefault="26A8C70F" w:rsidP="26A8C70F">
      <w:pPr>
        <w:spacing w:before="100" w:beforeAutospacing="1" w:after="100" w:afterAutospacing="1" w:line="360" w:lineRule="auto"/>
        <w:rPr>
          <w:rFonts w:asciiTheme="minorHAnsi" w:eastAsia="MS ??" w:hAnsiTheme="minorHAnsi" w:cs="Arial"/>
          <w:i/>
          <w:iCs/>
          <w:lang w:val="en-US"/>
        </w:rPr>
      </w:pPr>
      <w:r w:rsidRPr="00B17C8E">
        <w:rPr>
          <w:rFonts w:asciiTheme="minorHAnsi" w:eastAsia="MS ??" w:hAnsiTheme="minorHAnsi" w:cs="Arial"/>
          <w:i/>
          <w:iCs/>
          <w:lang w:val="en-US"/>
        </w:rPr>
        <w:t>Replication</w:t>
      </w:r>
    </w:p>
    <w:p w14:paraId="23366E81" w14:textId="53EB7CCC" w:rsidR="006B5F35" w:rsidRPr="00B17C8E" w:rsidRDefault="26A8C70F" w:rsidP="26A8C70F">
      <w:pPr>
        <w:spacing w:before="100" w:beforeAutospacing="1" w:after="100" w:afterAutospacing="1" w:line="360" w:lineRule="auto"/>
        <w:rPr>
          <w:rFonts w:asciiTheme="minorHAnsi" w:eastAsia="MS ??" w:hAnsiTheme="minorHAnsi" w:cs="Arial"/>
          <w:lang w:val="en-US"/>
        </w:rPr>
      </w:pPr>
      <w:r w:rsidRPr="00B17C8E">
        <w:rPr>
          <w:rFonts w:asciiTheme="minorHAnsi" w:eastAsiaTheme="minorEastAsia" w:hAnsiTheme="minorHAnsi" w:cstheme="minorEastAsia"/>
          <w:lang w:val="en-US"/>
        </w:rPr>
        <w:t>All blood DNA samples of children not participating in the discovery phase were selected for replication from seven MeDALL birth cohorts: BIB (UK), ECA (Norway), Karelia (Finland</w:t>
      </w:r>
      <w:r w:rsidRPr="00B17C8E">
        <w:rPr>
          <w:rFonts w:asciiTheme="minorHAnsi" w:hAnsiTheme="minorHAnsi"/>
          <w:lang w:val="en-US"/>
        </w:rPr>
        <w:t>), PIAMA,</w:t>
      </w:r>
      <w:r w:rsidRPr="00B17C8E">
        <w:rPr>
          <w:rFonts w:asciiTheme="minorHAnsi" w:eastAsiaTheme="minorEastAsia" w:hAnsiTheme="minorHAnsi" w:cstheme="minorEastAsia"/>
          <w:lang w:val="en-US"/>
        </w:rPr>
        <w:t xml:space="preserve"> RHEA (Greece), Robbic (Italy; subsets Bologna and Rome</w:t>
      </w:r>
      <w:r w:rsidRPr="00B17C8E">
        <w:rPr>
          <w:rFonts w:asciiTheme="minorHAnsi" w:eastAsia="MS ??" w:hAnsiTheme="minorHAnsi" w:cs="Arial"/>
          <w:lang w:val="en-US"/>
        </w:rPr>
        <w:t xml:space="preserve">), </w:t>
      </w:r>
      <w:r w:rsidRPr="00B17C8E">
        <w:rPr>
          <w:rFonts w:asciiTheme="minorHAnsi" w:eastAsiaTheme="minorEastAsia" w:hAnsiTheme="minorHAnsi" w:cstheme="minorEastAsia"/>
          <w:lang w:val="en-US"/>
        </w:rPr>
        <w:t>INMA (Spain; subsets Gipuzkoa [GIP], Menorca [MEN] and Valencia [VAL]) (Table S1). We used an independent technology, iPlex (Agena Biosciences) to validate and replicate selected CpGs after quality control (QC) of the assays. In total, 3,196 samples from 6 birth cohorts were selected for our main meta-analysis. Top CpGs at both age 4-5 and 8 years were selected for replication (Table S2-S3).</w:t>
      </w:r>
      <w:r w:rsidRPr="00B17C8E">
        <w:rPr>
          <w:rFonts w:asciiTheme="minorHAnsi" w:eastAsia="MS ??" w:hAnsiTheme="minorHAnsi" w:cs="Arial"/>
          <w:lang w:val="en-US"/>
        </w:rPr>
        <w:t xml:space="preserve"> We </w:t>
      </w:r>
      <w:r w:rsidR="004A49A0" w:rsidRPr="00B17C8E">
        <w:rPr>
          <w:rFonts w:asciiTheme="minorHAnsi" w:eastAsia="MS ??" w:hAnsiTheme="minorHAnsi" w:cs="Arial"/>
          <w:lang w:val="en-US"/>
        </w:rPr>
        <w:t xml:space="preserve">next </w:t>
      </w:r>
      <w:r w:rsidRPr="00B17C8E">
        <w:rPr>
          <w:rFonts w:asciiTheme="minorHAnsi" w:eastAsia="MS ??" w:hAnsiTheme="minorHAnsi" w:cs="Arial"/>
          <w:lang w:val="en-US"/>
        </w:rPr>
        <w:t xml:space="preserve">investigated </w:t>
      </w:r>
      <w:r w:rsidRPr="00B17C8E">
        <w:rPr>
          <w:rFonts w:asciiTheme="minorHAnsi" w:eastAsiaTheme="minorEastAsia" w:hAnsiTheme="minorHAnsi" w:cstheme="minorEastAsia"/>
          <w:lang w:val="en-US"/>
        </w:rPr>
        <w:t>whether replicated CpGs in cord blood</w:t>
      </w:r>
      <w:r w:rsidRPr="00B17C8E">
        <w:rPr>
          <w:rFonts w:asciiTheme="minorHAnsi" w:eastAsia="MS ??" w:hAnsiTheme="minorHAnsi" w:cs="Arial"/>
          <w:lang w:val="en-US"/>
        </w:rPr>
        <w:t xml:space="preserve"> </w:t>
      </w:r>
      <w:r w:rsidRPr="00B17C8E">
        <w:rPr>
          <w:rFonts w:asciiTheme="minorHAnsi" w:eastAsiaTheme="minorEastAsia" w:hAnsiTheme="minorHAnsi" w:cstheme="minorEastAsia"/>
          <w:lang w:val="en-US"/>
        </w:rPr>
        <w:t xml:space="preserve">predict later asthma in 1,316 children participating in BIB, EDEN, INMA-VAL and Robbic (Table S4). </w:t>
      </w:r>
    </w:p>
    <w:p w14:paraId="2BFF79D2" w14:textId="3339B465" w:rsidR="00647614" w:rsidRPr="00B17C8E" w:rsidRDefault="00A21F65" w:rsidP="26A8C70F">
      <w:pPr>
        <w:spacing w:before="100" w:beforeAutospacing="1" w:after="100" w:afterAutospacing="1" w:line="360" w:lineRule="auto"/>
        <w:rPr>
          <w:rFonts w:asciiTheme="minorHAnsi" w:hAnsiTheme="minorHAnsi"/>
          <w:i/>
          <w:iCs/>
          <w:lang w:val="en-US"/>
        </w:rPr>
      </w:pPr>
      <w:r w:rsidRPr="00B17C8E">
        <w:rPr>
          <w:rFonts w:asciiTheme="minorHAnsi" w:eastAsiaTheme="minorEastAsia" w:hAnsiTheme="minorHAnsi" w:cstheme="minorEastAsia"/>
          <w:lang w:val="en-US"/>
        </w:rPr>
        <w:t>W</w:t>
      </w:r>
      <w:r w:rsidR="00A47EF2" w:rsidRPr="00B17C8E">
        <w:rPr>
          <w:rFonts w:asciiTheme="minorHAnsi" w:eastAsiaTheme="minorEastAsia" w:hAnsiTheme="minorHAnsi" w:cstheme="minorEastAsia"/>
          <w:lang w:val="en-US"/>
        </w:rPr>
        <w:t xml:space="preserve">e </w:t>
      </w:r>
      <w:r w:rsidR="009E2C77" w:rsidRPr="00B17C8E">
        <w:rPr>
          <w:rFonts w:asciiTheme="minorHAnsi" w:eastAsiaTheme="minorEastAsia" w:hAnsiTheme="minorHAnsi" w:cstheme="minorEastAsia"/>
          <w:lang w:val="en-US"/>
        </w:rPr>
        <w:t xml:space="preserve">subsequently </w:t>
      </w:r>
      <w:r w:rsidR="00352613" w:rsidRPr="00B17C8E">
        <w:rPr>
          <w:rFonts w:asciiTheme="minorHAnsi" w:eastAsiaTheme="minorEastAsia" w:hAnsiTheme="minorHAnsi" w:cstheme="minorEastAsia"/>
          <w:lang w:val="en-US"/>
        </w:rPr>
        <w:t>studied</w:t>
      </w:r>
      <w:r w:rsidR="00BD3209" w:rsidRPr="00B17C8E">
        <w:rPr>
          <w:rFonts w:asciiTheme="minorHAnsi" w:eastAsiaTheme="minorEastAsia" w:hAnsiTheme="minorHAnsi" w:cstheme="minorEastAsia"/>
          <w:lang w:val="en-US"/>
        </w:rPr>
        <w:t xml:space="preserve"> </w:t>
      </w:r>
      <w:r w:rsidR="009E2C77" w:rsidRPr="00B17C8E">
        <w:rPr>
          <w:rFonts w:asciiTheme="minorHAnsi" w:eastAsiaTheme="minorEastAsia" w:hAnsiTheme="minorHAnsi" w:cstheme="minorEastAsia"/>
          <w:lang w:val="en-US"/>
        </w:rPr>
        <w:t xml:space="preserve">cell type specificity of </w:t>
      </w:r>
      <w:r w:rsidR="00A47EF2" w:rsidRPr="00B17C8E">
        <w:rPr>
          <w:rFonts w:asciiTheme="minorHAnsi" w:eastAsiaTheme="minorEastAsia" w:hAnsiTheme="minorHAnsi" w:cstheme="minorEastAsia"/>
          <w:lang w:val="en-US"/>
        </w:rPr>
        <w:t xml:space="preserve">the </w:t>
      </w:r>
      <w:r w:rsidR="00BD3209" w:rsidRPr="00B17C8E">
        <w:rPr>
          <w:rFonts w:asciiTheme="minorHAnsi" w:eastAsiaTheme="minorEastAsia" w:hAnsiTheme="minorHAnsi" w:cstheme="minorEastAsia"/>
          <w:lang w:val="en-US"/>
        </w:rPr>
        <w:t xml:space="preserve">asthma association of </w:t>
      </w:r>
      <w:r w:rsidR="00DB440C" w:rsidRPr="00B17C8E">
        <w:rPr>
          <w:rFonts w:asciiTheme="minorHAnsi" w:eastAsiaTheme="minorEastAsia" w:hAnsiTheme="minorHAnsi" w:cstheme="minorEastAsia"/>
          <w:lang w:val="en-US"/>
        </w:rPr>
        <w:t xml:space="preserve">the replicated </w:t>
      </w:r>
      <w:r w:rsidR="00A47EF2" w:rsidRPr="00B17C8E">
        <w:rPr>
          <w:rFonts w:asciiTheme="minorHAnsi" w:eastAsiaTheme="minorEastAsia" w:hAnsiTheme="minorHAnsi" w:cstheme="minorEastAsia"/>
          <w:lang w:val="en-US"/>
        </w:rPr>
        <w:t xml:space="preserve">CpGs in 455 </w:t>
      </w:r>
      <w:r w:rsidR="00A47EF2" w:rsidRPr="00B17C8E">
        <w:rPr>
          <w:rFonts w:asciiTheme="minorHAnsi" w:eastAsia="MS ??" w:hAnsiTheme="minorHAnsi" w:cs="Arial"/>
          <w:lang w:val="en-US"/>
        </w:rPr>
        <w:t>respiratory epithelial cell</w:t>
      </w:r>
      <w:r w:rsidRPr="00B17C8E">
        <w:rPr>
          <w:rFonts w:asciiTheme="minorHAnsi" w:eastAsia="MS ??" w:hAnsiTheme="minorHAnsi" w:cs="Arial"/>
          <w:lang w:val="en-US"/>
        </w:rPr>
        <w:t xml:space="preserve"> sample</w:t>
      </w:r>
      <w:r w:rsidR="00A47EF2" w:rsidRPr="00B17C8E">
        <w:rPr>
          <w:rFonts w:asciiTheme="minorHAnsi" w:eastAsia="MS ??" w:hAnsiTheme="minorHAnsi" w:cs="Arial"/>
          <w:lang w:val="en-US"/>
        </w:rPr>
        <w:t xml:space="preserve">s, </w:t>
      </w:r>
      <w:r w:rsidR="00A47EF2" w:rsidRPr="00B17C8E">
        <w:rPr>
          <w:rFonts w:asciiTheme="minorHAnsi" w:eastAsiaTheme="minorEastAsia" w:hAnsiTheme="minorHAnsi" w:cstheme="minorEastAsia"/>
          <w:lang w:val="en-US"/>
        </w:rPr>
        <w:t xml:space="preserve">collected by nasal brushing of 16-year-old </w:t>
      </w:r>
      <w:r w:rsidR="00BD3209" w:rsidRPr="00B17C8E">
        <w:rPr>
          <w:rFonts w:asciiTheme="minorHAnsi" w:eastAsiaTheme="minorEastAsia" w:hAnsiTheme="minorHAnsi" w:cstheme="minorEastAsia"/>
          <w:lang w:val="en-US"/>
        </w:rPr>
        <w:t>children as well as in DNA isolated from blood eosinophils (16 cases, 8 controls</w:t>
      </w:r>
      <w:r w:rsidR="008A4204" w:rsidRPr="00B17C8E">
        <w:rPr>
          <w:rFonts w:asciiTheme="minorHAnsi" w:eastAsiaTheme="minorEastAsia" w:hAnsiTheme="minorHAnsi" w:cstheme="minorEastAsia"/>
          <w:lang w:val="en-US"/>
        </w:rPr>
        <w:t xml:space="preserve"> (</w:t>
      </w:r>
      <w:r w:rsidR="00CD342C" w:rsidRPr="00B17C8E">
        <w:rPr>
          <w:rFonts w:asciiTheme="minorHAnsi" w:eastAsiaTheme="minorEastAsia" w:hAnsiTheme="minorHAnsi" w:cstheme="minorEastAsia"/>
          <w:lang w:val="en-US"/>
        </w:rPr>
        <w:t xml:space="preserve">age </w:t>
      </w:r>
      <w:r w:rsidR="008A4204" w:rsidRPr="00B17C8E">
        <w:rPr>
          <w:rFonts w:asciiTheme="minorHAnsi" w:eastAsiaTheme="minorEastAsia" w:hAnsiTheme="minorHAnsi" w:cstheme="minorEastAsia"/>
          <w:lang w:val="en-US"/>
        </w:rPr>
        <w:t>2-56 years</w:t>
      </w:r>
      <w:r w:rsidR="00BD3209" w:rsidRPr="00B17C8E">
        <w:rPr>
          <w:rFonts w:asciiTheme="minorHAnsi" w:eastAsiaTheme="minorEastAsia" w:hAnsiTheme="minorHAnsi" w:cstheme="minorEastAsia"/>
          <w:lang w:val="en-US"/>
        </w:rPr>
        <w:t>)</w:t>
      </w:r>
      <w:r w:rsidR="00A47EF2" w:rsidRPr="00B17C8E">
        <w:rPr>
          <w:rFonts w:asciiTheme="minorHAnsi" w:eastAsiaTheme="minorEastAsia" w:hAnsiTheme="minorHAnsi" w:cstheme="minorEastAsia"/>
          <w:lang w:val="en-US"/>
        </w:rPr>
        <w:t xml:space="preserve"> and </w:t>
      </w:r>
      <w:r w:rsidR="009E2C77" w:rsidRPr="00B17C8E">
        <w:rPr>
          <w:rFonts w:asciiTheme="minorHAnsi" w:eastAsiaTheme="minorEastAsia" w:hAnsiTheme="minorHAnsi" w:cstheme="minorEastAsia"/>
          <w:lang w:val="en-US"/>
        </w:rPr>
        <w:t xml:space="preserve">compared this to </w:t>
      </w:r>
      <w:r w:rsidR="00A47EF2" w:rsidRPr="00B17C8E">
        <w:rPr>
          <w:rFonts w:asciiTheme="minorHAnsi" w:eastAsiaTheme="minorEastAsia" w:hAnsiTheme="minorHAnsi" w:cstheme="minorEastAsia"/>
          <w:lang w:val="en-US"/>
        </w:rPr>
        <w:t xml:space="preserve">whole blood </w:t>
      </w:r>
      <w:r w:rsidR="00352613" w:rsidRPr="00B17C8E">
        <w:rPr>
          <w:rFonts w:asciiTheme="minorHAnsi" w:eastAsiaTheme="minorEastAsia" w:hAnsiTheme="minorHAnsi" w:cstheme="minorEastAsia"/>
          <w:lang w:val="en-US"/>
        </w:rPr>
        <w:t xml:space="preserve">DNA </w:t>
      </w:r>
      <w:r w:rsidR="00A47EF2" w:rsidRPr="00B17C8E">
        <w:rPr>
          <w:rFonts w:asciiTheme="minorHAnsi" w:eastAsiaTheme="minorEastAsia" w:hAnsiTheme="minorHAnsi" w:cstheme="minorEastAsia"/>
          <w:lang w:val="en-US"/>
        </w:rPr>
        <w:t>sample</w:t>
      </w:r>
      <w:r w:rsidR="00352613" w:rsidRPr="00B17C8E">
        <w:rPr>
          <w:rFonts w:asciiTheme="minorHAnsi" w:eastAsiaTheme="minorEastAsia" w:hAnsiTheme="minorHAnsi" w:cstheme="minorEastAsia"/>
          <w:lang w:val="en-US"/>
        </w:rPr>
        <w:t xml:space="preserve">s of 167 subjects </w:t>
      </w:r>
      <w:r w:rsidR="00A47EF2" w:rsidRPr="00B17C8E">
        <w:rPr>
          <w:rFonts w:asciiTheme="minorHAnsi" w:eastAsiaTheme="minorEastAsia" w:hAnsiTheme="minorHAnsi" w:cstheme="minorEastAsia"/>
          <w:lang w:val="en-US"/>
        </w:rPr>
        <w:t>(</w:t>
      </w:r>
      <w:r w:rsidR="00352613" w:rsidRPr="00B17C8E">
        <w:rPr>
          <w:rFonts w:asciiTheme="minorHAnsi" w:eastAsiaTheme="minorEastAsia" w:hAnsiTheme="minorHAnsi" w:cstheme="minorEastAsia"/>
          <w:lang w:val="en-US"/>
        </w:rPr>
        <w:t xml:space="preserve">age </w:t>
      </w:r>
      <w:r w:rsidR="00A47EF2" w:rsidRPr="00B17C8E">
        <w:rPr>
          <w:rFonts w:asciiTheme="minorHAnsi" w:eastAsiaTheme="minorEastAsia" w:hAnsiTheme="minorHAnsi" w:cstheme="minorEastAsia"/>
          <w:lang w:val="en-US"/>
        </w:rPr>
        <w:t xml:space="preserve">1-79 years) from </w:t>
      </w:r>
      <w:r w:rsidR="00352613" w:rsidRPr="00B17C8E">
        <w:rPr>
          <w:rFonts w:asciiTheme="minorHAnsi" w:eastAsiaTheme="minorEastAsia" w:hAnsiTheme="minorHAnsi" w:cstheme="minorEastAsia"/>
          <w:lang w:val="en-US"/>
        </w:rPr>
        <w:t xml:space="preserve">families from the </w:t>
      </w:r>
      <w:r w:rsidR="00A47EF2" w:rsidRPr="00B17C8E">
        <w:rPr>
          <w:rFonts w:asciiTheme="minorHAnsi" w:eastAsiaTheme="minorEastAsia" w:hAnsiTheme="minorHAnsi" w:cstheme="minorEastAsia"/>
          <w:lang w:val="en-US"/>
        </w:rPr>
        <w:t>Saguenay-Lac-Saint-Jean (SLSJ)</w:t>
      </w:r>
      <w:r w:rsidR="00BD3209" w:rsidRPr="00B17C8E">
        <w:rPr>
          <w:rFonts w:asciiTheme="minorHAnsi" w:eastAsiaTheme="minorEastAsia" w:hAnsiTheme="minorHAnsi" w:cstheme="minorEastAsia"/>
          <w:lang w:val="en-US"/>
        </w:rPr>
        <w:t xml:space="preserve"> </w:t>
      </w:r>
      <w:r w:rsidR="006B5F35" w:rsidRPr="00B17C8E">
        <w:rPr>
          <w:rFonts w:asciiTheme="minorHAnsi" w:eastAsiaTheme="minorEastAsia" w:hAnsiTheme="minorHAnsi" w:cstheme="minorEastAsia"/>
          <w:lang w:val="en-US"/>
        </w:rPr>
        <w:t xml:space="preserve">region </w:t>
      </w:r>
      <w:r w:rsidR="00BD3209" w:rsidRPr="00B17C8E">
        <w:rPr>
          <w:rFonts w:asciiTheme="minorHAnsi" w:eastAsiaTheme="minorEastAsia" w:hAnsiTheme="minorHAnsi" w:cstheme="minorEastAsia"/>
          <w:lang w:val="en-US"/>
        </w:rPr>
        <w:t>in Canada</w:t>
      </w:r>
      <w:r w:rsidR="00A47EF2" w:rsidRPr="00B17C8E">
        <w:fldChar w:fldCharType="begin"/>
      </w:r>
      <w:r w:rsidR="00BC58EC" w:rsidRPr="00B17C8E">
        <w:rPr>
          <w:rFonts w:asciiTheme="minorHAnsi" w:eastAsiaTheme="minorEastAsia" w:hAnsiTheme="minorHAnsi" w:cstheme="minorEastAsia"/>
          <w:lang w:val="en-US"/>
        </w:rPr>
        <w:instrText xml:space="preserve"> ADDIN ZOTERO_ITEM CSL_CITATION {"citationID":"fmyp2CjP","properties":{"formattedCitation":"{\\rtf \\super 23\\nosupersub{}}","plainCitation":"23"},"citationItems":[{"id":1095,"uris":["http://zotero.org/users/local/EAS6JUFe/items/HJIJKHES"],"uri":["http://zotero.org/users/local/EAS6JUFe/items/HJIJKHES"],"itemData":{"id":1095,"type":"article-journal","title":"The Saguenay-Lac-Saint-Jean asthma familial collection: the genetics of asthma in a young founder population","container-title":"Genes Immun","page":"247-255","volume":"15","issue":"4","abstract":"To study the genetics of asthma, a familial collection was built in the Saguenay-Lac-Saint-Jean (SLSJ) region, which is localized in northeastern Quebec, Canada, and which is characterized by a young founder effect. Recruitment was performed through probands with a specific asthma phenotype. The collection includes 1394 individuals distributed in 271 families. A phenotypic profile including more than 75 phenotypic characteristics was defined for each participant using a standardized questionnaire, respiratory measures and allergic tests. A genome-wide association study on 1214 of these samples for asthma-related phenotypes (asthma, atopy and rhinitis) and for white blood cell types was performed. These analyses allowed associating 10 single nucleotide polymorphisms (SNPs) with P&lt;1 [times] 10-5 with asthma-related phenotypes and 11 SNPs with white blood cell counts. Among them, four SNPs are located in or near genes with functions related to asthma or allergy. Moreover, several loci were identified as 5q31.1 that includes 22 SNPs associated with atopy (P&lt;1 [times] 10-3) and located near a cytokine cluster, and 17q21.2 with seven SNPs associated with asthma. This study highlights the value of a familial collection with a fine phenotypic description and characterized by a young founder effect in the search of the genetic determinants involved in complex traits such as asthma.","ISSN":"1466-4879","journalAbbreviation":"Genes Immun","author":[{"family":"Laprise","given":"C"}],"issued":{"date-parts":[["2014",4]]}}}],"schema":"https://github.com/citation-style-language/schema/raw/master/csl-citation.json"} </w:instrText>
      </w:r>
      <w:r w:rsidR="00A47EF2" w:rsidRPr="00B17C8E">
        <w:rPr>
          <w:rFonts w:asciiTheme="minorHAnsi" w:eastAsiaTheme="minorEastAsia" w:hAnsiTheme="minorHAnsi" w:cstheme="minorEastAsia"/>
          <w:lang w:val="en-US"/>
        </w:rPr>
        <w:fldChar w:fldCharType="separate"/>
      </w:r>
      <w:r w:rsidR="00BC58EC" w:rsidRPr="00B17C8E">
        <w:rPr>
          <w:rFonts w:hAnsiTheme="minorHAnsi"/>
          <w:szCs w:val="24"/>
          <w:vertAlign w:val="superscript"/>
        </w:rPr>
        <w:t>23</w:t>
      </w:r>
      <w:r w:rsidR="00A47EF2" w:rsidRPr="00B17C8E">
        <w:fldChar w:fldCharType="end"/>
      </w:r>
      <w:r w:rsidR="006346CE" w:rsidRPr="00B17C8E">
        <w:rPr>
          <w:rFonts w:asciiTheme="minorHAnsi" w:eastAsiaTheme="minorEastAsia" w:hAnsiTheme="minorHAnsi" w:cstheme="minorEastAsia"/>
          <w:lang w:val="en-US"/>
        </w:rPr>
        <w:t xml:space="preserve"> (Table S4).</w:t>
      </w:r>
    </w:p>
    <w:p w14:paraId="24867438" w14:textId="5E744E08" w:rsidR="00352613" w:rsidRPr="00B17C8E" w:rsidRDefault="26A8C70F" w:rsidP="26A8C70F">
      <w:pPr>
        <w:spacing w:before="100" w:beforeAutospacing="1" w:after="100" w:afterAutospacing="1" w:line="360" w:lineRule="auto"/>
        <w:rPr>
          <w:rFonts w:asciiTheme="minorHAnsi" w:hAnsiTheme="minorHAnsi"/>
          <w:i/>
          <w:iCs/>
          <w:lang w:val="en-US"/>
        </w:rPr>
      </w:pPr>
      <w:r w:rsidRPr="00B17C8E">
        <w:rPr>
          <w:rFonts w:asciiTheme="minorHAnsi" w:hAnsiTheme="minorHAnsi"/>
          <w:i/>
          <w:iCs/>
          <w:lang w:val="en-US"/>
        </w:rPr>
        <w:t xml:space="preserve">Statistical analyses </w:t>
      </w:r>
    </w:p>
    <w:p w14:paraId="2FCC88D0" w14:textId="5D27F16F" w:rsidR="00A21F65" w:rsidRPr="00B17C8E" w:rsidRDefault="26A8C70F" w:rsidP="26A8C70F">
      <w:pPr>
        <w:spacing w:before="100" w:beforeAutospacing="1" w:after="100" w:afterAutospacing="1" w:line="360" w:lineRule="auto"/>
        <w:rPr>
          <w:rFonts w:asciiTheme="minorHAnsi" w:eastAsia="MS ??" w:hAnsiTheme="minorHAnsi" w:cs="Arial"/>
          <w:lang w:val="en-US"/>
        </w:rPr>
      </w:pPr>
      <w:r w:rsidRPr="00B17C8E">
        <w:rPr>
          <w:rFonts w:asciiTheme="minorHAnsi" w:eastAsiaTheme="minorEastAsia" w:hAnsiTheme="minorHAnsi"/>
          <w:lang w:val="en-US"/>
        </w:rPr>
        <w:t>Asthma associated differentially methylated CpGs were identified by fitting a robust linear regression method</w:t>
      </w:r>
      <w:r w:rsidRPr="00B17C8E">
        <w:rPr>
          <w:rFonts w:asciiTheme="minorHAnsi" w:eastAsia="MS ??" w:hAnsiTheme="minorHAnsi" w:cs="Arial"/>
          <w:lang w:val="en-US"/>
        </w:rPr>
        <w:t xml:space="preserve"> </w:t>
      </w:r>
      <w:r w:rsidRPr="00B17C8E">
        <w:rPr>
          <w:rFonts w:asciiTheme="minorHAnsi" w:eastAsiaTheme="minorEastAsia" w:hAnsiTheme="minorHAnsi"/>
          <w:lang w:val="en-US"/>
        </w:rPr>
        <w:t xml:space="preserve">corrected </w:t>
      </w:r>
      <w:r w:rsidRPr="00B17C8E">
        <w:rPr>
          <w:rFonts w:asciiTheme="minorHAnsi" w:eastAsia="MS ??" w:hAnsiTheme="minorHAnsi" w:cs="Arial"/>
          <w:lang w:val="en-US"/>
        </w:rPr>
        <w:t>for</w:t>
      </w:r>
      <w:r w:rsidRPr="00B17C8E">
        <w:rPr>
          <w:rFonts w:asciiTheme="minorHAnsi" w:eastAsiaTheme="minorEastAsia" w:hAnsiTheme="minorHAnsi"/>
          <w:lang w:val="en-US"/>
        </w:rPr>
        <w:t xml:space="preserve"> sex, cohort and technical co-variables. We used models that do not correct for blood cell-type as main model for discovery and replication, and report cell-type corrected models </w:t>
      </w:r>
      <w:r w:rsidRPr="00B17C8E">
        <w:rPr>
          <w:rFonts w:asciiTheme="minorHAnsi" w:eastAsia="MS ??" w:hAnsiTheme="minorHAnsi" w:cs="Arial"/>
          <w:lang w:val="en-US"/>
        </w:rPr>
        <w:t xml:space="preserve">by inclusion of the estimated cell type proportions as covariates as sensitivity analysis. </w:t>
      </w:r>
    </w:p>
    <w:p w14:paraId="552553DF" w14:textId="158218B2" w:rsidR="00352613" w:rsidRPr="00B17C8E" w:rsidRDefault="00DD21E2" w:rsidP="26A8C70F">
      <w:pPr>
        <w:spacing w:before="100" w:beforeAutospacing="1" w:after="100" w:afterAutospacing="1" w:line="360" w:lineRule="auto"/>
        <w:rPr>
          <w:rFonts w:asciiTheme="minorHAnsi" w:eastAsiaTheme="minorEastAsia" w:hAnsiTheme="minorHAnsi" w:cstheme="minorEastAsia"/>
          <w:lang w:val="en-US"/>
        </w:rPr>
      </w:pPr>
      <w:r w:rsidRPr="00B17C8E">
        <w:rPr>
          <w:rFonts w:asciiTheme="minorHAnsi" w:eastAsiaTheme="minorEastAsia" w:hAnsiTheme="minorHAnsi" w:cstheme="minorEastAsia"/>
          <w:lang w:val="en-US"/>
        </w:rPr>
        <w:lastRenderedPageBreak/>
        <w:t>We performed inverse variance-weighted fixed-effects meta-analyses with METAL</w:t>
      </w:r>
      <w:r w:rsidRPr="00B17C8E">
        <w:fldChar w:fldCharType="begin"/>
      </w:r>
      <w:r w:rsidRPr="00B17C8E">
        <w:rPr>
          <w:rFonts w:asciiTheme="minorHAnsi" w:hAnsiTheme="minorHAnsi" w:cs="Times New Roman"/>
          <w:lang w:val="en-US"/>
        </w:rPr>
        <w:instrText xml:space="preserve"> ADDIN ZOTERO_ITEM CSL_CITATION {"citationID":"Xtne0MaF","properties":{"formattedCitation":"{\\rtf \\super 19\\nosupersub{}}","plainCitation":"19","dontUpdate":true},"citationItems":[{"id":796,"uris":["http://zotero.org/users/local/EAS6JUFe/items/QCSVIS3E"],"uri":["http://zotero.org/users/local/EAS6JUFe/items/QCSVIS3E"],"itemData":{"id":796,"type":"article-journal","title":"METAL: fast and efficient meta-analysis of genomewide association scans","container-title":"Bioinformatics","page":"2190-2191","volume":"26","issue":"17","archive":"PMC","archive_location":"PMC2922887","abstract":"Summary: METAL provides a computationally efficient tool for meta-analysis of genome-wide association scans, which is a commonly used approach for improving power complex traits gene mapping studies. METAL provides a rich scripting interface and implements efficient memory management to allow analyses of very large data sets and to support a variety of input file formats. Availability and implementation: METAL, including source code, documentation, examples, and executables, is available at http://www.sph.umich.edu/csg/abecasis/metal/ Contact: goncalo@umich.edu","DOI":"10.1093/bioinformatics/btq340","ISSN":"1367-4803","author":[{"family":"Willer","given":"Cristen J"},{"family":"Li","given":"Yun"},{"family":"Abecasis","given":"Gonçalo R"}],"issued":{"date-parts":[["2010",9,1]]}}}],"schema":"https://github.com/citation-style-language/schema/raw/master/csl-citation.json"} </w:instrText>
      </w:r>
      <w:r w:rsidRPr="00B17C8E">
        <w:rPr>
          <w:rFonts w:asciiTheme="minorHAnsi" w:hAnsiTheme="minorHAnsi" w:cs="Times New Roman"/>
          <w:lang w:val="en-US"/>
        </w:rPr>
        <w:fldChar w:fldCharType="separate"/>
      </w:r>
      <w:r w:rsidRPr="00B17C8E">
        <w:rPr>
          <w:rFonts w:asciiTheme="minorHAnsi" w:hAnsiTheme="minorHAnsi"/>
          <w:vertAlign w:val="superscript"/>
          <w:lang w:val="en-US"/>
        </w:rPr>
        <w:t>19</w:t>
      </w:r>
      <w:r w:rsidRPr="00B17C8E">
        <w:fldChar w:fldCharType="end"/>
      </w:r>
      <w:r w:rsidRPr="00B17C8E">
        <w:rPr>
          <w:rFonts w:asciiTheme="minorHAnsi" w:eastAsiaTheme="minorEastAsia" w:hAnsiTheme="minorHAnsi" w:cstheme="minorEastAsia"/>
          <w:lang w:val="en-US"/>
        </w:rPr>
        <w:t>, or random effects meta-analysis using Metafor</w:t>
      </w:r>
      <w:r w:rsidR="00566F62" w:rsidRPr="00B17C8E">
        <w:fldChar w:fldCharType="begin"/>
      </w:r>
      <w:r w:rsidR="00BC58EC" w:rsidRPr="00B17C8E">
        <w:instrText xml:space="preserve"> ADDIN ZOTERO_ITEM CSL_CITATION {"citationID":"0XSSaIvK","properties":{"formattedCitation":"{\\rtf \\super 25\\nosupersub{}}","plainCitation":"25"},"citationItems":[{"id":797,"uris":["http://zotero.org/users/local/EAS6JUFe/items/H8VPZMUM"],"uri":["http://zotero.org/users/local/EAS6JUFe/items/H8VPZMUM"],"itemData":{"id":797,"type":"article-journal","title":"Conducting Meta-Analyses in &lt;i&gt;R&lt;/i&gt; with the &lt;b&gt;metafor&lt;/b&gt; Package","container-title":"Journal of Statistical Software","volume":"36","issue":"3","source":"CrossRef","URL":"http://www.jstatsoft.org/v36/i03/","DOI":"10.18637/jss.v036.i03","ISSN":"1548-7660","language":"en","author":[{"family":"Viechtbauer","given":"Wolfgang"}],"issued":{"date-parts":[["2010"]]}}}],"schema":"https://github.com/citation-style-language/schema/raw/master/csl-citation.json"} </w:instrText>
      </w:r>
      <w:r w:rsidR="00566F62" w:rsidRPr="00B17C8E">
        <w:fldChar w:fldCharType="separate"/>
      </w:r>
      <w:r w:rsidR="00BC58EC" w:rsidRPr="00B17C8E">
        <w:rPr>
          <w:szCs w:val="24"/>
          <w:vertAlign w:val="superscript"/>
        </w:rPr>
        <w:t>25</w:t>
      </w:r>
      <w:r w:rsidR="00566F62" w:rsidRPr="00B17C8E">
        <w:fldChar w:fldCharType="end"/>
      </w:r>
      <w:r w:rsidRPr="00B17C8E">
        <w:rPr>
          <w:rFonts w:asciiTheme="minorHAnsi" w:hAnsiTheme="minorHAnsi"/>
          <w:lang w:val="en-US"/>
        </w:rPr>
        <w:t xml:space="preserve"> in case of </w:t>
      </w:r>
      <w:r w:rsidR="006B5F35" w:rsidRPr="00B17C8E">
        <w:rPr>
          <w:rFonts w:asciiTheme="minorHAnsi" w:hAnsiTheme="minorHAnsi"/>
          <w:lang w:val="en-US"/>
        </w:rPr>
        <w:t xml:space="preserve">a </w:t>
      </w:r>
      <w:r w:rsidRPr="00B17C8E">
        <w:rPr>
          <w:rFonts w:asciiTheme="minorHAnsi" w:hAnsiTheme="minorHAnsi"/>
          <w:lang w:val="en-US"/>
        </w:rPr>
        <w:t xml:space="preserve">heterogeneity </w:t>
      </w:r>
      <w:r w:rsidRPr="00B17C8E">
        <w:rPr>
          <w:rFonts w:asciiTheme="minorHAnsi" w:eastAsia="Times New Roman" w:hAnsiTheme="minorHAnsi" w:cs="Times New Roman"/>
          <w:shd w:val="clear" w:color="auto" w:fill="FFFFFF"/>
        </w:rPr>
        <w:t>χ</w:t>
      </w:r>
      <w:r w:rsidRPr="00B17C8E">
        <w:rPr>
          <w:rFonts w:asciiTheme="minorHAnsi" w:eastAsia="Times New Roman" w:hAnsiTheme="minorHAnsi" w:cs="Times New Roman"/>
          <w:vertAlign w:val="superscript"/>
          <w:lang w:val="en-US"/>
        </w:rPr>
        <w:t>2</w:t>
      </w:r>
      <w:r w:rsidRPr="00B17C8E">
        <w:rPr>
          <w:rStyle w:val="apple-converted-space"/>
          <w:rFonts w:asciiTheme="minorHAnsi" w:eastAsia="Times New Roman" w:hAnsiTheme="minorHAnsi" w:cs="Times New Roman"/>
          <w:shd w:val="clear" w:color="auto" w:fill="FFFFFF"/>
          <w:lang w:val="en-US"/>
        </w:rPr>
        <w:t> </w:t>
      </w:r>
      <w:r w:rsidRPr="00B17C8E">
        <w:rPr>
          <w:rFonts w:asciiTheme="minorHAnsi" w:eastAsia="Times New Roman" w:hAnsiTheme="minorHAnsi" w:cs="Times New Roman"/>
          <w:shd w:val="clear" w:color="auto" w:fill="FFFFFF"/>
          <w:lang w:val="en-US"/>
        </w:rPr>
        <w:t xml:space="preserve">test </w:t>
      </w:r>
      <w:r w:rsidR="00DB440C" w:rsidRPr="00B17C8E">
        <w:rPr>
          <w:rFonts w:asciiTheme="minorHAnsi" w:hAnsiTheme="minorHAnsi"/>
          <w:i/>
          <w:iCs/>
          <w:lang w:val="en-US"/>
        </w:rPr>
        <w:t>P</w:t>
      </w:r>
      <w:r w:rsidR="00DB440C" w:rsidRPr="00B17C8E">
        <w:rPr>
          <w:rFonts w:asciiTheme="minorHAnsi" w:hAnsiTheme="minorHAnsi"/>
          <w:lang w:val="en-US"/>
        </w:rPr>
        <w:t xml:space="preserve"> </w:t>
      </w:r>
      <w:r w:rsidR="001D540F" w:rsidRPr="00B17C8E">
        <w:rPr>
          <w:rFonts w:asciiTheme="minorHAnsi" w:hAnsiTheme="minorHAnsi"/>
          <w:lang w:val="en-US"/>
        </w:rPr>
        <w:t>value</w:t>
      </w:r>
      <w:r w:rsidR="006B5F35" w:rsidRPr="00B17C8E">
        <w:rPr>
          <w:rFonts w:asciiTheme="minorHAnsi" w:hAnsiTheme="minorHAnsi"/>
          <w:lang w:val="en-US"/>
        </w:rPr>
        <w:t xml:space="preserve"> </w:t>
      </w:r>
      <w:r w:rsidR="001D540F" w:rsidRPr="00B17C8E">
        <w:rPr>
          <w:rFonts w:asciiTheme="minorHAnsi" w:hAnsiTheme="minorHAnsi"/>
          <w:lang w:val="en-US"/>
        </w:rPr>
        <w:t>&lt;</w:t>
      </w:r>
      <w:r w:rsidR="006B5F35" w:rsidRPr="00B17C8E">
        <w:rPr>
          <w:rFonts w:asciiTheme="minorHAnsi" w:hAnsiTheme="minorHAnsi"/>
          <w:lang w:val="en-US"/>
        </w:rPr>
        <w:t xml:space="preserve"> </w:t>
      </w:r>
      <w:r w:rsidR="001D540F" w:rsidRPr="00B17C8E">
        <w:rPr>
          <w:rFonts w:asciiTheme="minorHAnsi" w:hAnsiTheme="minorHAnsi"/>
          <w:lang w:val="en-US"/>
        </w:rPr>
        <w:t>0.05</w:t>
      </w:r>
      <w:r w:rsidRPr="00B17C8E">
        <w:rPr>
          <w:rFonts w:asciiTheme="minorHAnsi" w:eastAsiaTheme="minorEastAsia" w:hAnsiTheme="minorHAnsi" w:cstheme="minorEastAsia"/>
          <w:lang w:val="en-US"/>
        </w:rPr>
        <w:t xml:space="preserve">. </w:t>
      </w:r>
      <w:r w:rsidR="00C64542" w:rsidRPr="00B17C8E">
        <w:rPr>
          <w:rFonts w:asciiTheme="minorHAnsi" w:eastAsiaTheme="minorEastAsia" w:hAnsiTheme="minorHAnsi" w:cstheme="minorEastAsia"/>
          <w:lang w:val="en-US"/>
        </w:rPr>
        <w:t>O</w:t>
      </w:r>
      <w:r w:rsidRPr="00B17C8E">
        <w:rPr>
          <w:rFonts w:asciiTheme="minorHAnsi" w:eastAsiaTheme="minorEastAsia" w:hAnsiTheme="minorHAnsi" w:cstheme="minorEastAsia"/>
          <w:lang w:val="en-US"/>
        </w:rPr>
        <w:t xml:space="preserve">ur replicated </w:t>
      </w:r>
      <w:r w:rsidR="00C64542" w:rsidRPr="00B17C8E">
        <w:rPr>
          <w:rFonts w:asciiTheme="minorHAnsi" w:eastAsiaTheme="minorEastAsia" w:hAnsiTheme="minorHAnsi" w:cstheme="minorEastAsia"/>
          <w:lang w:val="en-US"/>
        </w:rPr>
        <w:t>CpGs</w:t>
      </w:r>
      <w:r w:rsidRPr="00B17C8E">
        <w:rPr>
          <w:rFonts w:asciiTheme="minorHAnsi" w:eastAsiaTheme="minorEastAsia" w:hAnsiTheme="minorHAnsi" w:cstheme="minorEastAsia"/>
          <w:lang w:val="en-US"/>
        </w:rPr>
        <w:t xml:space="preserve"> </w:t>
      </w:r>
      <w:r w:rsidR="00C64542" w:rsidRPr="00B17C8E">
        <w:rPr>
          <w:rFonts w:asciiTheme="minorHAnsi" w:eastAsiaTheme="minorEastAsia" w:hAnsiTheme="minorHAnsi" w:cstheme="minorEastAsia"/>
          <w:lang w:val="en-US"/>
        </w:rPr>
        <w:t>were those that were significantly associated in the meta-analysis of replication samples (</w:t>
      </w:r>
      <w:r w:rsidR="009E2C77" w:rsidRPr="00B17C8E">
        <w:rPr>
          <w:rFonts w:asciiTheme="minorHAnsi" w:eastAsiaTheme="minorEastAsia" w:hAnsiTheme="minorHAnsi" w:cstheme="minorEastAsia"/>
          <w:lang w:val="en-US"/>
        </w:rPr>
        <w:t xml:space="preserve">Bonferroni correction, </w:t>
      </w:r>
      <w:r w:rsidR="00FD2B3D" w:rsidRPr="00B17C8E">
        <w:rPr>
          <w:rFonts w:asciiTheme="minorHAnsi" w:eastAsiaTheme="minorEastAsia" w:hAnsiTheme="minorHAnsi" w:cstheme="minorEastAsia"/>
          <w:i/>
          <w:iCs/>
          <w:lang w:val="en-US"/>
        </w:rPr>
        <w:t>P</w:t>
      </w:r>
      <w:r w:rsidR="00C64542" w:rsidRPr="00B17C8E">
        <w:rPr>
          <w:rFonts w:asciiTheme="minorHAnsi" w:eastAsiaTheme="minorEastAsia" w:hAnsiTheme="minorHAnsi" w:cstheme="minorEastAsia"/>
          <w:lang w:val="en-US"/>
        </w:rPr>
        <w:t xml:space="preserve"> &lt; 0.0019, 27 tests</w:t>
      </w:r>
      <w:r w:rsidR="00C64542" w:rsidRPr="00B17C8E">
        <w:rPr>
          <w:rFonts w:asciiTheme="minorHAnsi" w:hAnsiTheme="minorHAnsi"/>
          <w:lang w:val="en-US"/>
        </w:rPr>
        <w:t xml:space="preserve">) and </w:t>
      </w:r>
      <w:r w:rsidRPr="00B17C8E">
        <w:rPr>
          <w:rFonts w:asciiTheme="minorHAnsi" w:eastAsiaTheme="minorEastAsia" w:hAnsiTheme="minorHAnsi" w:cstheme="minorEastAsia"/>
          <w:lang w:val="en-US"/>
        </w:rPr>
        <w:t xml:space="preserve">passed epigenome-wide significance </w:t>
      </w:r>
      <w:r w:rsidR="00C64542" w:rsidRPr="00B17C8E">
        <w:rPr>
          <w:rFonts w:asciiTheme="minorHAnsi" w:eastAsiaTheme="minorEastAsia" w:hAnsiTheme="minorHAnsi" w:cstheme="minorEastAsia"/>
          <w:lang w:val="en-US"/>
        </w:rPr>
        <w:t>using Bonferroni correction (</w:t>
      </w:r>
      <w:r w:rsidR="00FD2B3D" w:rsidRPr="00B17C8E">
        <w:rPr>
          <w:rFonts w:asciiTheme="minorHAnsi" w:eastAsiaTheme="minorEastAsia" w:hAnsiTheme="minorHAnsi" w:cstheme="minorEastAsia"/>
          <w:i/>
          <w:iCs/>
          <w:lang w:val="en-US"/>
        </w:rPr>
        <w:t>P</w:t>
      </w:r>
      <w:r w:rsidR="00C64542" w:rsidRPr="00B17C8E">
        <w:rPr>
          <w:rFonts w:asciiTheme="minorHAnsi" w:eastAsiaTheme="minorEastAsia" w:hAnsiTheme="minorHAnsi" w:cstheme="minorEastAsia"/>
          <w:lang w:val="en-US"/>
        </w:rPr>
        <w:t xml:space="preserve"> &lt; 1.14×10</w:t>
      </w:r>
      <w:r w:rsidR="00C64542" w:rsidRPr="00B17C8E">
        <w:rPr>
          <w:rFonts w:asciiTheme="minorHAnsi" w:eastAsiaTheme="minorEastAsia" w:hAnsiTheme="minorHAnsi" w:cstheme="minorEastAsia"/>
          <w:vertAlign w:val="superscript"/>
          <w:lang w:val="en-US"/>
        </w:rPr>
        <w:t>-7</w:t>
      </w:r>
      <w:r w:rsidR="00C64542" w:rsidRPr="00B17C8E">
        <w:rPr>
          <w:rFonts w:asciiTheme="minorHAnsi" w:eastAsiaTheme="minorEastAsia" w:hAnsiTheme="minorHAnsi" w:cstheme="minorEastAsia"/>
          <w:lang w:val="en-US"/>
        </w:rPr>
        <w:t xml:space="preserve">, 439,306 tests) </w:t>
      </w:r>
      <w:r w:rsidRPr="00B17C8E">
        <w:rPr>
          <w:rFonts w:asciiTheme="minorHAnsi" w:eastAsiaTheme="minorEastAsia" w:hAnsiTheme="minorHAnsi" w:cstheme="minorEastAsia"/>
          <w:lang w:val="en-US"/>
        </w:rPr>
        <w:t xml:space="preserve">after meta-analysis </w:t>
      </w:r>
      <w:r w:rsidR="00C64542" w:rsidRPr="00B17C8E">
        <w:rPr>
          <w:rFonts w:asciiTheme="minorHAnsi" w:eastAsiaTheme="minorEastAsia" w:hAnsiTheme="minorHAnsi" w:cstheme="minorEastAsia"/>
          <w:lang w:val="en-US"/>
        </w:rPr>
        <w:t>of all studies</w:t>
      </w:r>
      <w:r w:rsidRPr="00B17C8E">
        <w:rPr>
          <w:rFonts w:asciiTheme="minorHAnsi" w:hAnsiTheme="minorHAnsi"/>
          <w:lang w:val="en-US"/>
        </w:rPr>
        <w:t>.</w:t>
      </w:r>
    </w:p>
    <w:p w14:paraId="1BE86073" w14:textId="77777777" w:rsidR="005F21F0" w:rsidRPr="00B17C8E" w:rsidRDefault="005F21F0" w:rsidP="00D73E08">
      <w:pPr>
        <w:spacing w:line="360" w:lineRule="auto"/>
        <w:rPr>
          <w:rFonts w:asciiTheme="minorHAnsi" w:eastAsiaTheme="minorEastAsia" w:hAnsiTheme="minorHAnsi" w:cstheme="minorEastAsia"/>
          <w:i/>
          <w:lang w:val="en-US"/>
        </w:rPr>
      </w:pPr>
    </w:p>
    <w:p w14:paraId="570ED375" w14:textId="16BC2E89" w:rsidR="00DD21E2" w:rsidRPr="00B17C8E" w:rsidRDefault="26A8C70F" w:rsidP="26A8C70F">
      <w:pPr>
        <w:spacing w:line="360" w:lineRule="auto"/>
        <w:rPr>
          <w:rFonts w:asciiTheme="minorHAnsi" w:eastAsiaTheme="minorEastAsia" w:hAnsiTheme="minorHAnsi" w:cstheme="minorEastAsia"/>
          <w:lang w:val="en-US"/>
        </w:rPr>
      </w:pPr>
      <w:r w:rsidRPr="00B17C8E">
        <w:rPr>
          <w:rFonts w:asciiTheme="minorHAnsi" w:eastAsiaTheme="minorEastAsia" w:hAnsiTheme="minorHAnsi" w:cstheme="minorEastAsia"/>
          <w:i/>
          <w:iCs/>
          <w:lang w:val="en-US"/>
        </w:rPr>
        <w:t>Functional genomic analysis</w:t>
      </w:r>
    </w:p>
    <w:p w14:paraId="57347DB4" w14:textId="19E33A65" w:rsidR="00CB5CB7" w:rsidRPr="00B17C8E" w:rsidRDefault="00DD21E2" w:rsidP="26A8C70F">
      <w:pPr>
        <w:spacing w:before="100" w:beforeAutospacing="1" w:after="100" w:afterAutospacing="1" w:line="360" w:lineRule="auto"/>
        <w:rPr>
          <w:rFonts w:asciiTheme="minorHAnsi" w:eastAsiaTheme="minorEastAsia" w:hAnsiTheme="minorHAnsi" w:cstheme="minorEastAsia"/>
          <w:lang w:val="en-US"/>
        </w:rPr>
      </w:pPr>
      <w:r w:rsidRPr="00B17C8E">
        <w:rPr>
          <w:rFonts w:asciiTheme="minorHAnsi" w:eastAsiaTheme="minorEastAsia" w:hAnsiTheme="minorHAnsi" w:cstheme="minorEastAsia"/>
          <w:lang w:val="en-US"/>
        </w:rPr>
        <w:t>The association of CpG methylation with single nucleotide polymorphism</w:t>
      </w:r>
      <w:r w:rsidR="00352613" w:rsidRPr="00B17C8E">
        <w:rPr>
          <w:rFonts w:asciiTheme="minorHAnsi" w:eastAsiaTheme="minorEastAsia" w:hAnsiTheme="minorHAnsi" w:cstheme="minorEastAsia"/>
          <w:lang w:val="en-US"/>
        </w:rPr>
        <w:t>s</w:t>
      </w:r>
      <w:r w:rsidRPr="00B17C8E">
        <w:rPr>
          <w:rFonts w:asciiTheme="minorHAnsi" w:eastAsiaTheme="minorEastAsia" w:hAnsiTheme="minorHAnsi" w:cstheme="minorEastAsia"/>
          <w:lang w:val="en-US"/>
        </w:rPr>
        <w:t xml:space="preserve"> (SNP</w:t>
      </w:r>
      <w:r w:rsidR="0044340F" w:rsidRPr="00B17C8E">
        <w:rPr>
          <w:rFonts w:asciiTheme="minorHAnsi" w:eastAsiaTheme="minorEastAsia" w:hAnsiTheme="minorHAnsi" w:cstheme="minorEastAsia"/>
          <w:lang w:val="en-US"/>
        </w:rPr>
        <w:t>s</w:t>
      </w:r>
      <w:r w:rsidRPr="00B17C8E">
        <w:rPr>
          <w:rFonts w:asciiTheme="minorHAnsi" w:eastAsiaTheme="minorEastAsia" w:hAnsiTheme="minorHAnsi" w:cstheme="minorEastAsia"/>
          <w:lang w:val="en-US"/>
        </w:rPr>
        <w:t>) was studied in 496 children</w:t>
      </w:r>
      <w:r w:rsidR="00A21F65" w:rsidRPr="00B17C8E">
        <w:rPr>
          <w:rFonts w:asciiTheme="minorHAnsi" w:eastAsiaTheme="minorEastAsia" w:hAnsiTheme="minorHAnsi" w:cstheme="minorEastAsia"/>
          <w:lang w:val="en-US"/>
        </w:rPr>
        <w:t>, and</w:t>
      </w:r>
      <w:r w:rsidRPr="00B17C8E">
        <w:rPr>
          <w:rFonts w:asciiTheme="minorHAnsi" w:eastAsiaTheme="minorEastAsia" w:hAnsiTheme="minorHAnsi" w:cstheme="minorEastAsia"/>
          <w:lang w:val="en-US"/>
        </w:rPr>
        <w:t xml:space="preserve"> </w:t>
      </w:r>
      <w:r w:rsidRPr="00B17C8E">
        <w:rPr>
          <w:rFonts w:asciiTheme="minorHAnsi" w:hAnsiTheme="minorHAnsi"/>
          <w:lang w:val="en-US"/>
        </w:rPr>
        <w:t xml:space="preserve">with </w:t>
      </w:r>
      <w:r w:rsidRPr="00B17C8E">
        <w:rPr>
          <w:rFonts w:asciiTheme="minorHAnsi" w:eastAsiaTheme="minorEastAsia" w:hAnsiTheme="minorHAnsi" w:cstheme="minorEastAsia"/>
          <w:lang w:val="en-US"/>
        </w:rPr>
        <w:t>matched</w:t>
      </w:r>
      <w:r w:rsidR="00352613" w:rsidRPr="00B17C8E">
        <w:rPr>
          <w:rFonts w:asciiTheme="minorHAnsi" w:eastAsiaTheme="minorEastAsia" w:hAnsiTheme="minorHAnsi" w:cstheme="minorEastAsia"/>
          <w:lang w:val="en-US"/>
        </w:rPr>
        <w:t xml:space="preserve"> regional</w:t>
      </w:r>
      <w:r w:rsidRPr="00B17C8E">
        <w:rPr>
          <w:rFonts w:asciiTheme="minorHAnsi" w:eastAsiaTheme="minorEastAsia" w:hAnsiTheme="minorHAnsi" w:cstheme="minorEastAsia"/>
          <w:lang w:val="en-US"/>
        </w:rPr>
        <w:t xml:space="preserve"> </w:t>
      </w:r>
      <w:r w:rsidR="00A21F65" w:rsidRPr="00B17C8E">
        <w:rPr>
          <w:rFonts w:asciiTheme="minorHAnsi" w:eastAsiaTheme="minorEastAsia" w:hAnsiTheme="minorHAnsi" w:cstheme="minorEastAsia"/>
          <w:lang w:val="en-US"/>
        </w:rPr>
        <w:t>wh</w:t>
      </w:r>
      <w:r w:rsidR="008A4204" w:rsidRPr="00B17C8E">
        <w:rPr>
          <w:rFonts w:asciiTheme="minorHAnsi" w:eastAsiaTheme="minorEastAsia" w:hAnsiTheme="minorHAnsi" w:cstheme="minorEastAsia"/>
          <w:lang w:val="en-US"/>
        </w:rPr>
        <w:t>o</w:t>
      </w:r>
      <w:r w:rsidR="00A21F65" w:rsidRPr="00B17C8E">
        <w:rPr>
          <w:rFonts w:asciiTheme="minorHAnsi" w:eastAsiaTheme="minorEastAsia" w:hAnsiTheme="minorHAnsi" w:cstheme="minorEastAsia"/>
          <w:lang w:val="en-US"/>
        </w:rPr>
        <w:t>le</w:t>
      </w:r>
      <w:r w:rsidR="008A4204" w:rsidRPr="00B17C8E">
        <w:rPr>
          <w:rFonts w:asciiTheme="minorHAnsi" w:eastAsiaTheme="minorEastAsia" w:hAnsiTheme="minorHAnsi" w:cstheme="minorEastAsia"/>
          <w:lang w:val="en-US"/>
        </w:rPr>
        <w:t xml:space="preserve"> </w:t>
      </w:r>
      <w:r w:rsidR="00A21F65" w:rsidRPr="00B17C8E">
        <w:rPr>
          <w:rFonts w:asciiTheme="minorHAnsi" w:eastAsiaTheme="minorEastAsia" w:hAnsiTheme="minorHAnsi" w:cstheme="minorEastAsia"/>
          <w:lang w:val="en-US"/>
        </w:rPr>
        <w:t xml:space="preserve">blood </w:t>
      </w:r>
      <w:r w:rsidRPr="00B17C8E">
        <w:rPr>
          <w:rFonts w:asciiTheme="minorHAnsi" w:hAnsiTheme="minorHAnsi"/>
          <w:lang w:val="en-US"/>
        </w:rPr>
        <w:t xml:space="preserve">gene expression in blood </w:t>
      </w:r>
      <w:r w:rsidRPr="00B17C8E">
        <w:rPr>
          <w:rFonts w:asciiTheme="minorHAnsi" w:eastAsiaTheme="minorEastAsia" w:hAnsiTheme="minorHAnsi" w:cstheme="minorEastAsia"/>
          <w:lang w:val="en-US"/>
        </w:rPr>
        <w:t xml:space="preserve">in 119 children </w:t>
      </w:r>
      <w:r w:rsidR="00A21F65" w:rsidRPr="00B17C8E">
        <w:rPr>
          <w:rFonts w:asciiTheme="minorHAnsi" w:eastAsiaTheme="minorEastAsia" w:hAnsiTheme="minorHAnsi" w:cstheme="minorEastAsia"/>
          <w:lang w:val="en-US"/>
        </w:rPr>
        <w:t>(</w:t>
      </w:r>
      <w:r w:rsidRPr="00B17C8E">
        <w:rPr>
          <w:rFonts w:asciiTheme="minorHAnsi" w:eastAsiaTheme="minorEastAsia" w:hAnsiTheme="minorHAnsi" w:cstheme="minorEastAsia"/>
          <w:lang w:val="en-US"/>
        </w:rPr>
        <w:t>4 years</w:t>
      </w:r>
      <w:r w:rsidR="000F4C9D" w:rsidRPr="00B17C8E">
        <w:rPr>
          <w:rFonts w:asciiTheme="minorHAnsi" w:eastAsiaTheme="minorEastAsia" w:hAnsiTheme="minorHAnsi" w:cstheme="minorEastAsia"/>
          <w:lang w:val="en-US"/>
        </w:rPr>
        <w:t>, INMA</w:t>
      </w:r>
      <w:r w:rsidR="00A21F65" w:rsidRPr="00B17C8E">
        <w:rPr>
          <w:rFonts w:asciiTheme="minorHAnsi" w:eastAsiaTheme="minorEastAsia" w:hAnsiTheme="minorHAnsi" w:cstheme="minorEastAsia"/>
          <w:lang w:val="en-US"/>
        </w:rPr>
        <w:t>)</w:t>
      </w:r>
      <w:r w:rsidRPr="00B17C8E">
        <w:rPr>
          <w:rFonts w:asciiTheme="minorHAnsi" w:eastAsiaTheme="minorEastAsia" w:hAnsiTheme="minorHAnsi" w:cstheme="minorEastAsia"/>
          <w:lang w:val="en-US"/>
        </w:rPr>
        <w:t xml:space="preserve">, and 260 children </w:t>
      </w:r>
      <w:r w:rsidR="00A21F65" w:rsidRPr="00B17C8E">
        <w:rPr>
          <w:rFonts w:asciiTheme="minorHAnsi" w:eastAsiaTheme="minorEastAsia" w:hAnsiTheme="minorHAnsi" w:cstheme="minorEastAsia"/>
          <w:lang w:val="en-US"/>
        </w:rPr>
        <w:t>(</w:t>
      </w:r>
      <w:r w:rsidRPr="00B17C8E">
        <w:rPr>
          <w:rFonts w:asciiTheme="minorHAnsi" w:eastAsiaTheme="minorEastAsia" w:hAnsiTheme="minorHAnsi" w:cstheme="minorEastAsia"/>
          <w:lang w:val="en-US"/>
        </w:rPr>
        <w:t>16 years</w:t>
      </w:r>
      <w:r w:rsidR="000F4C9D" w:rsidRPr="00B17C8E">
        <w:rPr>
          <w:rFonts w:asciiTheme="minorHAnsi" w:eastAsiaTheme="minorEastAsia" w:hAnsiTheme="minorHAnsi" w:cstheme="minorEastAsia"/>
          <w:lang w:val="en-US"/>
        </w:rPr>
        <w:t>, BAMSE</w:t>
      </w:r>
      <w:r w:rsidR="00A21F65" w:rsidRPr="00B17C8E">
        <w:rPr>
          <w:rFonts w:asciiTheme="minorHAnsi" w:eastAsiaTheme="minorEastAsia" w:hAnsiTheme="minorHAnsi" w:cstheme="minorEastAsia"/>
          <w:lang w:val="en-US"/>
        </w:rPr>
        <w:t xml:space="preserve">) </w:t>
      </w:r>
      <w:r w:rsidRPr="00B17C8E">
        <w:rPr>
          <w:rFonts w:asciiTheme="minorHAnsi" w:eastAsia="MS ??" w:hAnsiTheme="minorHAnsi" w:cs="Arial"/>
          <w:lang w:val="en-US"/>
        </w:rPr>
        <w:t>using Affymetrix Human Transcriptome Array 2.0 Genechips</w:t>
      </w:r>
      <w:r w:rsidR="00934006" w:rsidRPr="00B17C8E">
        <w:fldChar w:fldCharType="begin"/>
      </w:r>
      <w:r w:rsidR="00BC58EC" w:rsidRPr="00B17C8E">
        <w:instrText xml:space="preserve"> ADDIN ZOTERO_ITEM CSL_CITATION {"citationID":"ZFxpCYQB","properties":{"formattedCitation":"{\\rtf \\super 26\\nosupersub{}}","plainCitation":"26"},"citationItems":[{"id":1160,"uris":["http://zotero.org/users/local/EAS6JUFe/items/XXWCKPJN"],"uri":["http://zotero.org/users/local/EAS6JUFe/items/XXWCKPJN"],"itemData":{"id":1160,"type":"article-journal","title":"Genome-Wide Interaction Analysis of Air Pollution Exposure and Childhood Asthma with Functional Follow-up","container-title":"American Journal of Respiratory and Critical Care Medicine","page":"1373-1383","volume":"195","issue":"10","source":"CrossRef","DOI":"10.1164/rccm.201605-1026OC","ISSN":"1073-449X, 1535-4970","language":"en","author":[{"family":"Gref","given":"Anna"},{"family":"Merid","given":"Simon K."},{"family":"Gruzieva","given":"Olena"},{"family":"Ballereau","given":"Stéphane"},{"family":"Becker","given":"Allan"},{"family":"Bellander","given":"Tom"},{"family":"Bergström","given":"Anna"},{"family":"Bossé","given":"Yohan"},{"family":"Bottai","given":"Matteo"},{"family":"Chan-Yeung","given":"Moira"},{"family":"Fuertes","given":"Elaine"},{"family":"Ierodiakonou","given":"Despo"},{"family":"Jiang","given":"Ruiwei"},{"family":"Joly","given":"Stéphane"},{"family":"Jones","given":"Meaghan"},{"family":"Kobor","given":"Michael S."},{"family":"Korek","given":"Michal"},{"family":"Kozyrskyj","given":"Anita L."},{"family":"Kumar","given":"Ashish"},{"family":"Lemonnier","given":"Nathanaël"},{"family":"MacIntyre","given":"Elaina"},{"family":"Ménard","given":"Camille"},{"family":"Nickle","given":"David"},{"family":"Obeidat","given":"Ma","dropping-particle":"'en"},{"family":"Pellet","given":"Johann"},{"family":"Standl","given":"Marie"},{"family":"Sääf","given":"Annika"},{"family":"Söderhäll","given":"Cilla"},{"family":"Tiesler","given":"Carla M. T."},{"family":"Berge","given":"Maarten","non-dropping-particle":"van den"},{"family":"Vonk","given":"Judith M."},{"family":"Vora","given":"Hita"},{"family":"Xu","given":"Cheng-Jian"},{"family":"Antó","given":"Josep M."},{"family":"Auffray","given":"Charles"},{"family":"Brauer","given":"Michael"},{"family":"Bousquet","given":"Jean"},{"family":"Brunekreef","given":"Bert"},{"family":"Gauderman","given":"W. James"},{"family":"Heinrich","given":"Joachim"},{"family":"Kere","given":"Juha"},{"family":"Koppelman","given":"Gerard H."},{"family":"Postma","given":"Dirkje"},{"family":"Carlsten","given":"Christopher"},{"family":"Pershagen","given":"Göran"},{"family":"Melén","given":"Erik"}],"issued":{"date-parts":[["2017",5,15]]}}}],"schema":"https://github.com/citation-style-language/schema/raw/master/csl-citation.json"} </w:instrText>
      </w:r>
      <w:r w:rsidR="00934006" w:rsidRPr="00B17C8E">
        <w:fldChar w:fldCharType="separate"/>
      </w:r>
      <w:r w:rsidR="00BC58EC" w:rsidRPr="00B17C8E">
        <w:rPr>
          <w:szCs w:val="24"/>
          <w:vertAlign w:val="superscript"/>
        </w:rPr>
        <w:t>26</w:t>
      </w:r>
      <w:r w:rsidR="00934006" w:rsidRPr="00B17C8E">
        <w:fldChar w:fldCharType="end"/>
      </w:r>
      <w:r w:rsidR="000F4C9D" w:rsidRPr="00B17C8E">
        <w:rPr>
          <w:rFonts w:asciiTheme="minorHAnsi" w:eastAsiaTheme="minorEastAsia" w:hAnsiTheme="minorHAnsi" w:cstheme="minorEastAsia"/>
          <w:lang w:val="en-US"/>
        </w:rPr>
        <w:t xml:space="preserve">. </w:t>
      </w:r>
      <w:r w:rsidR="00A21F65" w:rsidRPr="00B17C8E">
        <w:rPr>
          <w:rFonts w:asciiTheme="minorHAnsi" w:eastAsiaTheme="minorEastAsia" w:hAnsiTheme="minorHAnsi" w:cstheme="minorEastAsia"/>
          <w:lang w:val="en-US"/>
        </w:rPr>
        <w:t>A</w:t>
      </w:r>
      <w:r w:rsidR="00352613" w:rsidRPr="00B17C8E">
        <w:rPr>
          <w:rFonts w:asciiTheme="minorHAnsi" w:eastAsiaTheme="minorEastAsia" w:hAnsiTheme="minorHAnsi" w:cstheme="minorEastAsia"/>
          <w:lang w:val="en-US"/>
        </w:rPr>
        <w:t xml:space="preserve">ssociation between CpG </w:t>
      </w:r>
      <w:r w:rsidR="00A47EF2" w:rsidRPr="00B17C8E">
        <w:rPr>
          <w:rFonts w:asciiTheme="minorHAnsi" w:eastAsiaTheme="minorEastAsia" w:hAnsiTheme="minorHAnsi" w:cstheme="minorEastAsia"/>
          <w:lang w:val="en-US"/>
        </w:rPr>
        <w:t xml:space="preserve">methylation </w:t>
      </w:r>
      <w:r w:rsidR="00352613" w:rsidRPr="00B17C8E">
        <w:rPr>
          <w:rFonts w:asciiTheme="minorHAnsi" w:eastAsiaTheme="minorEastAsia" w:hAnsiTheme="minorHAnsi" w:cstheme="minorEastAsia"/>
          <w:lang w:val="en-US"/>
        </w:rPr>
        <w:t>with whole genome</w:t>
      </w:r>
      <w:r w:rsidR="00A47EF2" w:rsidRPr="00B17C8E">
        <w:rPr>
          <w:rFonts w:asciiTheme="minorHAnsi" w:eastAsiaTheme="minorEastAsia" w:hAnsiTheme="minorHAnsi" w:cstheme="minorEastAsia"/>
          <w:lang w:val="en-US"/>
        </w:rPr>
        <w:t xml:space="preserve"> expression </w:t>
      </w:r>
      <w:r w:rsidR="00352613" w:rsidRPr="00B17C8E">
        <w:rPr>
          <w:rFonts w:asciiTheme="minorHAnsi" w:eastAsiaTheme="minorEastAsia" w:hAnsiTheme="minorHAnsi" w:cstheme="minorEastAsia"/>
          <w:lang w:val="en-US"/>
        </w:rPr>
        <w:t xml:space="preserve">by RNA-seq </w:t>
      </w:r>
      <w:r w:rsidR="00A47EF2" w:rsidRPr="00B17C8E">
        <w:rPr>
          <w:rFonts w:asciiTheme="minorHAnsi" w:eastAsiaTheme="minorEastAsia" w:hAnsiTheme="minorHAnsi" w:cstheme="minorEastAsia"/>
          <w:lang w:val="en-US"/>
        </w:rPr>
        <w:t>was performed in the BIOS consortium</w:t>
      </w:r>
      <w:r w:rsidR="00C64542" w:rsidRPr="00B17C8E">
        <w:rPr>
          <w:rFonts w:asciiTheme="minorHAnsi" w:eastAsiaTheme="minorEastAsia" w:hAnsiTheme="minorHAnsi" w:cstheme="minorEastAsia"/>
          <w:lang w:val="en-US"/>
        </w:rPr>
        <w:t xml:space="preserve"> </w:t>
      </w:r>
      <w:r w:rsidR="001368DD" w:rsidRPr="00B17C8E">
        <w:rPr>
          <w:rFonts w:asciiTheme="minorHAnsi" w:eastAsiaTheme="minorEastAsia" w:hAnsiTheme="minorHAnsi" w:cstheme="minorEastAsia"/>
          <w:lang w:val="en-US"/>
        </w:rPr>
        <w:t xml:space="preserve">dataset. </w:t>
      </w:r>
      <w:r w:rsidRPr="00B17C8E">
        <w:rPr>
          <w:rFonts w:asciiTheme="minorHAnsi" w:eastAsiaTheme="minorEastAsia" w:hAnsiTheme="minorHAnsi" w:cstheme="minorEastAsia"/>
          <w:lang w:val="en-US"/>
        </w:rPr>
        <w:t>CpGs were annotated by GREAT</w:t>
      </w:r>
      <w:r w:rsidRPr="00B17C8E">
        <w:fldChar w:fldCharType="begin"/>
      </w:r>
      <w:r w:rsidR="00BC58EC" w:rsidRPr="00B17C8E">
        <w:rPr>
          <w:rFonts w:asciiTheme="minorHAnsi" w:hAnsiTheme="minorHAnsi" w:cs="Arial"/>
          <w:bCs/>
          <w:lang w:val="en-US"/>
        </w:rPr>
        <w:instrText xml:space="preserve"> ADDIN ZOTERO_ITEM CSL_CITATION {"citationID":"lGYZE7Ng","properties":{"formattedCitation":"{\\rtf \\super 27\\nosupersub{}}","plainCitation":"27"},"citationItems":[{"id":312,"uris":["http://zotero.org/users/local/EAS6JUFe/items/DNZJI8JH"],"uri":["http://zotero.org/users/local/EAS6JUFe/items/DNZJI8JH"],"itemData":{"id":312,"type":"article-journal","title":"GREAT improves functional interpretation of cis-regulatory regions","container-title":"Nature Biotechnology","page":"495-501","volume":"28","issue":"5","source":"CrossRef","DOI":"10.1038/nbt.1630","ISSN":"1087-0156, 1546-1696","author":[{"family":"McLean","given":"Cory Y"},{"family":"Bristor","given":"Dave"},{"family":"Hiller","given":"Michael"},{"family":"Clarke","given":"Shoa L"},{"family":"Schaar","given":"Bruce T"},{"family":"Lowe","given":"Craig B"},{"family":"Wenger","given":"Aaron M"},{"family":"Bejerano","given":"Gill"}],"issued":{"date-parts":[["2010",5,2]]}}}],"schema":"https://github.com/citation-style-language/schema/raw/master/csl-citation.json"} </w:instrText>
      </w:r>
      <w:r w:rsidRPr="00B17C8E">
        <w:rPr>
          <w:rFonts w:asciiTheme="minorHAnsi" w:hAnsiTheme="minorHAnsi" w:cs="Arial"/>
          <w:bCs/>
          <w:lang w:val="en-US"/>
        </w:rPr>
        <w:fldChar w:fldCharType="separate"/>
      </w:r>
      <w:r w:rsidR="00BC58EC" w:rsidRPr="00B17C8E">
        <w:rPr>
          <w:rFonts w:hAnsiTheme="minorHAnsi"/>
          <w:szCs w:val="24"/>
          <w:vertAlign w:val="superscript"/>
        </w:rPr>
        <w:t>27</w:t>
      </w:r>
      <w:r w:rsidRPr="00B17C8E">
        <w:fldChar w:fldCharType="end"/>
      </w:r>
      <w:r w:rsidRPr="00B17C8E">
        <w:rPr>
          <w:rFonts w:asciiTheme="minorHAnsi" w:eastAsia="MS ??" w:hAnsiTheme="minorHAnsi" w:cs="Arial"/>
          <w:lang w:val="en-US"/>
        </w:rPr>
        <w:t>.</w:t>
      </w:r>
      <w:r w:rsidRPr="00B17C8E">
        <w:rPr>
          <w:rFonts w:asciiTheme="minorHAnsi" w:eastAsiaTheme="minorEastAsia" w:hAnsiTheme="minorHAnsi" w:cstheme="minorEastAsia"/>
          <w:lang w:val="en-US"/>
        </w:rPr>
        <w:t xml:space="preserve"> Functional enrichment analysis was done by overlapping our replicated CpGs with histone marks and chromatin states of 27 blood cell-types in the Roadmap epigenome project</w:t>
      </w:r>
      <w:r w:rsidR="00A35440" w:rsidRPr="00B17C8E">
        <w:fldChar w:fldCharType="begin"/>
      </w:r>
      <w:r w:rsidR="00BC58EC" w:rsidRPr="00B17C8E">
        <w:instrText xml:space="preserve"> ADDIN ZOTERO_ITEM CSL_CITATION {"citationID":"eQzN9r9O","properties":{"formattedCitation":"{\\rtf \\super 28\\nosupersub{}}","plainCitation":"28"},"citationItems":[{"id":964,"uris":["http://zotero.org/users/local/EAS6JUFe/items/PWKTM4KS"],"uri":["http://zotero.org/users/local/EAS6JUFe/items/PWKTM4KS"],"itemData":{"id":964,"type":"article-journal","title":"Integrative analysis of 111 reference human epigenomes","container-title":"Nature","volume":"518","DOI":"10.1038/nature14248","journalAbbreviation":"Nature","author":[{"family":"Kundaje","given":"A."},{"family":"Meuleman","given":"W."},{"family":"Ernst","given":"J."},{"family":"Bilenky","given":"M."},{"family":"Yen","given":"A."}],"issued":{"date-parts":[["2015"]]}}}],"schema":"https://github.com/citation-style-language/schema/raw/master/csl-citation.json"} </w:instrText>
      </w:r>
      <w:r w:rsidR="00A35440" w:rsidRPr="00B17C8E">
        <w:fldChar w:fldCharType="separate"/>
      </w:r>
      <w:r w:rsidR="00BC58EC" w:rsidRPr="00B17C8E">
        <w:rPr>
          <w:szCs w:val="24"/>
          <w:vertAlign w:val="superscript"/>
        </w:rPr>
        <w:t>28</w:t>
      </w:r>
      <w:r w:rsidR="00A35440" w:rsidRPr="00B17C8E">
        <w:fldChar w:fldCharType="end"/>
      </w:r>
      <w:r w:rsidRPr="00B17C8E">
        <w:rPr>
          <w:rFonts w:asciiTheme="minorHAnsi" w:eastAsiaTheme="minorEastAsia" w:hAnsiTheme="minorHAnsi" w:cstheme="minorEastAsia"/>
          <w:lang w:val="en-US"/>
        </w:rPr>
        <w:t>.</w:t>
      </w:r>
      <w:r w:rsidR="00352613" w:rsidRPr="00B17C8E">
        <w:rPr>
          <w:rFonts w:asciiTheme="minorHAnsi" w:eastAsiaTheme="minorEastAsia" w:hAnsiTheme="minorHAnsi" w:cstheme="minorEastAsia"/>
          <w:lang w:val="en-US"/>
        </w:rPr>
        <w:t xml:space="preserve"> </w:t>
      </w:r>
      <w:r w:rsidR="003D2612" w:rsidRPr="00B17C8E">
        <w:rPr>
          <w:rFonts w:asciiTheme="minorHAnsi" w:eastAsia="MS ??" w:hAnsiTheme="minorHAnsi" w:cs="Arial"/>
          <w:lang w:val="en-US"/>
        </w:rPr>
        <w:t xml:space="preserve">Gene </w:t>
      </w:r>
      <w:r w:rsidR="001B45A6" w:rsidRPr="00B17C8E">
        <w:rPr>
          <w:rFonts w:asciiTheme="minorHAnsi" w:eastAsia="MS ??" w:hAnsiTheme="minorHAnsi" w:cs="Arial"/>
          <w:lang w:val="en-US"/>
        </w:rPr>
        <w:t xml:space="preserve">expression </w:t>
      </w:r>
      <w:r w:rsidR="003D2612" w:rsidRPr="00B17C8E">
        <w:rPr>
          <w:rFonts w:asciiTheme="minorHAnsi" w:eastAsia="MS ??" w:hAnsiTheme="minorHAnsi" w:cs="Arial"/>
          <w:lang w:val="en-US"/>
        </w:rPr>
        <w:t xml:space="preserve">sets associated with replicated CpGs were interrogated for cell-type specificity using the </w:t>
      </w:r>
      <w:r w:rsidR="00567BE5" w:rsidRPr="00B17C8E">
        <w:rPr>
          <w:rFonts w:asciiTheme="minorHAnsi" w:eastAsia="MS ??" w:hAnsiTheme="minorHAnsi" w:cs="Arial"/>
          <w:lang w:val="en-US"/>
        </w:rPr>
        <w:t>500FG</w:t>
      </w:r>
      <w:r w:rsidR="003D2612" w:rsidRPr="00B17C8E">
        <w:rPr>
          <w:rFonts w:asciiTheme="minorHAnsi" w:eastAsia="MS ??" w:hAnsiTheme="minorHAnsi" w:cs="Arial"/>
          <w:lang w:val="en-US"/>
        </w:rPr>
        <w:t xml:space="preserve"> dataset</w:t>
      </w:r>
      <w:r w:rsidR="006023A3" w:rsidRPr="00B17C8E">
        <w:fldChar w:fldCharType="begin"/>
      </w:r>
      <w:r w:rsidR="00BC58EC" w:rsidRPr="00B17C8E">
        <w:rPr>
          <w:rFonts w:asciiTheme="minorHAnsi" w:eastAsia="MS ??" w:hAnsiTheme="minorHAnsi" w:cs="Arial"/>
          <w:lang w:val="en-US"/>
        </w:rPr>
        <w:instrText xml:space="preserve"> ADDIN ZOTERO_ITEM CSL_CITATION {"citationID":"JvUXcQL1","properties":{"formattedCitation":"{\\rtf \\super 29\\nosupersub{}}","plainCitation":"29"},"citationItems":[{"id":1110,"uris":["http://zotero.org/users/local/EAS6JUFe/items/5PPUCSJW"],"uri":["http://zotero.org/users/local/EAS6JUFe/items/5PPUCSJW"],"itemData":{"id":1110,"type":"article-journal","title":"Differential Effects of Environmental and Genetic Factors on T and B Cell Immune Traits","container-title":"Cell Reports","page":"2474-2487","volume":"17","issue":"9","DOI":"10.1016/j.celrep.2016.10.053","ISSN":"2211-1247","journalAbbreviation":"Cell Reports","author":[{"family":"Aguirre-Gamboa","given":"Raul"},{"family":"Joosten","given":"Irma"},{"family":"Urbano","given":"Paulo C.M."},{"family":"Molen","given":"Renate G.","non-dropping-particle":"van der"},{"family":"Rijssen","given":"Esther","non-dropping-particle":"van"},{"family":"Cranenbroek","given":"Bram","non-dropping-particle":"van"},{"family":"Oosting","given":"Marije"},{"family":"Smeekens","given":"Sanne"},{"family":"Jaeger","given":"Martin"},{"family":"Zorro","given":"Maria"},{"family":"Withoff","given":"Sebo"},{"family":"Herwaarden","given":"Antonius E.","non-dropping-particle":"van"},{"family":"Sweep","given":"Fred C.G.J."},{"family":"Netea","given":"Romana T."},{"family":"Swertz","given":"Morris A."},{"family":"Franke","given":"Lude"},{"family":"Xavier","given":"Ramnik J."},{"family":"Joosten","given":"Leo A.B."},{"family":"Netea","given":"Mihai G."},{"family":"Wijmenga","given":"Cisca"},{"family":"Kumar","given":"Vinod"},{"family":"Li","given":"Yang"},{"family":"Koenen","given":"Hans J.P.M."}],"issued":{"date-parts":[["2016",11,22]]}}}],"schema":"https://github.com/citation-style-language/schema/raw/master/csl-citation.json"} </w:instrText>
      </w:r>
      <w:r w:rsidR="006023A3" w:rsidRPr="00B17C8E">
        <w:rPr>
          <w:rFonts w:asciiTheme="minorHAnsi" w:eastAsia="MS ??" w:hAnsiTheme="minorHAnsi" w:cs="Arial"/>
          <w:lang w:val="en-US"/>
        </w:rPr>
        <w:fldChar w:fldCharType="separate"/>
      </w:r>
      <w:r w:rsidR="00BC58EC" w:rsidRPr="00B17C8E">
        <w:rPr>
          <w:rFonts w:hAnsiTheme="minorHAnsi"/>
          <w:szCs w:val="24"/>
          <w:vertAlign w:val="superscript"/>
        </w:rPr>
        <w:t>29</w:t>
      </w:r>
      <w:r w:rsidR="006023A3" w:rsidRPr="00B17C8E">
        <w:fldChar w:fldCharType="end"/>
      </w:r>
      <w:r w:rsidR="008A4204" w:rsidRPr="00B17C8E">
        <w:rPr>
          <w:rFonts w:asciiTheme="minorHAnsi" w:eastAsia="MS ??" w:hAnsiTheme="minorHAnsi" w:cs="Arial"/>
          <w:lang w:val="en-US"/>
        </w:rPr>
        <w:t xml:space="preserve">. </w:t>
      </w:r>
    </w:p>
    <w:p w14:paraId="206AF8F3" w14:textId="77777777" w:rsidR="00CC57D4" w:rsidRPr="00B17C8E" w:rsidRDefault="00CC57D4" w:rsidP="00D73E08">
      <w:pPr>
        <w:spacing w:before="100" w:beforeAutospacing="1" w:after="100" w:afterAutospacing="1" w:line="360" w:lineRule="auto"/>
        <w:rPr>
          <w:rFonts w:asciiTheme="minorHAnsi" w:eastAsiaTheme="minorEastAsia" w:hAnsiTheme="minorHAnsi" w:cstheme="minorEastAsia"/>
          <w:lang w:val="en-US"/>
        </w:rPr>
      </w:pPr>
    </w:p>
    <w:p w14:paraId="38414D78" w14:textId="77777777" w:rsidR="00705EDB" w:rsidRPr="00B17C8E" w:rsidRDefault="26A8C70F" w:rsidP="26A8C70F">
      <w:pPr>
        <w:spacing w:before="100" w:beforeAutospacing="1" w:after="100" w:afterAutospacing="1" w:line="360" w:lineRule="auto"/>
        <w:rPr>
          <w:rFonts w:asciiTheme="minorHAnsi" w:eastAsiaTheme="minorEastAsia" w:hAnsiTheme="minorHAnsi"/>
          <w:b/>
          <w:bCs/>
          <w:lang w:val="en-US"/>
        </w:rPr>
      </w:pPr>
      <w:r w:rsidRPr="00B17C8E">
        <w:rPr>
          <w:rFonts w:asciiTheme="minorHAnsi" w:eastAsiaTheme="minorEastAsia" w:hAnsiTheme="minorHAnsi"/>
          <w:b/>
          <w:bCs/>
          <w:lang w:val="en-US"/>
        </w:rPr>
        <w:t>Results</w:t>
      </w:r>
    </w:p>
    <w:p w14:paraId="2AEF5E4D" w14:textId="02FA3196" w:rsidR="00D5503E" w:rsidRPr="00B17C8E" w:rsidRDefault="26A8C70F" w:rsidP="26A8C70F">
      <w:pPr>
        <w:spacing w:before="100" w:beforeAutospacing="1" w:after="100" w:afterAutospacing="1" w:line="360" w:lineRule="auto"/>
        <w:rPr>
          <w:rFonts w:asciiTheme="minorHAnsi" w:eastAsiaTheme="minorEastAsia" w:hAnsiTheme="minorHAnsi"/>
          <w:b/>
          <w:bCs/>
          <w:lang w:val="en-US"/>
        </w:rPr>
      </w:pPr>
      <w:r w:rsidRPr="00B17C8E">
        <w:rPr>
          <w:rFonts w:asciiTheme="minorHAnsi" w:eastAsiaTheme="minorEastAsia" w:hAnsiTheme="minorHAnsi"/>
          <w:b/>
          <w:bCs/>
          <w:lang w:val="en-US"/>
        </w:rPr>
        <w:t xml:space="preserve">EWAS discovery and replication in whole blood DNA </w:t>
      </w:r>
    </w:p>
    <w:p w14:paraId="0CD2253B" w14:textId="4043BC7C" w:rsidR="00647614" w:rsidRPr="00B17C8E" w:rsidRDefault="00647614" w:rsidP="26A8C70F">
      <w:pPr>
        <w:pStyle w:val="NormalWeb"/>
        <w:spacing w:line="360" w:lineRule="auto"/>
        <w:rPr>
          <w:rFonts w:asciiTheme="minorHAnsi" w:eastAsiaTheme="minorEastAsia" w:hAnsiTheme="minorHAnsi" w:cstheme="minorEastAsia"/>
          <w:sz w:val="22"/>
          <w:szCs w:val="22"/>
        </w:rPr>
      </w:pPr>
      <w:r w:rsidRPr="00B17C8E">
        <w:rPr>
          <w:rFonts w:asciiTheme="minorHAnsi" w:eastAsiaTheme="minorEastAsia" w:hAnsiTheme="minorHAnsi" w:cstheme="minorEastAsia"/>
          <w:sz w:val="22"/>
          <w:szCs w:val="22"/>
        </w:rPr>
        <w:t xml:space="preserve">At </w:t>
      </w:r>
      <w:r w:rsidR="002367F3" w:rsidRPr="00B17C8E">
        <w:rPr>
          <w:rFonts w:asciiTheme="minorHAnsi" w:eastAsiaTheme="minorEastAsia" w:hAnsiTheme="minorHAnsi" w:cstheme="minorEastAsia"/>
          <w:sz w:val="22"/>
          <w:szCs w:val="22"/>
        </w:rPr>
        <w:t xml:space="preserve">age </w:t>
      </w:r>
      <w:r w:rsidR="006416ED" w:rsidRPr="00B17C8E">
        <w:rPr>
          <w:rFonts w:asciiTheme="minorHAnsi" w:eastAsiaTheme="minorEastAsia" w:hAnsiTheme="minorHAnsi" w:cstheme="minorEastAsia"/>
          <w:sz w:val="22"/>
          <w:szCs w:val="22"/>
        </w:rPr>
        <w:t>4-5</w:t>
      </w:r>
      <w:r w:rsidR="002367F3" w:rsidRPr="00B17C8E">
        <w:rPr>
          <w:rFonts w:asciiTheme="minorHAnsi" w:eastAsiaTheme="minorEastAsia" w:hAnsiTheme="minorHAnsi" w:cstheme="minorEastAsia"/>
          <w:sz w:val="22"/>
          <w:szCs w:val="22"/>
        </w:rPr>
        <w:t xml:space="preserve"> years</w:t>
      </w:r>
      <w:r w:rsidRPr="00B17C8E">
        <w:rPr>
          <w:rFonts w:asciiTheme="minorHAnsi" w:eastAsiaTheme="minorEastAsia" w:hAnsiTheme="minorHAnsi" w:cstheme="minorEastAsia"/>
          <w:sz w:val="22"/>
          <w:szCs w:val="22"/>
        </w:rPr>
        <w:t>, w</w:t>
      </w:r>
      <w:r w:rsidR="00705EDB" w:rsidRPr="00B17C8E">
        <w:rPr>
          <w:rFonts w:asciiTheme="minorHAnsi" w:eastAsiaTheme="minorEastAsia" w:hAnsiTheme="minorHAnsi" w:cstheme="minorEastAsia"/>
          <w:sz w:val="22"/>
          <w:szCs w:val="22"/>
        </w:rPr>
        <w:t xml:space="preserve">e identified one </w:t>
      </w:r>
      <w:r w:rsidR="00160BA7" w:rsidRPr="00B17C8E">
        <w:rPr>
          <w:rFonts w:asciiTheme="minorHAnsi" w:eastAsiaTheme="minorEastAsia" w:hAnsiTheme="minorHAnsi" w:cstheme="minorEastAsia"/>
          <w:sz w:val="22"/>
          <w:szCs w:val="22"/>
        </w:rPr>
        <w:t xml:space="preserve">genome-wide </w:t>
      </w:r>
      <w:r w:rsidR="00B55286" w:rsidRPr="00B17C8E">
        <w:rPr>
          <w:rFonts w:asciiTheme="minorHAnsi" w:eastAsiaTheme="minorEastAsia" w:hAnsiTheme="minorHAnsi" w:cstheme="minorEastAsia"/>
          <w:sz w:val="22"/>
          <w:szCs w:val="22"/>
        </w:rPr>
        <w:t>significant CpG</w:t>
      </w:r>
      <w:r w:rsidR="00D2136A" w:rsidRPr="00B17C8E">
        <w:rPr>
          <w:rFonts w:asciiTheme="minorHAnsi" w:eastAsiaTheme="minorEastAsia" w:hAnsiTheme="minorHAnsi" w:cstheme="minorEastAsia"/>
          <w:sz w:val="22"/>
          <w:szCs w:val="22"/>
        </w:rPr>
        <w:t xml:space="preserve"> annotated to </w:t>
      </w:r>
      <w:r w:rsidR="00D2136A" w:rsidRPr="00B17C8E">
        <w:rPr>
          <w:rFonts w:asciiTheme="minorHAnsi" w:eastAsiaTheme="minorEastAsia" w:hAnsiTheme="minorHAnsi" w:cstheme="minorEastAsia"/>
          <w:i/>
          <w:iCs/>
          <w:sz w:val="22"/>
          <w:szCs w:val="22"/>
        </w:rPr>
        <w:t>ETV6</w:t>
      </w:r>
      <w:r w:rsidR="00D2136A" w:rsidRPr="00B17C8E">
        <w:rPr>
          <w:rFonts w:asciiTheme="minorHAnsi" w:eastAsiaTheme="minorEastAsia" w:hAnsiTheme="minorHAnsi" w:cstheme="minorEastAsia"/>
          <w:sz w:val="22"/>
          <w:szCs w:val="22"/>
        </w:rPr>
        <w:t xml:space="preserve"> and </w:t>
      </w:r>
      <w:r w:rsidR="00D2136A" w:rsidRPr="00B17C8E">
        <w:rPr>
          <w:rFonts w:asciiTheme="minorHAnsi" w:eastAsiaTheme="minorEastAsia" w:hAnsiTheme="minorHAnsi" w:cstheme="minorEastAsia"/>
          <w:i/>
          <w:iCs/>
          <w:sz w:val="22"/>
          <w:szCs w:val="22"/>
        </w:rPr>
        <w:t>BCL2L14</w:t>
      </w:r>
      <w:r w:rsidR="00635F46" w:rsidRPr="00B17C8E">
        <w:rPr>
          <w:rFonts w:asciiTheme="minorHAnsi" w:eastAsiaTheme="minorEastAsia" w:hAnsiTheme="minorHAnsi" w:cstheme="minorEastAsia"/>
          <w:sz w:val="22"/>
          <w:szCs w:val="22"/>
        </w:rPr>
        <w:t xml:space="preserve"> </w:t>
      </w:r>
      <w:r w:rsidR="00012F0B" w:rsidRPr="00B17C8E">
        <w:rPr>
          <w:rFonts w:asciiTheme="minorHAnsi" w:eastAsiaTheme="minorEastAsia" w:hAnsiTheme="minorHAnsi" w:cstheme="minorEastAsia"/>
          <w:sz w:val="22"/>
          <w:szCs w:val="22"/>
        </w:rPr>
        <w:t>(</w:t>
      </w:r>
      <w:r w:rsidR="00FD2B3D" w:rsidRPr="00B17C8E">
        <w:rPr>
          <w:rFonts w:asciiTheme="minorHAnsi" w:eastAsiaTheme="minorEastAsia" w:hAnsiTheme="minorHAnsi" w:cstheme="minorEastAsia"/>
          <w:i/>
          <w:iCs/>
          <w:sz w:val="22"/>
          <w:szCs w:val="22"/>
        </w:rPr>
        <w:t>P</w:t>
      </w:r>
      <w:r w:rsidR="00FD2B3D" w:rsidRPr="00B17C8E">
        <w:rPr>
          <w:rFonts w:asciiTheme="minorHAnsi" w:eastAsiaTheme="minorEastAsia" w:hAnsiTheme="minorHAnsi" w:cstheme="minorEastAsia"/>
          <w:sz w:val="22"/>
          <w:szCs w:val="22"/>
        </w:rPr>
        <w:t xml:space="preserve"> </w:t>
      </w:r>
      <w:r w:rsidR="00852CC8" w:rsidRPr="00B17C8E">
        <w:rPr>
          <w:rFonts w:asciiTheme="minorHAnsi" w:eastAsiaTheme="minorEastAsia" w:hAnsiTheme="minorHAnsi" w:cstheme="minorEastAsia"/>
          <w:sz w:val="22"/>
          <w:szCs w:val="22"/>
        </w:rPr>
        <w:t xml:space="preserve">value = </w:t>
      </w:r>
      <w:r w:rsidR="00012F0B" w:rsidRPr="00B17C8E">
        <w:rPr>
          <w:rFonts w:asciiTheme="minorHAnsi" w:eastAsiaTheme="minorEastAsia" w:hAnsiTheme="minorHAnsi" w:cstheme="minorEastAsia"/>
          <w:sz w:val="22"/>
          <w:szCs w:val="22"/>
        </w:rPr>
        <w:t>7.96</w:t>
      </w:r>
      <w:r w:rsidR="001471AA" w:rsidRPr="00B17C8E">
        <w:rPr>
          <w:rFonts w:asciiTheme="minorHAnsi" w:eastAsia="MS ??" w:hAnsiTheme="minorHAnsi" w:cs="Arial"/>
          <w:sz w:val="22"/>
          <w:szCs w:val="22"/>
        </w:rPr>
        <w:t>×</w:t>
      </w:r>
      <w:r w:rsidR="00705EDB" w:rsidRPr="00B17C8E">
        <w:rPr>
          <w:rFonts w:asciiTheme="minorHAnsi" w:eastAsiaTheme="minorEastAsia" w:hAnsiTheme="minorHAnsi" w:cstheme="minorEastAsia"/>
          <w:sz w:val="22"/>
          <w:szCs w:val="22"/>
        </w:rPr>
        <w:t>10</w:t>
      </w:r>
      <w:r w:rsidR="00705EDB" w:rsidRPr="00B17C8E">
        <w:rPr>
          <w:rFonts w:asciiTheme="minorHAnsi" w:eastAsiaTheme="minorEastAsia" w:hAnsiTheme="minorHAnsi" w:cstheme="minorEastAsia"/>
          <w:sz w:val="22"/>
          <w:szCs w:val="22"/>
          <w:vertAlign w:val="superscript"/>
        </w:rPr>
        <w:t>-8</w:t>
      </w:r>
      <w:r w:rsidR="00D2136A" w:rsidRPr="00B17C8E">
        <w:rPr>
          <w:rFonts w:asciiTheme="minorHAnsi" w:eastAsiaTheme="minorEastAsia" w:hAnsiTheme="minorHAnsi" w:cstheme="minorEastAsia"/>
          <w:sz w:val="22"/>
          <w:szCs w:val="22"/>
        </w:rPr>
        <w:t>)</w:t>
      </w:r>
      <w:r w:rsidR="00705EDB" w:rsidRPr="00B17C8E">
        <w:rPr>
          <w:rFonts w:asciiTheme="minorHAnsi" w:eastAsiaTheme="minorEastAsia" w:hAnsiTheme="minorHAnsi" w:cstheme="minorEastAsia"/>
          <w:sz w:val="22"/>
          <w:szCs w:val="22"/>
        </w:rPr>
        <w:t xml:space="preserve"> (Figure</w:t>
      </w:r>
      <w:r w:rsidR="00583DAA" w:rsidRPr="00B17C8E">
        <w:rPr>
          <w:rFonts w:asciiTheme="minorHAnsi" w:eastAsiaTheme="minorEastAsia" w:hAnsiTheme="minorHAnsi" w:cstheme="minorEastAsia"/>
          <w:sz w:val="22"/>
          <w:szCs w:val="22"/>
        </w:rPr>
        <w:t xml:space="preserve"> </w:t>
      </w:r>
      <w:r w:rsidR="00D233FF" w:rsidRPr="00B17C8E">
        <w:rPr>
          <w:rFonts w:asciiTheme="minorHAnsi" w:eastAsiaTheme="minorEastAsia" w:hAnsiTheme="minorHAnsi" w:cstheme="minorEastAsia"/>
          <w:sz w:val="22"/>
          <w:szCs w:val="22"/>
        </w:rPr>
        <w:t xml:space="preserve">2a </w:t>
      </w:r>
      <w:r w:rsidR="00E9329C" w:rsidRPr="00B17C8E">
        <w:rPr>
          <w:rFonts w:asciiTheme="minorHAnsi" w:eastAsiaTheme="minorEastAsia" w:hAnsiTheme="minorHAnsi" w:cstheme="minorEastAsia"/>
          <w:sz w:val="22"/>
          <w:szCs w:val="22"/>
        </w:rPr>
        <w:t xml:space="preserve">and </w:t>
      </w:r>
      <w:r w:rsidR="00D233FF" w:rsidRPr="00B17C8E">
        <w:rPr>
          <w:rFonts w:asciiTheme="minorHAnsi" w:eastAsiaTheme="minorEastAsia" w:hAnsiTheme="minorHAnsi" w:cstheme="minorEastAsia"/>
          <w:sz w:val="22"/>
          <w:szCs w:val="22"/>
        </w:rPr>
        <w:t>S</w:t>
      </w:r>
      <w:r w:rsidR="00CA5E31" w:rsidRPr="00B17C8E">
        <w:rPr>
          <w:rFonts w:asciiTheme="minorHAnsi" w:eastAsiaTheme="minorEastAsia" w:hAnsiTheme="minorHAnsi" w:cstheme="minorEastAsia"/>
          <w:sz w:val="22"/>
          <w:szCs w:val="22"/>
        </w:rPr>
        <w:t>2</w:t>
      </w:r>
      <w:r w:rsidR="00D233FF" w:rsidRPr="00B17C8E">
        <w:rPr>
          <w:rFonts w:asciiTheme="minorHAnsi" w:eastAsiaTheme="minorEastAsia" w:hAnsiTheme="minorHAnsi" w:cstheme="minorEastAsia"/>
          <w:sz w:val="22"/>
          <w:szCs w:val="22"/>
        </w:rPr>
        <w:t>a</w:t>
      </w:r>
      <w:r w:rsidR="00FA1AD2" w:rsidRPr="00B17C8E">
        <w:rPr>
          <w:rFonts w:asciiTheme="minorHAnsi" w:eastAsiaTheme="minorEastAsia" w:hAnsiTheme="minorHAnsi" w:cstheme="minorEastAsia"/>
          <w:sz w:val="22"/>
          <w:szCs w:val="22"/>
        </w:rPr>
        <w:t>)</w:t>
      </w:r>
      <w:r w:rsidRPr="00B17C8E">
        <w:rPr>
          <w:rFonts w:asciiTheme="minorHAnsi" w:eastAsiaTheme="minorEastAsia" w:hAnsiTheme="minorHAnsi" w:cstheme="minorEastAsia"/>
          <w:sz w:val="22"/>
          <w:szCs w:val="22"/>
        </w:rPr>
        <w:t xml:space="preserve"> </w:t>
      </w:r>
      <w:r w:rsidRPr="00B17C8E">
        <w:rPr>
          <w:rFonts w:asciiTheme="minorHAnsi" w:eastAsia="MS ??" w:hAnsiTheme="minorHAnsi" w:cs="Arial"/>
          <w:sz w:val="22"/>
          <w:szCs w:val="22"/>
        </w:rPr>
        <w:t>(</w:t>
      </w:r>
      <w:r w:rsidRPr="00B17C8E">
        <w:rPr>
          <w:rFonts w:asciiTheme="minorHAnsi" w:eastAsiaTheme="minorEastAsia" w:hAnsiTheme="minorHAnsi" w:cstheme="minorEastAsia"/>
          <w:sz w:val="22"/>
          <w:szCs w:val="22"/>
        </w:rPr>
        <w:t>Table 1)</w:t>
      </w:r>
      <w:r w:rsidR="0025373D" w:rsidRPr="00B17C8E">
        <w:rPr>
          <w:rFonts w:asciiTheme="minorHAnsi" w:eastAsiaTheme="minorEastAsia" w:hAnsiTheme="minorHAnsi" w:cstheme="minorEastAsia"/>
          <w:sz w:val="22"/>
          <w:szCs w:val="22"/>
        </w:rPr>
        <w:t>.</w:t>
      </w:r>
      <w:r w:rsidR="00303D8E" w:rsidRPr="00B17C8E">
        <w:rPr>
          <w:rFonts w:asciiTheme="minorHAnsi" w:eastAsiaTheme="minorEastAsia" w:hAnsiTheme="minorHAnsi" w:cstheme="minorEastAsia"/>
          <w:sz w:val="22"/>
          <w:szCs w:val="22"/>
        </w:rPr>
        <w:t xml:space="preserve"> </w:t>
      </w:r>
      <w:r w:rsidR="0025373D" w:rsidRPr="00B17C8E">
        <w:rPr>
          <w:rFonts w:asciiTheme="minorHAnsi" w:eastAsiaTheme="minorEastAsia" w:hAnsiTheme="minorHAnsi" w:cstheme="minorEastAsia"/>
          <w:sz w:val="22"/>
          <w:szCs w:val="22"/>
        </w:rPr>
        <w:t xml:space="preserve">Therefore, </w:t>
      </w:r>
      <w:r w:rsidR="00FA1AD2" w:rsidRPr="00B17C8E">
        <w:rPr>
          <w:rFonts w:asciiTheme="minorHAnsi" w:eastAsiaTheme="minorEastAsia" w:hAnsiTheme="minorHAnsi" w:cstheme="minorEastAsia"/>
          <w:sz w:val="22"/>
          <w:szCs w:val="22"/>
        </w:rPr>
        <w:t>we use</w:t>
      </w:r>
      <w:r w:rsidR="00F9530F" w:rsidRPr="00B17C8E">
        <w:rPr>
          <w:rFonts w:asciiTheme="minorHAnsi" w:eastAsiaTheme="minorEastAsia" w:hAnsiTheme="minorHAnsi" w:cstheme="minorEastAsia"/>
          <w:sz w:val="22"/>
          <w:szCs w:val="22"/>
        </w:rPr>
        <w:t>d</w:t>
      </w:r>
      <w:r w:rsidR="00FA1AD2" w:rsidRPr="00B17C8E">
        <w:rPr>
          <w:rFonts w:asciiTheme="minorHAnsi" w:eastAsiaTheme="minorEastAsia" w:hAnsiTheme="minorHAnsi" w:cstheme="minorEastAsia"/>
          <w:sz w:val="22"/>
          <w:szCs w:val="22"/>
        </w:rPr>
        <w:t xml:space="preserve"> a loose</w:t>
      </w:r>
      <w:r w:rsidR="0025373D" w:rsidRPr="00B17C8E">
        <w:rPr>
          <w:rFonts w:asciiTheme="minorHAnsi" w:eastAsiaTheme="minorEastAsia" w:hAnsiTheme="minorHAnsi" w:cstheme="minorEastAsia"/>
          <w:sz w:val="22"/>
          <w:szCs w:val="22"/>
        </w:rPr>
        <w:t>r</w:t>
      </w:r>
      <w:r w:rsidR="00974E43" w:rsidRPr="00B17C8E">
        <w:rPr>
          <w:rFonts w:asciiTheme="minorHAnsi" w:eastAsiaTheme="minorEastAsia" w:hAnsiTheme="minorHAnsi" w:cstheme="minorEastAsia"/>
          <w:sz w:val="22"/>
          <w:szCs w:val="22"/>
        </w:rPr>
        <w:t xml:space="preserve"> threshold (</w:t>
      </w:r>
      <w:r w:rsidR="00D2136A" w:rsidRPr="00B17C8E">
        <w:rPr>
          <w:rFonts w:asciiTheme="minorHAnsi" w:eastAsiaTheme="minorEastAsia" w:hAnsiTheme="minorHAnsi" w:cstheme="minorEastAsia"/>
          <w:sz w:val="22"/>
          <w:szCs w:val="22"/>
        </w:rPr>
        <w:t xml:space="preserve">FDR adjusted </w:t>
      </w:r>
      <w:r w:rsidR="00FD2B3D" w:rsidRPr="00B17C8E">
        <w:rPr>
          <w:rFonts w:asciiTheme="minorHAnsi" w:eastAsiaTheme="minorEastAsia" w:hAnsiTheme="minorHAnsi" w:cstheme="minorEastAsia"/>
          <w:i/>
          <w:iCs/>
          <w:sz w:val="22"/>
          <w:szCs w:val="22"/>
        </w:rPr>
        <w:t>P</w:t>
      </w:r>
      <w:r w:rsidR="00FD2B3D" w:rsidRPr="00B17C8E">
        <w:rPr>
          <w:rFonts w:asciiTheme="minorHAnsi" w:eastAsiaTheme="minorEastAsia" w:hAnsiTheme="minorHAnsi" w:cstheme="minorEastAsia"/>
          <w:sz w:val="22"/>
          <w:szCs w:val="22"/>
        </w:rPr>
        <w:t xml:space="preserve"> </w:t>
      </w:r>
      <w:r w:rsidR="00D2136A" w:rsidRPr="00B17C8E">
        <w:rPr>
          <w:rFonts w:asciiTheme="minorHAnsi" w:eastAsiaTheme="minorEastAsia" w:hAnsiTheme="minorHAnsi" w:cstheme="minorEastAsia"/>
          <w:sz w:val="22"/>
          <w:szCs w:val="22"/>
        </w:rPr>
        <w:t>&lt; 0.10</w:t>
      </w:r>
      <w:r w:rsidR="0044340F" w:rsidRPr="00B17C8E">
        <w:rPr>
          <w:rFonts w:asciiTheme="minorHAnsi" w:eastAsiaTheme="minorEastAsia" w:hAnsiTheme="minorHAnsi" w:cstheme="minorEastAsia"/>
          <w:sz w:val="22"/>
          <w:szCs w:val="22"/>
        </w:rPr>
        <w:t xml:space="preserve">) to </w:t>
      </w:r>
      <w:r w:rsidR="0025373D" w:rsidRPr="00B17C8E">
        <w:rPr>
          <w:rFonts w:asciiTheme="minorHAnsi" w:eastAsiaTheme="minorEastAsia" w:hAnsiTheme="minorHAnsi" w:cstheme="minorEastAsia"/>
          <w:sz w:val="22"/>
          <w:szCs w:val="22"/>
        </w:rPr>
        <w:t>select</w:t>
      </w:r>
      <w:r w:rsidR="0044340F" w:rsidRPr="00B17C8E">
        <w:rPr>
          <w:rFonts w:asciiTheme="minorHAnsi" w:eastAsiaTheme="minorEastAsia" w:hAnsiTheme="minorHAnsi" w:cstheme="minorEastAsia"/>
          <w:sz w:val="22"/>
          <w:szCs w:val="22"/>
        </w:rPr>
        <w:t xml:space="preserve"> </w:t>
      </w:r>
      <w:r w:rsidR="00974E43" w:rsidRPr="00B17C8E">
        <w:rPr>
          <w:rFonts w:asciiTheme="minorHAnsi" w:eastAsiaTheme="minorEastAsia" w:hAnsiTheme="minorHAnsi" w:cstheme="minorEastAsia"/>
          <w:sz w:val="22"/>
          <w:szCs w:val="22"/>
        </w:rPr>
        <w:t>e</w:t>
      </w:r>
      <w:r w:rsidR="00303D8E" w:rsidRPr="00B17C8E">
        <w:rPr>
          <w:rFonts w:asciiTheme="minorHAnsi" w:eastAsiaTheme="minorEastAsia" w:hAnsiTheme="minorHAnsi" w:cstheme="minorEastAsia"/>
          <w:sz w:val="22"/>
          <w:szCs w:val="22"/>
        </w:rPr>
        <w:t xml:space="preserve">leven </w:t>
      </w:r>
      <w:r w:rsidR="001177FF" w:rsidRPr="00B17C8E">
        <w:rPr>
          <w:rFonts w:asciiTheme="minorHAnsi" w:eastAsiaTheme="minorEastAsia" w:hAnsiTheme="minorHAnsi" w:cstheme="minorEastAsia"/>
          <w:sz w:val="22"/>
          <w:szCs w:val="22"/>
        </w:rPr>
        <w:t>CpGs</w:t>
      </w:r>
      <w:r w:rsidR="00B24BE9" w:rsidRPr="00B17C8E">
        <w:rPr>
          <w:rFonts w:asciiTheme="minorHAnsi" w:eastAsiaTheme="minorEastAsia" w:hAnsiTheme="minorHAnsi" w:cstheme="minorEastAsia"/>
          <w:sz w:val="22"/>
          <w:szCs w:val="22"/>
        </w:rPr>
        <w:t xml:space="preserve"> </w:t>
      </w:r>
      <w:r w:rsidR="00705EDB" w:rsidRPr="00B17C8E">
        <w:rPr>
          <w:rFonts w:asciiTheme="minorHAnsi" w:eastAsiaTheme="minorEastAsia" w:hAnsiTheme="minorHAnsi" w:cstheme="minorEastAsia"/>
          <w:sz w:val="22"/>
          <w:szCs w:val="22"/>
        </w:rPr>
        <w:t>for replication</w:t>
      </w:r>
      <w:r w:rsidR="0044340F" w:rsidRPr="00B17C8E">
        <w:rPr>
          <w:rFonts w:asciiTheme="minorHAnsi" w:eastAsiaTheme="minorEastAsia" w:hAnsiTheme="minorHAnsi" w:cstheme="minorEastAsia"/>
          <w:sz w:val="22"/>
          <w:szCs w:val="22"/>
        </w:rPr>
        <w:t xml:space="preserve"> (Table S</w:t>
      </w:r>
      <w:r w:rsidR="003C7C76" w:rsidRPr="00B17C8E">
        <w:rPr>
          <w:rFonts w:asciiTheme="minorHAnsi" w:eastAsiaTheme="minorEastAsia" w:hAnsiTheme="minorHAnsi" w:cstheme="minorEastAsia"/>
          <w:sz w:val="22"/>
          <w:szCs w:val="22"/>
        </w:rPr>
        <w:t>2</w:t>
      </w:r>
      <w:r w:rsidR="0044340F" w:rsidRPr="00B17C8E">
        <w:rPr>
          <w:rFonts w:asciiTheme="minorHAnsi" w:eastAsiaTheme="minorEastAsia" w:hAnsiTheme="minorHAnsi" w:cstheme="minorEastAsia"/>
          <w:sz w:val="22"/>
          <w:szCs w:val="22"/>
        </w:rPr>
        <w:t>)</w:t>
      </w:r>
      <w:r w:rsidR="009E2C77" w:rsidRPr="00B17C8E">
        <w:rPr>
          <w:rFonts w:asciiTheme="minorHAnsi" w:eastAsiaTheme="minorEastAsia" w:hAnsiTheme="minorHAnsi" w:cstheme="minorEastAsia"/>
          <w:sz w:val="22"/>
          <w:szCs w:val="22"/>
        </w:rPr>
        <w:t xml:space="preserve"> as we considered age-specific effects on asthma</w:t>
      </w:r>
      <w:r w:rsidR="00705EDB" w:rsidRPr="00B17C8E">
        <w:rPr>
          <w:rFonts w:asciiTheme="minorHAnsi" w:eastAsiaTheme="minorEastAsia" w:hAnsiTheme="minorHAnsi" w:cstheme="minorEastAsia"/>
          <w:sz w:val="22"/>
          <w:szCs w:val="22"/>
        </w:rPr>
        <w:t>.</w:t>
      </w:r>
      <w:r w:rsidR="00E421DD" w:rsidRPr="00B17C8E">
        <w:rPr>
          <w:rFonts w:asciiTheme="minorHAnsi" w:eastAsiaTheme="minorEastAsia" w:hAnsiTheme="minorHAnsi" w:cstheme="minorEastAsia"/>
          <w:sz w:val="22"/>
          <w:szCs w:val="22"/>
        </w:rPr>
        <w:t xml:space="preserve"> </w:t>
      </w:r>
      <w:r w:rsidR="00441722" w:rsidRPr="00B17C8E">
        <w:rPr>
          <w:rFonts w:asciiTheme="minorHAnsi" w:eastAsiaTheme="minorEastAsia" w:hAnsiTheme="minorHAnsi" w:cstheme="minorEastAsia"/>
          <w:sz w:val="22"/>
          <w:szCs w:val="22"/>
        </w:rPr>
        <w:t xml:space="preserve">Next, we identified 26 CpGs that passed genome-wide significance threshold </w:t>
      </w:r>
      <w:r w:rsidR="00107A0A" w:rsidRPr="00B17C8E">
        <w:rPr>
          <w:rFonts w:asciiTheme="minorHAnsi" w:eastAsiaTheme="minorEastAsia" w:hAnsiTheme="minorHAnsi" w:cstheme="minorEastAsia"/>
          <w:sz w:val="22"/>
          <w:szCs w:val="22"/>
        </w:rPr>
        <w:t>(P &lt; 1.14×10</w:t>
      </w:r>
      <w:r w:rsidR="00107A0A" w:rsidRPr="00B17C8E">
        <w:rPr>
          <w:rFonts w:asciiTheme="minorHAnsi" w:eastAsiaTheme="minorEastAsia" w:hAnsiTheme="minorHAnsi" w:cstheme="minorEastAsia"/>
          <w:sz w:val="22"/>
          <w:szCs w:val="22"/>
          <w:vertAlign w:val="superscript"/>
        </w:rPr>
        <w:t>-7</w:t>
      </w:r>
      <w:r w:rsidR="00107A0A" w:rsidRPr="00B17C8E">
        <w:rPr>
          <w:rFonts w:asciiTheme="minorHAnsi" w:eastAsiaTheme="minorEastAsia" w:hAnsiTheme="minorHAnsi" w:cstheme="minorEastAsia"/>
          <w:sz w:val="22"/>
          <w:szCs w:val="22"/>
        </w:rPr>
        <w:t>)</w:t>
      </w:r>
      <w:r w:rsidR="00D233FF" w:rsidRPr="00B17C8E">
        <w:rPr>
          <w:rFonts w:eastAsiaTheme="minorEastAsia" w:cstheme="minorEastAsia"/>
          <w:sz w:val="22"/>
          <w:szCs w:val="22"/>
        </w:rPr>
        <w:t xml:space="preserve"> </w:t>
      </w:r>
      <w:r w:rsidR="00441722" w:rsidRPr="00B17C8E">
        <w:rPr>
          <w:rFonts w:asciiTheme="minorHAnsi" w:eastAsiaTheme="minorEastAsia" w:hAnsiTheme="minorHAnsi" w:cstheme="minorEastAsia"/>
          <w:sz w:val="22"/>
          <w:szCs w:val="22"/>
        </w:rPr>
        <w:t>at age 8 years (Figure</w:t>
      </w:r>
      <w:r w:rsidR="00FD2B3D" w:rsidRPr="00B17C8E">
        <w:rPr>
          <w:rFonts w:asciiTheme="minorHAnsi" w:eastAsiaTheme="minorEastAsia" w:hAnsiTheme="minorHAnsi" w:cstheme="minorEastAsia"/>
          <w:sz w:val="22"/>
          <w:szCs w:val="22"/>
        </w:rPr>
        <w:t>s</w:t>
      </w:r>
      <w:r w:rsidR="00441722" w:rsidRPr="00B17C8E">
        <w:rPr>
          <w:rFonts w:asciiTheme="minorHAnsi" w:eastAsiaTheme="minorEastAsia" w:hAnsiTheme="minorHAnsi" w:cstheme="minorEastAsia"/>
          <w:sz w:val="22"/>
          <w:szCs w:val="22"/>
        </w:rPr>
        <w:t xml:space="preserve"> </w:t>
      </w:r>
      <w:r w:rsidR="00D233FF" w:rsidRPr="00B17C8E">
        <w:rPr>
          <w:rFonts w:asciiTheme="minorHAnsi" w:eastAsiaTheme="minorEastAsia" w:hAnsiTheme="minorHAnsi" w:cstheme="minorEastAsia"/>
          <w:sz w:val="22"/>
          <w:szCs w:val="22"/>
        </w:rPr>
        <w:t xml:space="preserve">2b </w:t>
      </w:r>
      <w:r w:rsidR="004D1FC5" w:rsidRPr="00B17C8E">
        <w:rPr>
          <w:rFonts w:asciiTheme="minorHAnsi" w:eastAsiaTheme="minorEastAsia" w:hAnsiTheme="minorHAnsi" w:cstheme="minorEastAsia"/>
          <w:sz w:val="22"/>
          <w:szCs w:val="22"/>
        </w:rPr>
        <w:t xml:space="preserve">and </w:t>
      </w:r>
      <w:r w:rsidR="00D233FF" w:rsidRPr="00B17C8E">
        <w:rPr>
          <w:rFonts w:asciiTheme="minorHAnsi" w:eastAsiaTheme="minorEastAsia" w:hAnsiTheme="minorHAnsi" w:cstheme="minorEastAsia"/>
          <w:sz w:val="22"/>
          <w:szCs w:val="22"/>
        </w:rPr>
        <w:t>S</w:t>
      </w:r>
      <w:r w:rsidR="00CA5E31" w:rsidRPr="00B17C8E">
        <w:rPr>
          <w:rFonts w:asciiTheme="minorHAnsi" w:eastAsiaTheme="minorEastAsia" w:hAnsiTheme="minorHAnsi" w:cstheme="minorEastAsia"/>
          <w:sz w:val="22"/>
          <w:szCs w:val="22"/>
        </w:rPr>
        <w:t>2</w:t>
      </w:r>
      <w:r w:rsidR="00D233FF" w:rsidRPr="00B17C8E">
        <w:rPr>
          <w:rFonts w:asciiTheme="minorHAnsi" w:eastAsiaTheme="minorEastAsia" w:hAnsiTheme="minorHAnsi" w:cstheme="minorEastAsia"/>
          <w:sz w:val="22"/>
          <w:szCs w:val="22"/>
        </w:rPr>
        <w:t>b</w:t>
      </w:r>
      <w:r w:rsidR="00441722" w:rsidRPr="00B17C8E">
        <w:rPr>
          <w:rFonts w:asciiTheme="minorHAnsi" w:eastAsiaTheme="minorEastAsia" w:hAnsiTheme="minorHAnsi" w:cstheme="minorEastAsia"/>
          <w:sz w:val="22"/>
          <w:szCs w:val="22"/>
        </w:rPr>
        <w:t>, Table S</w:t>
      </w:r>
      <w:r w:rsidR="003C7C76" w:rsidRPr="00B17C8E">
        <w:rPr>
          <w:rFonts w:asciiTheme="minorHAnsi" w:eastAsiaTheme="minorEastAsia" w:hAnsiTheme="minorHAnsi" w:cstheme="minorEastAsia"/>
          <w:sz w:val="22"/>
          <w:szCs w:val="22"/>
        </w:rPr>
        <w:t>3</w:t>
      </w:r>
      <w:r w:rsidR="00441722" w:rsidRPr="00B17C8E">
        <w:rPr>
          <w:rFonts w:asciiTheme="minorHAnsi" w:eastAsiaTheme="minorEastAsia" w:hAnsiTheme="minorHAnsi" w:cstheme="minorEastAsia"/>
          <w:sz w:val="22"/>
          <w:szCs w:val="22"/>
        </w:rPr>
        <w:t>), with the strongest association (</w:t>
      </w:r>
      <w:r w:rsidR="00FD2B3D" w:rsidRPr="00B17C8E">
        <w:rPr>
          <w:rFonts w:asciiTheme="minorHAnsi" w:eastAsiaTheme="minorEastAsia" w:hAnsiTheme="minorHAnsi" w:cstheme="minorEastAsia"/>
          <w:i/>
          <w:iCs/>
          <w:sz w:val="22"/>
          <w:szCs w:val="22"/>
        </w:rPr>
        <w:t>P</w:t>
      </w:r>
      <w:r w:rsidR="00441722" w:rsidRPr="00B17C8E">
        <w:rPr>
          <w:rFonts w:asciiTheme="minorHAnsi" w:eastAsiaTheme="minorEastAsia" w:hAnsiTheme="minorHAnsi" w:cstheme="minorEastAsia"/>
          <w:sz w:val="22"/>
          <w:szCs w:val="22"/>
        </w:rPr>
        <w:t xml:space="preserve"> = 8.82×10</w:t>
      </w:r>
      <w:r w:rsidR="00441722" w:rsidRPr="00B17C8E">
        <w:rPr>
          <w:rFonts w:asciiTheme="minorHAnsi" w:eastAsiaTheme="minorEastAsia" w:hAnsiTheme="minorHAnsi" w:cstheme="minorEastAsia"/>
          <w:sz w:val="22"/>
          <w:szCs w:val="22"/>
          <w:vertAlign w:val="superscript"/>
        </w:rPr>
        <w:t>-10</w:t>
      </w:r>
      <w:r w:rsidR="00441722" w:rsidRPr="00B17C8E">
        <w:rPr>
          <w:rFonts w:asciiTheme="minorHAnsi" w:eastAsiaTheme="minorEastAsia" w:hAnsiTheme="minorHAnsi" w:cstheme="minorEastAsia"/>
          <w:sz w:val="22"/>
          <w:szCs w:val="22"/>
        </w:rPr>
        <w:t xml:space="preserve">) found for cg03695871 in </w:t>
      </w:r>
      <w:r w:rsidR="00441722" w:rsidRPr="00B17C8E">
        <w:rPr>
          <w:rFonts w:asciiTheme="minorHAnsi" w:eastAsiaTheme="minorEastAsia" w:hAnsiTheme="minorHAnsi" w:cstheme="minorEastAsia"/>
          <w:i/>
          <w:iCs/>
          <w:sz w:val="22"/>
          <w:szCs w:val="22"/>
        </w:rPr>
        <w:t>AP5B1 (Adaptor related protein complex 5 beta 1 subunit),</w:t>
      </w:r>
      <w:r w:rsidR="00441722" w:rsidRPr="00B17C8E">
        <w:rPr>
          <w:rFonts w:asciiTheme="minorHAnsi" w:eastAsiaTheme="minorEastAsia" w:hAnsiTheme="minorHAnsi" w:cstheme="minorEastAsia"/>
          <w:sz w:val="22"/>
          <w:szCs w:val="22"/>
        </w:rPr>
        <w:t xml:space="preserve"> a gene associated with eczema</w:t>
      </w:r>
      <w:r w:rsidR="00441722" w:rsidRPr="00B17C8E">
        <w:fldChar w:fldCharType="begin"/>
      </w:r>
      <w:r w:rsidR="006D48D6" w:rsidRPr="00B17C8E">
        <w:rPr>
          <w:rFonts w:asciiTheme="minorHAnsi" w:hAnsiTheme="minorHAnsi"/>
          <w:sz w:val="22"/>
          <w:szCs w:val="22"/>
        </w:rPr>
        <w:instrText xml:space="preserve"> ADDIN ZOTERO_ITEM CSL_CITATION {"citationID":"WGSQh68R","properties":{"formattedCitation":"{\\rtf \\super 26\\nosupersub{}}","plainCitation":"26","dontUpdate":true},"citationItems":[{"id":823,"uris":["http://zotero.org/users/local/EAS6JUFe/items/4N8CSV73"],"uri":["http://zotero.org/users/local/EAS6JUFe/items/4N8CSV73"],"itemData":{"id":823,"type":"article-journal","title":"Meta-analysis of genome-wide association studies identifies three new risk loci for atopic dermatitis","container-title":"Nat Genet","page":"187-192","volume":"44","issue":"2","DOI":"10.1038/ng.1017","ISSN":"1061-4036","journalAbbreviation":"Nat Genet","author":[{"family":"Paternoster","given":"Lavinia"},{"family":"Standl","given":"Marie"},{"family":"Chen","given":"Chih-Mei"},{"family":"Ramasamy","given":"Adaikalavan"},{"family":"Bonnelykke","given":"Klaus"},{"family":"Duijts","given":"Liesbeth"},{"family":"Ferreira","given":"Manuel A"},{"family":"Alves","given":"Alexessander Couto"},{"family":"Thyssen","given":"Jacob P"},{"family":"Albrecht","given":"Eva"},{"family":"Baurecht","given":"Hansjorg"},{"family":"Feenstra","given":"Bjarke"},{"family":"Sleiman","given":"Patrick M A"},{"family":"Hysi","given":"Pirro"},{"family":"Warrington","given":"Nicole M"},{"family":"Curjuric","given":"Ivan"},{"family":"Myhre","given":"Ronny"},{"family":"Curtin","given":"John A"},{"family":"Groen-Blokhuis","given":"Maria M"},{"family":"Kerkhof","given":"Marjan"},{"family":"Saaf","given":"Annika"},{"family":"Franke","given":"Andre"},{"family":"Ellinghaus","given":"David"},{"family":"Folster-Holst","given":"Regina"},{"family":"Dermitzakis","given":"Emmanouil"},{"family":"Montgomery","given":"Stephen B"},{"family":"Prokisch","given":"Holger"},{"family":"Heim","given":"Katharina"},{"family":"Hartikainen","given":"Anna-Liisa"},{"family":"Pouta","given":"Anneli"},{"family":"Pekkanen","given":"Juha"},{"family":"Blakemore","given":"Alexandra I F"},{"family":"Buxton","given":"Jessica L"},{"family":"Kaakinen","given":"Marika"},{"family":"Duffy","given":"David L"},{"family":"Madden","given":"Pamela A"},{"family":"Heath","given":"Andrew C"},{"family":"Montgomery","given":"Grant W"},{"family":"Thompson","given":"Philip J"},{"family":"Matheson","given":"Melanie C"},{"family":"Le Souef","given":"Peter"},{"family":"Pourcain","given":"Beate St."},{"family":"Smith","given":"George Davey"},{"family":"Henderson","given":"John"},{"family":"Kemp","given":"John P"},{"family":"Timpson","given":"Nicholas J"},{"family":"Deloukas","given":"Panos"},{"family":"Ring","given":"Susan M"},{"family":"Wichmann","given":"H-Erich"},{"family":"Muller-Nurasyid","given":"Martina"},{"family":"Novak","given":"Natalija"},{"family":"Klopp","given":"Norman"},{"family":"Rodriguez","given":"Elke"},{"family":"McArdle","given":"Wendy"},{"family":"Linneberg","given":"Allan"},{"family":"Menne","given":"Torkil"},{"family":"Nohr","given":"Ellen A"},{"family":"Hofman","given":"Albert"},{"family":"Uitterlinden","given":"Andre G"},{"family":"Duijn","given":"Cornelia M","non-dropping-particle":"van"},{"family":"Rivadeneira","given":"Fernando"},{"family":"Jongste","given":"Johan C","non-dropping-particle":"de"},{"family":"Valk","given":"Ralf J P","non-dropping-particle":"van der"},{"family":"Wjst","given":"Matthias"},{"family":"Jogi","given":"Rain"},{"family":"Geller","given":"Frank"},{"family":"Boyd","given":"Heather A"},{"family":"Murray","given":"Jeffrey C"},{"family":"Kim","given":"Cecilia"},{"family":"Mentch","given":"Frank"},{"family":"March","given":"Michael"},{"family":"Mangino","given":"Massimo"},{"family":"Spector","given":"Tim D"},{"family":"Bataille","given":"Veronique"},{"family":"Pennell","given":"Craig E"},{"family":"Holt","given":"Patrick G"},{"family":"Sly","given":"Peter"},{"family":"Tiesler","given":"Carla M T"},{"family":"Thiering","given":"Elisabeth"},{"family":"Illig","given":"Thomas"},{"family":"Imboden","given":"Medea"},{"family":"Nystad","given":"Wenche"},{"family":"Simpson","given":"Angela"},{"family":"Hottenga","given":"Jouke-Jan"},{"family":"Postma","given":"Dirkje"},{"family":"Koppelman","given":"Gerard H"},{"family":"Smit","given":"Henriette A"},{"family":"Soderhall","given":"Cilla"},{"family":"Chawes","given":"Bo"},{"family":"Kreiner-Moller","given":"Eskil"},{"family":"Bisgaard","given":"Hans"},{"family":"Melen","given":"Erik"},{"family":"Boomsma","given":"Dorret I"},{"family":"Custovic","given":"Adnan"},{"family":"Jacobsson","given":"Bo"},{"family":"Probst-Hensch","given":"Nicole M"},{"family":"Palmer","given":"Lyle J"},{"family":"Glass","given":"Daniel"},{"family":"Hakonarson","given":"Hakon"},{"family":"Melbye","given":"Mads"},{"family":"Jarvis","given":"Deborah L"},{"family":"Jaddoe","given":"Vincent W V"},{"family":"Gieger","given":"Christian"},{"family":"Strachan","given":"David P"},{"family":"Martin","given":"Nicholas G"},{"family":"Jarvelin","given":"Marjo-Riitta"},{"family":"Heinrich","given":"Joachim"},{"family":"Evans","given":"David M"}],"issued":{"date-parts":[["2012",2]]}}}],"schema":"https://github.com/citation-style-language/schema/raw/master/csl-citation.json"} </w:instrText>
      </w:r>
      <w:r w:rsidR="00441722" w:rsidRPr="00B17C8E">
        <w:rPr>
          <w:rFonts w:asciiTheme="minorHAnsi" w:hAnsiTheme="minorHAnsi"/>
          <w:sz w:val="22"/>
          <w:szCs w:val="22"/>
        </w:rPr>
        <w:fldChar w:fldCharType="separate"/>
      </w:r>
      <w:r w:rsidR="006D48D6" w:rsidRPr="00B17C8E">
        <w:rPr>
          <w:rFonts w:ascii="Calibri" w:hAnsiTheme="minorHAnsi"/>
          <w:sz w:val="22"/>
          <w:szCs w:val="22"/>
          <w:vertAlign w:val="superscript"/>
        </w:rPr>
        <w:t>27</w:t>
      </w:r>
      <w:r w:rsidR="00441722" w:rsidRPr="00B17C8E">
        <w:fldChar w:fldCharType="end"/>
      </w:r>
      <w:r w:rsidR="001B45A6" w:rsidRPr="00B17C8E">
        <w:rPr>
          <w:rFonts w:asciiTheme="minorHAnsi" w:eastAsiaTheme="minorEastAsia" w:hAnsiTheme="minorHAnsi" w:cstheme="minorEastAsia"/>
          <w:sz w:val="22"/>
          <w:szCs w:val="22"/>
        </w:rPr>
        <w:t>. Cg11456013 and cg1362844</w:t>
      </w:r>
      <w:r w:rsidR="00441722" w:rsidRPr="00B17C8E">
        <w:rPr>
          <w:rFonts w:asciiTheme="minorHAnsi" w:eastAsiaTheme="minorEastAsia" w:hAnsiTheme="minorHAnsi" w:cstheme="minorEastAsia"/>
          <w:sz w:val="22"/>
          <w:szCs w:val="22"/>
        </w:rPr>
        <w:t xml:space="preserve"> were identified </w:t>
      </w:r>
      <w:r w:rsidR="0044340F" w:rsidRPr="00B17C8E">
        <w:rPr>
          <w:rFonts w:asciiTheme="minorHAnsi" w:eastAsiaTheme="minorEastAsia" w:hAnsiTheme="minorHAnsi" w:cstheme="minorEastAsia"/>
          <w:sz w:val="22"/>
          <w:szCs w:val="22"/>
        </w:rPr>
        <w:t>at</w:t>
      </w:r>
      <w:r w:rsidR="00441722" w:rsidRPr="00B17C8E">
        <w:rPr>
          <w:rFonts w:asciiTheme="minorHAnsi" w:eastAsiaTheme="minorEastAsia" w:hAnsiTheme="minorHAnsi" w:cstheme="minorEastAsia"/>
          <w:sz w:val="22"/>
          <w:szCs w:val="22"/>
        </w:rPr>
        <w:t xml:space="preserve"> both age</w:t>
      </w:r>
      <w:r w:rsidR="0044340F" w:rsidRPr="00B17C8E">
        <w:rPr>
          <w:rFonts w:asciiTheme="minorHAnsi" w:eastAsiaTheme="minorEastAsia" w:hAnsiTheme="minorHAnsi" w:cstheme="minorEastAsia"/>
          <w:sz w:val="22"/>
          <w:szCs w:val="22"/>
        </w:rPr>
        <w:t>s</w:t>
      </w:r>
      <w:r w:rsidR="00441722" w:rsidRPr="00B17C8E">
        <w:rPr>
          <w:rFonts w:asciiTheme="minorHAnsi" w:eastAsiaTheme="minorEastAsia" w:hAnsiTheme="minorHAnsi" w:cstheme="minorEastAsia"/>
          <w:sz w:val="22"/>
          <w:szCs w:val="22"/>
        </w:rPr>
        <w:t xml:space="preserve"> and in total 35 CpGs were se</w:t>
      </w:r>
      <w:r w:rsidR="00A47EF2" w:rsidRPr="00B17C8E">
        <w:rPr>
          <w:rFonts w:asciiTheme="minorHAnsi" w:eastAsiaTheme="minorEastAsia" w:hAnsiTheme="minorHAnsi" w:cstheme="minorEastAsia"/>
          <w:sz w:val="22"/>
          <w:szCs w:val="22"/>
        </w:rPr>
        <w:t>lected</w:t>
      </w:r>
      <w:r w:rsidR="00441722" w:rsidRPr="00B17C8E">
        <w:rPr>
          <w:rFonts w:asciiTheme="minorHAnsi" w:eastAsiaTheme="minorEastAsia" w:hAnsiTheme="minorHAnsi" w:cstheme="minorEastAsia"/>
          <w:sz w:val="22"/>
          <w:szCs w:val="22"/>
        </w:rPr>
        <w:t xml:space="preserve"> for replication. </w:t>
      </w:r>
    </w:p>
    <w:p w14:paraId="06F1CE82" w14:textId="4A9275DD" w:rsidR="00705EDB" w:rsidRPr="00B17C8E" w:rsidRDefault="26A8C70F" w:rsidP="26A8C70F">
      <w:pPr>
        <w:pStyle w:val="NormalWeb"/>
        <w:spacing w:line="360" w:lineRule="auto"/>
        <w:rPr>
          <w:rFonts w:asciiTheme="minorHAnsi" w:eastAsiaTheme="minorEastAsia" w:hAnsiTheme="minorHAnsi" w:cstheme="minorEastAsia"/>
          <w:sz w:val="22"/>
          <w:szCs w:val="22"/>
        </w:rPr>
      </w:pPr>
      <w:r w:rsidRPr="00B17C8E">
        <w:rPr>
          <w:rFonts w:asciiTheme="minorHAnsi" w:eastAsiaTheme="minorEastAsia" w:hAnsiTheme="minorHAnsi" w:cstheme="minorEastAsia"/>
          <w:sz w:val="22"/>
          <w:szCs w:val="22"/>
        </w:rPr>
        <w:t xml:space="preserve">IPlex assays for 27 out of 35 CpGs were available after QC. Fourteen of the 27 CpGs were significantly associated with asthma across childhood after meta-analysis of the six MeDALL replication cohorts and passed the genome-wide significance threshold in the meta-analysis of replication and discovery cohorts </w:t>
      </w:r>
      <w:r w:rsidRPr="00B17C8E">
        <w:rPr>
          <w:rFonts w:asciiTheme="minorHAnsi" w:eastAsiaTheme="minorEastAsia" w:hAnsiTheme="minorHAnsi" w:cstheme="minorEastAsia"/>
          <w:sz w:val="22"/>
          <w:szCs w:val="22"/>
        </w:rPr>
        <w:lastRenderedPageBreak/>
        <w:t>(Table 1, Tables S5-S6). Expression and function of genes annotated to replicated CpGs are described in Table S7, and genomic annotations of all CpGs and regional co-methylation plots are provided in Figures S</w:t>
      </w:r>
      <w:r w:rsidR="00CA5E31" w:rsidRPr="00B17C8E">
        <w:rPr>
          <w:rFonts w:asciiTheme="minorHAnsi" w:eastAsiaTheme="minorEastAsia" w:hAnsiTheme="minorHAnsi" w:cstheme="minorEastAsia"/>
          <w:sz w:val="22"/>
          <w:szCs w:val="22"/>
        </w:rPr>
        <w:t>3</w:t>
      </w:r>
      <w:r w:rsidRPr="00B17C8E">
        <w:rPr>
          <w:rFonts w:asciiTheme="minorHAnsi" w:eastAsiaTheme="minorEastAsia" w:hAnsiTheme="minorHAnsi" w:cstheme="minorEastAsia"/>
          <w:sz w:val="22"/>
          <w:szCs w:val="22"/>
        </w:rPr>
        <w:t>-S</w:t>
      </w:r>
      <w:r w:rsidR="00CA5E31" w:rsidRPr="00B17C8E">
        <w:rPr>
          <w:rFonts w:asciiTheme="minorHAnsi" w:eastAsiaTheme="minorEastAsia" w:hAnsiTheme="minorHAnsi" w:cstheme="minorEastAsia"/>
          <w:sz w:val="22"/>
          <w:szCs w:val="22"/>
        </w:rPr>
        <w:t>5</w:t>
      </w:r>
      <w:r w:rsidRPr="00B17C8E">
        <w:rPr>
          <w:rFonts w:asciiTheme="minorHAnsi" w:eastAsiaTheme="minorEastAsia" w:hAnsiTheme="minorHAnsi" w:cstheme="minorEastAsia"/>
          <w:sz w:val="22"/>
          <w:szCs w:val="22"/>
        </w:rPr>
        <w:t>. The most significant association (</w:t>
      </w:r>
      <w:r w:rsidRPr="00B17C8E">
        <w:rPr>
          <w:rFonts w:asciiTheme="minorHAnsi" w:eastAsiaTheme="minorEastAsia" w:hAnsiTheme="minorHAnsi" w:cstheme="minorEastAsia"/>
          <w:i/>
          <w:iCs/>
          <w:sz w:val="22"/>
          <w:szCs w:val="22"/>
        </w:rPr>
        <w:t>P</w:t>
      </w:r>
      <w:r w:rsidRPr="00B17C8E">
        <w:rPr>
          <w:rFonts w:asciiTheme="minorHAnsi" w:eastAsiaTheme="minorEastAsia" w:hAnsiTheme="minorHAnsi" w:cstheme="minorEastAsia"/>
          <w:sz w:val="22"/>
          <w:szCs w:val="22"/>
        </w:rPr>
        <w:t xml:space="preserve"> </w:t>
      </w:r>
      <w:r w:rsidRPr="00B17C8E">
        <w:rPr>
          <w:rFonts w:asciiTheme="minorHAnsi" w:eastAsiaTheme="minorEastAsia" w:hAnsiTheme="minorHAnsi"/>
          <w:sz w:val="22"/>
          <w:szCs w:val="22"/>
        </w:rPr>
        <w:t xml:space="preserve">value </w:t>
      </w:r>
      <w:r w:rsidRPr="00B17C8E">
        <w:rPr>
          <w:rFonts w:asciiTheme="minorHAnsi" w:eastAsiaTheme="minorEastAsia" w:hAnsiTheme="minorHAnsi" w:cstheme="minorEastAsia"/>
          <w:sz w:val="22"/>
          <w:szCs w:val="22"/>
        </w:rPr>
        <w:t>= 2.55×10</w:t>
      </w:r>
      <w:r w:rsidRPr="00B17C8E">
        <w:rPr>
          <w:rFonts w:asciiTheme="minorHAnsi" w:eastAsiaTheme="minorEastAsia" w:hAnsiTheme="minorHAnsi" w:cstheme="minorEastAsia"/>
          <w:sz w:val="22"/>
          <w:szCs w:val="22"/>
          <w:vertAlign w:val="superscript"/>
        </w:rPr>
        <w:t>–17</w:t>
      </w:r>
      <w:r w:rsidRPr="00B17C8E">
        <w:rPr>
          <w:rFonts w:asciiTheme="minorHAnsi" w:eastAsiaTheme="minorEastAsia" w:hAnsiTheme="minorHAnsi" w:cstheme="minorEastAsia"/>
          <w:sz w:val="22"/>
          <w:szCs w:val="22"/>
        </w:rPr>
        <w:t xml:space="preserve">) was observed for cg01901579 in </w:t>
      </w:r>
      <w:r w:rsidRPr="00B17C8E">
        <w:rPr>
          <w:rFonts w:asciiTheme="minorHAnsi" w:eastAsiaTheme="minorEastAsia" w:hAnsiTheme="minorHAnsi" w:cstheme="minorEastAsia"/>
          <w:i/>
          <w:iCs/>
          <w:sz w:val="22"/>
          <w:szCs w:val="22"/>
        </w:rPr>
        <w:t>DICER1</w:t>
      </w:r>
      <w:r w:rsidRPr="00B17C8E">
        <w:rPr>
          <w:rFonts w:asciiTheme="minorHAnsi" w:eastAsiaTheme="minorEastAsia" w:hAnsiTheme="minorHAnsi" w:cstheme="minorEastAsia"/>
          <w:sz w:val="22"/>
          <w:szCs w:val="22"/>
        </w:rPr>
        <w:t xml:space="preserve"> (Figure S</w:t>
      </w:r>
      <w:r w:rsidR="00CA5E31" w:rsidRPr="00B17C8E">
        <w:rPr>
          <w:rFonts w:asciiTheme="minorHAnsi" w:eastAsiaTheme="minorEastAsia" w:hAnsiTheme="minorHAnsi" w:cstheme="minorEastAsia"/>
          <w:sz w:val="22"/>
          <w:szCs w:val="22"/>
        </w:rPr>
        <w:t>6</w:t>
      </w:r>
      <w:r w:rsidRPr="00B17C8E">
        <w:rPr>
          <w:rFonts w:asciiTheme="minorHAnsi" w:eastAsiaTheme="minorEastAsia" w:hAnsiTheme="minorHAnsi" w:cstheme="minorEastAsia"/>
          <w:sz w:val="22"/>
          <w:szCs w:val="22"/>
        </w:rPr>
        <w:t>)</w:t>
      </w:r>
      <w:r w:rsidRPr="00B17C8E">
        <w:rPr>
          <w:rFonts w:asciiTheme="minorHAnsi" w:eastAsiaTheme="minorEastAsia" w:hAnsiTheme="minorHAnsi" w:cstheme="minorEastAsia"/>
          <w:i/>
          <w:iCs/>
          <w:sz w:val="22"/>
          <w:szCs w:val="22"/>
        </w:rPr>
        <w:t>.</w:t>
      </w:r>
      <w:r w:rsidRPr="00B17C8E">
        <w:rPr>
          <w:rFonts w:asciiTheme="minorHAnsi" w:eastAsiaTheme="minorEastAsia" w:hAnsiTheme="minorHAnsi" w:cstheme="minorEastAsia"/>
          <w:sz w:val="22"/>
          <w:szCs w:val="22"/>
        </w:rPr>
        <w:t xml:space="preserve"> Specific replication at age 4 is provided in Table S8, but could not be performed at age 8 years due to low power. Methylation levels in asthma cases were </w:t>
      </w:r>
      <w:r w:rsidR="008838D3" w:rsidRPr="00B17C8E">
        <w:rPr>
          <w:rFonts w:asciiTheme="minorHAnsi" w:eastAsiaTheme="minorEastAsia" w:hAnsiTheme="minorHAnsi" w:cstheme="minorEastAsia"/>
          <w:sz w:val="22"/>
          <w:szCs w:val="22"/>
        </w:rPr>
        <w:t xml:space="preserve">consistently </w:t>
      </w:r>
      <w:r w:rsidRPr="00B17C8E">
        <w:rPr>
          <w:rFonts w:asciiTheme="minorHAnsi" w:eastAsiaTheme="minorEastAsia" w:hAnsiTheme="minorHAnsi" w:cstheme="minorEastAsia"/>
          <w:sz w:val="22"/>
          <w:szCs w:val="22"/>
        </w:rPr>
        <w:t>lower than those in controls for all 14 replicated CpGs, with small effects in whole blood in the discovery cohorts (Figure S</w:t>
      </w:r>
      <w:r w:rsidR="00CA5E31" w:rsidRPr="00B17C8E">
        <w:rPr>
          <w:rFonts w:asciiTheme="minorHAnsi" w:eastAsiaTheme="minorEastAsia" w:hAnsiTheme="minorHAnsi" w:cstheme="minorEastAsia"/>
          <w:sz w:val="22"/>
          <w:szCs w:val="22"/>
        </w:rPr>
        <w:t>7</w:t>
      </w:r>
      <w:r w:rsidRPr="00B17C8E">
        <w:rPr>
          <w:rFonts w:asciiTheme="minorHAnsi" w:eastAsiaTheme="minorEastAsia" w:hAnsiTheme="minorHAnsi" w:cstheme="minorEastAsia"/>
          <w:sz w:val="22"/>
          <w:szCs w:val="22"/>
        </w:rPr>
        <w:t>). To evaluate potential SNP effects within the probe for the 14 replicated CpGs, the beta value distributions were visually assessed in the discovery cohorts (Figure S</w:t>
      </w:r>
      <w:r w:rsidR="00CA5E31" w:rsidRPr="00B17C8E">
        <w:rPr>
          <w:rFonts w:asciiTheme="minorHAnsi" w:eastAsiaTheme="minorEastAsia" w:hAnsiTheme="minorHAnsi" w:cstheme="minorEastAsia"/>
          <w:sz w:val="22"/>
          <w:szCs w:val="22"/>
        </w:rPr>
        <w:t>8</w:t>
      </w:r>
      <w:r w:rsidRPr="00B17C8E">
        <w:rPr>
          <w:rFonts w:asciiTheme="minorHAnsi" w:eastAsiaTheme="minorEastAsia" w:hAnsiTheme="minorHAnsi" w:cstheme="minorEastAsia"/>
          <w:sz w:val="22"/>
          <w:szCs w:val="22"/>
        </w:rPr>
        <w:t>), and no bimodal distribution was detected that could reveal an underlying SNP within the probe effect</w:t>
      </w:r>
      <w:r w:rsidR="00922972" w:rsidRPr="00B17C8E">
        <w:rPr>
          <w:rFonts w:asciiTheme="minorHAnsi" w:eastAsiaTheme="minorEastAsia" w:hAnsiTheme="minorHAnsi" w:cstheme="minorEastAsia"/>
          <w:sz w:val="22"/>
          <w:szCs w:val="22"/>
        </w:rPr>
        <w:t xml:space="preserve">. In addition, </w:t>
      </w:r>
      <w:r w:rsidR="00C80303" w:rsidRPr="00B17C8E">
        <w:rPr>
          <w:rFonts w:asciiTheme="minorHAnsi" w:eastAsiaTheme="minorEastAsia" w:hAnsiTheme="minorHAnsi" w:cstheme="minorEastAsia"/>
          <w:sz w:val="22"/>
          <w:szCs w:val="22"/>
        </w:rPr>
        <w:t xml:space="preserve">the residuals were normally distributed. </w:t>
      </w:r>
      <w:r w:rsidRPr="00B17C8E">
        <w:rPr>
          <w:rFonts w:asciiTheme="minorHAnsi" w:eastAsiaTheme="minorEastAsia" w:hAnsiTheme="minorHAnsi" w:cstheme="minorEastAsia"/>
          <w:sz w:val="22"/>
          <w:szCs w:val="22"/>
        </w:rPr>
        <w:t>Homogeneity testing revealed consistent effects across childhood for all replicated sites (</w:t>
      </w:r>
      <w:r w:rsidRPr="00B17C8E">
        <w:rPr>
          <w:rFonts w:asciiTheme="minorHAnsi" w:hAnsiTheme="minorHAnsi"/>
          <w:i/>
          <w:iCs/>
          <w:sz w:val="22"/>
          <w:szCs w:val="22"/>
        </w:rPr>
        <w:t>P</w:t>
      </w:r>
      <w:r w:rsidRPr="00B17C8E">
        <w:rPr>
          <w:rFonts w:asciiTheme="minorHAnsi" w:eastAsiaTheme="minorEastAsia" w:hAnsiTheme="minorHAnsi" w:cstheme="minorEastAsia"/>
          <w:sz w:val="22"/>
          <w:szCs w:val="22"/>
          <w:vertAlign w:val="subscript"/>
        </w:rPr>
        <w:t>het</w:t>
      </w:r>
      <w:r w:rsidRPr="00B17C8E">
        <w:rPr>
          <w:rFonts w:asciiTheme="minorHAnsi" w:eastAsiaTheme="minorEastAsia" w:hAnsiTheme="minorHAnsi" w:cstheme="minorEastAsia"/>
          <w:sz w:val="22"/>
          <w:szCs w:val="22"/>
        </w:rPr>
        <w:t xml:space="preserve"> &gt; 0.05 and I</w:t>
      </w:r>
      <w:r w:rsidRPr="00B17C8E">
        <w:rPr>
          <w:rFonts w:asciiTheme="minorHAnsi" w:eastAsiaTheme="minorEastAsia" w:hAnsiTheme="minorHAnsi" w:cstheme="minorEastAsia"/>
          <w:sz w:val="22"/>
          <w:szCs w:val="22"/>
          <w:vertAlign w:val="superscript"/>
        </w:rPr>
        <w:t>2</w:t>
      </w:r>
      <w:r w:rsidRPr="00B17C8E">
        <w:rPr>
          <w:rFonts w:asciiTheme="minorHAnsi" w:eastAsiaTheme="minorEastAsia" w:hAnsiTheme="minorHAnsi" w:cstheme="minorEastAsia"/>
          <w:sz w:val="22"/>
          <w:szCs w:val="22"/>
        </w:rPr>
        <w:t xml:space="preserve"> &lt; 25%) (Figures S</w:t>
      </w:r>
      <w:r w:rsidR="00CA5E31" w:rsidRPr="00B17C8E">
        <w:rPr>
          <w:rFonts w:asciiTheme="minorHAnsi" w:eastAsiaTheme="minorEastAsia" w:hAnsiTheme="minorHAnsi" w:cstheme="minorEastAsia"/>
          <w:sz w:val="22"/>
          <w:szCs w:val="22"/>
        </w:rPr>
        <w:t>9</w:t>
      </w:r>
      <w:r w:rsidRPr="00B17C8E">
        <w:rPr>
          <w:rFonts w:asciiTheme="minorHAnsi" w:eastAsiaTheme="minorEastAsia" w:hAnsiTheme="minorHAnsi" w:cstheme="minorEastAsia"/>
          <w:sz w:val="22"/>
          <w:szCs w:val="22"/>
        </w:rPr>
        <w:t>-S1</w:t>
      </w:r>
      <w:r w:rsidR="00CA5E31" w:rsidRPr="00B17C8E">
        <w:rPr>
          <w:rFonts w:asciiTheme="minorHAnsi" w:eastAsiaTheme="minorEastAsia" w:hAnsiTheme="minorHAnsi" w:cstheme="minorEastAsia"/>
          <w:sz w:val="22"/>
          <w:szCs w:val="22"/>
        </w:rPr>
        <w:t>2</w:t>
      </w:r>
      <w:r w:rsidRPr="00B17C8E">
        <w:rPr>
          <w:rFonts w:asciiTheme="minorHAnsi" w:eastAsiaTheme="minorEastAsia" w:hAnsiTheme="minorHAnsi" w:cstheme="minorEastAsia"/>
          <w:sz w:val="22"/>
          <w:szCs w:val="22"/>
        </w:rPr>
        <w:t xml:space="preserve">). </w:t>
      </w:r>
      <w:r w:rsidRPr="00B17C8E">
        <w:rPr>
          <w:rFonts w:asciiTheme="minorHAnsi" w:eastAsia="MS ??" w:hAnsiTheme="minorHAnsi" w:cs="Arial"/>
          <w:sz w:val="22"/>
          <w:szCs w:val="22"/>
        </w:rPr>
        <w:t xml:space="preserve"> Strikingly, </w:t>
      </w:r>
      <w:r w:rsidRPr="00B17C8E">
        <w:rPr>
          <w:rFonts w:asciiTheme="minorHAnsi" w:eastAsiaTheme="minorEastAsia" w:hAnsiTheme="minorHAnsi" w:cstheme="minorEastAsia"/>
          <w:sz w:val="22"/>
          <w:szCs w:val="22"/>
        </w:rPr>
        <w:t>all 14 C</w:t>
      </w:r>
      <w:r w:rsidRPr="00B17C8E">
        <w:rPr>
          <w:rFonts w:asciiTheme="minorHAnsi" w:eastAsiaTheme="minorEastAsia" w:hAnsiTheme="minorHAnsi" w:cstheme="minorEastAsia"/>
          <w:sz w:val="22"/>
          <w:szCs w:val="22"/>
          <w:lang w:eastAsia="zh-CN"/>
        </w:rPr>
        <w:t>p</w:t>
      </w:r>
      <w:r w:rsidRPr="00B17C8E">
        <w:rPr>
          <w:rFonts w:asciiTheme="minorHAnsi" w:eastAsiaTheme="minorEastAsia" w:hAnsiTheme="minorHAnsi" w:cstheme="minorEastAsia"/>
          <w:sz w:val="22"/>
          <w:szCs w:val="22"/>
        </w:rPr>
        <w:t>Gs (100%) significantly associated with asthma in a second replication study using whole blood DNA of Canadian families (age 1-79) (Table 2).</w:t>
      </w:r>
      <w:r w:rsidRPr="00B17C8E">
        <w:rPr>
          <w:rFonts w:asciiTheme="minorHAnsi" w:eastAsiaTheme="minorEastAsia" w:hAnsiTheme="minorHAnsi"/>
          <w:sz w:val="22"/>
          <w:szCs w:val="22"/>
        </w:rPr>
        <w:t xml:space="preserve"> However, methylation of the 14 asthma-associated CpGs in 1,316 cord blood DNA samples did not significantly predict asthma development at age 3-4 years in four different cohorts (</w:t>
      </w:r>
      <w:r w:rsidRPr="00B17C8E">
        <w:rPr>
          <w:rFonts w:asciiTheme="minorHAnsi" w:hAnsiTheme="minorHAnsi"/>
          <w:sz w:val="22"/>
          <w:szCs w:val="22"/>
        </w:rPr>
        <w:t>T</w:t>
      </w:r>
      <w:r w:rsidRPr="00B17C8E">
        <w:rPr>
          <w:rFonts w:asciiTheme="minorHAnsi" w:eastAsiaTheme="minorEastAsia" w:hAnsiTheme="minorHAnsi"/>
          <w:sz w:val="22"/>
          <w:szCs w:val="22"/>
        </w:rPr>
        <w:t>able S9).</w:t>
      </w:r>
    </w:p>
    <w:p w14:paraId="0F1CE3E1" w14:textId="77777777" w:rsidR="001B45A6" w:rsidRPr="00B17C8E" w:rsidRDefault="001B45A6" w:rsidP="00D73E08">
      <w:pPr>
        <w:spacing w:before="100" w:beforeAutospacing="1" w:after="100" w:afterAutospacing="1" w:line="360" w:lineRule="auto"/>
        <w:rPr>
          <w:rFonts w:asciiTheme="minorHAnsi" w:eastAsiaTheme="minorEastAsia" w:hAnsiTheme="minorHAnsi"/>
          <w:b/>
          <w:bCs/>
          <w:lang w:val="en-US"/>
        </w:rPr>
      </w:pPr>
    </w:p>
    <w:p w14:paraId="058C0754" w14:textId="6AC51F3F" w:rsidR="00705EDB" w:rsidRPr="00B17C8E" w:rsidRDefault="26A8C70F" w:rsidP="26A8C70F">
      <w:pPr>
        <w:spacing w:before="100" w:beforeAutospacing="1" w:after="100" w:afterAutospacing="1" w:line="360" w:lineRule="auto"/>
        <w:rPr>
          <w:rFonts w:asciiTheme="minorHAnsi" w:eastAsiaTheme="minorEastAsia" w:hAnsiTheme="minorHAnsi"/>
          <w:b/>
          <w:bCs/>
          <w:lang w:val="en-US"/>
        </w:rPr>
      </w:pPr>
      <w:r w:rsidRPr="00B17C8E">
        <w:rPr>
          <w:rFonts w:asciiTheme="minorHAnsi" w:eastAsiaTheme="minorEastAsia" w:hAnsiTheme="minorHAnsi"/>
          <w:b/>
          <w:bCs/>
          <w:lang w:val="en-US"/>
        </w:rPr>
        <w:t>Cell type heterogeneity and cell type specific analysis</w:t>
      </w:r>
    </w:p>
    <w:p w14:paraId="790AD5BB" w14:textId="1F642839" w:rsidR="001B45A6" w:rsidRPr="00B17C8E" w:rsidRDefault="00C03FBD" w:rsidP="26A8C70F">
      <w:pPr>
        <w:widowControl w:val="0"/>
        <w:tabs>
          <w:tab w:val="left" w:pos="567"/>
        </w:tabs>
        <w:autoSpaceDE w:val="0"/>
        <w:autoSpaceDN w:val="0"/>
        <w:adjustRightInd w:val="0"/>
        <w:spacing w:before="100" w:beforeAutospacing="1" w:after="100" w:afterAutospacing="1" w:line="360" w:lineRule="auto"/>
        <w:rPr>
          <w:rFonts w:asciiTheme="minorHAnsi" w:eastAsiaTheme="minorEastAsia" w:hAnsiTheme="minorHAnsi"/>
          <w:lang w:val="en-US"/>
        </w:rPr>
      </w:pPr>
      <w:r w:rsidRPr="00B17C8E">
        <w:rPr>
          <w:rFonts w:asciiTheme="minorHAnsi" w:eastAsiaTheme="minorEastAsia" w:hAnsiTheme="minorHAnsi"/>
          <w:lang w:val="en-US"/>
        </w:rPr>
        <w:t>In our discovery samples,</w:t>
      </w:r>
      <w:r w:rsidR="00A45294" w:rsidRPr="00B17C8E">
        <w:rPr>
          <w:rFonts w:asciiTheme="minorHAnsi" w:eastAsiaTheme="minorEastAsia" w:hAnsiTheme="minorHAnsi"/>
          <w:lang w:val="en-US"/>
        </w:rPr>
        <w:t xml:space="preserve"> </w:t>
      </w:r>
      <w:r w:rsidR="00D81D4B" w:rsidRPr="00B17C8E">
        <w:rPr>
          <w:rFonts w:asciiTheme="minorHAnsi" w:eastAsiaTheme="minorEastAsia" w:hAnsiTheme="minorHAnsi"/>
          <w:lang w:val="en-US"/>
        </w:rPr>
        <w:t xml:space="preserve">white blood cell composition was </w:t>
      </w:r>
      <w:r w:rsidR="001B45A6" w:rsidRPr="00B17C8E">
        <w:rPr>
          <w:rFonts w:asciiTheme="minorHAnsi" w:eastAsiaTheme="minorEastAsia" w:hAnsiTheme="minorHAnsi"/>
          <w:lang w:val="en-US"/>
        </w:rPr>
        <w:t>measured in INMA (Table S10) and</w:t>
      </w:r>
      <w:r w:rsidR="00D81D4B" w:rsidRPr="00B17C8E">
        <w:rPr>
          <w:rFonts w:asciiTheme="minorHAnsi" w:eastAsiaTheme="minorEastAsia" w:hAnsiTheme="minorHAnsi"/>
          <w:lang w:val="en-US"/>
        </w:rPr>
        <w:t xml:space="preserve"> estimated in all four cohorts (Table S11)</w:t>
      </w:r>
      <w:r w:rsidR="00D81D4B" w:rsidRPr="00B17C8E">
        <w:rPr>
          <w:rFonts w:asciiTheme="minorHAnsi" w:eastAsia="MS ??" w:hAnsiTheme="minorHAnsi" w:cs="Arial"/>
          <w:lang w:val="en-US"/>
        </w:rPr>
        <w:t>.</w:t>
      </w:r>
      <w:r w:rsidR="00D81D4B" w:rsidRPr="00B17C8E">
        <w:rPr>
          <w:rFonts w:asciiTheme="minorHAnsi" w:eastAsiaTheme="minorEastAsia" w:hAnsiTheme="minorHAnsi"/>
          <w:lang w:val="en-US"/>
        </w:rPr>
        <w:t xml:space="preserve"> A</w:t>
      </w:r>
      <w:r w:rsidR="00705EDB" w:rsidRPr="00B17C8E">
        <w:rPr>
          <w:rFonts w:asciiTheme="minorHAnsi" w:eastAsiaTheme="minorEastAsia" w:hAnsiTheme="minorHAnsi"/>
          <w:lang w:val="en-US"/>
        </w:rPr>
        <w:t xml:space="preserve">sthma </w:t>
      </w:r>
      <w:r w:rsidR="00002E8A" w:rsidRPr="00B17C8E">
        <w:rPr>
          <w:rFonts w:asciiTheme="minorHAnsi" w:eastAsiaTheme="minorEastAsia" w:hAnsiTheme="minorHAnsi"/>
          <w:lang w:val="en-US"/>
        </w:rPr>
        <w:t xml:space="preserve">was significantly associated with </w:t>
      </w:r>
      <w:r w:rsidR="005D170A" w:rsidRPr="00B17C8E">
        <w:rPr>
          <w:rFonts w:asciiTheme="minorHAnsi" w:eastAsiaTheme="minorEastAsia" w:hAnsiTheme="minorHAnsi"/>
          <w:lang w:val="en-US"/>
        </w:rPr>
        <w:t>lower</w:t>
      </w:r>
      <w:r w:rsidR="00002E8A" w:rsidRPr="00B17C8E">
        <w:rPr>
          <w:rFonts w:asciiTheme="minorHAnsi" w:eastAsiaTheme="minorEastAsia" w:hAnsiTheme="minorHAnsi"/>
          <w:lang w:val="en-US"/>
        </w:rPr>
        <w:t xml:space="preserve"> estimated CD4 and CD8 positive T cell subset</w:t>
      </w:r>
      <w:r w:rsidR="00016F99" w:rsidRPr="00B17C8E">
        <w:rPr>
          <w:rFonts w:asciiTheme="minorHAnsi" w:eastAsiaTheme="minorEastAsia" w:hAnsiTheme="minorHAnsi"/>
          <w:lang w:val="en-US"/>
        </w:rPr>
        <w:t>s</w:t>
      </w:r>
      <w:r w:rsidR="00002E8A" w:rsidRPr="00B17C8E">
        <w:rPr>
          <w:rFonts w:asciiTheme="minorHAnsi" w:eastAsiaTheme="minorEastAsia" w:hAnsiTheme="minorHAnsi"/>
          <w:lang w:val="en-US"/>
        </w:rPr>
        <w:t xml:space="preserve"> in whole blood, but not with </w:t>
      </w:r>
      <w:r w:rsidR="00705EDB" w:rsidRPr="00B17C8E">
        <w:rPr>
          <w:rFonts w:asciiTheme="minorHAnsi" w:eastAsiaTheme="minorEastAsia" w:hAnsiTheme="minorHAnsi"/>
          <w:lang w:val="en-US"/>
        </w:rPr>
        <w:t xml:space="preserve">blood eosinophil </w:t>
      </w:r>
      <w:r w:rsidR="001B45A6" w:rsidRPr="00B17C8E">
        <w:rPr>
          <w:rFonts w:asciiTheme="minorHAnsi" w:eastAsiaTheme="minorEastAsia" w:hAnsiTheme="minorHAnsi"/>
          <w:lang w:val="en-US"/>
        </w:rPr>
        <w:t>counts</w:t>
      </w:r>
      <w:r w:rsidR="00D81D4B" w:rsidRPr="00B17C8E">
        <w:rPr>
          <w:rFonts w:asciiTheme="minorHAnsi" w:eastAsiaTheme="minorEastAsia" w:hAnsiTheme="minorHAnsi"/>
          <w:lang w:val="en-US"/>
        </w:rPr>
        <w:t xml:space="preserve">. </w:t>
      </w:r>
      <w:r w:rsidR="003D7D3B" w:rsidRPr="00B17C8E">
        <w:rPr>
          <w:rFonts w:asciiTheme="minorHAnsi" w:eastAsiaTheme="minorEastAsia" w:hAnsiTheme="minorHAnsi"/>
          <w:lang w:val="en-US"/>
        </w:rPr>
        <w:t xml:space="preserve">However, we observed that the association of CpG methylation with asthma became less significant </w:t>
      </w:r>
      <w:r w:rsidR="00AA3136" w:rsidRPr="00B17C8E">
        <w:rPr>
          <w:rFonts w:asciiTheme="minorHAnsi" w:eastAsiaTheme="minorEastAsia" w:hAnsiTheme="minorHAnsi"/>
          <w:lang w:val="en-US"/>
        </w:rPr>
        <w:t xml:space="preserve">after eosinophil and neutrophil correction </w:t>
      </w:r>
      <w:r w:rsidR="003D7D3B" w:rsidRPr="00B17C8E">
        <w:rPr>
          <w:rFonts w:asciiTheme="minorHAnsi" w:eastAsiaTheme="minorEastAsia" w:hAnsiTheme="minorHAnsi"/>
          <w:lang w:val="en-US"/>
        </w:rPr>
        <w:t>(</w:t>
      </w:r>
      <w:r w:rsidR="0067032E" w:rsidRPr="00B17C8E">
        <w:rPr>
          <w:rFonts w:asciiTheme="minorHAnsi" w:hAnsiTheme="minorHAnsi"/>
          <w:i/>
          <w:iCs/>
          <w:lang w:val="en-US"/>
        </w:rPr>
        <w:t>P</w:t>
      </w:r>
      <w:r w:rsidR="00DB440C" w:rsidRPr="00B17C8E">
        <w:rPr>
          <w:rFonts w:asciiTheme="minorHAnsi" w:eastAsiaTheme="minorEastAsia" w:hAnsiTheme="minorHAnsi"/>
          <w:lang w:val="en-US"/>
        </w:rPr>
        <w:t xml:space="preserve"> </w:t>
      </w:r>
      <w:r w:rsidR="00852CC8" w:rsidRPr="00B17C8E">
        <w:rPr>
          <w:rFonts w:asciiTheme="minorHAnsi" w:eastAsiaTheme="minorEastAsia" w:hAnsiTheme="minorHAnsi"/>
          <w:lang w:val="en-US"/>
        </w:rPr>
        <w:t>value</w:t>
      </w:r>
      <w:r w:rsidR="003D7D3B" w:rsidRPr="00B17C8E">
        <w:rPr>
          <w:rFonts w:asciiTheme="minorHAnsi" w:eastAsiaTheme="minorEastAsia" w:hAnsiTheme="minorHAnsi"/>
          <w:lang w:val="en-US"/>
        </w:rPr>
        <w:t xml:space="preserve"> after correction ranged from </w:t>
      </w:r>
      <w:r w:rsidR="003D7D3B" w:rsidRPr="00B17C8E">
        <w:rPr>
          <w:rFonts w:asciiTheme="minorHAnsi" w:hAnsiTheme="minorHAnsi"/>
          <w:lang w:val="en-US"/>
        </w:rPr>
        <w:t>1.23×10</w:t>
      </w:r>
      <w:r w:rsidR="003D7D3B" w:rsidRPr="00B17C8E">
        <w:rPr>
          <w:rFonts w:asciiTheme="minorHAnsi" w:hAnsiTheme="minorHAnsi"/>
          <w:vertAlign w:val="superscript"/>
          <w:lang w:val="en-US"/>
        </w:rPr>
        <w:t>-2</w:t>
      </w:r>
      <w:r w:rsidR="003D7D3B" w:rsidRPr="00B17C8E">
        <w:rPr>
          <w:rFonts w:asciiTheme="minorHAnsi" w:eastAsiaTheme="minorEastAsia" w:hAnsiTheme="minorHAnsi"/>
          <w:lang w:val="en-US"/>
        </w:rPr>
        <w:t xml:space="preserve"> to </w:t>
      </w:r>
      <w:r w:rsidR="003D7D3B" w:rsidRPr="00B17C8E">
        <w:rPr>
          <w:rFonts w:asciiTheme="minorHAnsi" w:hAnsiTheme="minorHAnsi"/>
          <w:lang w:val="en-US"/>
        </w:rPr>
        <w:t>4.41×10</w:t>
      </w:r>
      <w:r w:rsidR="003D7D3B" w:rsidRPr="00B17C8E">
        <w:rPr>
          <w:rFonts w:asciiTheme="minorHAnsi" w:hAnsiTheme="minorHAnsi"/>
          <w:vertAlign w:val="superscript"/>
          <w:lang w:val="en-US"/>
        </w:rPr>
        <w:t>-6</w:t>
      </w:r>
      <w:r w:rsidR="003D7D3B" w:rsidRPr="00B17C8E">
        <w:rPr>
          <w:rFonts w:asciiTheme="minorHAnsi" w:hAnsiTheme="minorHAnsi"/>
          <w:lang w:val="en-US"/>
        </w:rPr>
        <w:t xml:space="preserve"> </w:t>
      </w:r>
      <w:r w:rsidR="004517CE" w:rsidRPr="00B17C8E">
        <w:rPr>
          <w:rFonts w:asciiTheme="minorHAnsi" w:hAnsiTheme="minorHAnsi"/>
          <w:lang w:val="en-US"/>
        </w:rPr>
        <w:t>v</w:t>
      </w:r>
      <w:r w:rsidR="0067032E" w:rsidRPr="00B17C8E">
        <w:rPr>
          <w:rFonts w:asciiTheme="minorHAnsi" w:hAnsiTheme="minorHAnsi"/>
          <w:lang w:val="en-US"/>
        </w:rPr>
        <w:t>ersus</w:t>
      </w:r>
      <w:r w:rsidR="004517CE" w:rsidRPr="00B17C8E">
        <w:rPr>
          <w:rFonts w:asciiTheme="minorHAnsi" w:hAnsiTheme="minorHAnsi"/>
          <w:lang w:val="en-US"/>
        </w:rPr>
        <w:t xml:space="preserve"> </w:t>
      </w:r>
      <w:r w:rsidR="004517CE" w:rsidRPr="00B17C8E">
        <w:rPr>
          <w:rFonts w:asciiTheme="minorHAnsi" w:eastAsia="Times New Roman" w:hAnsiTheme="minorHAnsi" w:cs="Times New Roman"/>
          <w:lang w:val="en-US"/>
        </w:rPr>
        <w:t>1.17×10</w:t>
      </w:r>
      <w:r w:rsidR="004517CE" w:rsidRPr="00B17C8E">
        <w:rPr>
          <w:rFonts w:asciiTheme="minorHAnsi" w:eastAsia="Times New Roman" w:hAnsiTheme="minorHAnsi" w:cs="Times New Roman"/>
          <w:vertAlign w:val="superscript"/>
          <w:lang w:val="en-US"/>
        </w:rPr>
        <w:t xml:space="preserve">-6 </w:t>
      </w:r>
      <w:r w:rsidR="004517CE" w:rsidRPr="00B17C8E">
        <w:rPr>
          <w:rFonts w:asciiTheme="minorHAnsi" w:eastAsia="Times New Roman" w:hAnsiTheme="minorHAnsi" w:cs="Times New Roman"/>
          <w:lang w:val="en-US"/>
        </w:rPr>
        <w:t xml:space="preserve">to </w:t>
      </w:r>
      <w:r w:rsidR="004517CE" w:rsidRPr="00B17C8E">
        <w:rPr>
          <w:rFonts w:asciiTheme="minorHAnsi" w:hAnsiTheme="minorHAnsi"/>
          <w:lang w:val="en-US"/>
        </w:rPr>
        <w:t>2.79×10</w:t>
      </w:r>
      <w:r w:rsidR="004517CE" w:rsidRPr="00B17C8E">
        <w:rPr>
          <w:rFonts w:asciiTheme="minorHAnsi" w:hAnsiTheme="minorHAnsi"/>
          <w:vertAlign w:val="superscript"/>
          <w:lang w:val="en-US"/>
        </w:rPr>
        <w:t>-9</w:t>
      </w:r>
      <w:r w:rsidR="004517CE" w:rsidRPr="00B17C8E">
        <w:rPr>
          <w:rFonts w:asciiTheme="minorHAnsi" w:hAnsiTheme="minorHAnsi"/>
          <w:lang w:val="en-US"/>
        </w:rPr>
        <w:t xml:space="preserve"> before correction</w:t>
      </w:r>
      <w:r w:rsidR="00AA3136" w:rsidRPr="00B17C8E">
        <w:rPr>
          <w:rFonts w:asciiTheme="minorHAnsi" w:hAnsiTheme="minorHAnsi"/>
          <w:lang w:val="en-US"/>
        </w:rPr>
        <w:t xml:space="preserve">; </w:t>
      </w:r>
      <w:r w:rsidR="004517CE" w:rsidRPr="00B17C8E">
        <w:rPr>
          <w:rFonts w:asciiTheme="minorHAnsi" w:hAnsiTheme="minorHAnsi"/>
          <w:lang w:val="en-US"/>
        </w:rPr>
        <w:t xml:space="preserve">Table </w:t>
      </w:r>
      <w:r w:rsidR="009B401B" w:rsidRPr="00B17C8E">
        <w:rPr>
          <w:rFonts w:asciiTheme="minorHAnsi" w:hAnsiTheme="minorHAnsi"/>
          <w:lang w:val="en-US"/>
        </w:rPr>
        <w:t>1</w:t>
      </w:r>
      <w:r w:rsidR="006F2839" w:rsidRPr="00B17C8E">
        <w:rPr>
          <w:rFonts w:asciiTheme="minorHAnsi" w:hAnsiTheme="minorHAnsi"/>
          <w:lang w:val="en-US"/>
        </w:rPr>
        <w:t>, Tab</w:t>
      </w:r>
      <w:r w:rsidR="00A20E77" w:rsidRPr="00B17C8E">
        <w:rPr>
          <w:rFonts w:asciiTheme="minorHAnsi" w:hAnsiTheme="minorHAnsi"/>
          <w:lang w:val="en-US"/>
        </w:rPr>
        <w:t>le</w:t>
      </w:r>
      <w:r w:rsidR="007E5237" w:rsidRPr="00B17C8E">
        <w:rPr>
          <w:rFonts w:asciiTheme="minorHAnsi" w:hAnsiTheme="minorHAnsi"/>
          <w:lang w:val="en-US"/>
        </w:rPr>
        <w:t xml:space="preserve"> S</w:t>
      </w:r>
      <w:r w:rsidR="009B401B" w:rsidRPr="00B17C8E">
        <w:rPr>
          <w:rFonts w:asciiTheme="minorHAnsi" w:hAnsiTheme="minorHAnsi"/>
          <w:lang w:val="en-US"/>
        </w:rPr>
        <w:t>5</w:t>
      </w:r>
      <w:r w:rsidR="006F2839" w:rsidRPr="00B17C8E">
        <w:rPr>
          <w:rFonts w:asciiTheme="minorHAnsi" w:hAnsiTheme="minorHAnsi"/>
          <w:lang w:val="en-US"/>
        </w:rPr>
        <w:t>-</w:t>
      </w:r>
      <w:r w:rsidR="009B401B" w:rsidRPr="00B17C8E">
        <w:rPr>
          <w:rFonts w:asciiTheme="minorHAnsi" w:hAnsiTheme="minorHAnsi"/>
          <w:lang w:val="en-US"/>
        </w:rPr>
        <w:t>6</w:t>
      </w:r>
      <w:r w:rsidR="004517CE" w:rsidRPr="00B17C8E">
        <w:rPr>
          <w:rFonts w:asciiTheme="minorHAnsi" w:hAnsiTheme="minorHAnsi"/>
          <w:lang w:val="en-US"/>
        </w:rPr>
        <w:t>)</w:t>
      </w:r>
      <w:r w:rsidR="00A20E77" w:rsidRPr="00B17C8E">
        <w:rPr>
          <w:rFonts w:asciiTheme="minorHAnsi" w:eastAsiaTheme="minorEastAsia" w:hAnsiTheme="minorHAnsi"/>
          <w:lang w:val="en-US"/>
        </w:rPr>
        <w:t xml:space="preserve">. </w:t>
      </w:r>
      <w:r w:rsidR="00AA3136" w:rsidRPr="00B17C8E">
        <w:rPr>
          <w:rFonts w:asciiTheme="minorHAnsi" w:eastAsiaTheme="minorEastAsia" w:hAnsiTheme="minorHAnsi"/>
          <w:lang w:val="en-US"/>
        </w:rPr>
        <w:t>Using</w:t>
      </w:r>
      <w:r w:rsidR="00A53DA3" w:rsidRPr="00B17C8E">
        <w:rPr>
          <w:rFonts w:asciiTheme="minorHAnsi" w:eastAsiaTheme="minorEastAsia" w:hAnsiTheme="minorHAnsi"/>
          <w:lang w:val="en-US"/>
        </w:rPr>
        <w:t xml:space="preserve"> </w:t>
      </w:r>
      <w:r w:rsidR="00EE0EB6" w:rsidRPr="00B17C8E">
        <w:rPr>
          <w:rFonts w:asciiTheme="minorHAnsi" w:eastAsiaTheme="minorEastAsia" w:hAnsiTheme="minorHAnsi"/>
          <w:lang w:val="en-US"/>
        </w:rPr>
        <w:t xml:space="preserve">Reinius’ </w:t>
      </w:r>
      <w:r w:rsidR="00520E17" w:rsidRPr="00B17C8E">
        <w:rPr>
          <w:rFonts w:asciiTheme="minorHAnsi" w:eastAsiaTheme="minorEastAsia" w:hAnsiTheme="minorHAnsi"/>
          <w:lang w:val="en-US"/>
        </w:rPr>
        <w:t>blood cell</w:t>
      </w:r>
      <w:r w:rsidR="00AF5CA6" w:rsidRPr="00B17C8E">
        <w:rPr>
          <w:rFonts w:asciiTheme="minorHAnsi" w:eastAsiaTheme="minorEastAsia" w:hAnsiTheme="minorHAnsi"/>
          <w:lang w:val="en-US"/>
        </w:rPr>
        <w:t>-</w:t>
      </w:r>
      <w:r w:rsidR="00096D70" w:rsidRPr="00B17C8E">
        <w:rPr>
          <w:rFonts w:asciiTheme="minorHAnsi" w:eastAsiaTheme="minorEastAsia" w:hAnsiTheme="minorHAnsi"/>
          <w:lang w:val="en-US"/>
        </w:rPr>
        <w:t>type</w:t>
      </w:r>
      <w:r w:rsidR="00520E17" w:rsidRPr="00B17C8E">
        <w:rPr>
          <w:rFonts w:asciiTheme="minorHAnsi" w:eastAsiaTheme="minorEastAsia" w:hAnsiTheme="minorHAnsi"/>
          <w:lang w:val="en-US"/>
        </w:rPr>
        <w:t xml:space="preserve"> specific methylation data</w:t>
      </w:r>
      <w:r w:rsidR="00EE0EB6" w:rsidRPr="00B17C8E">
        <w:fldChar w:fldCharType="begin"/>
      </w:r>
      <w:r w:rsidR="00BC58EC" w:rsidRPr="00B17C8E">
        <w:rPr>
          <w:rFonts w:asciiTheme="minorHAnsi" w:hAnsiTheme="minorHAnsi"/>
          <w:lang w:val="en-US"/>
        </w:rPr>
        <w:instrText xml:space="preserve"> ADDIN ZOTERO_ITEM CSL_CITATION {"citationID":"odUKJBTJ","properties":{"formattedCitation":"{\\rtf \\super 31\\nosupersub{}}","plainCitation":"31"},"citationItems":[{"id":630,"uris":["http://zotero.org/users/local/EAS6JUFe/items/K3FS3NB9"],"uri":["http://zotero.org/users/local/EAS6JUFe/items/K3FS3NB9"],"itemData":{"id":630,"type":"article-journal","title":"Differential DNA methylation in purified human blood cells: implications for cell lineage and studies on disease susceptibility","container-title":"PLoS One.","volume":"7","URL":"http://dx.doi.org/10.1371/journal.pone.0041361","DOI":"10.1371/journal.pone.0041361","journalAbbreviation":"PLoS One.","author":[{"family":"Reinius","given":"L. E."},{"family":"Acevedo","given":"N."},{"family":"Joerink","given":"M."},{"family":"Pershagen","given":"G."},{"family":"Dahlen","given":"S. E."},{"family":"Greco","given":"D."}],"issued":{"date-parts":[["2012"]]}}}],"schema":"https://github.com/citation-style-language/schema/raw/master/csl-citation.json"} </w:instrText>
      </w:r>
      <w:r w:rsidR="00EE0EB6" w:rsidRPr="00B17C8E">
        <w:rPr>
          <w:rFonts w:asciiTheme="minorHAnsi" w:hAnsiTheme="minorHAnsi"/>
          <w:lang w:val="en-US"/>
        </w:rPr>
        <w:fldChar w:fldCharType="separate"/>
      </w:r>
      <w:r w:rsidR="00BC58EC" w:rsidRPr="00B17C8E">
        <w:rPr>
          <w:rFonts w:hAnsiTheme="minorHAnsi"/>
          <w:szCs w:val="24"/>
          <w:vertAlign w:val="superscript"/>
        </w:rPr>
        <w:t>31</w:t>
      </w:r>
      <w:r w:rsidR="00EE0EB6" w:rsidRPr="00B17C8E">
        <w:fldChar w:fldCharType="end"/>
      </w:r>
      <w:r w:rsidR="00AA3136" w:rsidRPr="00B17C8E">
        <w:rPr>
          <w:rFonts w:asciiTheme="minorHAnsi" w:hAnsiTheme="minorHAnsi"/>
          <w:lang w:val="en-US"/>
        </w:rPr>
        <w:t>, we</w:t>
      </w:r>
      <w:r w:rsidR="00EE0EB6" w:rsidRPr="00B17C8E">
        <w:rPr>
          <w:rFonts w:asciiTheme="minorHAnsi" w:eastAsiaTheme="minorEastAsia" w:hAnsiTheme="minorHAnsi"/>
          <w:lang w:val="en-US"/>
        </w:rPr>
        <w:t xml:space="preserve"> </w:t>
      </w:r>
      <w:r w:rsidR="00917FFA" w:rsidRPr="00B17C8E">
        <w:rPr>
          <w:rFonts w:asciiTheme="minorHAnsi" w:eastAsiaTheme="minorEastAsia" w:hAnsiTheme="minorHAnsi"/>
          <w:lang w:val="en-US"/>
        </w:rPr>
        <w:t xml:space="preserve">found that </w:t>
      </w:r>
      <w:r w:rsidR="00160BA7" w:rsidRPr="00B17C8E">
        <w:rPr>
          <w:rFonts w:asciiTheme="minorHAnsi" w:eastAsiaTheme="minorEastAsia" w:hAnsiTheme="minorHAnsi"/>
          <w:lang w:val="en-US"/>
        </w:rPr>
        <w:t>1</w:t>
      </w:r>
      <w:r w:rsidR="009247EF" w:rsidRPr="00B17C8E">
        <w:rPr>
          <w:rFonts w:asciiTheme="minorHAnsi" w:eastAsiaTheme="minorEastAsia" w:hAnsiTheme="minorHAnsi"/>
          <w:lang w:val="en-US"/>
        </w:rPr>
        <w:t>1</w:t>
      </w:r>
      <w:r w:rsidR="00160BA7" w:rsidRPr="00B17C8E">
        <w:rPr>
          <w:rFonts w:asciiTheme="minorHAnsi" w:eastAsiaTheme="minorEastAsia" w:hAnsiTheme="minorHAnsi"/>
          <w:lang w:val="en-US"/>
        </w:rPr>
        <w:t xml:space="preserve"> </w:t>
      </w:r>
      <w:r w:rsidR="00143085" w:rsidRPr="00B17C8E">
        <w:rPr>
          <w:rFonts w:asciiTheme="minorHAnsi" w:eastAsiaTheme="minorEastAsia" w:hAnsiTheme="minorHAnsi"/>
          <w:lang w:val="en-US"/>
        </w:rPr>
        <w:t xml:space="preserve">of the 14 </w:t>
      </w:r>
      <w:r w:rsidR="00A53DA3" w:rsidRPr="00B17C8E">
        <w:rPr>
          <w:rFonts w:asciiTheme="minorHAnsi" w:eastAsiaTheme="minorEastAsia" w:hAnsiTheme="minorHAnsi"/>
          <w:lang w:val="en-US"/>
        </w:rPr>
        <w:t xml:space="preserve">asthma </w:t>
      </w:r>
      <w:r w:rsidR="00520E17" w:rsidRPr="00B17C8E">
        <w:rPr>
          <w:rFonts w:asciiTheme="minorHAnsi" w:eastAsiaTheme="minorEastAsia" w:hAnsiTheme="minorHAnsi"/>
          <w:lang w:val="en-US"/>
        </w:rPr>
        <w:t xml:space="preserve">associated </w:t>
      </w:r>
      <w:r w:rsidR="001177FF" w:rsidRPr="00B17C8E">
        <w:rPr>
          <w:rFonts w:asciiTheme="minorHAnsi" w:eastAsiaTheme="minorEastAsia" w:hAnsiTheme="minorHAnsi"/>
          <w:lang w:val="en-US"/>
        </w:rPr>
        <w:t>CpGs</w:t>
      </w:r>
      <w:r w:rsidR="00096D70" w:rsidRPr="00B17C8E">
        <w:rPr>
          <w:rFonts w:asciiTheme="minorHAnsi" w:eastAsiaTheme="minorEastAsia" w:hAnsiTheme="minorHAnsi"/>
          <w:lang w:val="en-US"/>
        </w:rPr>
        <w:t xml:space="preserve"> </w:t>
      </w:r>
      <w:r w:rsidR="00520E17" w:rsidRPr="00B17C8E">
        <w:rPr>
          <w:rFonts w:asciiTheme="minorHAnsi" w:eastAsiaTheme="minorEastAsia" w:hAnsiTheme="minorHAnsi"/>
          <w:lang w:val="en-US"/>
        </w:rPr>
        <w:t xml:space="preserve">displayed </w:t>
      </w:r>
      <w:r w:rsidR="00AA3136" w:rsidRPr="00B17C8E">
        <w:rPr>
          <w:rFonts w:asciiTheme="minorHAnsi" w:eastAsiaTheme="minorEastAsia" w:hAnsiTheme="minorHAnsi"/>
          <w:lang w:val="en-US"/>
        </w:rPr>
        <w:t xml:space="preserve">relatively </w:t>
      </w:r>
      <w:r w:rsidR="00520E17" w:rsidRPr="00B17C8E">
        <w:rPr>
          <w:rFonts w:asciiTheme="minorHAnsi" w:eastAsiaTheme="minorEastAsia" w:hAnsiTheme="minorHAnsi"/>
          <w:lang w:val="en-US"/>
        </w:rPr>
        <w:t xml:space="preserve">lower methylation levels </w:t>
      </w:r>
      <w:r w:rsidR="00A53DA3" w:rsidRPr="00B17C8E">
        <w:rPr>
          <w:rFonts w:asciiTheme="minorHAnsi" w:eastAsiaTheme="minorEastAsia" w:hAnsiTheme="minorHAnsi"/>
          <w:lang w:val="en-US"/>
        </w:rPr>
        <w:t>in eosinophils (Table S</w:t>
      </w:r>
      <w:r w:rsidR="00A37DBD" w:rsidRPr="00B17C8E">
        <w:rPr>
          <w:rFonts w:asciiTheme="minorHAnsi" w:eastAsiaTheme="minorEastAsia" w:hAnsiTheme="minorHAnsi"/>
          <w:lang w:val="en-US"/>
        </w:rPr>
        <w:t>1</w:t>
      </w:r>
      <w:r w:rsidR="001D4CAF" w:rsidRPr="00B17C8E">
        <w:rPr>
          <w:rFonts w:asciiTheme="minorHAnsi" w:eastAsiaTheme="minorEastAsia" w:hAnsiTheme="minorHAnsi"/>
          <w:lang w:val="en-US"/>
        </w:rPr>
        <w:t>2</w:t>
      </w:r>
      <w:r w:rsidR="00A53DA3" w:rsidRPr="00B17C8E">
        <w:rPr>
          <w:rFonts w:asciiTheme="minorHAnsi" w:eastAsiaTheme="minorEastAsia" w:hAnsiTheme="minorHAnsi"/>
          <w:lang w:val="en-US"/>
        </w:rPr>
        <w:t>)</w:t>
      </w:r>
      <w:r w:rsidR="004C31A7" w:rsidRPr="00B17C8E">
        <w:rPr>
          <w:rFonts w:asciiTheme="minorHAnsi" w:eastAsiaTheme="minorEastAsia" w:hAnsiTheme="minorHAnsi"/>
          <w:lang w:val="en-US"/>
        </w:rPr>
        <w:t xml:space="preserve"> </w:t>
      </w:r>
      <w:r w:rsidR="00160BA7" w:rsidRPr="00B17C8E">
        <w:rPr>
          <w:rFonts w:asciiTheme="minorHAnsi" w:eastAsiaTheme="minorEastAsia" w:hAnsiTheme="minorHAnsi"/>
          <w:lang w:val="en-US"/>
        </w:rPr>
        <w:t>(</w:t>
      </w:r>
      <w:r w:rsidR="00FD2B3D" w:rsidRPr="00B17C8E">
        <w:rPr>
          <w:rFonts w:asciiTheme="minorHAnsi" w:eastAsiaTheme="minorEastAsia" w:hAnsiTheme="minorHAnsi"/>
          <w:i/>
          <w:iCs/>
          <w:lang w:val="en-US"/>
        </w:rPr>
        <w:t>P</w:t>
      </w:r>
      <w:r w:rsidR="00FD2B3D" w:rsidRPr="00B17C8E">
        <w:rPr>
          <w:rFonts w:asciiTheme="minorHAnsi" w:eastAsiaTheme="minorEastAsia" w:hAnsiTheme="minorHAnsi"/>
          <w:lang w:val="en-US"/>
        </w:rPr>
        <w:t xml:space="preserve"> </w:t>
      </w:r>
      <w:r w:rsidR="00852CC8" w:rsidRPr="00B17C8E">
        <w:rPr>
          <w:rFonts w:asciiTheme="minorHAnsi" w:eastAsiaTheme="minorEastAsia" w:hAnsiTheme="minorHAnsi"/>
          <w:lang w:val="en-US"/>
        </w:rPr>
        <w:t xml:space="preserve">value </w:t>
      </w:r>
      <w:r w:rsidR="00182587" w:rsidRPr="00B17C8E">
        <w:rPr>
          <w:rFonts w:asciiTheme="minorHAnsi" w:eastAsiaTheme="minorEastAsia" w:hAnsiTheme="minorHAnsi"/>
          <w:lang w:val="en-US"/>
        </w:rPr>
        <w:t>=</w:t>
      </w:r>
      <w:r w:rsidR="00A53DA3" w:rsidRPr="00B17C8E">
        <w:rPr>
          <w:rFonts w:asciiTheme="minorHAnsi" w:eastAsiaTheme="minorEastAsia" w:hAnsiTheme="minorHAnsi"/>
          <w:lang w:val="en-US"/>
        </w:rPr>
        <w:t xml:space="preserve"> 1.92×</w:t>
      </w:r>
      <w:r w:rsidR="004C31A7" w:rsidRPr="00B17C8E">
        <w:rPr>
          <w:rFonts w:asciiTheme="minorHAnsi" w:eastAsiaTheme="minorEastAsia" w:hAnsiTheme="minorHAnsi"/>
          <w:lang w:val="en-US"/>
        </w:rPr>
        <w:t xml:space="preserve"> </w:t>
      </w:r>
      <w:r w:rsidR="00A53DA3" w:rsidRPr="00B17C8E">
        <w:rPr>
          <w:rFonts w:asciiTheme="minorHAnsi" w:eastAsiaTheme="minorEastAsia" w:hAnsiTheme="minorHAnsi"/>
          <w:lang w:val="en-US"/>
        </w:rPr>
        <w:t>10</w:t>
      </w:r>
      <w:r w:rsidR="00A53DA3" w:rsidRPr="00B17C8E">
        <w:rPr>
          <w:rFonts w:asciiTheme="minorHAnsi" w:eastAsiaTheme="minorEastAsia" w:hAnsiTheme="minorHAnsi"/>
          <w:vertAlign w:val="superscript"/>
          <w:lang w:val="en-US"/>
        </w:rPr>
        <w:t>-24</w:t>
      </w:r>
      <w:r w:rsidR="00D542DD" w:rsidRPr="00B17C8E">
        <w:rPr>
          <w:rFonts w:asciiTheme="minorHAnsi" w:eastAsiaTheme="minorEastAsia" w:hAnsiTheme="minorHAnsi"/>
          <w:lang w:val="en-US"/>
        </w:rPr>
        <w:t>, Fisher exact test</w:t>
      </w:r>
      <w:r w:rsidR="00A53DA3" w:rsidRPr="00B17C8E">
        <w:rPr>
          <w:rFonts w:asciiTheme="minorHAnsi" w:eastAsiaTheme="minorEastAsia" w:hAnsiTheme="minorHAnsi"/>
          <w:lang w:val="en-US"/>
        </w:rPr>
        <w:t>)</w:t>
      </w:r>
      <w:r w:rsidR="008F5537" w:rsidRPr="00B17C8E">
        <w:rPr>
          <w:rFonts w:asciiTheme="minorHAnsi" w:eastAsiaTheme="minorEastAsia" w:hAnsiTheme="minorHAnsi"/>
          <w:lang w:val="en-US"/>
        </w:rPr>
        <w:t xml:space="preserve">. </w:t>
      </w:r>
    </w:p>
    <w:p w14:paraId="7AA85BD2" w14:textId="602D6396" w:rsidR="004D1FC5" w:rsidRPr="00B17C8E" w:rsidRDefault="008A6DED" w:rsidP="26A8C70F">
      <w:pPr>
        <w:widowControl w:val="0"/>
        <w:tabs>
          <w:tab w:val="left" w:pos="567"/>
        </w:tabs>
        <w:autoSpaceDE w:val="0"/>
        <w:autoSpaceDN w:val="0"/>
        <w:adjustRightInd w:val="0"/>
        <w:spacing w:before="100" w:beforeAutospacing="1" w:after="100" w:afterAutospacing="1" w:line="360" w:lineRule="auto"/>
        <w:rPr>
          <w:rFonts w:asciiTheme="minorHAnsi" w:eastAsiaTheme="minorEastAsia" w:hAnsiTheme="minorHAnsi"/>
          <w:lang w:val="en-US"/>
        </w:rPr>
      </w:pPr>
      <w:r w:rsidRPr="00B17C8E">
        <w:rPr>
          <w:rFonts w:asciiTheme="minorHAnsi" w:eastAsiaTheme="minorEastAsia" w:hAnsiTheme="minorHAnsi"/>
          <w:lang w:val="en-US"/>
        </w:rPr>
        <w:t xml:space="preserve">We next investigated whether CpG methylation within eosinophils was also associated with asthma in participants of the SLSJ study, and found all 14 CpGs to be significantly associated in subjects with a very broad age range of 2-56 years (Table S4). </w:t>
      </w:r>
      <w:r w:rsidR="00247AD6" w:rsidRPr="00B17C8E">
        <w:rPr>
          <w:rFonts w:asciiTheme="minorHAnsi" w:eastAsiaTheme="minorEastAsia" w:hAnsiTheme="minorHAnsi" w:cstheme="minorBidi"/>
          <w:lang w:val="en-US"/>
        </w:rPr>
        <w:t xml:space="preserve">CpG methylation in eosinophils was on average 18% lower in asthmatics (Table </w:t>
      </w:r>
      <w:r w:rsidR="005732D3" w:rsidRPr="00B17C8E">
        <w:rPr>
          <w:rFonts w:asciiTheme="minorHAnsi" w:eastAsiaTheme="minorEastAsia" w:hAnsiTheme="minorHAnsi" w:cstheme="minorBidi"/>
          <w:lang w:val="en-US"/>
        </w:rPr>
        <w:t>2</w:t>
      </w:r>
      <w:r w:rsidR="00FF66D0" w:rsidRPr="00B17C8E">
        <w:rPr>
          <w:rFonts w:asciiTheme="minorHAnsi" w:eastAsiaTheme="minorEastAsia" w:hAnsiTheme="minorHAnsi" w:cstheme="minorBidi"/>
          <w:lang w:val="en-US"/>
        </w:rPr>
        <w:t xml:space="preserve">, </w:t>
      </w:r>
      <w:r w:rsidR="00CA5E31" w:rsidRPr="00B17C8E">
        <w:rPr>
          <w:rFonts w:asciiTheme="minorHAnsi" w:eastAsiaTheme="minorEastAsia" w:hAnsiTheme="minorHAnsi" w:cstheme="minorBidi"/>
          <w:lang w:val="en-US"/>
        </w:rPr>
        <w:t xml:space="preserve">Figure </w:t>
      </w:r>
      <w:r w:rsidR="00DF274A" w:rsidRPr="00B17C8E">
        <w:rPr>
          <w:rFonts w:asciiTheme="minorHAnsi" w:eastAsiaTheme="minorEastAsia" w:hAnsiTheme="minorHAnsi" w:cstheme="minorBidi"/>
          <w:lang w:val="en-US"/>
        </w:rPr>
        <w:t>S1</w:t>
      </w:r>
      <w:r w:rsidR="00CA5E31" w:rsidRPr="00B17C8E">
        <w:rPr>
          <w:rFonts w:asciiTheme="minorHAnsi" w:eastAsiaTheme="minorEastAsia" w:hAnsiTheme="minorHAnsi" w:cstheme="minorBidi"/>
          <w:lang w:val="en-US"/>
        </w:rPr>
        <w:t>3</w:t>
      </w:r>
      <w:r w:rsidR="00247AD6" w:rsidRPr="00B17C8E">
        <w:rPr>
          <w:rFonts w:asciiTheme="minorHAnsi" w:eastAsiaTheme="minorEastAsia" w:hAnsiTheme="minorHAnsi" w:cstheme="minorBidi"/>
          <w:lang w:val="en-US"/>
        </w:rPr>
        <w:t>)</w:t>
      </w:r>
      <w:r w:rsidR="00082B4C" w:rsidRPr="00B17C8E">
        <w:rPr>
          <w:rFonts w:asciiTheme="minorHAnsi" w:eastAsiaTheme="minorEastAsia" w:hAnsiTheme="minorHAnsi" w:cstheme="minorBidi"/>
          <w:lang w:val="en-US"/>
        </w:rPr>
        <w:t>.</w:t>
      </w:r>
      <w:r w:rsidR="0005656D" w:rsidRPr="00B17C8E">
        <w:rPr>
          <w:rFonts w:asciiTheme="minorHAnsi" w:eastAsiaTheme="minorEastAsia" w:hAnsiTheme="minorHAnsi" w:cstheme="minorBidi"/>
          <w:lang w:val="en-US"/>
        </w:rPr>
        <w:t xml:space="preserve"> </w:t>
      </w:r>
      <w:r w:rsidR="00082B4C" w:rsidRPr="00B17C8E">
        <w:rPr>
          <w:rFonts w:asciiTheme="minorHAnsi" w:eastAsiaTheme="minorEastAsia" w:hAnsiTheme="minorHAnsi" w:cstheme="minorBidi"/>
          <w:lang w:val="en-US"/>
        </w:rPr>
        <w:t xml:space="preserve"> </w:t>
      </w:r>
      <w:r w:rsidR="008E5B75" w:rsidRPr="00B17C8E">
        <w:rPr>
          <w:rFonts w:asciiTheme="minorHAnsi" w:eastAsiaTheme="minorEastAsia" w:hAnsiTheme="minorHAnsi" w:cstheme="minorBidi"/>
          <w:lang w:val="en-US"/>
        </w:rPr>
        <w:t xml:space="preserve">Furthermore, </w:t>
      </w:r>
      <w:r w:rsidR="002C68AB" w:rsidRPr="00B17C8E">
        <w:rPr>
          <w:rFonts w:asciiTheme="minorHAnsi" w:eastAsiaTheme="minorEastAsia" w:hAnsiTheme="minorHAnsi" w:cstheme="minorBidi"/>
          <w:lang w:val="en-US"/>
        </w:rPr>
        <w:t xml:space="preserve">we found significant differential methylation </w:t>
      </w:r>
      <w:r w:rsidR="60EFB5D7" w:rsidRPr="00B17C8E">
        <w:rPr>
          <w:rFonts w:asciiTheme="minorHAnsi" w:eastAsiaTheme="minorEastAsia" w:hAnsiTheme="minorHAnsi" w:cstheme="minorBidi"/>
          <w:lang w:val="en-US"/>
        </w:rPr>
        <w:t xml:space="preserve">in relation to asthma </w:t>
      </w:r>
      <w:r w:rsidR="002C68AB" w:rsidRPr="00B17C8E">
        <w:rPr>
          <w:rFonts w:asciiTheme="minorHAnsi" w:eastAsiaTheme="minorEastAsia" w:hAnsiTheme="minorHAnsi" w:cstheme="minorBidi"/>
          <w:lang w:val="en-US"/>
        </w:rPr>
        <w:t xml:space="preserve">for </w:t>
      </w:r>
      <w:r w:rsidR="00C1767A" w:rsidRPr="00B17C8E">
        <w:rPr>
          <w:rFonts w:asciiTheme="minorHAnsi" w:eastAsiaTheme="minorEastAsia" w:hAnsiTheme="minorHAnsi" w:cstheme="minorBidi"/>
          <w:lang w:val="en-US"/>
        </w:rPr>
        <w:t xml:space="preserve">five </w:t>
      </w:r>
      <w:r w:rsidR="001B45A6" w:rsidRPr="00B17C8E">
        <w:rPr>
          <w:rFonts w:asciiTheme="minorHAnsi" w:eastAsiaTheme="minorEastAsia" w:hAnsiTheme="minorHAnsi" w:cstheme="minorBidi"/>
          <w:lang w:val="en-US"/>
        </w:rPr>
        <w:t>out of</w:t>
      </w:r>
      <w:r w:rsidR="002C68AB" w:rsidRPr="00B17C8E">
        <w:rPr>
          <w:rFonts w:asciiTheme="minorHAnsi" w:eastAsiaTheme="minorEastAsia" w:hAnsiTheme="minorHAnsi" w:cstheme="minorBidi"/>
          <w:lang w:val="en-US"/>
        </w:rPr>
        <w:t xml:space="preserve"> 14 CpGs in</w:t>
      </w:r>
      <w:r w:rsidR="00E7386F" w:rsidRPr="00B17C8E">
        <w:rPr>
          <w:rFonts w:asciiTheme="minorHAnsi" w:eastAsiaTheme="minorEastAsia" w:hAnsiTheme="minorHAnsi" w:cstheme="minorBidi"/>
          <w:lang w:val="en-US"/>
        </w:rPr>
        <w:t xml:space="preserve"> nasal </w:t>
      </w:r>
      <w:r w:rsidR="00EF5AC0" w:rsidRPr="00B17C8E">
        <w:rPr>
          <w:rFonts w:asciiTheme="minorHAnsi" w:eastAsiaTheme="minorEastAsia" w:hAnsiTheme="minorHAnsi" w:cstheme="minorBidi"/>
          <w:lang w:val="en-US"/>
        </w:rPr>
        <w:t>respiratory epithelial cells</w:t>
      </w:r>
      <w:r w:rsidR="00870A94" w:rsidRPr="00B17C8E">
        <w:fldChar w:fldCharType="begin"/>
      </w:r>
      <w:r w:rsidR="006023A3" w:rsidRPr="00B17C8E">
        <w:rPr>
          <w:rFonts w:eastAsiaTheme="minorEastAsia"/>
          <w:lang w:val="en-US"/>
        </w:rPr>
        <w:instrText xml:space="preserve"> ADDIN ZOTERO_ITEM CSL_CITATION {"citationID":"S4b3fENB","properties":{"formattedCitation":"{\\rtf \\super 13\\nosupersub{}}","plainCitation":"13"},"citationItems":[{"id":1101,"uris":["http://zotero.org/users/local/EAS6JUFe/items/2GPT6NUJ"],"uri":["http://zotero.org/users/local/EAS6JUFe/items/2GPT6NUJ"],"itemData":{"id":1101,"type":"article-journal","title":"The Nasal Methylome: A Key to Understanding Allergic Asthma","container-title":"American Journal of Respiratory and Critical Care Medicine","page":"829-831","volume":"195","issue":"6","source":"CrossRef","DOI":"10.1164/rccm.201608-1558LE","ISSN":"1073-449X, 1535-4970","shortTitle":"The Nasal Methylome","language":"en","author":[{"family":"Yang","given":"Ivana V."},{"family":"Richards","given":"Adam"},{"family":"Davidson","given":"Elizabeth J."},{"family":"Stevens","given":"Allen D."},{"family":"Kolakowski","given":"Christena A."},{"family":"Martin","given":"Richard J."},{"family":"Schwartz","given":"David A."}],"issued":{"date-parts":[["2017",3,15]]}}}],"schema":"https://github.com/citation-style-language/schema/raw/master/csl-citation.json"} </w:instrText>
      </w:r>
      <w:r w:rsidR="00870A94" w:rsidRPr="00B17C8E">
        <w:rPr>
          <w:rFonts w:eastAsiaTheme="minorEastAsia"/>
          <w:lang w:val="en-US"/>
        </w:rPr>
        <w:fldChar w:fldCharType="separate"/>
      </w:r>
      <w:r w:rsidR="0024033B" w:rsidRPr="00B17C8E">
        <w:rPr>
          <w:vertAlign w:val="superscript"/>
        </w:rPr>
        <w:t>13</w:t>
      </w:r>
      <w:r w:rsidR="00870A94" w:rsidRPr="00B17C8E">
        <w:fldChar w:fldCharType="end"/>
      </w:r>
      <w:r w:rsidR="00444D7F" w:rsidRPr="00B17C8E">
        <w:rPr>
          <w:rFonts w:asciiTheme="minorHAnsi" w:eastAsiaTheme="minorEastAsia" w:hAnsiTheme="minorHAnsi" w:cstheme="minorBidi"/>
          <w:lang w:val="en-US"/>
        </w:rPr>
        <w:t xml:space="preserve"> f</w:t>
      </w:r>
      <w:r w:rsidR="00E7386F" w:rsidRPr="00B17C8E">
        <w:rPr>
          <w:rFonts w:asciiTheme="minorHAnsi" w:eastAsiaTheme="minorEastAsia" w:hAnsiTheme="minorHAnsi" w:cstheme="minorBidi"/>
          <w:lang w:val="en-US"/>
        </w:rPr>
        <w:t>rom</w:t>
      </w:r>
      <w:r w:rsidR="00444D7F" w:rsidRPr="00B17C8E">
        <w:rPr>
          <w:rFonts w:asciiTheme="minorHAnsi" w:eastAsiaTheme="minorEastAsia" w:hAnsiTheme="minorHAnsi" w:cstheme="minorBidi"/>
          <w:lang w:val="en-US"/>
        </w:rPr>
        <w:t xml:space="preserve"> 16</w:t>
      </w:r>
      <w:r w:rsidR="009247EF" w:rsidRPr="00B17C8E">
        <w:rPr>
          <w:rFonts w:asciiTheme="minorHAnsi" w:eastAsiaTheme="minorEastAsia" w:hAnsiTheme="minorHAnsi" w:cstheme="minorBidi"/>
          <w:lang w:val="en-US"/>
        </w:rPr>
        <w:t>-year</w:t>
      </w:r>
      <w:r w:rsidR="00B2679B" w:rsidRPr="00B17C8E">
        <w:rPr>
          <w:rFonts w:asciiTheme="minorHAnsi" w:eastAsiaTheme="minorEastAsia" w:hAnsiTheme="minorHAnsi" w:cstheme="minorBidi"/>
          <w:lang w:val="en-US"/>
        </w:rPr>
        <w:t>-</w:t>
      </w:r>
      <w:r w:rsidR="00ED3D6B" w:rsidRPr="00B17C8E">
        <w:rPr>
          <w:rFonts w:asciiTheme="minorHAnsi" w:eastAsiaTheme="minorEastAsia" w:hAnsiTheme="minorHAnsi" w:cstheme="minorBidi"/>
          <w:lang w:val="en-US"/>
        </w:rPr>
        <w:t xml:space="preserve">old </w:t>
      </w:r>
      <w:r w:rsidR="00444D7F" w:rsidRPr="00B17C8E">
        <w:rPr>
          <w:rFonts w:asciiTheme="minorHAnsi" w:eastAsiaTheme="minorEastAsia" w:hAnsiTheme="minorHAnsi" w:cstheme="minorBidi"/>
          <w:lang w:val="en-US"/>
        </w:rPr>
        <w:t>children</w:t>
      </w:r>
      <w:r w:rsidR="001368DD" w:rsidRPr="00B17C8E">
        <w:rPr>
          <w:rFonts w:asciiTheme="minorHAnsi" w:eastAsiaTheme="minorEastAsia" w:hAnsiTheme="minorHAnsi" w:cstheme="minorBidi"/>
          <w:lang w:val="en-US"/>
        </w:rPr>
        <w:t xml:space="preserve"> </w:t>
      </w:r>
      <w:r w:rsidR="000E4D32" w:rsidRPr="00B17C8E">
        <w:rPr>
          <w:rFonts w:asciiTheme="minorHAnsi" w:eastAsiaTheme="minorEastAsia" w:hAnsiTheme="minorHAnsi" w:cstheme="minorBidi"/>
          <w:lang w:val="en-US"/>
        </w:rPr>
        <w:t>(</w:t>
      </w:r>
      <w:r w:rsidR="007C0F1B" w:rsidRPr="00B17C8E">
        <w:rPr>
          <w:rFonts w:asciiTheme="minorHAnsi" w:eastAsiaTheme="minorEastAsia" w:hAnsiTheme="minorHAnsi" w:cstheme="minorBidi"/>
          <w:lang w:val="en-US"/>
        </w:rPr>
        <w:t xml:space="preserve">enrichment </w:t>
      </w:r>
      <w:r w:rsidR="00FD2B3D" w:rsidRPr="00B17C8E">
        <w:rPr>
          <w:rFonts w:asciiTheme="minorHAnsi" w:eastAsiaTheme="minorEastAsia" w:hAnsiTheme="minorHAnsi" w:cstheme="minorBidi"/>
          <w:i/>
          <w:iCs/>
          <w:lang w:val="en-US"/>
        </w:rPr>
        <w:t>P</w:t>
      </w:r>
      <w:r w:rsidR="00FD2B3D" w:rsidRPr="00B17C8E">
        <w:rPr>
          <w:rFonts w:asciiTheme="minorHAnsi" w:eastAsiaTheme="minorEastAsia" w:hAnsiTheme="minorHAnsi" w:cstheme="minorBidi"/>
          <w:lang w:val="en-US"/>
        </w:rPr>
        <w:t xml:space="preserve"> </w:t>
      </w:r>
      <w:r w:rsidR="000E4D32" w:rsidRPr="00B17C8E">
        <w:rPr>
          <w:rFonts w:asciiTheme="minorHAnsi" w:eastAsiaTheme="minorEastAsia" w:hAnsiTheme="minorHAnsi" w:cstheme="minorBidi"/>
          <w:lang w:val="en-US"/>
        </w:rPr>
        <w:t xml:space="preserve">value = </w:t>
      </w:r>
      <w:r w:rsidR="002C68AB" w:rsidRPr="00B17C8E">
        <w:rPr>
          <w:rFonts w:asciiTheme="minorHAnsi" w:eastAsiaTheme="minorEastAsia" w:hAnsiTheme="minorHAnsi" w:cstheme="minorBidi"/>
          <w:lang w:val="en-US"/>
        </w:rPr>
        <w:t>3</w:t>
      </w:r>
      <w:r w:rsidR="000E4D32" w:rsidRPr="00B17C8E">
        <w:rPr>
          <w:rFonts w:asciiTheme="minorHAnsi" w:eastAsiaTheme="minorEastAsia" w:hAnsiTheme="minorHAnsi" w:cstheme="minorBidi"/>
          <w:lang w:val="en-US"/>
        </w:rPr>
        <w:t>.</w:t>
      </w:r>
      <w:r w:rsidR="002C68AB" w:rsidRPr="00B17C8E">
        <w:rPr>
          <w:rFonts w:asciiTheme="minorHAnsi" w:eastAsiaTheme="minorEastAsia" w:hAnsiTheme="minorHAnsi" w:cstheme="minorBidi"/>
          <w:lang w:val="en-US"/>
        </w:rPr>
        <w:t>8</w:t>
      </w:r>
      <w:r w:rsidR="000E4D32" w:rsidRPr="00B17C8E">
        <w:rPr>
          <w:rFonts w:asciiTheme="minorHAnsi" w:eastAsiaTheme="minorEastAsia" w:hAnsiTheme="minorHAnsi" w:cstheme="minorBidi"/>
          <w:lang w:val="en-US"/>
        </w:rPr>
        <w:t>× 10</w:t>
      </w:r>
      <w:r w:rsidR="000E4D32" w:rsidRPr="00B17C8E">
        <w:rPr>
          <w:rFonts w:asciiTheme="minorHAnsi" w:eastAsiaTheme="minorEastAsia" w:hAnsiTheme="minorHAnsi" w:cstheme="minorBidi"/>
          <w:vertAlign w:val="superscript"/>
          <w:lang w:val="en-US"/>
        </w:rPr>
        <w:t>-4</w:t>
      </w:r>
      <w:r w:rsidR="002C68AB" w:rsidRPr="00B17C8E">
        <w:rPr>
          <w:rFonts w:asciiTheme="minorHAnsi" w:eastAsiaTheme="minorEastAsia" w:hAnsiTheme="minorHAnsi" w:cstheme="minorBidi"/>
          <w:lang w:val="en-US"/>
        </w:rPr>
        <w:t xml:space="preserve">) </w:t>
      </w:r>
      <w:r w:rsidR="0FF700CD" w:rsidRPr="00B17C8E">
        <w:rPr>
          <w:rFonts w:asciiTheme="minorHAnsi" w:eastAsiaTheme="minorEastAsia" w:hAnsiTheme="minorHAnsi" w:cstheme="minorBidi"/>
          <w:lang w:val="en-US"/>
        </w:rPr>
        <w:t xml:space="preserve">(Table </w:t>
      </w:r>
      <w:r w:rsidR="005732D3" w:rsidRPr="00B17C8E">
        <w:rPr>
          <w:rFonts w:asciiTheme="minorHAnsi" w:eastAsiaTheme="minorEastAsia" w:hAnsiTheme="minorHAnsi" w:cstheme="minorBidi"/>
          <w:lang w:val="en-US"/>
        </w:rPr>
        <w:t>2</w:t>
      </w:r>
      <w:r w:rsidR="0FF700CD" w:rsidRPr="00B17C8E">
        <w:rPr>
          <w:rFonts w:asciiTheme="minorHAnsi" w:eastAsiaTheme="minorEastAsia" w:hAnsiTheme="minorHAnsi" w:cstheme="minorBidi"/>
          <w:lang w:val="en-US"/>
        </w:rPr>
        <w:t>)</w:t>
      </w:r>
      <w:r w:rsidR="00C03FBD" w:rsidRPr="00B17C8E">
        <w:rPr>
          <w:rFonts w:asciiTheme="minorHAnsi" w:eastAsiaTheme="minorEastAsia" w:hAnsiTheme="minorHAnsi" w:cstheme="minorBidi"/>
          <w:lang w:val="en-US"/>
        </w:rPr>
        <w:t>.</w:t>
      </w:r>
      <w:r w:rsidR="00635F46" w:rsidRPr="00B17C8E">
        <w:rPr>
          <w:rFonts w:asciiTheme="minorHAnsi" w:eastAsiaTheme="minorEastAsia" w:hAnsiTheme="minorHAnsi" w:cstheme="minorBidi"/>
          <w:lang w:val="en-US"/>
        </w:rPr>
        <w:t xml:space="preserve"> </w:t>
      </w:r>
    </w:p>
    <w:p w14:paraId="27D78FBC" w14:textId="77777777" w:rsidR="004D1FC5" w:rsidRPr="00B17C8E" w:rsidRDefault="004D1FC5" w:rsidP="00D73E08">
      <w:pPr>
        <w:widowControl w:val="0"/>
        <w:tabs>
          <w:tab w:val="left" w:pos="567"/>
        </w:tabs>
        <w:autoSpaceDE w:val="0"/>
        <w:autoSpaceDN w:val="0"/>
        <w:adjustRightInd w:val="0"/>
        <w:spacing w:before="100" w:beforeAutospacing="1" w:after="100" w:afterAutospacing="1" w:line="360" w:lineRule="auto"/>
        <w:rPr>
          <w:rFonts w:asciiTheme="minorHAnsi" w:eastAsiaTheme="minorEastAsia" w:hAnsiTheme="minorHAnsi"/>
          <w:b/>
          <w:bCs/>
          <w:lang w:val="en-US"/>
        </w:rPr>
      </w:pPr>
    </w:p>
    <w:p w14:paraId="36060391" w14:textId="22AED1D8" w:rsidR="00705EDB" w:rsidRPr="00B17C8E" w:rsidRDefault="26A8C70F" w:rsidP="26A8C70F">
      <w:pPr>
        <w:spacing w:before="100" w:beforeAutospacing="1" w:after="100" w:afterAutospacing="1" w:line="360" w:lineRule="auto"/>
        <w:rPr>
          <w:rFonts w:asciiTheme="minorHAnsi" w:eastAsiaTheme="minorEastAsia" w:hAnsiTheme="minorHAnsi"/>
          <w:b/>
          <w:bCs/>
          <w:lang w:val="en-US"/>
        </w:rPr>
      </w:pPr>
      <w:r w:rsidRPr="00B17C8E">
        <w:rPr>
          <w:rFonts w:asciiTheme="minorHAnsi" w:eastAsiaTheme="minorEastAsia" w:hAnsiTheme="minorHAnsi"/>
          <w:b/>
          <w:bCs/>
          <w:lang w:val="en-US"/>
        </w:rPr>
        <w:lastRenderedPageBreak/>
        <w:t>Functional and mediation analysis</w:t>
      </w:r>
    </w:p>
    <w:p w14:paraId="631D107F" w14:textId="26DD50DD" w:rsidR="009F5837" w:rsidRPr="00B17C8E" w:rsidRDefault="00EA0A34" w:rsidP="26A8C70F">
      <w:pPr>
        <w:spacing w:before="100" w:beforeAutospacing="1" w:after="100" w:afterAutospacing="1" w:line="360" w:lineRule="auto"/>
        <w:rPr>
          <w:rFonts w:asciiTheme="minorHAnsi" w:eastAsiaTheme="minorEastAsia" w:hAnsiTheme="minorHAnsi"/>
          <w:lang w:val="en-US"/>
        </w:rPr>
      </w:pPr>
      <w:r w:rsidRPr="00B17C8E">
        <w:rPr>
          <w:rFonts w:asciiTheme="minorHAnsi" w:eastAsiaTheme="minorEastAsia" w:hAnsiTheme="minorHAnsi"/>
          <w:lang w:val="en-US"/>
        </w:rPr>
        <w:t>F</w:t>
      </w:r>
      <w:r w:rsidR="00627515" w:rsidRPr="00B17C8E">
        <w:rPr>
          <w:rFonts w:asciiTheme="minorHAnsi" w:eastAsiaTheme="minorEastAsia" w:hAnsiTheme="minorHAnsi"/>
          <w:lang w:val="en-US"/>
        </w:rPr>
        <w:t xml:space="preserve">our </w:t>
      </w:r>
      <w:r w:rsidR="00096D70" w:rsidRPr="00B17C8E">
        <w:rPr>
          <w:rFonts w:asciiTheme="minorHAnsi" w:eastAsiaTheme="minorEastAsia" w:hAnsiTheme="minorHAnsi"/>
          <w:lang w:val="en-US"/>
        </w:rPr>
        <w:t xml:space="preserve">of 14 </w:t>
      </w:r>
      <w:r w:rsidR="001177FF" w:rsidRPr="00B17C8E">
        <w:rPr>
          <w:rFonts w:asciiTheme="minorHAnsi" w:eastAsiaTheme="minorEastAsia" w:hAnsiTheme="minorHAnsi"/>
          <w:lang w:val="en-US"/>
        </w:rPr>
        <w:t>CpGs</w:t>
      </w:r>
      <w:r w:rsidR="00EB1965" w:rsidRPr="00B17C8E">
        <w:rPr>
          <w:rFonts w:asciiTheme="minorHAnsi" w:eastAsia="MS ??" w:hAnsiTheme="minorHAnsi" w:cs="Arial"/>
          <w:lang w:val="en-US"/>
        </w:rPr>
        <w:t xml:space="preserve"> </w:t>
      </w:r>
      <w:r w:rsidR="008F5537" w:rsidRPr="00B17C8E">
        <w:rPr>
          <w:rFonts w:asciiTheme="minorHAnsi" w:eastAsia="MS ??" w:hAnsiTheme="minorHAnsi" w:cs="Arial"/>
          <w:lang w:val="en-US"/>
        </w:rPr>
        <w:t>associate</w:t>
      </w:r>
      <w:r w:rsidRPr="00B17C8E">
        <w:rPr>
          <w:rFonts w:asciiTheme="minorHAnsi" w:eastAsia="MS ??" w:hAnsiTheme="minorHAnsi" w:cs="Arial"/>
          <w:lang w:val="en-US"/>
        </w:rPr>
        <w:t>d</w:t>
      </w:r>
      <w:r w:rsidR="00EB1965" w:rsidRPr="00B17C8E">
        <w:rPr>
          <w:rFonts w:asciiTheme="minorHAnsi" w:eastAsia="MS ??" w:hAnsiTheme="minorHAnsi" w:cs="Arial"/>
          <w:lang w:val="en-US"/>
        </w:rPr>
        <w:t xml:space="preserve"> with</w:t>
      </w:r>
      <w:r w:rsidR="00627515" w:rsidRPr="00B17C8E">
        <w:rPr>
          <w:rFonts w:asciiTheme="minorHAnsi" w:eastAsiaTheme="minorEastAsia" w:hAnsiTheme="minorHAnsi"/>
          <w:lang w:val="en-US"/>
        </w:rPr>
        <w:t xml:space="preserve"> SNPs</w:t>
      </w:r>
      <w:r w:rsidR="008B67E6" w:rsidRPr="00B17C8E">
        <w:rPr>
          <w:rFonts w:asciiTheme="minorHAnsi" w:eastAsiaTheme="minorEastAsia" w:hAnsiTheme="minorHAnsi"/>
          <w:lang w:val="en-US"/>
        </w:rPr>
        <w:t xml:space="preserve"> within 250 </w:t>
      </w:r>
      <w:r w:rsidR="00696CA9" w:rsidRPr="00B17C8E">
        <w:rPr>
          <w:rFonts w:asciiTheme="minorHAnsi" w:eastAsia="MS ??" w:hAnsiTheme="minorHAnsi" w:cs="Arial"/>
          <w:lang w:val="en-US"/>
        </w:rPr>
        <w:t>kb</w:t>
      </w:r>
      <w:r w:rsidR="004C31A7" w:rsidRPr="00B17C8E">
        <w:rPr>
          <w:rFonts w:asciiTheme="minorHAnsi" w:eastAsiaTheme="minorEastAsia" w:hAnsiTheme="minorHAnsi"/>
          <w:lang w:val="en-US"/>
        </w:rPr>
        <w:t xml:space="preserve"> </w:t>
      </w:r>
      <w:r w:rsidR="008B67E6" w:rsidRPr="00B17C8E">
        <w:rPr>
          <w:rFonts w:asciiTheme="minorHAnsi" w:eastAsiaTheme="minorEastAsia" w:hAnsiTheme="minorHAnsi"/>
          <w:lang w:val="en-US"/>
        </w:rPr>
        <w:t>(</w:t>
      </w:r>
      <w:r w:rsidR="008B67E6" w:rsidRPr="00B17C8E">
        <w:rPr>
          <w:rFonts w:asciiTheme="minorHAnsi" w:hAnsiTheme="minorHAnsi"/>
          <w:i/>
          <w:iCs/>
          <w:lang w:val="en-US"/>
        </w:rPr>
        <w:t>cis</w:t>
      </w:r>
      <w:r w:rsidR="008B67E6" w:rsidRPr="00B17C8E">
        <w:rPr>
          <w:rFonts w:asciiTheme="minorHAnsi" w:eastAsiaTheme="minorEastAsia" w:hAnsiTheme="minorHAnsi"/>
          <w:lang w:val="en-US"/>
        </w:rPr>
        <w:t>-MeQTL)</w:t>
      </w:r>
      <w:r w:rsidR="00627515" w:rsidRPr="00B17C8E">
        <w:rPr>
          <w:rFonts w:asciiTheme="minorHAnsi" w:eastAsiaTheme="minorEastAsia" w:hAnsiTheme="minorHAnsi"/>
          <w:lang w:val="en-US"/>
        </w:rPr>
        <w:t xml:space="preserve"> (</w:t>
      </w:r>
      <w:r w:rsidR="007C4F72" w:rsidRPr="00B17C8E">
        <w:rPr>
          <w:rFonts w:asciiTheme="minorHAnsi" w:eastAsiaTheme="minorEastAsia" w:hAnsiTheme="minorHAnsi"/>
          <w:lang w:val="en-US"/>
        </w:rPr>
        <w:t>Table S1</w:t>
      </w:r>
      <w:r w:rsidR="007B2B4F" w:rsidRPr="00B17C8E">
        <w:rPr>
          <w:rFonts w:asciiTheme="minorHAnsi" w:eastAsiaTheme="minorEastAsia" w:hAnsiTheme="minorHAnsi"/>
          <w:lang w:val="en-US"/>
        </w:rPr>
        <w:t>3</w:t>
      </w:r>
      <w:r w:rsidR="00627515" w:rsidRPr="00B17C8E">
        <w:rPr>
          <w:rFonts w:asciiTheme="minorHAnsi" w:eastAsiaTheme="minorEastAsia" w:hAnsiTheme="minorHAnsi"/>
          <w:lang w:val="en-US"/>
        </w:rPr>
        <w:t>)</w:t>
      </w:r>
      <w:r w:rsidR="00E7759F" w:rsidRPr="00B17C8E">
        <w:rPr>
          <w:rFonts w:asciiTheme="minorHAnsi" w:eastAsiaTheme="minorEastAsia" w:hAnsiTheme="minorHAnsi"/>
          <w:lang w:val="en-US"/>
        </w:rPr>
        <w:t xml:space="preserve">, including </w:t>
      </w:r>
      <w:r w:rsidR="00E7759F" w:rsidRPr="00B17C8E">
        <w:rPr>
          <w:rFonts w:asciiTheme="minorHAnsi" w:hAnsiTheme="minorHAnsi"/>
          <w:i/>
          <w:iCs/>
          <w:lang w:val="en-US"/>
        </w:rPr>
        <w:t>rs9425436</w:t>
      </w:r>
      <w:r w:rsidR="00020B8B" w:rsidRPr="00B17C8E">
        <w:rPr>
          <w:rFonts w:asciiTheme="minorHAnsi" w:eastAsiaTheme="minorEastAsia" w:hAnsiTheme="minorHAnsi"/>
          <w:lang w:val="en-US"/>
        </w:rPr>
        <w:t xml:space="preserve"> that associated with CpG methylation of cg01770400 in </w:t>
      </w:r>
      <w:r w:rsidR="00020B8B" w:rsidRPr="00B17C8E">
        <w:rPr>
          <w:rFonts w:asciiTheme="minorHAnsi" w:eastAsiaTheme="minorEastAsia" w:hAnsiTheme="minorHAnsi"/>
          <w:i/>
          <w:iCs/>
          <w:lang w:val="en-US"/>
        </w:rPr>
        <w:t>SERPINC1</w:t>
      </w:r>
      <w:r w:rsidR="00020B8B" w:rsidRPr="00B17C8E">
        <w:rPr>
          <w:rFonts w:asciiTheme="minorHAnsi" w:eastAsiaTheme="minorEastAsia" w:hAnsiTheme="minorHAnsi"/>
          <w:lang w:val="en-US"/>
        </w:rPr>
        <w:t xml:space="preserve"> (p = 5.6 ×10</w:t>
      </w:r>
      <w:r w:rsidR="00020B8B" w:rsidRPr="00B17C8E">
        <w:rPr>
          <w:rFonts w:asciiTheme="minorHAnsi" w:eastAsiaTheme="minorEastAsia" w:hAnsiTheme="minorHAnsi"/>
          <w:vertAlign w:val="superscript"/>
          <w:lang w:val="en-US"/>
        </w:rPr>
        <w:t>-4</w:t>
      </w:r>
      <w:r w:rsidR="00020B8B" w:rsidRPr="00B17C8E">
        <w:rPr>
          <w:rFonts w:asciiTheme="minorHAnsi" w:eastAsiaTheme="minorEastAsia" w:hAnsiTheme="minorHAnsi"/>
          <w:lang w:val="en-US"/>
        </w:rPr>
        <w:t>)</w:t>
      </w:r>
      <w:r w:rsidR="00E7759F" w:rsidRPr="00B17C8E">
        <w:rPr>
          <w:rFonts w:asciiTheme="minorHAnsi" w:eastAsiaTheme="minorEastAsia" w:hAnsiTheme="minorHAnsi"/>
          <w:lang w:val="en-US"/>
        </w:rPr>
        <w:t xml:space="preserve">. </w:t>
      </w:r>
      <w:r w:rsidR="008F35DA" w:rsidRPr="00B17C8E">
        <w:rPr>
          <w:rFonts w:asciiTheme="minorHAnsi" w:eastAsiaTheme="minorEastAsia" w:hAnsiTheme="minorHAnsi"/>
          <w:lang w:val="en-US"/>
        </w:rPr>
        <w:t xml:space="preserve">One of these SNPs was previously related to asthma: </w:t>
      </w:r>
      <w:r w:rsidR="00FD2B3D" w:rsidRPr="00B17C8E">
        <w:rPr>
          <w:rFonts w:asciiTheme="minorHAnsi" w:eastAsiaTheme="minorEastAsia" w:hAnsiTheme="minorHAnsi"/>
          <w:i/>
          <w:iCs/>
          <w:lang w:val="en-US"/>
        </w:rPr>
        <w:t>rs9425436</w:t>
      </w:r>
      <w:r w:rsidR="00E7759F" w:rsidRPr="00B17C8E">
        <w:rPr>
          <w:rFonts w:asciiTheme="minorHAnsi" w:eastAsiaTheme="minorEastAsia" w:hAnsiTheme="minorHAnsi"/>
          <w:lang w:val="en-US"/>
        </w:rPr>
        <w:t xml:space="preserve"> was in strong LD (r</w:t>
      </w:r>
      <w:r w:rsidR="00E7759F" w:rsidRPr="00B17C8E">
        <w:rPr>
          <w:rFonts w:asciiTheme="minorHAnsi" w:eastAsiaTheme="minorEastAsia" w:hAnsiTheme="minorHAnsi"/>
          <w:vertAlign w:val="superscript"/>
          <w:lang w:val="en-US"/>
        </w:rPr>
        <w:t>2</w:t>
      </w:r>
      <w:r w:rsidR="00E7759F" w:rsidRPr="00B17C8E">
        <w:rPr>
          <w:rFonts w:asciiTheme="minorHAnsi" w:eastAsiaTheme="minorEastAsia" w:hAnsiTheme="minorHAnsi"/>
          <w:lang w:val="en-US"/>
        </w:rPr>
        <w:t xml:space="preserve">=0.95) with </w:t>
      </w:r>
      <w:r w:rsidR="00E7759F" w:rsidRPr="00B17C8E">
        <w:rPr>
          <w:rFonts w:asciiTheme="minorHAnsi" w:hAnsiTheme="minorHAnsi"/>
          <w:i/>
          <w:iCs/>
          <w:lang w:val="en-US"/>
        </w:rPr>
        <w:t>rs4652298</w:t>
      </w:r>
      <w:r w:rsidR="00E7759F" w:rsidRPr="00B17C8E">
        <w:rPr>
          <w:rFonts w:asciiTheme="minorHAnsi" w:eastAsiaTheme="minorEastAsia" w:hAnsiTheme="minorHAnsi"/>
          <w:lang w:val="en-US"/>
        </w:rPr>
        <w:t xml:space="preserve"> in </w:t>
      </w:r>
      <w:r w:rsidR="00E7759F" w:rsidRPr="00B17C8E">
        <w:rPr>
          <w:rFonts w:asciiTheme="minorHAnsi" w:eastAsiaTheme="minorEastAsia" w:hAnsiTheme="minorHAnsi"/>
          <w:i/>
          <w:iCs/>
          <w:lang w:val="en-US"/>
        </w:rPr>
        <w:t xml:space="preserve">ZBTB37 </w:t>
      </w:r>
      <w:r w:rsidR="00E7759F" w:rsidRPr="00B17C8E">
        <w:rPr>
          <w:rFonts w:asciiTheme="minorHAnsi" w:eastAsiaTheme="minorEastAsia" w:hAnsiTheme="minorHAnsi"/>
          <w:lang w:val="en-US"/>
        </w:rPr>
        <w:t>that</w:t>
      </w:r>
      <w:r w:rsidR="00112BE4" w:rsidRPr="00B17C8E">
        <w:rPr>
          <w:rFonts w:asciiTheme="minorHAnsi" w:eastAsiaTheme="minorEastAsia" w:hAnsiTheme="minorHAnsi"/>
          <w:lang w:val="en-US"/>
        </w:rPr>
        <w:t xml:space="preserve"> </w:t>
      </w:r>
      <w:r w:rsidR="004E75D1" w:rsidRPr="00B17C8E">
        <w:rPr>
          <w:rFonts w:asciiTheme="minorHAnsi" w:eastAsiaTheme="minorEastAsia" w:hAnsiTheme="minorHAnsi"/>
          <w:lang w:val="en-US"/>
        </w:rPr>
        <w:t xml:space="preserve">has previously </w:t>
      </w:r>
      <w:r w:rsidR="00112BE4" w:rsidRPr="00B17C8E">
        <w:rPr>
          <w:rFonts w:asciiTheme="minorHAnsi" w:eastAsiaTheme="minorEastAsia" w:hAnsiTheme="minorHAnsi"/>
          <w:lang w:val="en-US"/>
        </w:rPr>
        <w:t>show</w:t>
      </w:r>
      <w:r w:rsidR="004E75D1" w:rsidRPr="00B17C8E">
        <w:rPr>
          <w:rFonts w:asciiTheme="minorHAnsi" w:eastAsiaTheme="minorEastAsia" w:hAnsiTheme="minorHAnsi"/>
          <w:lang w:val="en-US"/>
        </w:rPr>
        <w:t>n</w:t>
      </w:r>
      <w:r w:rsidR="00E7759F" w:rsidRPr="00B17C8E">
        <w:rPr>
          <w:rFonts w:asciiTheme="minorHAnsi" w:eastAsiaTheme="minorEastAsia" w:hAnsiTheme="minorHAnsi"/>
          <w:lang w:val="en-US"/>
        </w:rPr>
        <w:t xml:space="preserve"> </w:t>
      </w:r>
      <w:r w:rsidR="00112BE4" w:rsidRPr="00B17C8E">
        <w:rPr>
          <w:rFonts w:asciiTheme="minorHAnsi" w:eastAsiaTheme="minorEastAsia" w:hAnsiTheme="minorHAnsi"/>
          <w:lang w:val="en-US"/>
        </w:rPr>
        <w:t xml:space="preserve">evidence for association with asthma </w:t>
      </w:r>
      <w:r w:rsidR="00E7759F" w:rsidRPr="00B17C8E">
        <w:rPr>
          <w:rFonts w:asciiTheme="minorHAnsi" w:eastAsiaTheme="minorEastAsia" w:hAnsiTheme="minorHAnsi"/>
          <w:lang w:val="en-US"/>
        </w:rPr>
        <w:t>(</w:t>
      </w:r>
      <w:r w:rsidR="00FD2B3D" w:rsidRPr="00B17C8E">
        <w:rPr>
          <w:rFonts w:asciiTheme="minorHAnsi" w:eastAsiaTheme="minorEastAsia" w:hAnsiTheme="minorHAnsi"/>
          <w:i/>
          <w:iCs/>
          <w:lang w:val="en-US"/>
        </w:rPr>
        <w:t>P</w:t>
      </w:r>
      <w:r w:rsidR="00E7759F" w:rsidRPr="00B17C8E">
        <w:rPr>
          <w:rFonts w:asciiTheme="minorHAnsi" w:eastAsiaTheme="minorEastAsia" w:hAnsiTheme="minorHAnsi"/>
          <w:lang w:val="en-US"/>
        </w:rPr>
        <w:t xml:space="preserve"> = 2.7 ×10</w:t>
      </w:r>
      <w:r w:rsidR="00E7759F" w:rsidRPr="00B17C8E">
        <w:rPr>
          <w:rFonts w:asciiTheme="minorHAnsi" w:eastAsiaTheme="minorEastAsia" w:hAnsiTheme="minorHAnsi"/>
          <w:vertAlign w:val="superscript"/>
          <w:lang w:val="en-US"/>
        </w:rPr>
        <w:t>-3</w:t>
      </w:r>
      <w:r w:rsidR="00E7759F" w:rsidRPr="00B17C8E">
        <w:rPr>
          <w:rFonts w:asciiTheme="minorHAnsi" w:eastAsiaTheme="minorEastAsia" w:hAnsiTheme="minorHAnsi"/>
          <w:lang w:val="en-US"/>
        </w:rPr>
        <w:t xml:space="preserve">) </w:t>
      </w:r>
      <w:r w:rsidR="00112BE4" w:rsidRPr="00B17C8E">
        <w:rPr>
          <w:rFonts w:asciiTheme="minorHAnsi" w:eastAsiaTheme="minorEastAsia" w:hAnsiTheme="minorHAnsi"/>
          <w:lang w:val="en-US"/>
        </w:rPr>
        <w:t xml:space="preserve">in the GABRIEL </w:t>
      </w:r>
      <w:r w:rsidR="00E95DEF" w:rsidRPr="00B17C8E">
        <w:rPr>
          <w:rFonts w:asciiTheme="minorHAnsi" w:eastAsiaTheme="minorEastAsia" w:hAnsiTheme="minorHAnsi"/>
          <w:lang w:val="en-US"/>
        </w:rPr>
        <w:t>GWAS</w:t>
      </w:r>
      <w:r w:rsidR="00112BE4" w:rsidRPr="00B17C8E">
        <w:fldChar w:fldCharType="begin"/>
      </w:r>
      <w:r w:rsidR="006023A3" w:rsidRPr="00B17C8E">
        <w:rPr>
          <w:rFonts w:asciiTheme="minorHAnsi" w:hAnsiTheme="minorHAnsi"/>
          <w:lang w:val="en-US"/>
        </w:rPr>
        <w:instrText xml:space="preserve"> ADDIN ZOTERO_ITEM CSL_CITATION {"citationID":"6igQsEm3","properties":{"formattedCitation":"{\\rtf \\super 4\\nosupersub{}}","plainCitation":"4"},"citationItems":[{"id":778,"uris":["http://zotero.org/users/local/EAS6JUFe/items/37BC8VBA"],"uri":["http://zotero.org/users/local/EAS6JUFe/items/37BC8VBA"],"itemData":{"id":778,"type":"article-journal","title":"A Large-Scale, Consortium-Based Genomewide Association Study of Asthma","container-title":"New England Journal of Medicine","page":"1211-1221","volume":"363","issue":"13","DOI":"10.1056/NEJMoa0906312","ISSN":"0028-4793","journalAbbreviation":"N Engl J Med","author":[{"family":"Moffatt","given":"Miriam F."},{"family":"Gut","given":"Ivo G."},{"family":"Demenais","given":"Florence"},{"family":"Strachan","given":"David P."},{"family":"Bouzigon","given":"Emmanuelle"},{"family":"Heath","given":"Simon"},{"family":"Mutius","given":"Erika","non-dropping-particle":"von"},{"family":"Farrall","given":"Martin"},{"family":"Lathrop","given":"Mark"},{"family":"Cookson","given":"William O.C.M."}],"issued":{"date-parts":[["2010",9,22]]}}}],"schema":"https://github.com/citation-style-language/schema/raw/master/csl-citation.json"} </w:instrText>
      </w:r>
      <w:r w:rsidR="00112BE4" w:rsidRPr="00B17C8E">
        <w:rPr>
          <w:rFonts w:asciiTheme="minorHAnsi" w:hAnsiTheme="minorHAnsi"/>
          <w:lang w:val="en-US"/>
        </w:rPr>
        <w:fldChar w:fldCharType="separate"/>
      </w:r>
      <w:r w:rsidR="0024033B" w:rsidRPr="00B17C8E">
        <w:rPr>
          <w:rFonts w:hAnsiTheme="minorHAnsi"/>
          <w:vertAlign w:val="superscript"/>
        </w:rPr>
        <w:t>4</w:t>
      </w:r>
      <w:r w:rsidR="00112BE4" w:rsidRPr="00B17C8E">
        <w:fldChar w:fldCharType="end"/>
      </w:r>
      <w:r w:rsidR="00112BE4" w:rsidRPr="00B17C8E">
        <w:rPr>
          <w:rFonts w:asciiTheme="minorHAnsi" w:eastAsiaTheme="minorEastAsia" w:hAnsiTheme="minorHAnsi"/>
          <w:lang w:val="en-US"/>
        </w:rPr>
        <w:t xml:space="preserve">. </w:t>
      </w:r>
      <w:r w:rsidR="009F5837" w:rsidRPr="00B17C8E">
        <w:rPr>
          <w:rFonts w:asciiTheme="minorHAnsi" w:eastAsiaTheme="minorEastAsia" w:hAnsiTheme="minorHAnsi"/>
          <w:lang w:val="en-US"/>
        </w:rPr>
        <w:t>M</w:t>
      </w:r>
      <w:r w:rsidR="008B67E6" w:rsidRPr="00B17C8E">
        <w:rPr>
          <w:rFonts w:asciiTheme="minorHAnsi" w:eastAsiaTheme="minorEastAsia" w:hAnsiTheme="minorHAnsi"/>
          <w:lang w:val="en-US"/>
        </w:rPr>
        <w:t xml:space="preserve">ediation analysis </w:t>
      </w:r>
      <w:r w:rsidR="009F5837" w:rsidRPr="00B17C8E">
        <w:rPr>
          <w:rFonts w:asciiTheme="minorHAnsi" w:eastAsiaTheme="minorEastAsia" w:hAnsiTheme="minorHAnsi"/>
          <w:lang w:val="en-US"/>
        </w:rPr>
        <w:t xml:space="preserve">revealed that </w:t>
      </w:r>
      <w:r w:rsidR="00627515" w:rsidRPr="00B17C8E">
        <w:rPr>
          <w:rFonts w:asciiTheme="minorHAnsi" w:eastAsiaTheme="minorEastAsia" w:hAnsiTheme="minorHAnsi"/>
          <w:lang w:val="en-US"/>
        </w:rPr>
        <w:t>1</w:t>
      </w:r>
      <w:r w:rsidR="003519D4" w:rsidRPr="00B17C8E">
        <w:rPr>
          <w:rFonts w:asciiTheme="minorHAnsi" w:eastAsiaTheme="minorEastAsia" w:hAnsiTheme="minorHAnsi"/>
          <w:lang w:val="en-US"/>
        </w:rPr>
        <w:t>4.4</w:t>
      </w:r>
      <w:r w:rsidR="00627515" w:rsidRPr="00B17C8E">
        <w:rPr>
          <w:rFonts w:asciiTheme="minorHAnsi" w:eastAsiaTheme="minorEastAsia" w:hAnsiTheme="minorHAnsi"/>
          <w:lang w:val="en-US"/>
        </w:rPr>
        <w:t xml:space="preserve">% </w:t>
      </w:r>
      <w:r w:rsidR="00E167C7" w:rsidRPr="00B17C8E">
        <w:rPr>
          <w:rFonts w:asciiTheme="minorHAnsi" w:eastAsiaTheme="minorEastAsia" w:hAnsiTheme="minorHAnsi"/>
          <w:lang w:val="en-US"/>
        </w:rPr>
        <w:t xml:space="preserve">of the SNP </w:t>
      </w:r>
      <w:r w:rsidR="009F5837" w:rsidRPr="00B17C8E">
        <w:rPr>
          <w:rFonts w:asciiTheme="minorHAnsi" w:hAnsiTheme="minorHAnsi"/>
          <w:i/>
          <w:iCs/>
          <w:lang w:val="en-US"/>
        </w:rPr>
        <w:t xml:space="preserve">rs9425436 </w:t>
      </w:r>
      <w:r w:rsidR="00E167C7" w:rsidRPr="00B17C8E">
        <w:rPr>
          <w:rFonts w:asciiTheme="minorHAnsi" w:eastAsiaTheme="minorEastAsia" w:hAnsiTheme="minorHAnsi"/>
          <w:lang w:val="en-US"/>
        </w:rPr>
        <w:t xml:space="preserve">effect on asthma was due to CpG methylation </w:t>
      </w:r>
      <w:r w:rsidR="009F5837" w:rsidRPr="00B17C8E">
        <w:rPr>
          <w:rFonts w:asciiTheme="minorHAnsi" w:eastAsiaTheme="minorEastAsia" w:hAnsiTheme="minorHAnsi"/>
          <w:lang w:val="en-US"/>
        </w:rPr>
        <w:t xml:space="preserve">of cg01770400 </w:t>
      </w:r>
      <w:r w:rsidR="007C4F72" w:rsidRPr="00B17C8E">
        <w:rPr>
          <w:rFonts w:asciiTheme="minorHAnsi" w:eastAsiaTheme="minorEastAsia" w:hAnsiTheme="minorHAnsi"/>
          <w:lang w:val="en-US"/>
        </w:rPr>
        <w:t>(Table S1</w:t>
      </w:r>
      <w:r w:rsidR="007B2B4F" w:rsidRPr="00B17C8E">
        <w:rPr>
          <w:rFonts w:asciiTheme="minorHAnsi" w:eastAsiaTheme="minorEastAsia" w:hAnsiTheme="minorHAnsi"/>
          <w:lang w:val="en-US"/>
        </w:rPr>
        <w:t>4</w:t>
      </w:r>
      <w:r w:rsidR="007C4F72" w:rsidRPr="00B17C8E">
        <w:rPr>
          <w:rFonts w:asciiTheme="minorHAnsi" w:eastAsiaTheme="minorEastAsia" w:hAnsiTheme="minorHAnsi"/>
          <w:lang w:val="en-US"/>
        </w:rPr>
        <w:t>)</w:t>
      </w:r>
      <w:r w:rsidR="00E167C7" w:rsidRPr="00B17C8E">
        <w:rPr>
          <w:rFonts w:asciiTheme="minorHAnsi" w:eastAsiaTheme="minorEastAsia" w:hAnsiTheme="minorHAnsi"/>
          <w:lang w:val="en-US"/>
        </w:rPr>
        <w:t>.</w:t>
      </w:r>
    </w:p>
    <w:p w14:paraId="0BB102A2" w14:textId="0E255123" w:rsidR="00C0773C" w:rsidRPr="00B17C8E" w:rsidRDefault="00D81D4B" w:rsidP="26A8C70F">
      <w:pPr>
        <w:spacing w:before="100" w:beforeAutospacing="1" w:after="100" w:afterAutospacing="1" w:line="360" w:lineRule="auto"/>
        <w:rPr>
          <w:rFonts w:asciiTheme="minorHAnsi" w:hAnsiTheme="minorHAnsi"/>
          <w:lang w:val="en-US"/>
        </w:rPr>
      </w:pPr>
      <w:r w:rsidRPr="00B17C8E">
        <w:rPr>
          <w:rFonts w:asciiTheme="minorHAnsi" w:hAnsiTheme="minorHAnsi"/>
          <w:lang w:val="en-US"/>
        </w:rPr>
        <w:t xml:space="preserve">The </w:t>
      </w:r>
      <w:r w:rsidR="5A1235AF" w:rsidRPr="00B17C8E">
        <w:rPr>
          <w:rFonts w:asciiTheme="minorHAnsi" w:hAnsiTheme="minorHAnsi"/>
          <w:lang w:val="en-US"/>
        </w:rPr>
        <w:t>14</w:t>
      </w:r>
      <w:r w:rsidRPr="00B17C8E">
        <w:rPr>
          <w:rFonts w:asciiTheme="minorHAnsi" w:hAnsiTheme="minorHAnsi"/>
          <w:lang w:val="en-US"/>
        </w:rPr>
        <w:t xml:space="preserve"> r</w:t>
      </w:r>
      <w:r w:rsidR="00B74EBA" w:rsidRPr="00B17C8E">
        <w:rPr>
          <w:rFonts w:asciiTheme="minorHAnsi" w:hAnsiTheme="minorHAnsi"/>
          <w:lang w:val="en-US"/>
        </w:rPr>
        <w:t>eplicated CpGs were significantly enriched for enhancer markers (13 out of 14) in whole blood</w:t>
      </w:r>
      <w:r w:rsidR="00820856" w:rsidRPr="00B17C8E">
        <w:rPr>
          <w:rFonts w:asciiTheme="minorHAnsi" w:hAnsiTheme="minorHAnsi"/>
          <w:lang w:val="en-US"/>
        </w:rPr>
        <w:t xml:space="preserve"> Roadmap and Encode data</w:t>
      </w:r>
      <w:r w:rsidR="00A35440" w:rsidRPr="00B17C8E">
        <w:fldChar w:fldCharType="begin"/>
      </w:r>
      <w:r w:rsidR="00BC58EC" w:rsidRPr="00B17C8E">
        <w:instrText xml:space="preserve"> ADDIN ZOTERO_ITEM CSL_CITATION {"citationID":"ymUYkeC6","properties":{"formattedCitation":"{\\rtf \\super 28\\nosupersub{}}","plainCitation":"28"},"citationItems":[{"id":964,"uris":["http://zotero.org/users/local/EAS6JUFe/items/PWKTM4KS"],"uri":["http://zotero.org/users/local/EAS6JUFe/items/PWKTM4KS"],"itemData":{"id":964,"type":"article-journal","title":"Integrative analysis of 111 reference human epigenomes","container-title":"Nature","volume":"518","DOI":"10.1038/nature14248","journalAbbreviation":"Nature","author":[{"family":"Kundaje","given":"A."},{"family":"Meuleman","given":"W."},{"family":"Ernst","given":"J."},{"family":"Bilenky","given":"M."},{"family":"Yen","given":"A."}],"issued":{"date-parts":[["2015"]]}}}],"schema":"https://github.com/citation-style-language/schema/raw/master/csl-citation.json"} </w:instrText>
      </w:r>
      <w:r w:rsidR="00A35440" w:rsidRPr="00B17C8E">
        <w:fldChar w:fldCharType="separate"/>
      </w:r>
      <w:r w:rsidR="00BC58EC" w:rsidRPr="00B17C8E">
        <w:rPr>
          <w:szCs w:val="24"/>
          <w:vertAlign w:val="superscript"/>
        </w:rPr>
        <w:t>28</w:t>
      </w:r>
      <w:r w:rsidR="00A35440" w:rsidRPr="00B17C8E">
        <w:fldChar w:fldCharType="end"/>
      </w:r>
      <w:r w:rsidR="00A35440" w:rsidRPr="00B17C8E">
        <w:rPr>
          <w:rFonts w:asciiTheme="minorHAnsi" w:hAnsiTheme="minorHAnsi"/>
          <w:lang w:val="en-US"/>
        </w:rPr>
        <w:t xml:space="preserve"> </w:t>
      </w:r>
      <w:r w:rsidR="00B74EBA" w:rsidRPr="00B17C8E">
        <w:rPr>
          <w:rFonts w:asciiTheme="minorHAnsi" w:hAnsiTheme="minorHAnsi"/>
          <w:lang w:val="en-US"/>
        </w:rPr>
        <w:t>(</w:t>
      </w:r>
      <w:r w:rsidR="00D3718B" w:rsidRPr="00B17C8E">
        <w:rPr>
          <w:rFonts w:asciiTheme="minorHAnsi" w:hAnsiTheme="minorHAnsi"/>
          <w:lang w:val="en-US"/>
        </w:rPr>
        <w:t xml:space="preserve">Table </w:t>
      </w:r>
      <w:r w:rsidR="00B74EBA" w:rsidRPr="00B17C8E">
        <w:rPr>
          <w:rFonts w:asciiTheme="minorHAnsi" w:hAnsiTheme="minorHAnsi"/>
          <w:lang w:val="en-US"/>
        </w:rPr>
        <w:t>S1</w:t>
      </w:r>
      <w:r w:rsidR="007B2B4F" w:rsidRPr="00B17C8E">
        <w:rPr>
          <w:rFonts w:asciiTheme="minorHAnsi" w:hAnsiTheme="minorHAnsi"/>
          <w:lang w:val="en-US"/>
        </w:rPr>
        <w:t>5</w:t>
      </w:r>
      <w:r w:rsidR="00D3718B" w:rsidRPr="00B17C8E">
        <w:rPr>
          <w:rFonts w:asciiTheme="minorHAnsi" w:hAnsiTheme="minorHAnsi"/>
          <w:lang w:val="en-US"/>
        </w:rPr>
        <w:t>-S1</w:t>
      </w:r>
      <w:r w:rsidR="007B2B4F" w:rsidRPr="00B17C8E">
        <w:rPr>
          <w:rFonts w:asciiTheme="minorHAnsi" w:hAnsiTheme="minorHAnsi"/>
          <w:lang w:val="en-US"/>
        </w:rPr>
        <w:t>6</w:t>
      </w:r>
      <w:r w:rsidR="00B74EBA" w:rsidRPr="00B17C8E">
        <w:rPr>
          <w:rFonts w:asciiTheme="minorHAnsi" w:hAnsiTheme="minorHAnsi"/>
          <w:lang w:val="en-US"/>
        </w:rPr>
        <w:t xml:space="preserve">). </w:t>
      </w:r>
    </w:p>
    <w:p w14:paraId="411546B4" w14:textId="5A58ACB2" w:rsidR="007C345A" w:rsidRPr="00B17C8E" w:rsidRDefault="008C58D3" w:rsidP="26A8C70F">
      <w:pPr>
        <w:spacing w:before="100" w:beforeAutospacing="1" w:after="100" w:afterAutospacing="1" w:line="360" w:lineRule="auto"/>
        <w:rPr>
          <w:rFonts w:asciiTheme="minorHAnsi" w:hAnsiTheme="minorHAnsi"/>
          <w:lang w:val="en-US"/>
        </w:rPr>
      </w:pPr>
      <w:r w:rsidRPr="00B17C8E">
        <w:rPr>
          <w:rFonts w:asciiTheme="minorHAnsi" w:hAnsiTheme="minorHAnsi"/>
          <w:lang w:val="en-US"/>
        </w:rPr>
        <w:t xml:space="preserve">We </w:t>
      </w:r>
      <w:r w:rsidR="00FD2B3D" w:rsidRPr="00B17C8E">
        <w:rPr>
          <w:rFonts w:asciiTheme="minorHAnsi" w:hAnsiTheme="minorHAnsi"/>
          <w:lang w:val="en-US"/>
        </w:rPr>
        <w:t>next</w:t>
      </w:r>
      <w:r w:rsidRPr="00B17C8E">
        <w:rPr>
          <w:rFonts w:asciiTheme="minorHAnsi" w:hAnsiTheme="minorHAnsi"/>
          <w:lang w:val="en-US"/>
        </w:rPr>
        <w:t xml:space="preserve"> examined whether </w:t>
      </w:r>
      <w:r w:rsidR="004E75D1" w:rsidRPr="00B17C8E">
        <w:rPr>
          <w:rFonts w:asciiTheme="minorHAnsi" w:hAnsiTheme="minorHAnsi"/>
          <w:lang w:val="en-US"/>
        </w:rPr>
        <w:t xml:space="preserve">the replicated </w:t>
      </w:r>
      <w:r w:rsidR="00CB5CB7" w:rsidRPr="00B17C8E">
        <w:rPr>
          <w:rFonts w:asciiTheme="minorHAnsi" w:hAnsiTheme="minorHAnsi"/>
          <w:lang w:val="en-US"/>
        </w:rPr>
        <w:t>14</w:t>
      </w:r>
      <w:r w:rsidR="00B74EBA" w:rsidRPr="00B17C8E">
        <w:rPr>
          <w:rFonts w:asciiTheme="minorHAnsi" w:hAnsiTheme="minorHAnsi"/>
          <w:lang w:val="en-US"/>
        </w:rPr>
        <w:t xml:space="preserve"> </w:t>
      </w:r>
      <w:r w:rsidR="001177FF" w:rsidRPr="00B17C8E">
        <w:rPr>
          <w:rFonts w:asciiTheme="minorHAnsi" w:hAnsiTheme="minorHAnsi"/>
          <w:lang w:val="en-US"/>
        </w:rPr>
        <w:t>CpGs</w:t>
      </w:r>
      <w:r w:rsidRPr="00B17C8E">
        <w:rPr>
          <w:rFonts w:asciiTheme="minorHAnsi" w:hAnsiTheme="minorHAnsi"/>
          <w:lang w:val="en-US"/>
        </w:rPr>
        <w:t xml:space="preserve"> </w:t>
      </w:r>
      <w:r w:rsidR="00CC3F92" w:rsidRPr="00B17C8E">
        <w:rPr>
          <w:rFonts w:asciiTheme="minorHAnsi" w:hAnsiTheme="minorHAnsi"/>
          <w:lang w:val="en-US"/>
        </w:rPr>
        <w:t xml:space="preserve">were </w:t>
      </w:r>
      <w:r w:rsidRPr="00B17C8E">
        <w:rPr>
          <w:rFonts w:asciiTheme="minorHAnsi" w:hAnsiTheme="minorHAnsi"/>
          <w:lang w:val="en-US"/>
        </w:rPr>
        <w:t>associated with whole blood gene expression in</w:t>
      </w:r>
      <w:r w:rsidRPr="00B17C8E">
        <w:rPr>
          <w:rFonts w:asciiTheme="minorHAnsi" w:hAnsiTheme="minorHAnsi"/>
          <w:i/>
          <w:iCs/>
          <w:lang w:val="en-US"/>
        </w:rPr>
        <w:t xml:space="preserve"> cis</w:t>
      </w:r>
      <w:r w:rsidR="00D6516A" w:rsidRPr="00B17C8E">
        <w:rPr>
          <w:rFonts w:asciiTheme="minorHAnsi" w:hAnsiTheme="minorHAnsi"/>
          <w:i/>
          <w:iCs/>
          <w:lang w:val="en-US"/>
        </w:rPr>
        <w:t xml:space="preserve"> </w:t>
      </w:r>
      <w:r w:rsidR="00D6516A" w:rsidRPr="00B17C8E">
        <w:rPr>
          <w:rFonts w:asciiTheme="minorHAnsi" w:hAnsiTheme="minorHAnsi"/>
          <w:lang w:val="en-US"/>
        </w:rPr>
        <w:t xml:space="preserve">within </w:t>
      </w:r>
      <w:r w:rsidR="0065571B" w:rsidRPr="00B17C8E">
        <w:rPr>
          <w:rFonts w:asciiTheme="minorHAnsi" w:eastAsia="MS ??" w:hAnsiTheme="minorHAnsi" w:cs="Arial"/>
          <w:lang w:val="en-US"/>
        </w:rPr>
        <w:t xml:space="preserve">250 </w:t>
      </w:r>
      <w:r w:rsidR="00696CA9" w:rsidRPr="00B17C8E">
        <w:rPr>
          <w:rFonts w:asciiTheme="minorHAnsi" w:eastAsia="MS ??" w:hAnsiTheme="minorHAnsi" w:cs="Arial"/>
          <w:lang w:val="en-US"/>
        </w:rPr>
        <w:t>k</w:t>
      </w:r>
      <w:r w:rsidR="0018678B">
        <w:rPr>
          <w:rFonts w:asciiTheme="minorHAnsi" w:eastAsia="MS ??" w:hAnsiTheme="minorHAnsi" w:cs="Arial"/>
          <w:lang w:val="en-US"/>
        </w:rPr>
        <w:t>b</w:t>
      </w:r>
      <w:r w:rsidRPr="00B17C8E">
        <w:rPr>
          <w:rFonts w:asciiTheme="minorHAnsi" w:hAnsiTheme="minorHAnsi"/>
          <w:lang w:val="en-US"/>
        </w:rPr>
        <w:t xml:space="preserve"> </w:t>
      </w:r>
      <w:r w:rsidR="008D199B" w:rsidRPr="00B17C8E">
        <w:rPr>
          <w:rFonts w:asciiTheme="minorHAnsi" w:hAnsiTheme="minorHAnsi"/>
          <w:lang w:val="en-US"/>
        </w:rPr>
        <w:t xml:space="preserve">in two </w:t>
      </w:r>
      <w:r w:rsidR="00A11B2B" w:rsidRPr="00B17C8E">
        <w:rPr>
          <w:rFonts w:asciiTheme="minorHAnsi" w:hAnsiTheme="minorHAnsi"/>
          <w:lang w:val="en-US"/>
        </w:rPr>
        <w:t xml:space="preserve">childhood </w:t>
      </w:r>
      <w:r w:rsidR="008D199B" w:rsidRPr="00B17C8E">
        <w:rPr>
          <w:rFonts w:asciiTheme="minorHAnsi" w:hAnsiTheme="minorHAnsi"/>
          <w:lang w:val="en-US"/>
        </w:rPr>
        <w:t xml:space="preserve">cohorts. </w:t>
      </w:r>
      <w:r w:rsidR="00D3718B" w:rsidRPr="00B17C8E">
        <w:rPr>
          <w:rFonts w:asciiTheme="minorHAnsi" w:hAnsiTheme="minorHAnsi"/>
          <w:lang w:val="en-US"/>
        </w:rPr>
        <w:t xml:space="preserve">Four </w:t>
      </w:r>
      <w:r w:rsidR="00705EDB" w:rsidRPr="00B17C8E">
        <w:rPr>
          <w:rFonts w:asciiTheme="minorHAnsi" w:hAnsiTheme="minorHAnsi"/>
          <w:lang w:val="en-US"/>
        </w:rPr>
        <w:t xml:space="preserve">asthma associated </w:t>
      </w:r>
      <w:r w:rsidR="001177FF" w:rsidRPr="00B17C8E">
        <w:rPr>
          <w:rFonts w:asciiTheme="minorHAnsi" w:hAnsiTheme="minorHAnsi"/>
          <w:lang w:val="en-US"/>
        </w:rPr>
        <w:t>CpGs</w:t>
      </w:r>
      <w:r w:rsidR="00705EDB" w:rsidRPr="00B17C8E">
        <w:rPr>
          <w:rFonts w:asciiTheme="minorHAnsi" w:hAnsiTheme="minorHAnsi"/>
          <w:lang w:val="en-US"/>
        </w:rPr>
        <w:t xml:space="preserve"> were significantly associated </w:t>
      </w:r>
      <w:r w:rsidR="00CC3F92" w:rsidRPr="00B17C8E">
        <w:rPr>
          <w:rFonts w:asciiTheme="minorHAnsi" w:hAnsiTheme="minorHAnsi"/>
          <w:lang w:val="en-US"/>
        </w:rPr>
        <w:t xml:space="preserve">with </w:t>
      </w:r>
      <w:r w:rsidR="00640D3F" w:rsidRPr="00B17C8E">
        <w:rPr>
          <w:rFonts w:asciiTheme="minorHAnsi" w:hAnsiTheme="minorHAnsi"/>
          <w:lang w:val="en-US"/>
        </w:rPr>
        <w:t xml:space="preserve">gene expression </w:t>
      </w:r>
      <w:r w:rsidR="007A788F" w:rsidRPr="00B17C8E">
        <w:rPr>
          <w:rFonts w:asciiTheme="minorHAnsi" w:hAnsiTheme="minorHAnsi"/>
          <w:lang w:val="en-US"/>
        </w:rPr>
        <w:t>in</w:t>
      </w:r>
      <w:r w:rsidR="007A788F" w:rsidRPr="00B17C8E">
        <w:rPr>
          <w:rFonts w:asciiTheme="minorHAnsi" w:hAnsiTheme="minorHAnsi"/>
          <w:i/>
          <w:iCs/>
          <w:lang w:val="en-US"/>
        </w:rPr>
        <w:t xml:space="preserve"> cis</w:t>
      </w:r>
      <w:r w:rsidR="007A788F" w:rsidRPr="00B17C8E">
        <w:rPr>
          <w:rFonts w:asciiTheme="minorHAnsi" w:hAnsiTheme="minorHAnsi"/>
          <w:lang w:val="en-US"/>
        </w:rPr>
        <w:t xml:space="preserve"> </w:t>
      </w:r>
      <w:r w:rsidR="00640D3F" w:rsidRPr="00B17C8E">
        <w:rPr>
          <w:rFonts w:asciiTheme="minorHAnsi" w:hAnsiTheme="minorHAnsi"/>
          <w:lang w:val="en-US"/>
        </w:rPr>
        <w:t>(</w:t>
      </w:r>
      <w:r w:rsidR="007C4F72" w:rsidRPr="00B17C8E">
        <w:rPr>
          <w:rFonts w:asciiTheme="minorHAnsi" w:hAnsiTheme="minorHAnsi"/>
          <w:lang w:val="en-US"/>
        </w:rPr>
        <w:t>T</w:t>
      </w:r>
      <w:r w:rsidR="00640D3F" w:rsidRPr="00B17C8E">
        <w:rPr>
          <w:rFonts w:asciiTheme="minorHAnsi" w:hAnsiTheme="minorHAnsi"/>
          <w:lang w:val="en-US"/>
        </w:rPr>
        <w:t xml:space="preserve">able </w:t>
      </w:r>
      <w:r w:rsidR="006B6DF2" w:rsidRPr="00B17C8E">
        <w:rPr>
          <w:rFonts w:asciiTheme="minorHAnsi" w:hAnsiTheme="minorHAnsi"/>
          <w:lang w:val="en-US"/>
        </w:rPr>
        <w:t>S</w:t>
      </w:r>
      <w:r w:rsidR="007C4F72" w:rsidRPr="00B17C8E">
        <w:rPr>
          <w:rFonts w:asciiTheme="minorHAnsi" w:hAnsiTheme="minorHAnsi"/>
          <w:lang w:val="en-US"/>
        </w:rPr>
        <w:t>1</w:t>
      </w:r>
      <w:r w:rsidR="007B2B4F" w:rsidRPr="00B17C8E">
        <w:rPr>
          <w:rFonts w:asciiTheme="minorHAnsi" w:hAnsiTheme="minorHAnsi"/>
          <w:lang w:val="en-US"/>
        </w:rPr>
        <w:t>7</w:t>
      </w:r>
      <w:r w:rsidR="00640D3F" w:rsidRPr="00B17C8E">
        <w:rPr>
          <w:rFonts w:asciiTheme="minorHAnsi" w:hAnsiTheme="minorHAnsi"/>
          <w:lang w:val="en-US"/>
        </w:rPr>
        <w:t xml:space="preserve">) </w:t>
      </w:r>
      <w:r w:rsidR="0FF700CD" w:rsidRPr="00B17C8E">
        <w:rPr>
          <w:rFonts w:asciiTheme="minorHAnsi" w:hAnsiTheme="minorHAnsi"/>
          <w:lang w:val="en-US"/>
        </w:rPr>
        <w:t>in BAMSE</w:t>
      </w:r>
      <w:r w:rsidR="00ED3D6B" w:rsidRPr="00B17C8E">
        <w:rPr>
          <w:rFonts w:asciiTheme="minorHAnsi" w:hAnsiTheme="minorHAnsi"/>
          <w:lang w:val="en-US"/>
        </w:rPr>
        <w:t xml:space="preserve">, </w:t>
      </w:r>
      <w:r w:rsidR="000D3ABE" w:rsidRPr="00B17C8E">
        <w:rPr>
          <w:rFonts w:asciiTheme="minorHAnsi" w:hAnsiTheme="minorHAnsi"/>
          <w:lang w:val="en-US"/>
        </w:rPr>
        <w:t xml:space="preserve">but </w:t>
      </w:r>
      <w:r w:rsidR="007A788F" w:rsidRPr="00B17C8E">
        <w:rPr>
          <w:rFonts w:asciiTheme="minorHAnsi" w:hAnsiTheme="minorHAnsi"/>
          <w:lang w:val="en-US"/>
        </w:rPr>
        <w:t xml:space="preserve">this </w:t>
      </w:r>
      <w:r w:rsidR="00ED3D6B" w:rsidRPr="00B17C8E">
        <w:rPr>
          <w:rFonts w:asciiTheme="minorHAnsi" w:hAnsiTheme="minorHAnsi"/>
          <w:lang w:val="en-US"/>
        </w:rPr>
        <w:t>was not</w:t>
      </w:r>
      <w:r w:rsidR="00797F66" w:rsidRPr="00B17C8E">
        <w:rPr>
          <w:rFonts w:asciiTheme="minorHAnsi" w:hAnsiTheme="minorHAnsi"/>
          <w:lang w:val="en-US"/>
        </w:rPr>
        <w:t xml:space="preserve"> replicate</w:t>
      </w:r>
      <w:r w:rsidR="00CC3F92" w:rsidRPr="00B17C8E">
        <w:rPr>
          <w:rFonts w:asciiTheme="minorHAnsi" w:hAnsiTheme="minorHAnsi"/>
          <w:lang w:val="en-US"/>
        </w:rPr>
        <w:t>d</w:t>
      </w:r>
      <w:r w:rsidR="00797F66" w:rsidRPr="00B17C8E">
        <w:rPr>
          <w:rFonts w:asciiTheme="minorHAnsi" w:hAnsiTheme="minorHAnsi"/>
          <w:lang w:val="en-US"/>
        </w:rPr>
        <w:t xml:space="preserve"> </w:t>
      </w:r>
      <w:r w:rsidR="00541E3B" w:rsidRPr="00B17C8E">
        <w:rPr>
          <w:rFonts w:asciiTheme="minorHAnsi" w:hAnsiTheme="minorHAnsi"/>
          <w:lang w:val="en-US"/>
        </w:rPr>
        <w:t xml:space="preserve">in </w:t>
      </w:r>
      <w:r w:rsidR="00444D7F" w:rsidRPr="00B17C8E">
        <w:rPr>
          <w:rFonts w:asciiTheme="minorHAnsi" w:hAnsiTheme="minorHAnsi"/>
          <w:lang w:val="en-US"/>
        </w:rPr>
        <w:t>the smaller</w:t>
      </w:r>
      <w:r w:rsidR="008B67E6" w:rsidRPr="00B17C8E">
        <w:rPr>
          <w:rFonts w:asciiTheme="minorHAnsi" w:hAnsiTheme="minorHAnsi"/>
          <w:lang w:val="en-US"/>
        </w:rPr>
        <w:t xml:space="preserve"> dataset INMA </w:t>
      </w:r>
      <w:r w:rsidR="00541E3B" w:rsidRPr="00B17C8E">
        <w:rPr>
          <w:rFonts w:asciiTheme="minorHAnsi" w:hAnsiTheme="minorHAnsi"/>
          <w:lang w:val="en-US"/>
        </w:rPr>
        <w:t>(Table S1</w:t>
      </w:r>
      <w:r w:rsidR="007B2B4F" w:rsidRPr="00B17C8E">
        <w:rPr>
          <w:rFonts w:asciiTheme="minorHAnsi" w:hAnsiTheme="minorHAnsi"/>
          <w:lang w:val="en-US"/>
        </w:rPr>
        <w:t>8</w:t>
      </w:r>
      <w:r w:rsidR="00541E3B" w:rsidRPr="00B17C8E">
        <w:rPr>
          <w:rFonts w:asciiTheme="minorHAnsi" w:hAnsiTheme="minorHAnsi"/>
          <w:lang w:val="en-US"/>
        </w:rPr>
        <w:t xml:space="preserve">). </w:t>
      </w:r>
      <w:r w:rsidR="00143085" w:rsidRPr="00B17C8E">
        <w:rPr>
          <w:rFonts w:asciiTheme="minorHAnsi" w:hAnsiTheme="minorHAnsi"/>
          <w:lang w:val="en-US"/>
        </w:rPr>
        <w:t xml:space="preserve">In the </w:t>
      </w:r>
      <w:r w:rsidR="00E95DEF" w:rsidRPr="00B17C8E">
        <w:rPr>
          <w:rFonts w:asciiTheme="minorHAnsi" w:hAnsiTheme="minorHAnsi"/>
          <w:lang w:val="en-US"/>
        </w:rPr>
        <w:t xml:space="preserve">larger </w:t>
      </w:r>
      <w:r w:rsidR="00143085" w:rsidRPr="00B17C8E">
        <w:rPr>
          <w:rFonts w:asciiTheme="minorHAnsi" w:hAnsiTheme="minorHAnsi"/>
          <w:lang w:val="en-US"/>
        </w:rPr>
        <w:t>BIOS</w:t>
      </w:r>
      <w:r w:rsidR="00E95DEF" w:rsidRPr="00B17C8E">
        <w:rPr>
          <w:rFonts w:asciiTheme="minorHAnsi" w:hAnsiTheme="minorHAnsi"/>
          <w:lang w:val="en-US"/>
        </w:rPr>
        <w:t xml:space="preserve"> </w:t>
      </w:r>
      <w:r w:rsidR="00ED3D6B" w:rsidRPr="00B17C8E">
        <w:rPr>
          <w:rFonts w:asciiTheme="minorHAnsi" w:hAnsiTheme="minorHAnsi"/>
          <w:lang w:val="en-US"/>
        </w:rPr>
        <w:t>data</w:t>
      </w:r>
      <w:r w:rsidR="00E95DEF" w:rsidRPr="00B17C8E">
        <w:rPr>
          <w:rFonts w:asciiTheme="minorHAnsi" w:hAnsiTheme="minorHAnsi"/>
          <w:lang w:val="en-US"/>
        </w:rPr>
        <w:t>set</w:t>
      </w:r>
      <w:r w:rsidR="00396155" w:rsidRPr="00B17C8E">
        <w:fldChar w:fldCharType="begin"/>
      </w:r>
      <w:r w:rsidR="00BC58EC" w:rsidRPr="00B17C8E">
        <w:rPr>
          <w:rFonts w:asciiTheme="minorHAnsi" w:hAnsiTheme="minorHAnsi"/>
          <w:lang w:val="en-US"/>
        </w:rPr>
        <w:instrText xml:space="preserve"> ADDIN ZOTERO_ITEM CSL_CITATION {"citationID":"Fox2RJn0","properties":{"formattedCitation":"{\\rtf \\super 32\\nosupersub{}}","plainCitation":"32"},"citationItems":[{"id":1107,"uris":["http://zotero.org/users/local/EAS6JUFe/items/S5P4VXMQ"],"uri":["http://zotero.org/users/local/EAS6JUFe/items/S5P4VXMQ"],"itemData":{"id":1107,"type":"article-journal","title":"Disease variants alter transcription factor levels and methylation of their binding sites","container-title":"Nat Genet","page":"131-138","volume":"49","issue":"1","ISSN":"1061-4036","journalAbbreviation":"Nat Genet","author":[{"family":"Bonder","given":"Marc Jan"},{"family":"Luijk","given":"Rene"},{"family":"Zhernakova","given":"Daria V"},{"family":"Moed","given":"Matthijs"},{"family":"Deelen","given":"Patrick"},{"family":"Vermaat","given":"Martijn"},{"family":"Iterson","given":"Maarten","non-dropping-particle":"van"},{"family":"Dijk","given":"Freerk","non-dropping-particle":"van"},{"family":"Galen","given":"Michiel","non-dropping-particle":"van"},{"family":"Bot","given":"Jan"},{"family":"Slieker","given":"Roderick C"},{"family":"Jhamai","given":"P Mila"},{"family":"Verbiest","given":"Michael"},{"family":"Suchiman","given":"H Eka D"},{"family":"Verkerk","given":"Marijn"},{"family":"Breggen","given":"Ruud","non-dropping-particle":"van der"},{"family":"Rooij","given":"Jeroen","non-dropping-particle":"van"},{"family":"Lakenberg","given":"Nico"},{"family":"Arindrarto","given":"Wibowo"},{"family":"Kielbasa","given":"Szymon M"},{"family":"Jonkers","given":"Iris"},{"family":"Hof","given":"Peter","non-dropping-particle":"van 't"},{"family":"Nooren","given":"Irene"},{"family":"Beekman","given":"Marian"},{"family":"Deelen","given":"Joris"},{"family":"Heemst","given":"Diana","non-dropping-particle":"van"},{"family":"Zhernakova","given":"Alexandra"},{"family":"Tigchelaar","given":"Ettje F"},{"family":"Swertz","given":"Morris A"},{"family":"Hofman","given":"Albert"},{"family":"Uitterlinden","given":"Andre G"},{"family":"Pool","given":"Rene"},{"family":"Dongen","given":"Jenny","non-dropping-particle":"van"},{"family":"Hottenga","given":"Jouke J"},{"family":"Stehouwer","given":"Coen D A"},{"family":"Kallen","given":"Carla J H","non-dropping-particle":"van der"},{"family":"Schalkwijk","given":"Casper G"},{"family":"Berg","given":"Leonard H","non-dropping-particle":"van den"},{"family":"Zwet","given":"Erik W","non-dropping-particle":"van"},{"family":"Mei","given":"Hailiang"},{"family":"Li","given":"Yang"},{"family":"Lemire","given":"Mathieu"},{"family":"Hudson","given":"Thomas J"},{"literal":"the BIOS Consortium"},{"family":"Slagboom","given":"P Eline"},{"family":"Wijmenga","given":"Cisca"},{"family":"Veldink","given":"Jan H"},{"family":"Greevenbroek","given":"Marleen M J","non-dropping-particle":"van"},{"family":"Duijn","given":"Cornelia M","non-dropping-particle":"van"},{"family":"Boomsma","given":"Dorret I"},{"family":"Isaacs","given":"Aaron"},{"family":"Jansen","given":"Rick"},{"family":"Meurs","given":"Joyce B J","non-dropping-particle":"van"},{"family":"Hoen","given":"Peter A C","non-dropping-particle":"'t"},{"family":"Franke","given":"Lude"},{"family":"Heijmans","given":"Bastiaan T"}],"issued":{"date-parts":[["2017",1]]}}}],"schema":"https://github.com/citation-style-language/schema/raw/master/csl-citation.json"} </w:instrText>
      </w:r>
      <w:r w:rsidR="00396155" w:rsidRPr="00B17C8E">
        <w:rPr>
          <w:rFonts w:asciiTheme="minorHAnsi" w:hAnsiTheme="minorHAnsi"/>
          <w:lang w:val="en-US"/>
        </w:rPr>
        <w:fldChar w:fldCharType="separate"/>
      </w:r>
      <w:r w:rsidR="00BC58EC" w:rsidRPr="00B17C8E">
        <w:rPr>
          <w:rFonts w:hAnsiTheme="minorHAnsi"/>
          <w:szCs w:val="24"/>
          <w:vertAlign w:val="superscript"/>
        </w:rPr>
        <w:t>32</w:t>
      </w:r>
      <w:r w:rsidR="00396155" w:rsidRPr="00B17C8E">
        <w:fldChar w:fldCharType="end"/>
      </w:r>
      <w:r w:rsidR="00A11B2B" w:rsidRPr="00B17C8E">
        <w:t xml:space="preserve"> </w:t>
      </w:r>
      <w:r w:rsidR="00143085" w:rsidRPr="00B17C8E">
        <w:rPr>
          <w:rFonts w:asciiTheme="minorHAnsi" w:hAnsiTheme="minorHAnsi"/>
          <w:lang w:val="en-US"/>
        </w:rPr>
        <w:t xml:space="preserve">, we </w:t>
      </w:r>
      <w:r w:rsidR="008D199B" w:rsidRPr="00B17C8E">
        <w:rPr>
          <w:rFonts w:asciiTheme="minorHAnsi" w:hAnsiTheme="minorHAnsi"/>
          <w:lang w:val="en-US"/>
        </w:rPr>
        <w:t>first analyzed the association of the 14 CpG</w:t>
      </w:r>
      <w:r w:rsidR="003E302B" w:rsidRPr="00B17C8E">
        <w:rPr>
          <w:rFonts w:asciiTheme="minorHAnsi" w:hAnsiTheme="minorHAnsi"/>
          <w:lang w:val="en-US"/>
        </w:rPr>
        <w:t>s</w:t>
      </w:r>
      <w:r w:rsidR="008D199B" w:rsidRPr="00B17C8E">
        <w:rPr>
          <w:rFonts w:asciiTheme="minorHAnsi" w:hAnsiTheme="minorHAnsi"/>
          <w:lang w:val="en-US"/>
        </w:rPr>
        <w:t xml:space="preserve"> </w:t>
      </w:r>
      <w:r w:rsidR="00A11B2B" w:rsidRPr="00B17C8E">
        <w:rPr>
          <w:rFonts w:asciiTheme="minorHAnsi" w:hAnsiTheme="minorHAnsi"/>
          <w:lang w:val="en-US"/>
        </w:rPr>
        <w:t xml:space="preserve">with gene expression </w:t>
      </w:r>
      <w:r w:rsidR="00A11B2B" w:rsidRPr="00B17C8E">
        <w:rPr>
          <w:rFonts w:asciiTheme="minorHAnsi" w:hAnsiTheme="minorHAnsi"/>
          <w:i/>
          <w:lang w:val="en-US"/>
        </w:rPr>
        <w:t>in cis</w:t>
      </w:r>
      <w:r w:rsidR="00A11B2B" w:rsidRPr="00B17C8E">
        <w:rPr>
          <w:rFonts w:asciiTheme="minorHAnsi" w:hAnsiTheme="minorHAnsi"/>
          <w:lang w:val="en-US"/>
        </w:rPr>
        <w:t xml:space="preserve"> in </w:t>
      </w:r>
      <w:r w:rsidR="007C345A" w:rsidRPr="00B17C8E">
        <w:rPr>
          <w:rFonts w:asciiTheme="minorHAnsi" w:hAnsiTheme="minorHAnsi"/>
          <w:lang w:val="en-US"/>
        </w:rPr>
        <w:t xml:space="preserve">2,367 </w:t>
      </w:r>
      <w:r w:rsidR="00A11B2B" w:rsidRPr="00B17C8E">
        <w:rPr>
          <w:rFonts w:asciiTheme="minorHAnsi" w:hAnsiTheme="minorHAnsi"/>
          <w:lang w:val="en-US"/>
        </w:rPr>
        <w:t xml:space="preserve">adults, and identified 10 </w:t>
      </w:r>
      <w:r w:rsidR="007C345A" w:rsidRPr="00B17C8E">
        <w:rPr>
          <w:rFonts w:asciiTheme="minorHAnsi" w:hAnsiTheme="minorHAnsi"/>
          <w:lang w:val="en-US"/>
        </w:rPr>
        <w:t xml:space="preserve">of the 14 </w:t>
      </w:r>
      <w:r w:rsidR="00A11B2B" w:rsidRPr="00B17C8E">
        <w:rPr>
          <w:rFonts w:asciiTheme="minorHAnsi" w:hAnsiTheme="minorHAnsi"/>
          <w:lang w:val="en-US"/>
        </w:rPr>
        <w:t>asthma associated CpG</w:t>
      </w:r>
      <w:r w:rsidR="003E302B" w:rsidRPr="00B17C8E">
        <w:rPr>
          <w:rFonts w:asciiTheme="minorHAnsi" w:hAnsiTheme="minorHAnsi"/>
          <w:lang w:val="en-US"/>
        </w:rPr>
        <w:t>s</w:t>
      </w:r>
      <w:r w:rsidR="00A11B2B" w:rsidRPr="00B17C8E">
        <w:rPr>
          <w:rFonts w:asciiTheme="minorHAnsi" w:hAnsiTheme="minorHAnsi"/>
          <w:lang w:val="en-US"/>
        </w:rPr>
        <w:t xml:space="preserve"> to be associated with 22 gene transcripts</w:t>
      </w:r>
      <w:r w:rsidR="003E302B" w:rsidRPr="00B17C8E">
        <w:rPr>
          <w:rFonts w:asciiTheme="minorHAnsi" w:hAnsiTheme="minorHAnsi"/>
          <w:i/>
          <w:lang w:val="en-US"/>
        </w:rPr>
        <w:t xml:space="preserve"> </w:t>
      </w:r>
      <w:r w:rsidR="003E302B" w:rsidRPr="00B17C8E">
        <w:rPr>
          <w:rFonts w:asciiTheme="minorHAnsi" w:hAnsiTheme="minorHAnsi"/>
          <w:lang w:val="en-US"/>
        </w:rPr>
        <w:t>(Table</w:t>
      </w:r>
      <w:r w:rsidR="00D16518" w:rsidRPr="00B17C8E">
        <w:rPr>
          <w:rFonts w:asciiTheme="minorHAnsi" w:hAnsiTheme="minorHAnsi"/>
          <w:lang w:val="en-US"/>
        </w:rPr>
        <w:t xml:space="preserve"> S21</w:t>
      </w:r>
      <w:r w:rsidR="003E302B" w:rsidRPr="00B17C8E">
        <w:rPr>
          <w:rFonts w:asciiTheme="minorHAnsi" w:hAnsiTheme="minorHAnsi"/>
          <w:lang w:val="en-US"/>
        </w:rPr>
        <w:t>)</w:t>
      </w:r>
      <w:r w:rsidR="00A11B2B" w:rsidRPr="00B17C8E">
        <w:rPr>
          <w:rFonts w:asciiTheme="minorHAnsi" w:hAnsiTheme="minorHAnsi"/>
          <w:lang w:val="en-US"/>
        </w:rPr>
        <w:t xml:space="preserve">, with two CpG-gene transcript pairs </w:t>
      </w:r>
      <w:r w:rsidR="007C345A" w:rsidRPr="00B17C8E">
        <w:rPr>
          <w:rFonts w:asciiTheme="minorHAnsi" w:hAnsiTheme="minorHAnsi"/>
          <w:lang w:val="en-US"/>
        </w:rPr>
        <w:t>(cg06483830-</w:t>
      </w:r>
      <w:r w:rsidR="007C345A" w:rsidRPr="00B17C8E">
        <w:rPr>
          <w:rFonts w:asciiTheme="minorHAnsi" w:hAnsiTheme="minorHAnsi"/>
          <w:i/>
          <w:lang w:val="en-US"/>
        </w:rPr>
        <w:t>SCPEP1</w:t>
      </w:r>
      <w:r w:rsidR="007C345A" w:rsidRPr="00B17C8E">
        <w:rPr>
          <w:rFonts w:asciiTheme="minorHAnsi" w:hAnsiTheme="minorHAnsi"/>
          <w:lang w:val="en-US"/>
        </w:rPr>
        <w:t xml:space="preserve"> and cg14011077-</w:t>
      </w:r>
      <w:r w:rsidR="007C345A" w:rsidRPr="00B17C8E">
        <w:rPr>
          <w:rFonts w:asciiTheme="minorHAnsi" w:hAnsiTheme="minorHAnsi"/>
          <w:i/>
          <w:lang w:val="en-US"/>
        </w:rPr>
        <w:t>PPP1R26</w:t>
      </w:r>
      <w:r w:rsidR="007C345A" w:rsidRPr="00B17C8E">
        <w:rPr>
          <w:rFonts w:asciiTheme="minorHAnsi" w:hAnsiTheme="minorHAnsi"/>
          <w:lang w:val="en-US"/>
        </w:rPr>
        <w:t xml:space="preserve">) </w:t>
      </w:r>
      <w:r w:rsidR="00A11B2B" w:rsidRPr="00B17C8E">
        <w:rPr>
          <w:rFonts w:asciiTheme="minorHAnsi" w:hAnsiTheme="minorHAnsi"/>
          <w:lang w:val="en-US"/>
        </w:rPr>
        <w:t>o</w:t>
      </w:r>
      <w:r w:rsidR="007C345A" w:rsidRPr="00B17C8E">
        <w:rPr>
          <w:rFonts w:asciiTheme="minorHAnsi" w:hAnsiTheme="minorHAnsi"/>
          <w:lang w:val="en-US"/>
        </w:rPr>
        <w:t xml:space="preserve">bserved </w:t>
      </w:r>
      <w:r w:rsidR="00677EEA" w:rsidRPr="00B17C8E">
        <w:rPr>
          <w:rFonts w:asciiTheme="minorHAnsi" w:hAnsiTheme="minorHAnsi"/>
          <w:lang w:val="en-US"/>
        </w:rPr>
        <w:t xml:space="preserve">also </w:t>
      </w:r>
      <w:r w:rsidR="007C345A" w:rsidRPr="00B17C8E">
        <w:rPr>
          <w:rFonts w:asciiTheme="minorHAnsi" w:hAnsiTheme="minorHAnsi"/>
          <w:lang w:val="en-US"/>
        </w:rPr>
        <w:t>in</w:t>
      </w:r>
      <w:r w:rsidR="00A11B2B" w:rsidRPr="00B17C8E">
        <w:rPr>
          <w:rFonts w:asciiTheme="minorHAnsi" w:hAnsiTheme="minorHAnsi"/>
          <w:lang w:val="en-US"/>
        </w:rPr>
        <w:t xml:space="preserve"> </w:t>
      </w:r>
      <w:r w:rsidR="007C345A" w:rsidRPr="00B17C8E">
        <w:rPr>
          <w:rFonts w:asciiTheme="minorHAnsi" w:hAnsiTheme="minorHAnsi"/>
          <w:lang w:val="en-US"/>
        </w:rPr>
        <w:t xml:space="preserve">the </w:t>
      </w:r>
      <w:r w:rsidR="00A11B2B" w:rsidRPr="00B17C8E">
        <w:rPr>
          <w:rFonts w:asciiTheme="minorHAnsi" w:hAnsiTheme="minorHAnsi"/>
          <w:lang w:val="en-US"/>
        </w:rPr>
        <w:t>BAMSE</w:t>
      </w:r>
      <w:r w:rsidR="007C345A" w:rsidRPr="00B17C8E">
        <w:rPr>
          <w:rFonts w:asciiTheme="minorHAnsi" w:hAnsiTheme="minorHAnsi"/>
          <w:lang w:val="en-US"/>
        </w:rPr>
        <w:t xml:space="preserve"> dataset (Table S1</w:t>
      </w:r>
      <w:r w:rsidR="00D16518" w:rsidRPr="00B17C8E">
        <w:rPr>
          <w:rFonts w:asciiTheme="minorHAnsi" w:hAnsiTheme="minorHAnsi"/>
          <w:lang w:val="en-US"/>
        </w:rPr>
        <w:t>7</w:t>
      </w:r>
      <w:r w:rsidR="007C345A" w:rsidRPr="00B17C8E">
        <w:rPr>
          <w:rFonts w:asciiTheme="minorHAnsi" w:hAnsiTheme="minorHAnsi"/>
          <w:lang w:val="en-US"/>
        </w:rPr>
        <w:t>)</w:t>
      </w:r>
      <w:r w:rsidR="00A11B2B" w:rsidRPr="00B17C8E">
        <w:rPr>
          <w:rFonts w:asciiTheme="minorHAnsi" w:hAnsiTheme="minorHAnsi"/>
          <w:lang w:val="en-US"/>
        </w:rPr>
        <w:t xml:space="preserve">. </w:t>
      </w:r>
    </w:p>
    <w:p w14:paraId="04E884B3" w14:textId="485255BF" w:rsidR="00C0773C" w:rsidRPr="00B17C8E" w:rsidRDefault="007C345A" w:rsidP="26A8C70F">
      <w:pPr>
        <w:spacing w:before="100" w:beforeAutospacing="1" w:after="100" w:afterAutospacing="1" w:line="360" w:lineRule="auto"/>
        <w:rPr>
          <w:rFonts w:asciiTheme="minorHAnsi" w:hAnsiTheme="minorHAnsi"/>
          <w:lang w:val="en-US"/>
        </w:rPr>
      </w:pPr>
      <w:r w:rsidRPr="00B17C8E">
        <w:rPr>
          <w:rFonts w:asciiTheme="minorHAnsi" w:hAnsiTheme="minorHAnsi"/>
          <w:lang w:val="en-US"/>
        </w:rPr>
        <w:t xml:space="preserve">We then </w:t>
      </w:r>
      <w:r w:rsidR="00143085" w:rsidRPr="00B17C8E">
        <w:rPr>
          <w:rFonts w:asciiTheme="minorHAnsi" w:hAnsiTheme="minorHAnsi"/>
          <w:lang w:val="en-US"/>
        </w:rPr>
        <w:t>analyzed the association of</w:t>
      </w:r>
      <w:r w:rsidR="00E95DEF" w:rsidRPr="00B17C8E">
        <w:rPr>
          <w:rFonts w:asciiTheme="minorHAnsi" w:hAnsiTheme="minorHAnsi"/>
          <w:lang w:val="en-US"/>
        </w:rPr>
        <w:t xml:space="preserve"> asthma </w:t>
      </w:r>
      <w:r w:rsidR="00143085" w:rsidRPr="00B17C8E">
        <w:rPr>
          <w:rFonts w:asciiTheme="minorHAnsi" w:hAnsiTheme="minorHAnsi"/>
          <w:lang w:val="en-US"/>
        </w:rPr>
        <w:t>CpG</w:t>
      </w:r>
      <w:r w:rsidR="00E95DEF" w:rsidRPr="00B17C8E">
        <w:rPr>
          <w:rFonts w:asciiTheme="minorHAnsi" w:hAnsiTheme="minorHAnsi"/>
          <w:lang w:val="en-US"/>
        </w:rPr>
        <w:t xml:space="preserve">s </w:t>
      </w:r>
      <w:r w:rsidR="00143085" w:rsidRPr="00B17C8E">
        <w:rPr>
          <w:rFonts w:asciiTheme="minorHAnsi" w:hAnsiTheme="minorHAnsi"/>
          <w:lang w:val="en-US"/>
        </w:rPr>
        <w:t xml:space="preserve">with </w:t>
      </w:r>
      <w:r w:rsidR="00A575E4" w:rsidRPr="00B17C8E">
        <w:rPr>
          <w:rFonts w:asciiTheme="minorHAnsi" w:hAnsiTheme="minorHAnsi"/>
          <w:lang w:val="en-US"/>
        </w:rPr>
        <w:t xml:space="preserve">whole </w:t>
      </w:r>
      <w:r w:rsidR="00143085" w:rsidRPr="00B17C8E">
        <w:rPr>
          <w:rFonts w:asciiTheme="minorHAnsi" w:hAnsiTheme="minorHAnsi"/>
          <w:lang w:val="en-US"/>
        </w:rPr>
        <w:t>gen</w:t>
      </w:r>
      <w:r w:rsidR="00A575E4" w:rsidRPr="00B17C8E">
        <w:rPr>
          <w:rFonts w:asciiTheme="minorHAnsi" w:hAnsiTheme="minorHAnsi"/>
          <w:lang w:val="en-US"/>
        </w:rPr>
        <w:t>ome gen</w:t>
      </w:r>
      <w:r w:rsidR="00143085" w:rsidRPr="00B17C8E">
        <w:rPr>
          <w:rFonts w:asciiTheme="minorHAnsi" w:hAnsiTheme="minorHAnsi"/>
          <w:lang w:val="en-US"/>
        </w:rPr>
        <w:t>e expression</w:t>
      </w:r>
      <w:r w:rsidR="00B21A2B" w:rsidRPr="00B17C8E">
        <w:rPr>
          <w:rFonts w:asciiTheme="minorHAnsi" w:hAnsiTheme="minorHAnsi"/>
          <w:lang w:val="en-US"/>
        </w:rPr>
        <w:t>. All CpGs showed significant associations with whole blood gene expression (me</w:t>
      </w:r>
      <w:r w:rsidR="006300F5" w:rsidRPr="00B17C8E">
        <w:rPr>
          <w:rFonts w:asciiTheme="minorHAnsi" w:hAnsiTheme="minorHAnsi"/>
          <w:lang w:val="en-US"/>
        </w:rPr>
        <w:t>an</w:t>
      </w:r>
      <w:r w:rsidR="00B21A2B" w:rsidRPr="00B17C8E">
        <w:rPr>
          <w:rFonts w:asciiTheme="minorHAnsi" w:hAnsiTheme="minorHAnsi"/>
          <w:lang w:val="en-US"/>
        </w:rPr>
        <w:t xml:space="preserve"> number</w:t>
      </w:r>
      <w:r w:rsidR="006300F5" w:rsidRPr="00B17C8E">
        <w:rPr>
          <w:rFonts w:asciiTheme="minorHAnsi" w:hAnsiTheme="minorHAnsi"/>
          <w:lang w:val="en-US"/>
        </w:rPr>
        <w:t xml:space="preserve"> of associated transcripts 351</w:t>
      </w:r>
      <w:r w:rsidR="00B21A2B" w:rsidRPr="00B17C8E">
        <w:rPr>
          <w:rFonts w:asciiTheme="minorHAnsi" w:hAnsiTheme="minorHAnsi"/>
          <w:lang w:val="en-US"/>
        </w:rPr>
        <w:t xml:space="preserve">, range 77 – 875). All associated transcripts are shown per CpG site in supplemental table S19). We </w:t>
      </w:r>
      <w:r w:rsidR="00143085" w:rsidRPr="00B17C8E">
        <w:rPr>
          <w:rFonts w:asciiTheme="minorHAnsi" w:hAnsiTheme="minorHAnsi"/>
          <w:lang w:val="en-US"/>
        </w:rPr>
        <w:t>identified</w:t>
      </w:r>
      <w:r w:rsidR="00ED3D6B" w:rsidRPr="00B17C8E">
        <w:rPr>
          <w:rFonts w:asciiTheme="minorHAnsi" w:hAnsiTheme="minorHAnsi"/>
          <w:lang w:val="en-US"/>
        </w:rPr>
        <w:t xml:space="preserve"> </w:t>
      </w:r>
      <w:r w:rsidR="00635F46" w:rsidRPr="00B17C8E">
        <w:rPr>
          <w:rFonts w:asciiTheme="minorHAnsi" w:hAnsiTheme="minorHAnsi"/>
          <w:lang w:val="en-US"/>
        </w:rPr>
        <w:t xml:space="preserve">three </w:t>
      </w:r>
      <w:r w:rsidR="00ED3D6B" w:rsidRPr="00B17C8E">
        <w:rPr>
          <w:rFonts w:asciiTheme="minorHAnsi" w:hAnsiTheme="minorHAnsi"/>
          <w:lang w:val="en-US"/>
        </w:rPr>
        <w:t xml:space="preserve">distinct gene </w:t>
      </w:r>
      <w:r w:rsidR="00143085" w:rsidRPr="00B17C8E">
        <w:rPr>
          <w:rFonts w:asciiTheme="minorHAnsi" w:hAnsiTheme="minorHAnsi"/>
          <w:lang w:val="en-US"/>
        </w:rPr>
        <w:t xml:space="preserve">expression </w:t>
      </w:r>
      <w:r w:rsidR="00F05E6A" w:rsidRPr="00B17C8E">
        <w:rPr>
          <w:rFonts w:asciiTheme="minorHAnsi" w:hAnsiTheme="minorHAnsi"/>
          <w:lang w:val="en-US"/>
        </w:rPr>
        <w:t xml:space="preserve">patterns </w:t>
      </w:r>
      <w:r w:rsidR="00143085" w:rsidRPr="00B17C8E">
        <w:rPr>
          <w:rFonts w:asciiTheme="minorHAnsi" w:hAnsiTheme="minorHAnsi"/>
          <w:lang w:val="en-US"/>
        </w:rPr>
        <w:t>in whole blood</w:t>
      </w:r>
      <w:r w:rsidR="00F05E6A" w:rsidRPr="00B17C8E">
        <w:rPr>
          <w:rFonts w:asciiTheme="minorHAnsi" w:hAnsiTheme="minorHAnsi"/>
          <w:lang w:val="en-US"/>
        </w:rPr>
        <w:t xml:space="preserve"> by hierarchical clustering</w:t>
      </w:r>
      <w:r w:rsidR="00143085" w:rsidRPr="00B17C8E">
        <w:rPr>
          <w:rFonts w:asciiTheme="minorHAnsi" w:hAnsiTheme="minorHAnsi"/>
          <w:lang w:val="en-US"/>
        </w:rPr>
        <w:t xml:space="preserve">. </w:t>
      </w:r>
      <w:r w:rsidR="00ED3D6B" w:rsidRPr="00B17C8E">
        <w:rPr>
          <w:rFonts w:asciiTheme="minorHAnsi" w:hAnsiTheme="minorHAnsi"/>
          <w:lang w:val="en-US"/>
        </w:rPr>
        <w:t xml:space="preserve">The first </w:t>
      </w:r>
      <w:r w:rsidR="00A575E4" w:rsidRPr="00B17C8E">
        <w:rPr>
          <w:rFonts w:asciiTheme="minorHAnsi" w:hAnsiTheme="minorHAnsi"/>
          <w:lang w:val="en-US"/>
        </w:rPr>
        <w:t xml:space="preserve">cluster </w:t>
      </w:r>
      <w:r w:rsidR="000A2AAC" w:rsidRPr="00B17C8E">
        <w:rPr>
          <w:rFonts w:asciiTheme="minorHAnsi" w:hAnsiTheme="minorHAnsi"/>
          <w:lang w:val="en-US"/>
        </w:rPr>
        <w:t>was</w:t>
      </w:r>
      <w:r w:rsidR="000D3ABE" w:rsidRPr="00B17C8E">
        <w:rPr>
          <w:rFonts w:asciiTheme="minorHAnsi" w:hAnsiTheme="minorHAnsi"/>
          <w:lang w:val="en-US"/>
        </w:rPr>
        <w:t xml:space="preserve"> inversely</w:t>
      </w:r>
      <w:r w:rsidR="000A2AAC" w:rsidRPr="00B17C8E">
        <w:rPr>
          <w:rFonts w:asciiTheme="minorHAnsi" w:hAnsiTheme="minorHAnsi"/>
          <w:lang w:val="en-US"/>
        </w:rPr>
        <w:t xml:space="preserve"> </w:t>
      </w:r>
      <w:r w:rsidR="00E95DEF" w:rsidRPr="00B17C8E">
        <w:rPr>
          <w:rFonts w:asciiTheme="minorHAnsi" w:hAnsiTheme="minorHAnsi"/>
          <w:lang w:val="en-US"/>
        </w:rPr>
        <w:t>associated to</w:t>
      </w:r>
      <w:r w:rsidR="00A575E4" w:rsidRPr="00B17C8E">
        <w:rPr>
          <w:rFonts w:asciiTheme="minorHAnsi" w:hAnsiTheme="minorHAnsi"/>
          <w:lang w:val="en-US"/>
        </w:rPr>
        <w:t xml:space="preserve"> </w:t>
      </w:r>
      <w:r w:rsidR="000A2AAC" w:rsidRPr="00B17C8E">
        <w:rPr>
          <w:rFonts w:asciiTheme="minorHAnsi" w:hAnsiTheme="minorHAnsi"/>
          <w:lang w:val="en-US"/>
        </w:rPr>
        <w:t xml:space="preserve">methylation levels of </w:t>
      </w:r>
      <w:r w:rsidR="00890FBE" w:rsidRPr="00B17C8E">
        <w:rPr>
          <w:rFonts w:asciiTheme="minorHAnsi" w:hAnsiTheme="minorHAnsi"/>
          <w:lang w:val="en-US"/>
        </w:rPr>
        <w:t xml:space="preserve">seven </w:t>
      </w:r>
      <w:r w:rsidR="00A575E4" w:rsidRPr="00B17C8E">
        <w:rPr>
          <w:rFonts w:asciiTheme="minorHAnsi" w:hAnsiTheme="minorHAnsi"/>
          <w:lang w:val="en-US"/>
        </w:rPr>
        <w:t>CpG</w:t>
      </w:r>
      <w:r w:rsidR="00E95DEF" w:rsidRPr="00B17C8E">
        <w:rPr>
          <w:rFonts w:asciiTheme="minorHAnsi" w:hAnsiTheme="minorHAnsi"/>
          <w:lang w:val="en-US"/>
        </w:rPr>
        <w:t>s</w:t>
      </w:r>
      <w:r w:rsidR="000A2AAC" w:rsidRPr="00B17C8E">
        <w:rPr>
          <w:rFonts w:asciiTheme="minorHAnsi" w:hAnsiTheme="minorHAnsi"/>
          <w:lang w:val="en-US"/>
        </w:rPr>
        <w:t>, and</w:t>
      </w:r>
      <w:r w:rsidR="00A575E4" w:rsidRPr="00B17C8E">
        <w:rPr>
          <w:rFonts w:asciiTheme="minorHAnsi" w:hAnsiTheme="minorHAnsi"/>
          <w:lang w:val="en-US"/>
        </w:rPr>
        <w:t xml:space="preserve"> </w:t>
      </w:r>
      <w:r w:rsidR="000A2AAC" w:rsidRPr="00B17C8E">
        <w:rPr>
          <w:rFonts w:asciiTheme="minorHAnsi" w:hAnsiTheme="minorHAnsi"/>
          <w:lang w:val="en-US"/>
        </w:rPr>
        <w:t>encompassed</w:t>
      </w:r>
      <w:r w:rsidR="00B86478" w:rsidRPr="00B17C8E">
        <w:rPr>
          <w:rFonts w:asciiTheme="minorHAnsi" w:hAnsiTheme="minorHAnsi"/>
          <w:lang w:val="en-US"/>
        </w:rPr>
        <w:t xml:space="preserve"> </w:t>
      </w:r>
      <w:r w:rsidR="00635F46" w:rsidRPr="00B17C8E">
        <w:rPr>
          <w:rFonts w:asciiTheme="minorHAnsi" w:hAnsiTheme="minorHAnsi"/>
          <w:lang w:val="en-US"/>
        </w:rPr>
        <w:t xml:space="preserve">genes such as </w:t>
      </w:r>
      <w:r w:rsidR="00A575E4" w:rsidRPr="00B17C8E">
        <w:rPr>
          <w:rFonts w:asciiTheme="minorHAnsi" w:hAnsiTheme="minorHAnsi"/>
          <w:i/>
          <w:iCs/>
          <w:lang w:val="en-US"/>
        </w:rPr>
        <w:t>SLC29A1, SIGLEC8</w:t>
      </w:r>
      <w:r w:rsidR="000A2AAC" w:rsidRPr="00B17C8E">
        <w:rPr>
          <w:rFonts w:asciiTheme="minorHAnsi" w:hAnsiTheme="minorHAnsi"/>
          <w:i/>
          <w:iCs/>
          <w:lang w:val="en-US"/>
        </w:rPr>
        <w:t>, IL5RA</w:t>
      </w:r>
      <w:r w:rsidR="00A575E4" w:rsidRPr="00B17C8E">
        <w:rPr>
          <w:rFonts w:asciiTheme="minorHAnsi" w:hAnsiTheme="minorHAnsi"/>
          <w:lang w:val="en-US"/>
        </w:rPr>
        <w:t xml:space="preserve"> and </w:t>
      </w:r>
      <w:r w:rsidR="00A575E4" w:rsidRPr="00B17C8E">
        <w:rPr>
          <w:rFonts w:asciiTheme="minorHAnsi" w:hAnsiTheme="minorHAnsi"/>
          <w:i/>
          <w:iCs/>
          <w:lang w:val="en-US"/>
        </w:rPr>
        <w:t>ADORA3</w:t>
      </w:r>
      <w:r w:rsidR="00400921" w:rsidRPr="00B17C8E">
        <w:rPr>
          <w:rFonts w:asciiTheme="minorHAnsi" w:hAnsiTheme="minorHAnsi"/>
          <w:lang w:val="en-US"/>
        </w:rPr>
        <w:t xml:space="preserve"> (</w:t>
      </w:r>
      <w:r w:rsidR="006E3E4B" w:rsidRPr="00B17C8E">
        <w:rPr>
          <w:rFonts w:asciiTheme="minorHAnsi" w:hAnsiTheme="minorHAnsi"/>
          <w:lang w:val="en-US"/>
        </w:rPr>
        <w:t xml:space="preserve">Figure </w:t>
      </w:r>
      <w:r w:rsidR="00071FEC" w:rsidRPr="00B17C8E">
        <w:rPr>
          <w:rFonts w:asciiTheme="minorHAnsi" w:hAnsiTheme="minorHAnsi"/>
          <w:lang w:val="en-US"/>
        </w:rPr>
        <w:t>3a</w:t>
      </w:r>
      <w:r w:rsidR="006E3E4B" w:rsidRPr="00B17C8E">
        <w:rPr>
          <w:rFonts w:asciiTheme="minorHAnsi" w:hAnsiTheme="minorHAnsi"/>
          <w:lang w:val="en-US"/>
        </w:rPr>
        <w:t xml:space="preserve">, </w:t>
      </w:r>
      <w:r w:rsidR="00071FEC" w:rsidRPr="00B17C8E">
        <w:rPr>
          <w:rFonts w:asciiTheme="minorHAnsi" w:hAnsiTheme="minorHAnsi"/>
          <w:lang w:val="en-US"/>
        </w:rPr>
        <w:t xml:space="preserve">Table </w:t>
      </w:r>
      <w:r w:rsidR="00823FAF" w:rsidRPr="00B17C8E">
        <w:rPr>
          <w:rFonts w:asciiTheme="minorHAnsi" w:hAnsiTheme="minorHAnsi"/>
          <w:lang w:val="en-US"/>
        </w:rPr>
        <w:t>S</w:t>
      </w:r>
      <w:r w:rsidR="007B2B4F" w:rsidRPr="00B17C8E">
        <w:rPr>
          <w:rFonts w:asciiTheme="minorHAnsi" w:hAnsiTheme="minorHAnsi"/>
          <w:lang w:val="en-US"/>
        </w:rPr>
        <w:t>19</w:t>
      </w:r>
      <w:r w:rsidR="00B86478" w:rsidRPr="00B17C8E">
        <w:rPr>
          <w:rFonts w:asciiTheme="minorHAnsi" w:hAnsiTheme="minorHAnsi"/>
          <w:lang w:val="en-US"/>
        </w:rPr>
        <w:t>)</w:t>
      </w:r>
      <w:r w:rsidR="00A575E4" w:rsidRPr="00B17C8E">
        <w:rPr>
          <w:rFonts w:asciiTheme="minorHAnsi" w:hAnsiTheme="minorHAnsi"/>
          <w:lang w:val="en-US"/>
        </w:rPr>
        <w:t xml:space="preserve">. </w:t>
      </w:r>
      <w:r w:rsidR="00B86478" w:rsidRPr="00B17C8E">
        <w:rPr>
          <w:rFonts w:asciiTheme="minorHAnsi" w:hAnsiTheme="minorHAnsi"/>
          <w:lang w:val="en-US"/>
        </w:rPr>
        <w:t>A second cluster was strongly</w:t>
      </w:r>
      <w:r w:rsidR="000A2AAC" w:rsidRPr="00B17C8E">
        <w:rPr>
          <w:rFonts w:asciiTheme="minorHAnsi" w:hAnsiTheme="minorHAnsi"/>
          <w:lang w:val="en-US"/>
        </w:rPr>
        <w:t xml:space="preserve"> </w:t>
      </w:r>
      <w:r w:rsidR="00B86478" w:rsidRPr="00B17C8E">
        <w:rPr>
          <w:rFonts w:asciiTheme="minorHAnsi" w:hAnsiTheme="minorHAnsi"/>
          <w:lang w:val="en-US"/>
        </w:rPr>
        <w:t>associated with cg16592897</w:t>
      </w:r>
      <w:r w:rsidR="000A2AAC" w:rsidRPr="00B17C8E">
        <w:rPr>
          <w:rFonts w:asciiTheme="minorHAnsi" w:hAnsiTheme="minorHAnsi"/>
          <w:lang w:val="en-US"/>
        </w:rPr>
        <w:t xml:space="preserve"> and </w:t>
      </w:r>
      <w:r w:rsidR="00890FBE" w:rsidRPr="00B17C8E">
        <w:rPr>
          <w:rFonts w:asciiTheme="minorHAnsi" w:hAnsiTheme="minorHAnsi"/>
          <w:lang w:val="en-US"/>
        </w:rPr>
        <w:t xml:space="preserve">six </w:t>
      </w:r>
      <w:r w:rsidR="005D5820" w:rsidRPr="00B17C8E">
        <w:rPr>
          <w:rFonts w:asciiTheme="minorHAnsi" w:hAnsiTheme="minorHAnsi"/>
          <w:lang w:val="en-US"/>
        </w:rPr>
        <w:t>other CpGs</w:t>
      </w:r>
      <w:r w:rsidR="000A2AAC" w:rsidRPr="00B17C8E">
        <w:rPr>
          <w:rFonts w:asciiTheme="minorHAnsi" w:hAnsiTheme="minorHAnsi"/>
          <w:lang w:val="en-US"/>
        </w:rPr>
        <w:t xml:space="preserve">, and </w:t>
      </w:r>
      <w:r w:rsidR="00B86478" w:rsidRPr="00B17C8E">
        <w:rPr>
          <w:rFonts w:asciiTheme="minorHAnsi" w:hAnsiTheme="minorHAnsi"/>
          <w:lang w:val="en-US"/>
        </w:rPr>
        <w:t xml:space="preserve">included genes such as </w:t>
      </w:r>
      <w:r w:rsidR="00B86478" w:rsidRPr="00B17C8E">
        <w:rPr>
          <w:rFonts w:asciiTheme="minorHAnsi" w:hAnsiTheme="minorHAnsi"/>
          <w:i/>
          <w:iCs/>
          <w:lang w:val="en-US"/>
        </w:rPr>
        <w:t xml:space="preserve">CCR7, </w:t>
      </w:r>
      <w:r w:rsidR="000A2AAC" w:rsidRPr="00B17C8E">
        <w:rPr>
          <w:rFonts w:asciiTheme="minorHAnsi" w:hAnsiTheme="minorHAnsi"/>
          <w:i/>
          <w:iCs/>
          <w:lang w:val="en-US"/>
        </w:rPr>
        <w:t>CHMP7</w:t>
      </w:r>
      <w:r w:rsidR="000A2AAC" w:rsidRPr="00B17C8E">
        <w:rPr>
          <w:rFonts w:asciiTheme="minorHAnsi" w:hAnsiTheme="minorHAnsi"/>
          <w:lang w:val="en-US"/>
        </w:rPr>
        <w:t xml:space="preserve"> </w:t>
      </w:r>
      <w:r w:rsidR="00B86478" w:rsidRPr="00B17C8E">
        <w:rPr>
          <w:rFonts w:asciiTheme="minorHAnsi" w:hAnsiTheme="minorHAnsi"/>
          <w:lang w:val="en-US"/>
        </w:rPr>
        <w:t xml:space="preserve">and </w:t>
      </w:r>
      <w:r w:rsidR="00B86478" w:rsidRPr="00B17C8E">
        <w:rPr>
          <w:rFonts w:asciiTheme="minorHAnsi" w:hAnsiTheme="minorHAnsi"/>
          <w:i/>
          <w:iCs/>
          <w:lang w:val="en-US"/>
        </w:rPr>
        <w:t>LE</w:t>
      </w:r>
      <w:r w:rsidR="00722BE5" w:rsidRPr="00B17C8E">
        <w:rPr>
          <w:rFonts w:asciiTheme="minorHAnsi" w:hAnsiTheme="minorHAnsi"/>
          <w:i/>
          <w:iCs/>
          <w:lang w:val="en-US"/>
        </w:rPr>
        <w:t>F1</w:t>
      </w:r>
      <w:r w:rsidR="00635F46" w:rsidRPr="00B17C8E">
        <w:rPr>
          <w:rFonts w:asciiTheme="minorHAnsi" w:hAnsiTheme="minorHAnsi"/>
          <w:lang w:val="en-US"/>
        </w:rPr>
        <w:t xml:space="preserve">. </w:t>
      </w:r>
      <w:r w:rsidR="00A25206" w:rsidRPr="00B17C8E">
        <w:rPr>
          <w:rFonts w:asciiTheme="minorHAnsi" w:hAnsiTheme="minorHAnsi"/>
          <w:lang w:val="en-US"/>
        </w:rPr>
        <w:t xml:space="preserve">After correction for eosinophil blood counts, </w:t>
      </w:r>
      <w:r w:rsidR="000D3ABE" w:rsidRPr="00B17C8E">
        <w:rPr>
          <w:rFonts w:asciiTheme="minorHAnsi" w:hAnsiTheme="minorHAnsi"/>
          <w:lang w:val="en-US"/>
        </w:rPr>
        <w:t xml:space="preserve">association of </w:t>
      </w:r>
      <w:r w:rsidR="00A25206" w:rsidRPr="00B17C8E">
        <w:rPr>
          <w:rFonts w:asciiTheme="minorHAnsi" w:hAnsiTheme="minorHAnsi"/>
          <w:lang w:val="en-US"/>
        </w:rPr>
        <w:t xml:space="preserve">the first cluster </w:t>
      </w:r>
      <w:r w:rsidR="00B74EBA" w:rsidRPr="00B17C8E">
        <w:rPr>
          <w:rFonts w:asciiTheme="minorHAnsi" w:hAnsiTheme="minorHAnsi"/>
          <w:lang w:val="en-US"/>
        </w:rPr>
        <w:t xml:space="preserve">was </w:t>
      </w:r>
      <w:r w:rsidR="00A25206" w:rsidRPr="00B17C8E">
        <w:rPr>
          <w:rFonts w:asciiTheme="minorHAnsi" w:hAnsiTheme="minorHAnsi"/>
          <w:lang w:val="en-US"/>
        </w:rPr>
        <w:t>attenuated,</w:t>
      </w:r>
      <w:r w:rsidR="004A1990" w:rsidRPr="00B17C8E">
        <w:rPr>
          <w:rFonts w:asciiTheme="minorHAnsi" w:hAnsiTheme="minorHAnsi"/>
          <w:lang w:val="en-US"/>
        </w:rPr>
        <w:t xml:space="preserve"> confirming this as an eosinophil</w:t>
      </w:r>
      <w:r w:rsidR="00297392" w:rsidRPr="00B17C8E">
        <w:rPr>
          <w:rFonts w:asciiTheme="minorHAnsi" w:hAnsiTheme="minorHAnsi"/>
          <w:lang w:val="en-US"/>
        </w:rPr>
        <w:t>ic</w:t>
      </w:r>
      <w:r w:rsidR="004A1990" w:rsidRPr="00B17C8E">
        <w:rPr>
          <w:rFonts w:asciiTheme="minorHAnsi" w:hAnsiTheme="minorHAnsi"/>
          <w:lang w:val="en-US"/>
        </w:rPr>
        <w:t xml:space="preserve"> gene signature</w:t>
      </w:r>
      <w:r w:rsidR="009F4045" w:rsidRPr="00B17C8E">
        <w:rPr>
          <w:rFonts w:asciiTheme="minorHAnsi" w:hAnsiTheme="minorHAnsi"/>
          <w:lang w:val="en-US"/>
        </w:rPr>
        <w:t xml:space="preserve">, while the association of the second cluster </w:t>
      </w:r>
      <w:r w:rsidR="002871C4" w:rsidRPr="00B17C8E">
        <w:rPr>
          <w:rFonts w:asciiTheme="minorHAnsi" w:hAnsiTheme="minorHAnsi"/>
          <w:lang w:val="en-US"/>
        </w:rPr>
        <w:t>became</w:t>
      </w:r>
      <w:r w:rsidR="009F4045" w:rsidRPr="00B17C8E">
        <w:rPr>
          <w:rFonts w:asciiTheme="minorHAnsi" w:hAnsiTheme="minorHAnsi"/>
          <w:lang w:val="en-US"/>
        </w:rPr>
        <w:t xml:space="preserve"> more prominent</w:t>
      </w:r>
      <w:r w:rsidR="00B74EBA" w:rsidRPr="00B17C8E">
        <w:rPr>
          <w:rFonts w:asciiTheme="minorHAnsi" w:hAnsiTheme="minorHAnsi"/>
          <w:lang w:val="en-US"/>
        </w:rPr>
        <w:t xml:space="preserve">. </w:t>
      </w:r>
      <w:r w:rsidR="004A1990" w:rsidRPr="00B17C8E">
        <w:rPr>
          <w:rFonts w:asciiTheme="minorHAnsi" w:hAnsiTheme="minorHAnsi"/>
          <w:lang w:val="en-US"/>
        </w:rPr>
        <w:t xml:space="preserve">In contrast, </w:t>
      </w:r>
      <w:r w:rsidR="009F4045" w:rsidRPr="00B17C8E">
        <w:rPr>
          <w:rFonts w:asciiTheme="minorHAnsi" w:hAnsiTheme="minorHAnsi"/>
          <w:lang w:val="en-US"/>
        </w:rPr>
        <w:t>the</w:t>
      </w:r>
      <w:r w:rsidR="00A25206" w:rsidRPr="00B17C8E">
        <w:rPr>
          <w:rFonts w:asciiTheme="minorHAnsi" w:hAnsiTheme="minorHAnsi"/>
          <w:lang w:val="en-US"/>
        </w:rPr>
        <w:t xml:space="preserve"> third</w:t>
      </w:r>
      <w:r w:rsidR="00820856" w:rsidRPr="00B17C8E">
        <w:rPr>
          <w:rFonts w:asciiTheme="minorHAnsi" w:hAnsiTheme="minorHAnsi"/>
          <w:lang w:val="en-US"/>
        </w:rPr>
        <w:t xml:space="preserve"> </w:t>
      </w:r>
      <w:r w:rsidR="004A1990" w:rsidRPr="00B17C8E">
        <w:rPr>
          <w:rFonts w:asciiTheme="minorHAnsi" w:hAnsiTheme="minorHAnsi"/>
          <w:lang w:val="en-US"/>
        </w:rPr>
        <w:t xml:space="preserve">cluster, containing </w:t>
      </w:r>
      <w:r w:rsidR="004A1990" w:rsidRPr="00B17C8E">
        <w:rPr>
          <w:rFonts w:asciiTheme="minorHAnsi" w:hAnsiTheme="minorHAnsi"/>
          <w:i/>
          <w:iCs/>
          <w:lang w:val="en-US"/>
        </w:rPr>
        <w:t>TBX21</w:t>
      </w:r>
      <w:r w:rsidR="004A1990" w:rsidRPr="00B17C8E">
        <w:rPr>
          <w:rFonts w:asciiTheme="minorHAnsi" w:hAnsiTheme="minorHAnsi"/>
          <w:lang w:val="en-US"/>
        </w:rPr>
        <w:t xml:space="preserve">, </w:t>
      </w:r>
      <w:r w:rsidR="004A1990" w:rsidRPr="00B17C8E">
        <w:rPr>
          <w:rFonts w:asciiTheme="minorHAnsi" w:hAnsiTheme="minorHAnsi"/>
          <w:i/>
          <w:iCs/>
          <w:lang w:val="en-US"/>
        </w:rPr>
        <w:t>EOMES</w:t>
      </w:r>
      <w:r w:rsidR="004A1990" w:rsidRPr="00B17C8E">
        <w:rPr>
          <w:rFonts w:asciiTheme="minorHAnsi" w:hAnsiTheme="minorHAnsi"/>
          <w:lang w:val="en-US"/>
        </w:rPr>
        <w:t xml:space="preserve">, </w:t>
      </w:r>
      <w:r w:rsidR="004A1990" w:rsidRPr="00B17C8E">
        <w:rPr>
          <w:rFonts w:asciiTheme="minorHAnsi" w:hAnsiTheme="minorHAnsi"/>
          <w:i/>
          <w:iCs/>
          <w:lang w:val="en-US"/>
        </w:rPr>
        <w:t>CCL5</w:t>
      </w:r>
      <w:r w:rsidR="004A1990" w:rsidRPr="00B17C8E">
        <w:rPr>
          <w:rFonts w:asciiTheme="minorHAnsi" w:hAnsiTheme="minorHAnsi"/>
          <w:lang w:val="en-US"/>
        </w:rPr>
        <w:t xml:space="preserve"> and </w:t>
      </w:r>
      <w:r w:rsidR="004A1990" w:rsidRPr="00B17C8E">
        <w:rPr>
          <w:rFonts w:asciiTheme="minorHAnsi" w:hAnsiTheme="minorHAnsi"/>
          <w:i/>
          <w:iCs/>
          <w:lang w:val="en-US"/>
        </w:rPr>
        <w:t>GZMB</w:t>
      </w:r>
      <w:r w:rsidR="004A1990" w:rsidRPr="00B17C8E">
        <w:rPr>
          <w:rFonts w:asciiTheme="minorHAnsi" w:hAnsiTheme="minorHAnsi"/>
          <w:lang w:val="en-US"/>
        </w:rPr>
        <w:t xml:space="preserve">, </w:t>
      </w:r>
      <w:r w:rsidR="009F4045" w:rsidRPr="00B17C8E">
        <w:rPr>
          <w:rFonts w:asciiTheme="minorHAnsi" w:hAnsiTheme="minorHAnsi"/>
          <w:lang w:val="en-US"/>
        </w:rPr>
        <w:t xml:space="preserve">showed negative correlation with four asthma CpG methylation levels </w:t>
      </w:r>
      <w:r w:rsidR="003B283C" w:rsidRPr="00B17C8E">
        <w:rPr>
          <w:rFonts w:asciiTheme="minorHAnsi" w:hAnsiTheme="minorHAnsi"/>
          <w:lang w:val="en-US"/>
        </w:rPr>
        <w:t>(</w:t>
      </w:r>
      <w:r w:rsidR="00823FAF" w:rsidRPr="00B17C8E">
        <w:rPr>
          <w:rFonts w:asciiTheme="minorHAnsi" w:hAnsiTheme="minorHAnsi"/>
          <w:lang w:val="en-US"/>
        </w:rPr>
        <w:t>Table S2</w:t>
      </w:r>
      <w:r w:rsidR="007B2B4F" w:rsidRPr="00B17C8E">
        <w:rPr>
          <w:rFonts w:asciiTheme="minorHAnsi" w:hAnsiTheme="minorHAnsi"/>
          <w:lang w:val="en-US"/>
        </w:rPr>
        <w:t>0</w:t>
      </w:r>
      <w:r w:rsidR="00823FAF" w:rsidRPr="00B17C8E">
        <w:rPr>
          <w:rFonts w:asciiTheme="minorHAnsi" w:hAnsiTheme="minorHAnsi"/>
          <w:lang w:val="en-US"/>
        </w:rPr>
        <w:t xml:space="preserve">, </w:t>
      </w:r>
      <w:r w:rsidR="00567BE5" w:rsidRPr="00B17C8E">
        <w:rPr>
          <w:rFonts w:asciiTheme="minorHAnsi" w:hAnsiTheme="minorHAnsi"/>
          <w:lang w:val="en-US"/>
        </w:rPr>
        <w:t xml:space="preserve">Figure </w:t>
      </w:r>
      <w:r w:rsidR="00071FEC" w:rsidRPr="00B17C8E">
        <w:rPr>
          <w:rFonts w:asciiTheme="minorHAnsi" w:hAnsiTheme="minorHAnsi"/>
          <w:lang w:val="en-US"/>
        </w:rPr>
        <w:t>3b</w:t>
      </w:r>
      <w:r w:rsidR="003B283C" w:rsidRPr="00B17C8E">
        <w:rPr>
          <w:rFonts w:asciiTheme="minorHAnsi" w:hAnsiTheme="minorHAnsi"/>
          <w:lang w:val="en-US"/>
        </w:rPr>
        <w:t>)</w:t>
      </w:r>
      <w:r w:rsidR="004A1990" w:rsidRPr="00B17C8E">
        <w:rPr>
          <w:rFonts w:asciiTheme="minorHAnsi" w:hAnsiTheme="minorHAnsi"/>
          <w:lang w:val="en-US"/>
        </w:rPr>
        <w:t>. A</w:t>
      </w:r>
      <w:r w:rsidR="00570877" w:rsidRPr="00B17C8E">
        <w:rPr>
          <w:rFonts w:asciiTheme="minorHAnsi" w:hAnsiTheme="minorHAnsi"/>
          <w:lang w:val="en-US"/>
        </w:rPr>
        <w:t>n</w:t>
      </w:r>
      <w:r w:rsidR="004A1990" w:rsidRPr="00B17C8E">
        <w:rPr>
          <w:rFonts w:asciiTheme="minorHAnsi" w:hAnsiTheme="minorHAnsi"/>
          <w:lang w:val="en-US"/>
        </w:rPr>
        <w:t xml:space="preserve"> RNA-seq dataset of PBMC</w:t>
      </w:r>
      <w:r w:rsidR="0065401E" w:rsidRPr="00B17C8E">
        <w:rPr>
          <w:rFonts w:asciiTheme="minorHAnsi" w:hAnsiTheme="minorHAnsi"/>
          <w:lang w:val="en-US"/>
        </w:rPr>
        <w:t>s FACS-sorted into highly defined</w:t>
      </w:r>
      <w:r w:rsidR="004A1990" w:rsidRPr="00B17C8E">
        <w:rPr>
          <w:rFonts w:asciiTheme="minorHAnsi" w:hAnsiTheme="minorHAnsi"/>
          <w:lang w:val="en-US"/>
        </w:rPr>
        <w:t xml:space="preserve"> </w:t>
      </w:r>
      <w:r w:rsidR="0065401E" w:rsidRPr="00B17C8E">
        <w:rPr>
          <w:rFonts w:asciiTheme="minorHAnsi" w:hAnsiTheme="minorHAnsi"/>
          <w:lang w:val="en-US"/>
        </w:rPr>
        <w:t xml:space="preserve">leucocyte </w:t>
      </w:r>
      <w:r w:rsidR="004A1990" w:rsidRPr="00B17C8E">
        <w:rPr>
          <w:rFonts w:asciiTheme="minorHAnsi" w:hAnsiTheme="minorHAnsi"/>
          <w:lang w:val="en-US"/>
        </w:rPr>
        <w:t>subsets</w:t>
      </w:r>
      <w:r w:rsidR="00396155" w:rsidRPr="00B17C8E">
        <w:fldChar w:fldCharType="begin"/>
      </w:r>
      <w:r w:rsidR="00BC58EC" w:rsidRPr="00B17C8E">
        <w:rPr>
          <w:rFonts w:asciiTheme="minorHAnsi" w:hAnsiTheme="minorHAnsi"/>
          <w:lang w:val="en-US"/>
        </w:rPr>
        <w:instrText xml:space="preserve"> ADDIN ZOTERO_ITEM CSL_CITATION {"citationID":"aG604wpg","properties":{"formattedCitation":"{\\rtf \\super 29\\nosupersub{}}","plainCitation":"29"},"citationItems":[{"id":1110,"uris":["http://zotero.org/users/local/EAS6JUFe/items/5PPUCSJW"],"uri":["http://zotero.org/users/local/EAS6JUFe/items/5PPUCSJW"],"itemData":{"id":1110,"type":"article-journal","title":"Differential Effects of Environmental and Genetic Factors on T and B Cell Immune Traits","container-title":"Cell Reports","page":"2474-2487","volume":"17","issue":"9","DOI":"10.1016/j.celrep.2016.10.053","ISSN":"2211-1247","journalAbbreviation":"Cell Reports","author":[{"family":"Aguirre-Gamboa","given":"Raul"},{"family":"Joosten","given":"Irma"},{"family":"Urbano","given":"Paulo C.M."},{"family":"Molen","given":"Renate G.","non-dropping-particle":"van der"},{"family":"Rijssen","given":"Esther","non-dropping-particle":"van"},{"family":"Cranenbroek","given":"Bram","non-dropping-particle":"van"},{"family":"Oosting","given":"Marije"},{"family":"Smeekens","given":"Sanne"},{"family":"Jaeger","given":"Martin"},{"family":"Zorro","given":"Maria"},{"family":"Withoff","given":"Sebo"},{"family":"Herwaarden","given":"Antonius E.","non-dropping-particle":"van"},{"family":"Sweep","given":"Fred C.G.J."},{"family":"Netea","given":"Romana T."},{"family":"Swertz","given":"Morris A."},{"family":"Franke","given":"Lude"},{"family":"Xavier","given":"Ramnik J."},{"family":"Joosten","given":"Leo A.B."},{"family":"Netea","given":"Mihai G."},{"family":"Wijmenga","given":"Cisca"},{"family":"Kumar","given":"Vinod"},{"family":"Li","given":"Yang"},{"family":"Koenen","given":"Hans J.P.M."}],"issued":{"date-parts":[["2016",11,22]]}}}],"schema":"https://github.com/citation-style-language/schema/raw/master/csl-citation.json"} </w:instrText>
      </w:r>
      <w:r w:rsidR="00396155" w:rsidRPr="00B17C8E">
        <w:rPr>
          <w:rFonts w:asciiTheme="minorHAnsi" w:hAnsiTheme="minorHAnsi"/>
          <w:lang w:val="en-US"/>
        </w:rPr>
        <w:fldChar w:fldCharType="separate"/>
      </w:r>
      <w:r w:rsidR="00BC58EC" w:rsidRPr="00B17C8E">
        <w:rPr>
          <w:rFonts w:hAnsiTheme="minorHAnsi"/>
          <w:szCs w:val="24"/>
          <w:vertAlign w:val="superscript"/>
        </w:rPr>
        <w:t>29</w:t>
      </w:r>
      <w:r w:rsidR="00396155" w:rsidRPr="00B17C8E">
        <w:fldChar w:fldCharType="end"/>
      </w:r>
      <w:r w:rsidR="004A1990" w:rsidRPr="00B17C8E">
        <w:rPr>
          <w:rFonts w:asciiTheme="minorHAnsi" w:hAnsiTheme="minorHAnsi"/>
          <w:lang w:val="en-US"/>
        </w:rPr>
        <w:t xml:space="preserve"> identified th</w:t>
      </w:r>
      <w:r w:rsidR="009F4045" w:rsidRPr="00B17C8E">
        <w:rPr>
          <w:rFonts w:asciiTheme="minorHAnsi" w:hAnsiTheme="minorHAnsi"/>
          <w:lang w:val="en-US"/>
        </w:rPr>
        <w:t>e</w:t>
      </w:r>
      <w:r w:rsidR="004A1990" w:rsidRPr="00B17C8E">
        <w:rPr>
          <w:rFonts w:asciiTheme="minorHAnsi" w:hAnsiTheme="minorHAnsi"/>
          <w:lang w:val="en-US"/>
        </w:rPr>
        <w:t xml:space="preserve"> second</w:t>
      </w:r>
      <w:r w:rsidR="00820856" w:rsidRPr="00B17C8E">
        <w:rPr>
          <w:rFonts w:asciiTheme="minorHAnsi" w:hAnsiTheme="minorHAnsi"/>
          <w:lang w:val="en-US"/>
        </w:rPr>
        <w:t xml:space="preserve"> </w:t>
      </w:r>
      <w:r w:rsidR="004A1990" w:rsidRPr="00B17C8E">
        <w:rPr>
          <w:rFonts w:asciiTheme="minorHAnsi" w:hAnsiTheme="minorHAnsi"/>
          <w:lang w:val="en-US"/>
        </w:rPr>
        <w:t>cluster as</w:t>
      </w:r>
      <w:r w:rsidR="000D3ABE" w:rsidRPr="00B17C8E">
        <w:rPr>
          <w:rFonts w:asciiTheme="minorHAnsi" w:hAnsiTheme="minorHAnsi"/>
          <w:lang w:val="en-US"/>
        </w:rPr>
        <w:t xml:space="preserve"> </w:t>
      </w:r>
      <w:r w:rsidR="00554399" w:rsidRPr="00B17C8E">
        <w:rPr>
          <w:rFonts w:asciiTheme="minorHAnsi" w:hAnsiTheme="minorHAnsi"/>
          <w:lang w:val="en-US"/>
        </w:rPr>
        <w:t xml:space="preserve">a </w:t>
      </w:r>
      <w:r w:rsidR="004A1990" w:rsidRPr="00B17C8E">
        <w:rPr>
          <w:rFonts w:asciiTheme="minorHAnsi" w:hAnsiTheme="minorHAnsi"/>
          <w:lang w:val="en-US"/>
        </w:rPr>
        <w:t>naïve CD4 and CD8 T cell</w:t>
      </w:r>
      <w:r w:rsidR="009F4045" w:rsidRPr="00B17C8E">
        <w:rPr>
          <w:rFonts w:asciiTheme="minorHAnsi" w:hAnsiTheme="minorHAnsi"/>
          <w:lang w:val="en-US"/>
        </w:rPr>
        <w:t xml:space="preserve"> gene</w:t>
      </w:r>
      <w:r w:rsidR="00554399" w:rsidRPr="00B17C8E">
        <w:rPr>
          <w:rFonts w:asciiTheme="minorHAnsi" w:hAnsiTheme="minorHAnsi"/>
          <w:lang w:val="en-US"/>
        </w:rPr>
        <w:t xml:space="preserve"> signature</w:t>
      </w:r>
      <w:r w:rsidR="003B283C" w:rsidRPr="00B17C8E">
        <w:rPr>
          <w:rFonts w:asciiTheme="minorHAnsi" w:hAnsiTheme="minorHAnsi"/>
          <w:lang w:val="en-US"/>
        </w:rPr>
        <w:t xml:space="preserve"> </w:t>
      </w:r>
      <w:r w:rsidR="0065401E" w:rsidRPr="00B17C8E">
        <w:rPr>
          <w:rFonts w:asciiTheme="minorHAnsi" w:hAnsiTheme="minorHAnsi"/>
          <w:lang w:val="en-US"/>
        </w:rPr>
        <w:t xml:space="preserve">that was decreased, </w:t>
      </w:r>
      <w:r w:rsidR="000D3ABE" w:rsidRPr="00B17C8E">
        <w:rPr>
          <w:rFonts w:asciiTheme="minorHAnsi" w:hAnsiTheme="minorHAnsi"/>
          <w:lang w:val="en-US"/>
        </w:rPr>
        <w:t>and</w:t>
      </w:r>
      <w:r w:rsidR="004A1990" w:rsidRPr="00B17C8E">
        <w:rPr>
          <w:rFonts w:asciiTheme="minorHAnsi" w:hAnsiTheme="minorHAnsi"/>
          <w:lang w:val="en-US"/>
        </w:rPr>
        <w:t xml:space="preserve"> the third cluster </w:t>
      </w:r>
      <w:r w:rsidR="000D3ABE" w:rsidRPr="00B17C8E">
        <w:rPr>
          <w:rFonts w:asciiTheme="minorHAnsi" w:hAnsiTheme="minorHAnsi"/>
          <w:lang w:val="en-US"/>
        </w:rPr>
        <w:t>as an</w:t>
      </w:r>
      <w:r w:rsidR="004A1990" w:rsidRPr="00B17C8E">
        <w:rPr>
          <w:rFonts w:asciiTheme="minorHAnsi" w:hAnsiTheme="minorHAnsi"/>
          <w:lang w:val="en-US"/>
        </w:rPr>
        <w:t xml:space="preserve"> effector/memory CD8 T cell and NK cell </w:t>
      </w:r>
      <w:r w:rsidR="000D3ABE" w:rsidRPr="00B17C8E">
        <w:rPr>
          <w:rFonts w:asciiTheme="minorHAnsi" w:hAnsiTheme="minorHAnsi"/>
          <w:lang w:val="en-US"/>
        </w:rPr>
        <w:t>profile that was increased with reduced CpG methylation</w:t>
      </w:r>
      <w:r w:rsidR="00823FAF" w:rsidRPr="00B17C8E">
        <w:rPr>
          <w:rFonts w:asciiTheme="minorHAnsi" w:hAnsiTheme="minorHAnsi"/>
          <w:lang w:val="en-US"/>
        </w:rPr>
        <w:t xml:space="preserve"> (</w:t>
      </w:r>
      <w:r w:rsidR="00750402" w:rsidRPr="00B17C8E">
        <w:rPr>
          <w:rFonts w:asciiTheme="minorHAnsi" w:hAnsiTheme="minorHAnsi"/>
          <w:lang w:val="en-US"/>
        </w:rPr>
        <w:t xml:space="preserve">Figure </w:t>
      </w:r>
      <w:r w:rsidR="00DF274A" w:rsidRPr="00B17C8E">
        <w:rPr>
          <w:rFonts w:asciiTheme="minorHAnsi" w:hAnsiTheme="minorHAnsi"/>
          <w:lang w:val="en-US"/>
        </w:rPr>
        <w:t>S1</w:t>
      </w:r>
      <w:r w:rsidR="00CA5E31" w:rsidRPr="00B17C8E">
        <w:rPr>
          <w:rFonts w:asciiTheme="minorHAnsi" w:hAnsiTheme="minorHAnsi"/>
          <w:lang w:val="en-US"/>
        </w:rPr>
        <w:t>4</w:t>
      </w:r>
      <w:r w:rsidR="00823FAF" w:rsidRPr="00B17C8E">
        <w:rPr>
          <w:rFonts w:asciiTheme="minorHAnsi" w:hAnsiTheme="minorHAnsi"/>
          <w:lang w:val="en-US"/>
        </w:rPr>
        <w:t>)</w:t>
      </w:r>
      <w:r w:rsidR="004A1990" w:rsidRPr="00B17C8E">
        <w:rPr>
          <w:rFonts w:asciiTheme="minorHAnsi" w:hAnsiTheme="minorHAnsi"/>
          <w:lang w:val="en-US"/>
        </w:rPr>
        <w:t>.</w:t>
      </w:r>
      <w:r w:rsidR="00820856" w:rsidRPr="00B17C8E">
        <w:rPr>
          <w:rFonts w:asciiTheme="minorHAnsi" w:hAnsiTheme="minorHAnsi"/>
          <w:lang w:val="en-US"/>
        </w:rPr>
        <w:t xml:space="preserve"> </w:t>
      </w:r>
    </w:p>
    <w:p w14:paraId="3370B9A8" w14:textId="77777777" w:rsidR="00C0773C" w:rsidRPr="00B17C8E" w:rsidRDefault="00C0773C" w:rsidP="00D73E08">
      <w:pPr>
        <w:spacing w:before="100" w:beforeAutospacing="1" w:after="100" w:afterAutospacing="1" w:line="360" w:lineRule="auto"/>
        <w:rPr>
          <w:rFonts w:asciiTheme="minorHAnsi" w:eastAsiaTheme="minorEastAsia" w:hAnsiTheme="minorHAnsi"/>
          <w:lang w:val="en-US"/>
        </w:rPr>
      </w:pPr>
    </w:p>
    <w:p w14:paraId="0E501C30" w14:textId="77D9776D" w:rsidR="00DD2990" w:rsidRPr="00B17C8E" w:rsidRDefault="26A8C70F" w:rsidP="26A8C70F">
      <w:pPr>
        <w:spacing w:before="100" w:beforeAutospacing="1" w:after="100" w:afterAutospacing="1" w:line="360" w:lineRule="auto"/>
        <w:rPr>
          <w:rFonts w:asciiTheme="minorHAnsi" w:eastAsiaTheme="minorEastAsia" w:hAnsiTheme="minorHAnsi"/>
          <w:b/>
          <w:bCs/>
          <w:lang w:val="en-US"/>
        </w:rPr>
      </w:pPr>
      <w:r w:rsidRPr="00B17C8E">
        <w:rPr>
          <w:rFonts w:asciiTheme="minorHAnsi" w:eastAsiaTheme="minorEastAsia" w:hAnsiTheme="minorHAnsi"/>
          <w:b/>
          <w:bCs/>
          <w:lang w:val="en-US"/>
        </w:rPr>
        <w:lastRenderedPageBreak/>
        <w:t>Discussion</w:t>
      </w:r>
    </w:p>
    <w:p w14:paraId="6E99D62A" w14:textId="5FF48364" w:rsidR="0030605F" w:rsidRPr="00B17C8E" w:rsidRDefault="26A8C70F" w:rsidP="26A8C70F">
      <w:pPr>
        <w:spacing w:before="100" w:beforeAutospacing="1" w:after="100" w:afterAutospacing="1" w:line="360" w:lineRule="auto"/>
        <w:rPr>
          <w:rFonts w:asciiTheme="minorHAnsi" w:eastAsiaTheme="minorEastAsia" w:hAnsiTheme="minorHAnsi"/>
          <w:lang w:val="en-US"/>
        </w:rPr>
      </w:pPr>
      <w:r w:rsidRPr="00B17C8E">
        <w:rPr>
          <w:rFonts w:asciiTheme="minorHAnsi" w:eastAsiaTheme="minorEastAsia" w:hAnsiTheme="minorHAnsi"/>
          <w:lang w:val="en-US"/>
        </w:rPr>
        <w:t>This large consortium-based meta-analysis identified 14 CpGs in whole blood to be associated with childhood asthma. Consistently lower methylation of these CpGs was observed in asthma from preschool age until adolescence. Strongly reduced methylation at asthma-associated CpGs within isolated eosinophils clearly indicated that lower whole blood DNA methylation levels in asthma was not only due to altered eosinophil numbers in whole blood, but also to reduced methylation at those specific CpGs within this cell type</w:t>
      </w:r>
      <w:r w:rsidRPr="00B17C8E">
        <w:rPr>
          <w:rFonts w:asciiTheme="minorHAnsi" w:hAnsiTheme="minorHAnsi"/>
          <w:lang w:val="en-US"/>
        </w:rPr>
        <w:t xml:space="preserve">. Finally, through clustering of the 14 asthma associated CpG sites with whole blood and immune cell specific gene expression signatures, we were able to annotate the asthma associated CpGs to (activated) eosinophils and CD8 positive T cells and NK cells. </w:t>
      </w:r>
    </w:p>
    <w:p w14:paraId="4F22A5E2" w14:textId="6E680759" w:rsidR="00E8628E" w:rsidRPr="00B17C8E" w:rsidRDefault="00383AAA" w:rsidP="26A8C70F">
      <w:pPr>
        <w:spacing w:before="100" w:beforeAutospacing="1" w:after="100" w:afterAutospacing="1" w:line="360" w:lineRule="auto"/>
        <w:rPr>
          <w:rFonts w:asciiTheme="minorHAnsi" w:eastAsiaTheme="minorEastAsia" w:hAnsiTheme="minorHAnsi"/>
          <w:lang w:val="en-US"/>
        </w:rPr>
      </w:pPr>
      <w:r w:rsidRPr="00B17C8E">
        <w:rPr>
          <w:rFonts w:asciiTheme="minorHAnsi" w:eastAsiaTheme="minorEastAsia" w:hAnsiTheme="minorHAnsi"/>
          <w:lang w:val="en-US"/>
        </w:rPr>
        <w:t xml:space="preserve">DNA methylation may be strongly affected by ageing </w:t>
      </w:r>
      <w:r w:rsidR="00991881" w:rsidRPr="00B17C8E">
        <w:rPr>
          <w:rFonts w:asciiTheme="minorHAnsi" w:eastAsiaTheme="minorEastAsia" w:hAnsiTheme="minorHAnsi"/>
          <w:lang w:val="en-US"/>
        </w:rPr>
        <w:t>and</w:t>
      </w:r>
      <w:r w:rsidR="003B283C" w:rsidRPr="00B17C8E">
        <w:rPr>
          <w:rFonts w:asciiTheme="minorHAnsi" w:eastAsiaTheme="minorEastAsia" w:hAnsiTheme="minorHAnsi"/>
          <w:lang w:val="en-US"/>
        </w:rPr>
        <w:t xml:space="preserve"> </w:t>
      </w:r>
      <w:r w:rsidRPr="00B17C8E">
        <w:rPr>
          <w:rFonts w:asciiTheme="minorHAnsi" w:eastAsiaTheme="minorEastAsia" w:hAnsiTheme="minorHAnsi"/>
          <w:lang w:val="en-US"/>
        </w:rPr>
        <w:t>environmental exposures</w:t>
      </w:r>
      <w:r w:rsidR="00C171B2" w:rsidRPr="00B17C8E">
        <w:fldChar w:fldCharType="begin"/>
      </w:r>
      <w:r w:rsidR="006023A3" w:rsidRPr="00B17C8E">
        <w:rPr>
          <w:rFonts w:asciiTheme="minorHAnsi" w:hAnsiTheme="minorHAnsi"/>
          <w:lang w:val="en-GB"/>
        </w:rPr>
        <w:instrText xml:space="preserve"> ADDIN ZOTERO_ITEM CSL_CITATION {"citationID":"5kOfoZw6","properties":{"formattedCitation":"{\\rtf \\super 8\\nosupersub{}}","plainCitation":"8"},"citationItems":[{"id":803,"uris":["http://zotero.org/users/local/EAS6JUFe/items/95F2BHXF"],"uri":["http://zotero.org/users/local/EAS6JUFe/items/95F2BHXF"],"itemData":{"id":803,"type":"article-journal","title":"DNA Methylation in Newborns and Maternal Smoking in Pregnancy: Genome-wide Consortium Meta-analysis","container-title":"The American Journal of Human Genetics","page":"680-696","volume":"98","issue":"4","DOI":"10.1016/j.ajhg.2016.02.019","ISSN":"0002-9297","author":[{"family":"Joubert","given":"Bonnie R."},{"family":"Felix","given":"Janine F."},{"family":"Yousefi","given":"Paul"},{"family":"Bakulski","given":"Kelly M."},{"family":"Just","given":"Allan C."},{"family":"Breton","given":"Carrie"},{"family":"Reese","given":"Sarah E."},{"family":"Markunas","given":"Christina A."},{"family":"Richmond","given":"Rebecca C."},{"family":"Xu","given":"Cheng-Jian"},{"family":"Küpers","given":"Leanne K."},{"family":"Oh","given":"Sam S."},{"family":"Hoyo","given":"Cathrine"},{"family":"Gruzieva","given":"Olena"},{"family":"Söderhäll","given":"Cilla"},{"family":"Salas","given":"Lucas A."},{"family":"Baïz","given":"Nour"},{"family":"Zhang","given":"Hongmei"},{"family":"Lepeule","given":"Johanna"},{"family":"Ruiz","given":"Carlos"},{"family":"Ligthart","given":"Symen"},{"family":"Wang","given":"Tianyuan"},{"family":"Taylor","given":"Jack A."},{"family":"Duijts","given":"Liesbeth"},{"family":"Sharp","given":"Gemma C."},{"family":"Jankipersadsing","given":"Soesma A."},{"family":"Nilsen","given":"Roy M."},{"family":"Vaez","given":"Ahmad"},{"family":"Fallin","given":"M. Daniele"},{"family":"Hu","given":"Donglei"},{"family":"Litonjua","given":"Augusto A."},{"family":"Fuemmeler","given":"Bernard F."},{"family":"Huen","given":"Karen"},{"family":"Kere","given":"Juha"},{"family":"Kull","given":"Inger"},{"family":"Munthe-Kaas","given":"Monica Cheng"},{"family":"Gehring","given":"Ulrike"},{"family":"Bustamante","given":"Mariona"},{"family":"Saurel-Coubizolles","given":"Marie José"},{"family":"Quraishi","given":"Bilal M."},{"family":"Ren","given":"Jie"},{"family":"Tost","given":"Jörg"},{"family":"Gonzalez","given":"Juan R."},{"family":"Peters","given":"Marjolein J."},{"family":"Håberg","given":"Siri E."},{"family":"Xu","given":"Zongli"},{"family":"van Meurs","given":"Joyce B."},{"family":"Gaunt","given":"Tom R."},{"family":"Kerkhof","given":"Marjan"},{"family":"Corpeleijn","given":"Eva"},{"family":"Feinberg","given":"Andrew P."},{"family":"Eng","given":"Celeste"},{"family":"Baccarelli","given":"Andrea A."},{"family":"Benjamin Neelon","given":"Sara E."},{"family":"Bradman","given":"Asa"},{"family":"Merid","given":"Simon Kebede"},{"family":"Bergström","given":"Anna"},{"family":"Herceg","given":"Zdenko"},{"family":"Hernandez-Vargas","given":"Hector"},{"family":"Brunekreef","given":"Bert"},{"family":"Pinart","given":"Mariona"},{"family":"Heude","given":"Barbara"},{"family":"Ewart","given":"Susan"},{"family":"Yao","given":"Jin"},{"family":"Lemonnier","given":"Nathanaël"},{"family":"Franco","given":"Oscar H."},{"family":"Wu","given":"Michael C."},{"family":"Hofman","given":"Albert"},{"family":"McArdle","given":"Wendy"},{"family":"Van der Vlies","given":"Pieter"},{"family":"Falahi","given":"Fahimeh"},{"family":"Gillman","given":"Matthew W."},{"family":"Barcellos","given":"Lisa F."},{"family":"Kumar","given":"Ashish"},{"family":"Wickman","given":"Magnus"},{"family":"Guerra","given":"Stefano"},{"family":"Charles","given":"Marie-Aline"},{"family":"Holloway","given":"John"},{"family":"Auffray","given":"Charles"},{"family":"Tiemeier","given":"Henning W."},{"family":"Smith","given":"George Davey"},{"family":"Postma","given":"Dirkje"},{"family":"Hivert","given":"Marie-France"},{"family":"Eskenazi","given":"Brenda"},{"family":"Vrijheid","given":"Martine"},{"family":"Arshad","given":"Hasan"},{"family":"Antó","given":"Josep M."},{"family":"Dehghan","given":"Abbas"},{"family":"Karmaus","given":"Wilfried"},{"family":"Annesi-Maesano","given":"Isabella"},{"family":"Sunyer","given":"Jordi"},{"family":"Ghantous","given":"Akram"},{"family":"Pershagen","given":"Göran"},{"family":"Holland","given":"Nina"},{"family":"Murphy","given":"Susan K."},{"family":"DeMeo","given":"Dawn L."},{"family":"Burchard","given":"Esteban G."},{"family":"Ladd-Acosta","given":"Christine"},{"family":"Snieder","given":"Harold"},{"family":"Nystad","given":"Wenche"},{"family":"Koppelman","given":"Gerard H."},{"family":"Relton","given":"Caroline L."},{"family":"Jaddoe","given":"Vincent W.V."},{"family":"Wilcox","given":"Allen"},{"family":"Melén","given":"Erik"},{"family":"London","given":"Stephanie J."}],"issued":{"date-parts":[["2016"]]}}}],"schema":"https://github.com/citation-style-language/schema/raw/master/csl-citation.json"} </w:instrText>
      </w:r>
      <w:r w:rsidR="00C171B2" w:rsidRPr="00B17C8E">
        <w:rPr>
          <w:rFonts w:asciiTheme="minorHAnsi" w:hAnsiTheme="minorHAnsi"/>
        </w:rPr>
        <w:fldChar w:fldCharType="separate"/>
      </w:r>
      <w:r w:rsidR="0024033B" w:rsidRPr="00B17C8E">
        <w:rPr>
          <w:rFonts w:hAnsiTheme="minorHAnsi"/>
          <w:vertAlign w:val="superscript"/>
        </w:rPr>
        <w:t>8</w:t>
      </w:r>
      <w:r w:rsidR="00C171B2" w:rsidRPr="00B17C8E">
        <w:fldChar w:fldCharType="end"/>
      </w:r>
      <w:r w:rsidR="00C171B2" w:rsidRPr="00B17C8E">
        <w:rPr>
          <w:rFonts w:asciiTheme="minorHAnsi" w:hAnsiTheme="minorHAnsi"/>
          <w:vertAlign w:val="superscript"/>
          <w:lang w:val="en-GB"/>
        </w:rPr>
        <w:t>,</w:t>
      </w:r>
      <w:r w:rsidR="008D3865" w:rsidRPr="00B17C8E">
        <w:fldChar w:fldCharType="begin"/>
      </w:r>
      <w:r w:rsidR="006023A3" w:rsidRPr="00B17C8E">
        <w:rPr>
          <w:rFonts w:asciiTheme="minorHAnsi" w:hAnsiTheme="minorHAnsi"/>
          <w:lang w:val="en-GB"/>
        </w:rPr>
        <w:instrText xml:space="preserve"> ADDIN ZOTERO_ITEM CSL_CITATION {"citationID":"VLQnHaGq","properties":{"formattedCitation":"{\\rtf \\super 9\\nosupersub{}}","plainCitation":"9"},"citationItems":[{"id":831,"uris":["http://zotero.org/users/local/EAS6JUFe/items/M2ER9XRS"],"uri":["http://zotero.org/users/local/EAS6JUFe/items/M2ER9XRS"],"itemData":{"id":831,"type":"article-journal","title":"The emerging landscape of dynamic DNA methylation in early childhood","container-title":"BMC Genomics","page":"25","volume":"18","issue":"1","abstract":"DNA methylation has been found to associate with disease, aging and environmental exposure, but it is unknown how genome, environment and disease influence DNA methylation dynamics in childhood.","DOI":"10.1186/s12864-016-3452-1","ISSN":"1471-2164","journalAbbreviation":"BMC Genomics","author":[{"family":"Xu","given":"Cheng-Jian"},{"family":"Bonder","given":"Marc Jan"},{"family":"Söderhäll","given":"Cilla"},{"family":"Bustamante","given":"Mariona"},{"family":"Baïz","given":"Nour"},{"family":"Gehring","given":"Ulrike"},{"family":"Jankipersadsing","given":"Soesma A."},{"family":"Vlies","given":"Pieter","non-dropping-particle":"van der"},{"family":"Diemen","given":"Cleo C.","non-dropping-particle":"van"},{"family":"Rijkom","given":"Bianca","non-dropping-particle":"van"},{"family":"Just","given":"Jocelyne"},{"family":"Kull","given":"Inger"},{"family":"Kere","given":"Juha"},{"family":"Antó","given":"Josep Maria"},{"family":"Bousquet","given":"Jean"},{"family":"Zhernakova","given":"Alexandra"},{"family":"Wijmenga","given":"Cisca"},{"family":"Annesi-Maesano","given":"Isabella"},{"family":"Sunyer","given":"Jordi"},{"family":"Melén","given":"Erik"},{"family":"Li","given":"Yang"},{"family":"Postma","given":"Dirkje S."},{"family":"Koppelman","given":"Gerard H."}],"issued":{"date-parts":[["2017"]]}}}],"schema":"https://github.com/citation-style-language/schema/raw/master/csl-citation.json"} </w:instrText>
      </w:r>
      <w:r w:rsidR="008D3865" w:rsidRPr="00B17C8E">
        <w:rPr>
          <w:rFonts w:asciiTheme="minorHAnsi" w:hAnsiTheme="minorHAnsi"/>
        </w:rPr>
        <w:fldChar w:fldCharType="separate"/>
      </w:r>
      <w:r w:rsidR="0024033B" w:rsidRPr="00B17C8E">
        <w:rPr>
          <w:rFonts w:hAnsiTheme="minorHAnsi"/>
          <w:vertAlign w:val="superscript"/>
        </w:rPr>
        <w:t>9</w:t>
      </w:r>
      <w:r w:rsidR="008D3865" w:rsidRPr="00B17C8E">
        <w:fldChar w:fldCharType="end"/>
      </w:r>
      <w:r w:rsidR="0074599C" w:rsidRPr="00B17C8E">
        <w:rPr>
          <w:rFonts w:asciiTheme="minorHAnsi" w:hAnsiTheme="minorHAnsi"/>
          <w:lang w:val="en-US"/>
        </w:rPr>
        <w:t>.</w:t>
      </w:r>
      <w:r w:rsidR="00635F46" w:rsidRPr="00B17C8E">
        <w:rPr>
          <w:rFonts w:asciiTheme="minorHAnsi" w:eastAsia="MS ??" w:hAnsiTheme="minorHAnsi" w:cs="Arial"/>
          <w:lang w:val="en-US"/>
        </w:rPr>
        <w:t xml:space="preserve"> </w:t>
      </w:r>
      <w:r w:rsidR="0014446F" w:rsidRPr="00B17C8E">
        <w:rPr>
          <w:rFonts w:asciiTheme="minorHAnsi" w:eastAsiaTheme="minorEastAsia" w:hAnsiTheme="minorHAnsi"/>
          <w:lang w:val="en-US"/>
        </w:rPr>
        <w:t>W</w:t>
      </w:r>
      <w:r w:rsidRPr="00B17C8E">
        <w:rPr>
          <w:rFonts w:asciiTheme="minorHAnsi" w:eastAsiaTheme="minorEastAsia" w:hAnsiTheme="minorHAnsi"/>
          <w:lang w:val="en-US"/>
        </w:rPr>
        <w:t>e observed remarkabl</w:t>
      </w:r>
      <w:r w:rsidR="00991881" w:rsidRPr="00B17C8E">
        <w:rPr>
          <w:rFonts w:asciiTheme="minorHAnsi" w:eastAsiaTheme="minorEastAsia" w:hAnsiTheme="minorHAnsi"/>
          <w:lang w:val="en-US"/>
        </w:rPr>
        <w:t>y</w:t>
      </w:r>
      <w:r w:rsidRPr="00B17C8E">
        <w:rPr>
          <w:rFonts w:asciiTheme="minorHAnsi" w:eastAsiaTheme="minorEastAsia" w:hAnsiTheme="minorHAnsi"/>
          <w:lang w:val="en-US"/>
        </w:rPr>
        <w:t xml:space="preserve"> consistent patterns </w:t>
      </w:r>
      <w:r w:rsidR="00D11CD9" w:rsidRPr="00B17C8E">
        <w:rPr>
          <w:rFonts w:asciiTheme="minorHAnsi" w:eastAsiaTheme="minorEastAsia" w:hAnsiTheme="minorHAnsi"/>
          <w:lang w:val="en-US"/>
        </w:rPr>
        <w:t>of DNA</w:t>
      </w:r>
      <w:r w:rsidR="001A51A1" w:rsidRPr="00B17C8E">
        <w:rPr>
          <w:rFonts w:asciiTheme="minorHAnsi" w:eastAsiaTheme="minorEastAsia" w:hAnsiTheme="minorHAnsi"/>
          <w:lang w:val="en-US"/>
        </w:rPr>
        <w:t xml:space="preserve"> </w:t>
      </w:r>
      <w:r w:rsidRPr="00B17C8E">
        <w:rPr>
          <w:rFonts w:asciiTheme="minorHAnsi" w:eastAsiaTheme="minorEastAsia" w:hAnsiTheme="minorHAnsi"/>
          <w:lang w:val="en-US"/>
        </w:rPr>
        <w:t xml:space="preserve">methylation </w:t>
      </w:r>
      <w:r w:rsidR="0014446F" w:rsidRPr="00B17C8E">
        <w:rPr>
          <w:rFonts w:asciiTheme="minorHAnsi" w:eastAsiaTheme="minorEastAsia" w:hAnsiTheme="minorHAnsi"/>
          <w:lang w:val="en-US"/>
        </w:rPr>
        <w:t xml:space="preserve">associated </w:t>
      </w:r>
      <w:r w:rsidR="00650E91" w:rsidRPr="00B17C8E">
        <w:rPr>
          <w:rFonts w:asciiTheme="minorHAnsi" w:eastAsiaTheme="minorEastAsia" w:hAnsiTheme="minorHAnsi"/>
          <w:lang w:val="en-US"/>
        </w:rPr>
        <w:t xml:space="preserve">with childhood </w:t>
      </w:r>
      <w:r w:rsidR="00C171B2" w:rsidRPr="00B17C8E">
        <w:rPr>
          <w:rFonts w:asciiTheme="minorHAnsi" w:eastAsiaTheme="minorEastAsia" w:hAnsiTheme="minorHAnsi"/>
          <w:lang w:val="en-US"/>
        </w:rPr>
        <w:t>asthma across</w:t>
      </w:r>
      <w:r w:rsidRPr="00B17C8E">
        <w:rPr>
          <w:rFonts w:asciiTheme="minorHAnsi" w:eastAsiaTheme="minorEastAsia" w:hAnsiTheme="minorHAnsi"/>
          <w:lang w:val="en-US"/>
        </w:rPr>
        <w:t xml:space="preserve"> different age groups </w:t>
      </w:r>
      <w:r w:rsidR="0065571B" w:rsidRPr="00B17C8E">
        <w:rPr>
          <w:rFonts w:asciiTheme="minorHAnsi" w:eastAsia="MS ??" w:hAnsiTheme="minorHAnsi" w:cs="Arial"/>
          <w:lang w:val="en-US"/>
        </w:rPr>
        <w:t>and</w:t>
      </w:r>
      <w:r w:rsidR="00C86287" w:rsidRPr="00B17C8E">
        <w:rPr>
          <w:rFonts w:asciiTheme="minorHAnsi" w:eastAsia="MS ??" w:hAnsiTheme="minorHAnsi" w:cs="Arial"/>
          <w:lang w:val="en-US"/>
        </w:rPr>
        <w:t xml:space="preserve"> </w:t>
      </w:r>
      <w:r w:rsidR="00991881" w:rsidRPr="00B17C8E">
        <w:rPr>
          <w:rFonts w:asciiTheme="minorHAnsi" w:eastAsiaTheme="minorEastAsia" w:hAnsiTheme="minorHAnsi"/>
          <w:lang w:val="en-US"/>
        </w:rPr>
        <w:t xml:space="preserve">in participants from </w:t>
      </w:r>
      <w:r w:rsidR="002179D0" w:rsidRPr="00B17C8E">
        <w:rPr>
          <w:rFonts w:asciiTheme="minorHAnsi" w:eastAsiaTheme="minorEastAsia" w:hAnsiTheme="minorHAnsi"/>
          <w:lang w:val="en-US"/>
        </w:rPr>
        <w:t xml:space="preserve">different </w:t>
      </w:r>
      <w:r w:rsidR="00051B9B" w:rsidRPr="00B17C8E">
        <w:rPr>
          <w:rFonts w:asciiTheme="minorHAnsi" w:eastAsiaTheme="minorEastAsia" w:hAnsiTheme="minorHAnsi"/>
          <w:lang w:val="en-US"/>
        </w:rPr>
        <w:t>countries</w:t>
      </w:r>
      <w:r w:rsidR="003B283C" w:rsidRPr="00B17C8E">
        <w:rPr>
          <w:rFonts w:asciiTheme="minorHAnsi" w:eastAsiaTheme="minorEastAsia" w:hAnsiTheme="minorHAnsi"/>
          <w:lang w:val="en-US"/>
        </w:rPr>
        <w:t xml:space="preserve">. This indicates </w:t>
      </w:r>
      <w:r w:rsidRPr="00B17C8E">
        <w:rPr>
          <w:rFonts w:asciiTheme="minorHAnsi" w:eastAsiaTheme="minorEastAsia" w:hAnsiTheme="minorHAnsi"/>
          <w:lang w:val="en-US"/>
        </w:rPr>
        <w:t xml:space="preserve">that our asthma associated </w:t>
      </w:r>
      <w:r w:rsidR="001177FF" w:rsidRPr="00B17C8E">
        <w:rPr>
          <w:rFonts w:asciiTheme="minorHAnsi" w:eastAsiaTheme="minorEastAsia" w:hAnsiTheme="minorHAnsi"/>
          <w:lang w:val="en-US"/>
        </w:rPr>
        <w:t>CpGs</w:t>
      </w:r>
      <w:r w:rsidRPr="00B17C8E">
        <w:rPr>
          <w:rFonts w:asciiTheme="minorHAnsi" w:eastAsiaTheme="minorEastAsia" w:hAnsiTheme="minorHAnsi"/>
          <w:lang w:val="en-US"/>
        </w:rPr>
        <w:t xml:space="preserve"> are </w:t>
      </w:r>
      <w:r w:rsidR="00B50ECB" w:rsidRPr="00B17C8E">
        <w:rPr>
          <w:rFonts w:asciiTheme="minorHAnsi" w:eastAsiaTheme="minorEastAsia" w:hAnsiTheme="minorHAnsi"/>
          <w:lang w:val="en-US"/>
        </w:rPr>
        <w:t>consistent findings in</w:t>
      </w:r>
      <w:r w:rsidRPr="00B17C8E">
        <w:rPr>
          <w:rFonts w:asciiTheme="minorHAnsi" w:eastAsiaTheme="minorEastAsia" w:hAnsiTheme="minorHAnsi"/>
          <w:lang w:val="en-US"/>
        </w:rPr>
        <w:t xml:space="preserve"> childhood asthma</w:t>
      </w:r>
      <w:r w:rsidR="00722BE5" w:rsidRPr="00B17C8E">
        <w:rPr>
          <w:rFonts w:asciiTheme="minorHAnsi" w:eastAsiaTheme="minorEastAsia" w:hAnsiTheme="minorHAnsi"/>
          <w:lang w:val="en-US"/>
        </w:rPr>
        <w:t xml:space="preserve"> </w:t>
      </w:r>
      <w:r w:rsidR="00E441D5" w:rsidRPr="00B17C8E">
        <w:rPr>
          <w:rFonts w:asciiTheme="minorHAnsi" w:eastAsiaTheme="minorEastAsia" w:hAnsiTheme="minorHAnsi"/>
          <w:lang w:val="en-US"/>
        </w:rPr>
        <w:t xml:space="preserve">from the </w:t>
      </w:r>
      <w:r w:rsidR="00722BE5" w:rsidRPr="00B17C8E">
        <w:rPr>
          <w:rFonts w:asciiTheme="minorHAnsi" w:eastAsiaTheme="minorEastAsia" w:hAnsiTheme="minorHAnsi"/>
          <w:lang w:val="en-US"/>
        </w:rPr>
        <w:t>age of 4 years onward</w:t>
      </w:r>
      <w:r w:rsidR="003B283C" w:rsidRPr="00B17C8E">
        <w:rPr>
          <w:rFonts w:asciiTheme="minorHAnsi" w:eastAsiaTheme="minorEastAsia" w:hAnsiTheme="minorHAnsi"/>
          <w:lang w:val="en-US"/>
        </w:rPr>
        <w:t>s</w:t>
      </w:r>
      <w:r w:rsidR="00972C7F" w:rsidRPr="00B17C8E">
        <w:rPr>
          <w:rFonts w:asciiTheme="minorHAnsi" w:eastAsiaTheme="minorEastAsia" w:hAnsiTheme="minorHAnsi"/>
          <w:lang w:val="en-US"/>
        </w:rPr>
        <w:t xml:space="preserve"> but not </w:t>
      </w:r>
      <w:r w:rsidR="00E167C7" w:rsidRPr="00B17C8E">
        <w:rPr>
          <w:rFonts w:asciiTheme="minorHAnsi" w:eastAsiaTheme="minorEastAsia" w:hAnsiTheme="minorHAnsi"/>
          <w:lang w:val="en-US"/>
        </w:rPr>
        <w:t>at birth</w:t>
      </w:r>
      <w:r w:rsidR="00722BE5" w:rsidRPr="00B17C8E">
        <w:rPr>
          <w:rFonts w:asciiTheme="minorHAnsi" w:eastAsiaTheme="minorEastAsia" w:hAnsiTheme="minorHAnsi"/>
          <w:lang w:val="en-US"/>
        </w:rPr>
        <w:t>, indicating postnatal effects on methylation of these 14 CpGs</w:t>
      </w:r>
      <w:r w:rsidR="004A5BA5" w:rsidRPr="00B17C8E">
        <w:rPr>
          <w:rFonts w:asciiTheme="minorHAnsi" w:eastAsiaTheme="minorEastAsia" w:hAnsiTheme="minorHAnsi"/>
          <w:lang w:val="en-US"/>
        </w:rPr>
        <w:t xml:space="preserve"> that were identified in our study</w:t>
      </w:r>
      <w:r w:rsidR="00722BE5" w:rsidRPr="00B17C8E">
        <w:rPr>
          <w:rFonts w:asciiTheme="minorHAnsi" w:eastAsiaTheme="minorEastAsia" w:hAnsiTheme="minorHAnsi"/>
          <w:lang w:val="en-US"/>
        </w:rPr>
        <w:t xml:space="preserve">. </w:t>
      </w:r>
      <w:r w:rsidR="00EC68F7" w:rsidRPr="00B17C8E">
        <w:rPr>
          <w:rFonts w:asciiTheme="minorHAnsi" w:eastAsiaTheme="minorEastAsia" w:hAnsiTheme="minorHAnsi"/>
          <w:lang w:val="en-US"/>
        </w:rPr>
        <w:t>Recently</w:t>
      </w:r>
      <w:r w:rsidR="00CB045A" w:rsidRPr="00B17C8E">
        <w:rPr>
          <w:rFonts w:asciiTheme="minorHAnsi" w:eastAsiaTheme="minorEastAsia" w:hAnsiTheme="minorHAnsi"/>
          <w:lang w:val="en-US"/>
        </w:rPr>
        <w:t>,</w:t>
      </w:r>
      <w:r w:rsidR="007565E3" w:rsidRPr="00B17C8E">
        <w:rPr>
          <w:rFonts w:asciiTheme="minorHAnsi" w:eastAsiaTheme="minorEastAsia" w:hAnsiTheme="minorHAnsi"/>
          <w:lang w:val="en-US"/>
        </w:rPr>
        <w:t xml:space="preserve"> </w:t>
      </w:r>
      <w:r w:rsidR="00AF66D8" w:rsidRPr="00B17C8E">
        <w:rPr>
          <w:rFonts w:asciiTheme="minorHAnsi" w:eastAsiaTheme="minorEastAsia" w:hAnsiTheme="minorHAnsi"/>
          <w:lang w:val="en-US"/>
        </w:rPr>
        <w:t xml:space="preserve">cord blood methylation </w:t>
      </w:r>
      <w:r w:rsidR="00701E31" w:rsidRPr="00B17C8E">
        <w:rPr>
          <w:rFonts w:asciiTheme="minorHAnsi" w:eastAsiaTheme="minorEastAsia" w:hAnsiTheme="minorHAnsi"/>
          <w:lang w:val="en-US"/>
        </w:rPr>
        <w:t>of</w:t>
      </w:r>
      <w:r w:rsidR="00B55286" w:rsidRPr="00B17C8E">
        <w:rPr>
          <w:rFonts w:asciiTheme="minorHAnsi" w:eastAsiaTheme="minorEastAsia" w:hAnsiTheme="minorHAnsi"/>
          <w:lang w:val="en-US"/>
        </w:rPr>
        <w:t xml:space="preserve"> a CpG</w:t>
      </w:r>
      <w:r w:rsidR="00070397" w:rsidRPr="00B17C8E">
        <w:rPr>
          <w:rFonts w:asciiTheme="minorHAnsi" w:eastAsiaTheme="minorEastAsia" w:hAnsiTheme="minorHAnsi"/>
          <w:lang w:val="en-US"/>
        </w:rPr>
        <w:t xml:space="preserve"> in another asthma gene, </w:t>
      </w:r>
      <w:r w:rsidR="00070397" w:rsidRPr="00B17C8E">
        <w:rPr>
          <w:rFonts w:asciiTheme="minorHAnsi" w:eastAsiaTheme="minorEastAsia" w:hAnsiTheme="minorHAnsi"/>
          <w:i/>
          <w:iCs/>
          <w:lang w:val="en-US"/>
        </w:rPr>
        <w:t>SMAD3</w:t>
      </w:r>
      <w:r w:rsidR="00070397" w:rsidRPr="00B17C8E">
        <w:rPr>
          <w:rFonts w:asciiTheme="minorHAnsi" w:eastAsiaTheme="minorEastAsia" w:hAnsiTheme="minorHAnsi"/>
          <w:lang w:val="en-US"/>
        </w:rPr>
        <w:t xml:space="preserve">, </w:t>
      </w:r>
      <w:r w:rsidR="00EC68F7" w:rsidRPr="00B17C8E">
        <w:rPr>
          <w:rFonts w:asciiTheme="minorHAnsi" w:eastAsiaTheme="minorEastAsia" w:hAnsiTheme="minorHAnsi"/>
          <w:lang w:val="en-US"/>
        </w:rPr>
        <w:t xml:space="preserve">was </w:t>
      </w:r>
      <w:r w:rsidR="00AF66D8" w:rsidRPr="00B17C8E">
        <w:rPr>
          <w:rFonts w:asciiTheme="minorHAnsi" w:eastAsiaTheme="minorEastAsia" w:hAnsiTheme="minorHAnsi"/>
          <w:lang w:val="en-US"/>
        </w:rPr>
        <w:t>found to be associated with childhood asthma in children from asthmatic mothers</w:t>
      </w:r>
      <w:r w:rsidR="00EA67AB" w:rsidRPr="00B17C8E">
        <w:fldChar w:fldCharType="begin"/>
      </w:r>
      <w:r w:rsidR="00566F62" w:rsidRPr="00B17C8E">
        <w:instrText xml:space="preserve"> ADDIN ZOTERO_ITEM CSL_CITATION {"citationID":"ULOQRzBS","properties":{"formattedCitation":"{\\rtf \\super 11\\nosupersub{}}","plainCitation":"11"},"citationItems":[{"id":1124,"uris":["http://zotero.org/users/local/EAS6JUFe/items/VBC3JNAA"],"uri":["http://zotero.org/users/local/EAS6JUFe/items/VBC3JNAA"],"itemData":{"id":1124,"type":"article-journal","title":"Epigenome-wide analysis links SMAD3 methylation at birth to asthma in children of asthmatic mothers","container-title":"Journal of Allergy and Clinical Immunology","URL":"http://dx.doi.org/10.1016/j.jaci.2016.10.041","DOI":"10.1016/j.jaci.2016.10.041","ISSN":"0091-6749","author":[{"family":"DeVries","given":"Avery"},{"family":"Wlasiuk","given":"Gabriela"},{"family":"Miller","given":"Susan J."},{"family":"Bosco","given":"Anthony"},{"family":"Stern","given":"Debra A."},{"family":"Lohman","given":"I. Carla"},{"family":"Rothers","given":"Janet"},{"family":"Jones","given":"Anya C."},{"family":"Nicodemus-Johnson","given":"Jessie"},{"family":"Vasquez","given":"Monica M."},{"family":"Curtin","given":"John A."},{"family":"Simpson","given":"Angela"},{"family":"Custovic","given":"Adnan"},{"family":"Jackson","given":"Daniel J."},{"family":"Gern","given":"James E."},{"family":"Lemanske","given":"Robert F.","suffix":"Jr."},{"family":"Guerra","given":"Stefano"},{"family":"Wright","given":"Anne L."},{"family":"Ober","given":"Carole"},{"family":"Halonen","given":"Marilyn"},{"family":"Vercelli","given":"Donata"}]}}],"schema":"https://github.com/citation-style-language/schema/raw/master/csl-citation.json"} </w:instrText>
      </w:r>
      <w:r w:rsidR="00EA67AB" w:rsidRPr="00B17C8E">
        <w:fldChar w:fldCharType="separate"/>
      </w:r>
      <w:r w:rsidR="0024033B" w:rsidRPr="00B17C8E">
        <w:rPr>
          <w:vertAlign w:val="superscript"/>
        </w:rPr>
        <w:t>11</w:t>
      </w:r>
      <w:r w:rsidR="00EA67AB" w:rsidRPr="00B17C8E">
        <w:fldChar w:fldCharType="end"/>
      </w:r>
      <w:r w:rsidR="008B14E7" w:rsidRPr="00B17C8E">
        <w:rPr>
          <w:rFonts w:asciiTheme="minorHAnsi" w:eastAsiaTheme="minorEastAsia" w:hAnsiTheme="minorHAnsi"/>
          <w:lang w:val="en-US"/>
        </w:rPr>
        <w:t xml:space="preserve">. </w:t>
      </w:r>
      <w:r w:rsidR="00EC68F7" w:rsidRPr="00B17C8E">
        <w:rPr>
          <w:rFonts w:asciiTheme="minorHAnsi" w:eastAsiaTheme="minorEastAsia" w:hAnsiTheme="minorHAnsi"/>
          <w:lang w:val="en-US"/>
        </w:rPr>
        <w:t>M</w:t>
      </w:r>
      <w:r w:rsidR="00EB4EE2" w:rsidRPr="00B17C8E">
        <w:rPr>
          <w:rFonts w:asciiTheme="minorHAnsi" w:eastAsiaTheme="minorEastAsia" w:hAnsiTheme="minorHAnsi"/>
          <w:lang w:val="en-US"/>
        </w:rPr>
        <w:t>aternal smoking during pregnancy, a</w:t>
      </w:r>
      <w:r w:rsidR="001D2F6A" w:rsidRPr="00B17C8E">
        <w:rPr>
          <w:rFonts w:asciiTheme="minorHAnsi" w:eastAsiaTheme="minorEastAsia" w:hAnsiTheme="minorHAnsi"/>
          <w:lang w:val="en-US"/>
        </w:rPr>
        <w:t xml:space="preserve"> </w:t>
      </w:r>
      <w:r w:rsidR="00EB4EE2" w:rsidRPr="00B17C8E">
        <w:rPr>
          <w:rFonts w:asciiTheme="minorHAnsi" w:eastAsiaTheme="minorEastAsia" w:hAnsiTheme="minorHAnsi"/>
          <w:lang w:val="en-US"/>
        </w:rPr>
        <w:t>risk factor for childhood asthma, showed strong effect</w:t>
      </w:r>
      <w:r w:rsidR="00D066DA" w:rsidRPr="00B17C8E">
        <w:rPr>
          <w:rFonts w:asciiTheme="minorHAnsi" w:eastAsiaTheme="minorEastAsia" w:hAnsiTheme="minorHAnsi"/>
          <w:lang w:val="en-US"/>
        </w:rPr>
        <w:t>s</w:t>
      </w:r>
      <w:r w:rsidR="00EB4EE2" w:rsidRPr="00B17C8E">
        <w:rPr>
          <w:rFonts w:asciiTheme="minorHAnsi" w:eastAsiaTheme="minorEastAsia" w:hAnsiTheme="minorHAnsi"/>
          <w:lang w:val="en-US"/>
        </w:rPr>
        <w:t xml:space="preserve"> </w:t>
      </w:r>
      <w:r w:rsidR="004E2A69" w:rsidRPr="00B17C8E">
        <w:rPr>
          <w:rFonts w:asciiTheme="minorHAnsi" w:eastAsiaTheme="minorEastAsia" w:hAnsiTheme="minorHAnsi"/>
          <w:lang w:val="en-US"/>
        </w:rPr>
        <w:t xml:space="preserve">on </w:t>
      </w:r>
      <w:r w:rsidR="001D2F6A" w:rsidRPr="00B17C8E">
        <w:rPr>
          <w:rFonts w:asciiTheme="minorHAnsi" w:eastAsiaTheme="minorEastAsia" w:hAnsiTheme="minorHAnsi"/>
          <w:lang w:val="en-US"/>
        </w:rPr>
        <w:t>methylation of</w:t>
      </w:r>
      <w:r w:rsidR="004E2A69" w:rsidRPr="00B17C8E">
        <w:rPr>
          <w:rFonts w:asciiTheme="minorHAnsi" w:eastAsiaTheme="minorEastAsia" w:hAnsiTheme="minorHAnsi"/>
          <w:lang w:val="en-US"/>
        </w:rPr>
        <w:t xml:space="preserve"> </w:t>
      </w:r>
      <w:r w:rsidR="00EB4EE2" w:rsidRPr="00B17C8E">
        <w:rPr>
          <w:rFonts w:asciiTheme="minorHAnsi" w:eastAsiaTheme="minorEastAsia" w:hAnsiTheme="minorHAnsi"/>
          <w:lang w:val="en-US"/>
        </w:rPr>
        <w:t>6,</w:t>
      </w:r>
      <w:r w:rsidR="0013415F" w:rsidRPr="00B17C8E">
        <w:rPr>
          <w:rFonts w:asciiTheme="minorHAnsi" w:eastAsiaTheme="minorEastAsia" w:hAnsiTheme="minorHAnsi"/>
          <w:lang w:val="en-US"/>
        </w:rPr>
        <w:t xml:space="preserve">073 </w:t>
      </w:r>
      <w:r w:rsidR="001177FF" w:rsidRPr="00B17C8E">
        <w:rPr>
          <w:rFonts w:asciiTheme="minorHAnsi" w:eastAsiaTheme="minorEastAsia" w:hAnsiTheme="minorHAnsi"/>
          <w:lang w:val="en-US"/>
        </w:rPr>
        <w:t>CpGs</w:t>
      </w:r>
      <w:r w:rsidR="00EB4EE2" w:rsidRPr="00B17C8E">
        <w:rPr>
          <w:rFonts w:asciiTheme="minorHAnsi" w:eastAsiaTheme="minorEastAsia" w:hAnsiTheme="minorHAnsi"/>
          <w:lang w:val="en-US"/>
        </w:rPr>
        <w:t xml:space="preserve"> in DNA isolated from cord blood</w:t>
      </w:r>
      <w:r w:rsidR="0092588D" w:rsidRPr="00B17C8E">
        <w:fldChar w:fldCharType="begin"/>
      </w:r>
      <w:r w:rsidR="006023A3" w:rsidRPr="00B17C8E">
        <w:rPr>
          <w:rFonts w:asciiTheme="minorHAnsi" w:hAnsiTheme="minorHAnsi"/>
          <w:lang w:val="en-US"/>
        </w:rPr>
        <w:instrText xml:space="preserve"> ADDIN ZOTERO_ITEM CSL_CITATION {"citationID":"ZOzSKiAp","properties":{"formattedCitation":"{\\rtf \\super 8\\nosupersub{}}","plainCitation":"8"},"citationItems":[{"id":803,"uris":["http://zotero.org/users/local/EAS6JUFe/items/95F2BHXF"],"uri":["http://zotero.org/users/local/EAS6JUFe/items/95F2BHXF"],"itemData":{"id":803,"type":"article-journal","title":"DNA Methylation in Newborns and Maternal Smoking in Pregnancy: Genome-wide Consortium Meta-analysis","container-title":"The American Journal of Human Genetics","page":"680-696","volume":"98","issue":"4","DOI":"10.1016/j.ajhg.2016.02.019","ISSN":"0002-9297","author":[{"family":"Joubert","given":"Bonnie R."},{"family":"Felix","given":"Janine F."},{"family":"Yousefi","given":"Paul"},{"family":"Bakulski","given":"Kelly M."},{"family":"Just","given":"Allan C."},{"family":"Breton","given":"Carrie"},{"family":"Reese","given":"Sarah E."},{"family":"Markunas","given":"Christina A."},{"family":"Richmond","given":"Rebecca C."},{"family":"Xu","given":"Cheng-Jian"},{"family":"Küpers","given":"Leanne K."},{"family":"Oh","given":"Sam S."},{"family":"Hoyo","given":"Cathrine"},{"family":"Gruzieva","given":"Olena"},{"family":"Söderhäll","given":"Cilla"},{"family":"Salas","given":"Lucas A."},{"family":"Baïz","given":"Nour"},{"family":"Zhang","given":"Hongmei"},{"family":"Lepeule","given":"Johanna"},{"family":"Ruiz","given":"Carlos"},{"family":"Ligthart","given":"Symen"},{"family":"Wang","given":"Tianyuan"},{"family":"Taylor","given":"Jack A."},{"family":"Duijts","given":"Liesbeth"},{"family":"Sharp","given":"Gemma C."},{"family":"Jankipersadsing","given":"Soesma A."},{"family":"Nilsen","given":"Roy M."},{"family":"Vaez","given":"Ahmad"},{"family":"Fallin","given":"M. Daniele"},{"family":"Hu","given":"Donglei"},{"family":"Litonjua","given":"Augusto A."},{"family":"Fuemmeler","given":"Bernard F."},{"family":"Huen","given":"Karen"},{"family":"Kere","given":"Juha"},{"family":"Kull","given":"Inger"},{"family":"Munthe-Kaas","given":"Monica Cheng"},{"family":"Gehring","given":"Ulrike"},{"family":"Bustamante","given":"Mariona"},{"family":"Saurel-Coubizolles","given":"Marie José"},{"family":"Quraishi","given":"Bilal M."},{"family":"Ren","given":"Jie"},{"family":"Tost","given":"Jörg"},{"family":"Gonzalez","given":"Juan R."},{"family":"Peters","given":"Marjolein J."},{"family":"Håberg","given":"Siri E."},{"family":"Xu","given":"Zongli"},{"family":"van Meurs","given":"Joyce B."},{"family":"Gaunt","given":"Tom R."},{"family":"Kerkhof","given":"Marjan"},{"family":"Corpeleijn","given":"Eva"},{"family":"Feinberg","given":"Andrew P."},{"family":"Eng","given":"Celeste"},{"family":"Baccarelli","given":"Andrea A."},{"family":"Benjamin Neelon","given":"Sara E."},{"family":"Bradman","given":"Asa"},{"family":"Merid","given":"Simon Kebede"},{"family":"Bergström","given":"Anna"},{"family":"Herceg","given":"Zdenko"},{"family":"Hernandez-Vargas","given":"Hector"},{"family":"Brunekreef","given":"Bert"},{"family":"Pinart","given":"Mariona"},{"family":"Heude","given":"Barbara"},{"family":"Ewart","given":"Susan"},{"family":"Yao","given":"Jin"},{"family":"Lemonnier","given":"Nathanaël"},{"family":"Franco","given":"Oscar H."},{"family":"Wu","given":"Michael C."},{"family":"Hofman","given":"Albert"},{"family":"McArdle","given":"Wendy"},{"family":"Van der Vlies","given":"Pieter"},{"family":"Falahi","given":"Fahimeh"},{"family":"Gillman","given":"Matthew W."},{"family":"Barcellos","given":"Lisa F."},{"family":"Kumar","given":"Ashish"},{"family":"Wickman","given":"Magnus"},{"family":"Guerra","given":"Stefano"},{"family":"Charles","given":"Marie-Aline"},{"family":"Holloway","given":"John"},{"family":"Auffray","given":"Charles"},{"family":"Tiemeier","given":"Henning W."},{"family":"Smith","given":"George Davey"},{"family":"Postma","given":"Dirkje"},{"family":"Hivert","given":"Marie-France"},{"family":"Eskenazi","given":"Brenda"},{"family":"Vrijheid","given":"Martine"},{"family":"Arshad","given":"Hasan"},{"family":"Antó","given":"Josep M."},{"family":"Dehghan","given":"Abbas"},{"family":"Karmaus","given":"Wilfried"},{"family":"Annesi-Maesano","given":"Isabella"},{"family":"Sunyer","given":"Jordi"},{"family":"Ghantous","given":"Akram"},{"family":"Pershagen","given":"Göran"},{"family":"Holland","given":"Nina"},{"family":"Murphy","given":"Susan K."},{"family":"DeMeo","given":"Dawn L."},{"family":"Burchard","given":"Esteban G."},{"family":"Ladd-Acosta","given":"Christine"},{"family":"Snieder","given":"Harold"},{"family":"Nystad","given":"Wenche"},{"family":"Koppelman","given":"Gerard H."},{"family":"Relton","given":"Caroline L."},{"family":"Jaddoe","given":"Vincent W.V."},{"family":"Wilcox","given":"Allen"},{"family":"Melén","given":"Erik"},{"family":"London","given":"Stephanie J."}],"issued":{"date-parts":[["2016"]]}}}],"schema":"https://github.com/citation-style-language/schema/raw/master/csl-citation.json"} </w:instrText>
      </w:r>
      <w:r w:rsidR="0092588D" w:rsidRPr="00B17C8E">
        <w:rPr>
          <w:rFonts w:asciiTheme="minorHAnsi" w:hAnsiTheme="minorHAnsi"/>
          <w:lang w:val="en-US"/>
        </w:rPr>
        <w:fldChar w:fldCharType="separate"/>
      </w:r>
      <w:r w:rsidR="0024033B" w:rsidRPr="00B17C8E">
        <w:rPr>
          <w:rFonts w:hAnsiTheme="minorHAnsi"/>
          <w:vertAlign w:val="superscript"/>
        </w:rPr>
        <w:t>8</w:t>
      </w:r>
      <w:r w:rsidR="0092588D" w:rsidRPr="00B17C8E">
        <w:fldChar w:fldCharType="end"/>
      </w:r>
      <w:r w:rsidR="00E441D5" w:rsidRPr="00B17C8E">
        <w:rPr>
          <w:rFonts w:asciiTheme="minorHAnsi" w:hAnsiTheme="minorHAnsi"/>
          <w:lang w:val="en-US"/>
        </w:rPr>
        <w:t xml:space="preserve">. One of these CpGs was associated to asthma in our study </w:t>
      </w:r>
      <w:r w:rsidR="00722BE5" w:rsidRPr="00B17C8E">
        <w:rPr>
          <w:rFonts w:asciiTheme="minorHAnsi" w:hAnsiTheme="minorHAnsi"/>
          <w:lang w:val="en-US"/>
        </w:rPr>
        <w:t>(</w:t>
      </w:r>
      <w:r w:rsidR="00C66673" w:rsidRPr="00B17C8E">
        <w:rPr>
          <w:rFonts w:asciiTheme="minorHAnsi" w:hAnsiTheme="minorHAnsi"/>
          <w:i/>
          <w:iCs/>
          <w:lang w:val="en-US"/>
        </w:rPr>
        <w:t>LMAN2</w:t>
      </w:r>
      <w:r w:rsidR="00722BE5" w:rsidRPr="00B17C8E">
        <w:rPr>
          <w:rFonts w:asciiTheme="minorHAnsi" w:hAnsiTheme="minorHAnsi"/>
          <w:i/>
          <w:iCs/>
          <w:lang w:val="en-US"/>
        </w:rPr>
        <w:t>)</w:t>
      </w:r>
      <w:r w:rsidR="00C66673" w:rsidRPr="00B17C8E">
        <w:rPr>
          <w:rFonts w:asciiTheme="minorHAnsi" w:eastAsiaTheme="minorEastAsia" w:hAnsiTheme="minorHAnsi"/>
          <w:lang w:val="en-US"/>
        </w:rPr>
        <w:t xml:space="preserve">, yet we did not </w:t>
      </w:r>
      <w:r w:rsidR="00981638" w:rsidRPr="00B17C8E">
        <w:rPr>
          <w:rFonts w:asciiTheme="minorHAnsi" w:eastAsiaTheme="minorEastAsia" w:hAnsiTheme="minorHAnsi"/>
          <w:lang w:val="en-US"/>
        </w:rPr>
        <w:t>identify</w:t>
      </w:r>
      <w:r w:rsidR="005E7EAB" w:rsidRPr="00B17C8E">
        <w:rPr>
          <w:rFonts w:asciiTheme="minorHAnsi" w:eastAsia="MS ??" w:hAnsiTheme="minorHAnsi" w:cs="Arial"/>
          <w:lang w:val="en-US"/>
        </w:rPr>
        <w:t xml:space="preserve"> </w:t>
      </w:r>
      <w:r w:rsidR="005E7EAB" w:rsidRPr="00B17C8E">
        <w:rPr>
          <w:rFonts w:asciiTheme="minorHAnsi" w:eastAsiaTheme="minorEastAsia" w:hAnsiTheme="minorHAnsi"/>
          <w:lang w:val="en-US"/>
        </w:rPr>
        <w:t xml:space="preserve">a mediating </w:t>
      </w:r>
      <w:r w:rsidR="005E7EAB" w:rsidRPr="00B17C8E">
        <w:rPr>
          <w:rFonts w:asciiTheme="minorHAnsi" w:eastAsia="MS ??" w:hAnsiTheme="minorHAnsi" w:cs="Arial"/>
          <w:lang w:val="en-US"/>
        </w:rPr>
        <w:t>effect</w:t>
      </w:r>
      <w:r w:rsidR="005D7082" w:rsidRPr="00B17C8E">
        <w:rPr>
          <w:rFonts w:asciiTheme="minorHAnsi" w:eastAsiaTheme="minorEastAsia" w:hAnsiTheme="minorHAnsi"/>
          <w:lang w:val="en-US"/>
        </w:rPr>
        <w:t xml:space="preserve"> of smoking</w:t>
      </w:r>
      <w:r w:rsidR="00B55286" w:rsidRPr="00B17C8E">
        <w:rPr>
          <w:rFonts w:asciiTheme="minorHAnsi" w:eastAsiaTheme="minorEastAsia" w:hAnsiTheme="minorHAnsi"/>
          <w:lang w:val="en-US"/>
        </w:rPr>
        <w:t xml:space="preserve"> on asthma through this CpG</w:t>
      </w:r>
      <w:r w:rsidR="005D7082" w:rsidRPr="00B17C8E">
        <w:rPr>
          <w:rFonts w:asciiTheme="minorHAnsi" w:eastAsiaTheme="minorEastAsia" w:hAnsiTheme="minorHAnsi"/>
          <w:lang w:val="en-US"/>
        </w:rPr>
        <w:t xml:space="preserve"> (data not shown)</w:t>
      </w:r>
      <w:r w:rsidR="00AF69A4" w:rsidRPr="00B17C8E">
        <w:rPr>
          <w:rFonts w:asciiTheme="minorHAnsi" w:eastAsiaTheme="minorEastAsia" w:hAnsiTheme="minorHAnsi"/>
          <w:lang w:val="en-US"/>
        </w:rPr>
        <w:t xml:space="preserve">. </w:t>
      </w:r>
      <w:r w:rsidR="00EB4EE2" w:rsidRPr="00B17C8E">
        <w:rPr>
          <w:rFonts w:asciiTheme="minorHAnsi" w:eastAsiaTheme="minorEastAsia" w:hAnsiTheme="minorHAnsi"/>
          <w:lang w:val="en-US"/>
        </w:rPr>
        <w:t>Thus,</w:t>
      </w:r>
      <w:r w:rsidR="00916DAC" w:rsidRPr="00B17C8E">
        <w:rPr>
          <w:rFonts w:asciiTheme="minorHAnsi" w:eastAsiaTheme="minorEastAsia" w:hAnsiTheme="minorHAnsi"/>
          <w:lang w:val="en-US"/>
        </w:rPr>
        <w:t xml:space="preserve"> </w:t>
      </w:r>
      <w:r w:rsidR="00EB4EE2" w:rsidRPr="00B17C8E">
        <w:rPr>
          <w:rFonts w:asciiTheme="minorHAnsi" w:eastAsiaTheme="minorEastAsia" w:hAnsiTheme="minorHAnsi"/>
          <w:lang w:val="en-US"/>
        </w:rPr>
        <w:t>asthma</w:t>
      </w:r>
      <w:r w:rsidR="00F83D24" w:rsidRPr="00B17C8E">
        <w:rPr>
          <w:rFonts w:asciiTheme="minorHAnsi" w:eastAsiaTheme="minorEastAsia" w:hAnsiTheme="minorHAnsi"/>
          <w:lang w:val="en-US"/>
        </w:rPr>
        <w:t xml:space="preserve"> </w:t>
      </w:r>
      <w:r w:rsidR="00EB4EE2" w:rsidRPr="00B17C8E">
        <w:rPr>
          <w:rFonts w:asciiTheme="minorHAnsi" w:eastAsiaTheme="minorEastAsia" w:hAnsiTheme="minorHAnsi"/>
          <w:lang w:val="en-US"/>
        </w:rPr>
        <w:t xml:space="preserve">associated DNA methylation patterns </w:t>
      </w:r>
      <w:r w:rsidR="5ACD4974" w:rsidRPr="00B17C8E">
        <w:rPr>
          <w:rFonts w:asciiTheme="minorHAnsi" w:eastAsiaTheme="minorEastAsia" w:hAnsiTheme="minorHAnsi"/>
          <w:lang w:val="en-US"/>
        </w:rPr>
        <w:t>i</w:t>
      </w:r>
      <w:r w:rsidR="56B8CA28" w:rsidRPr="00B17C8E">
        <w:rPr>
          <w:rFonts w:asciiTheme="minorHAnsi" w:eastAsiaTheme="minorEastAsia" w:hAnsiTheme="minorHAnsi"/>
          <w:lang w:val="en-US"/>
        </w:rPr>
        <w:t xml:space="preserve">dentified in this study </w:t>
      </w:r>
      <w:r w:rsidR="00EB4EE2" w:rsidRPr="00B17C8E">
        <w:rPr>
          <w:rFonts w:asciiTheme="minorHAnsi" w:eastAsiaTheme="minorEastAsia" w:hAnsiTheme="minorHAnsi"/>
          <w:lang w:val="en-US"/>
        </w:rPr>
        <w:t>ar</w:t>
      </w:r>
      <w:r w:rsidR="00C92318" w:rsidRPr="00B17C8E">
        <w:rPr>
          <w:rFonts w:asciiTheme="minorHAnsi" w:eastAsiaTheme="minorEastAsia" w:hAnsiTheme="minorHAnsi"/>
          <w:lang w:val="en-US"/>
        </w:rPr>
        <w:t>e</w:t>
      </w:r>
      <w:r w:rsidR="00EB4EE2" w:rsidRPr="00B17C8E">
        <w:rPr>
          <w:rFonts w:asciiTheme="minorHAnsi" w:eastAsiaTheme="minorEastAsia" w:hAnsiTheme="minorHAnsi"/>
          <w:lang w:val="en-US"/>
        </w:rPr>
        <w:t xml:space="preserve"> likely the result of postnatal </w:t>
      </w:r>
      <w:r w:rsidR="0083076C" w:rsidRPr="00B17C8E">
        <w:rPr>
          <w:rFonts w:asciiTheme="minorHAnsi" w:eastAsiaTheme="minorEastAsia" w:hAnsiTheme="minorHAnsi"/>
          <w:lang w:val="en-US"/>
        </w:rPr>
        <w:t>environmental influences</w:t>
      </w:r>
      <w:r w:rsidR="00EB4EE2" w:rsidRPr="00B17C8E">
        <w:rPr>
          <w:rFonts w:asciiTheme="minorHAnsi" w:eastAsiaTheme="minorEastAsia" w:hAnsiTheme="minorHAnsi"/>
          <w:lang w:val="en-US"/>
        </w:rPr>
        <w:t xml:space="preserve">, </w:t>
      </w:r>
      <w:r w:rsidR="001A5262" w:rsidRPr="00B17C8E">
        <w:rPr>
          <w:rFonts w:asciiTheme="minorHAnsi" w:eastAsiaTheme="minorEastAsia" w:hAnsiTheme="minorHAnsi"/>
          <w:lang w:val="en-US"/>
        </w:rPr>
        <w:t>and/</w:t>
      </w:r>
      <w:r w:rsidR="00EB4EE2" w:rsidRPr="00B17C8E">
        <w:rPr>
          <w:rFonts w:asciiTheme="minorHAnsi" w:eastAsiaTheme="minorEastAsia" w:hAnsiTheme="minorHAnsi"/>
          <w:lang w:val="en-US"/>
        </w:rPr>
        <w:t xml:space="preserve">or </w:t>
      </w:r>
      <w:r w:rsidR="001A5262" w:rsidRPr="00B17C8E">
        <w:rPr>
          <w:rFonts w:asciiTheme="minorHAnsi" w:eastAsiaTheme="minorEastAsia" w:hAnsiTheme="minorHAnsi"/>
          <w:lang w:val="en-US"/>
        </w:rPr>
        <w:t>pathophysiological processes related to</w:t>
      </w:r>
      <w:r w:rsidR="00EB4EE2" w:rsidRPr="00B17C8E">
        <w:rPr>
          <w:rFonts w:asciiTheme="minorHAnsi" w:eastAsiaTheme="minorEastAsia" w:hAnsiTheme="minorHAnsi"/>
          <w:lang w:val="en-US"/>
        </w:rPr>
        <w:t xml:space="preserve"> asthm</w:t>
      </w:r>
      <w:r w:rsidR="004615C9" w:rsidRPr="00B17C8E">
        <w:rPr>
          <w:rFonts w:asciiTheme="minorHAnsi" w:eastAsiaTheme="minorEastAsia" w:hAnsiTheme="minorHAnsi"/>
          <w:lang w:val="en-US"/>
        </w:rPr>
        <w:t xml:space="preserve">a. </w:t>
      </w:r>
      <w:r w:rsidR="0014446F" w:rsidRPr="00B17C8E">
        <w:rPr>
          <w:rFonts w:asciiTheme="minorHAnsi" w:eastAsiaTheme="minorEastAsia" w:hAnsiTheme="minorHAnsi"/>
          <w:lang w:val="en-US"/>
        </w:rPr>
        <w:t>We performed detailed functional analysis of the asthma-associated CpGs to start identifying these processes.</w:t>
      </w:r>
    </w:p>
    <w:p w14:paraId="4D481E77" w14:textId="132C54D4" w:rsidR="00E82668" w:rsidRPr="00B17C8E" w:rsidRDefault="00574102" w:rsidP="26A8C70F">
      <w:pPr>
        <w:spacing w:line="360" w:lineRule="auto"/>
        <w:rPr>
          <w:rFonts w:asciiTheme="minorHAnsi" w:eastAsiaTheme="minorEastAsia" w:hAnsiTheme="minorHAnsi"/>
          <w:lang w:val="en-US"/>
        </w:rPr>
      </w:pPr>
      <w:r w:rsidRPr="00B17C8E">
        <w:rPr>
          <w:rFonts w:asciiTheme="minorHAnsi" w:eastAsiaTheme="minorEastAsia" w:hAnsiTheme="minorHAnsi"/>
          <w:lang w:val="en-US"/>
        </w:rPr>
        <w:t xml:space="preserve">Part of the reduced </w:t>
      </w:r>
      <w:r w:rsidR="00360DCA" w:rsidRPr="00B17C8E">
        <w:rPr>
          <w:rFonts w:asciiTheme="minorHAnsi" w:eastAsiaTheme="minorEastAsia" w:hAnsiTheme="minorHAnsi"/>
          <w:lang w:val="en-US"/>
        </w:rPr>
        <w:t xml:space="preserve">DNA </w:t>
      </w:r>
      <w:r w:rsidRPr="00B17C8E">
        <w:rPr>
          <w:rFonts w:asciiTheme="minorHAnsi" w:eastAsiaTheme="minorEastAsia" w:hAnsiTheme="minorHAnsi"/>
          <w:lang w:val="en-US"/>
        </w:rPr>
        <w:t xml:space="preserve">methylation of the 14 CpGs in </w:t>
      </w:r>
      <w:r w:rsidR="00E441D5" w:rsidRPr="00B17C8E">
        <w:rPr>
          <w:rFonts w:asciiTheme="minorHAnsi" w:eastAsiaTheme="minorEastAsia" w:hAnsiTheme="minorHAnsi"/>
          <w:lang w:val="en-US"/>
        </w:rPr>
        <w:t>asthma</w:t>
      </w:r>
      <w:r w:rsidRPr="00B17C8E">
        <w:rPr>
          <w:rFonts w:asciiTheme="minorHAnsi" w:eastAsiaTheme="minorEastAsia" w:hAnsiTheme="minorHAnsi"/>
          <w:lang w:val="en-US"/>
        </w:rPr>
        <w:t xml:space="preserve"> was explained by eosinophil</w:t>
      </w:r>
      <w:r w:rsidR="0014446F" w:rsidRPr="00B17C8E">
        <w:rPr>
          <w:rFonts w:asciiTheme="minorHAnsi" w:eastAsiaTheme="minorEastAsia" w:hAnsiTheme="minorHAnsi"/>
          <w:lang w:val="en-US"/>
        </w:rPr>
        <w:t xml:space="preserve"> number</w:t>
      </w:r>
      <w:r w:rsidR="00981638" w:rsidRPr="00B17C8E">
        <w:rPr>
          <w:rFonts w:asciiTheme="minorHAnsi" w:eastAsiaTheme="minorEastAsia" w:hAnsiTheme="minorHAnsi"/>
          <w:lang w:val="en-US"/>
        </w:rPr>
        <w:t>s</w:t>
      </w:r>
      <w:r w:rsidR="008C6A24" w:rsidRPr="00B17C8E">
        <w:rPr>
          <w:rFonts w:asciiTheme="minorHAnsi" w:eastAsiaTheme="minorEastAsia" w:hAnsiTheme="minorHAnsi"/>
          <w:lang w:val="en-US"/>
        </w:rPr>
        <w:t xml:space="preserve">, since the significance of the association reduced after correction for predicted eosinophil percentage in peripheral blood </w:t>
      </w:r>
      <w:r w:rsidR="00566F62" w:rsidRPr="00B17C8E">
        <w:fldChar w:fldCharType="begin"/>
      </w:r>
      <w:r w:rsidR="00BC58EC" w:rsidRPr="00B17C8E">
        <w:rPr>
          <w:rFonts w:asciiTheme="minorHAnsi" w:eastAsiaTheme="minorEastAsia" w:hAnsiTheme="minorHAnsi"/>
          <w:lang w:val="en-US"/>
        </w:rPr>
        <w:instrText xml:space="preserve"> ADDIN ZOTERO_ITEM CSL_CITATION {"citationID":"C73Z4uM5","properties":{"formattedCitation":"{\\rtf \\super 20\\nosupersub{}}","plainCitation":"20"},"citationItems":[{"id":1126,"uris":["http://zotero.org/users/local/EAS6JUFe/items/AE7V4JM7"],"uri":["http://zotero.org/users/local/EAS6JUFe/items/AE7V4JM7"],"itemData":{"id":1126,"type":"article-journal","title":"An epigenome-wide association study of total serum IgE in Hispanic children","container-title":"Journal of Allergy and Clinical Immunology","URL":"http://dx.doi.org/10.1016/j.jaci.2016.11.030","DOI":"10.1016/j.jaci.2016.11.030","ISSN":"0091-6749","author":[{"family":"Chen","given":"Wei"},{"family":"Wang","given":"Ting"},{"family":"Pino-Yanes","given":"Maria"},{"family":"Forno","given":"Erick"},{"family":"Liang","given":"Liming"},{"family":"Yan","given":"Qi"},{"family":"Hu","given":"Donglei"},{"family":"Weeks","given":"Daniel E."},{"family":"Baccarelli","given":"Andrea"},{"family":"Acosta-Perez","given":"Edna"},{"family":"Eng","given":"Celeste"},{"family":"Han","given":"Yueh-Ying"},{"family":"Boutaoui","given":"Nadia"},{"family":"Laprise","given":"Catherine"},{"family":"Davies","given":"Gwyneth A."},{"family":"Hopkin","given":"Julian M."},{"family":"Moffatt","given":"Miriam F."},{"family":"Cookson","given":"William O.C.M."},{"family":"Canino","given":"Glorisa"},{"family":"Burchard","given":"Esteban G."},{"family":"Celedón","given":"Juan C."}]}}],"schema":"https://github.com/citation-style-language/schema/raw/master/csl-citation.json"} </w:instrText>
      </w:r>
      <w:r w:rsidR="00566F62" w:rsidRPr="00B17C8E">
        <w:rPr>
          <w:rFonts w:asciiTheme="minorHAnsi" w:eastAsiaTheme="minorEastAsia" w:hAnsiTheme="minorHAnsi"/>
          <w:lang w:val="en-US"/>
        </w:rPr>
        <w:fldChar w:fldCharType="separate"/>
      </w:r>
      <w:r w:rsidR="00BC58EC" w:rsidRPr="00B17C8E">
        <w:rPr>
          <w:rFonts w:hAnsiTheme="minorHAnsi"/>
          <w:szCs w:val="24"/>
          <w:vertAlign w:val="superscript"/>
        </w:rPr>
        <w:t>20</w:t>
      </w:r>
      <w:r w:rsidR="00566F62" w:rsidRPr="00B17C8E">
        <w:fldChar w:fldCharType="end"/>
      </w:r>
      <w:r w:rsidRPr="00B17C8E">
        <w:rPr>
          <w:rFonts w:asciiTheme="minorHAnsi" w:eastAsiaTheme="minorEastAsia" w:hAnsiTheme="minorHAnsi"/>
          <w:lang w:val="en-US"/>
        </w:rPr>
        <w:t>.</w:t>
      </w:r>
      <w:r w:rsidR="00635F46" w:rsidRPr="00B17C8E">
        <w:rPr>
          <w:rFonts w:asciiTheme="minorHAnsi" w:eastAsiaTheme="minorEastAsia" w:hAnsiTheme="minorHAnsi"/>
          <w:lang w:val="en-US"/>
        </w:rPr>
        <w:t xml:space="preserve"> </w:t>
      </w:r>
      <w:r w:rsidRPr="00B17C8E">
        <w:rPr>
          <w:rFonts w:asciiTheme="minorHAnsi" w:eastAsiaTheme="minorEastAsia" w:hAnsiTheme="minorHAnsi"/>
          <w:lang w:val="en-US"/>
        </w:rPr>
        <w:t>Importantly,</w:t>
      </w:r>
      <w:r w:rsidR="0014446F" w:rsidRPr="00B17C8E">
        <w:rPr>
          <w:rFonts w:asciiTheme="minorHAnsi" w:eastAsiaTheme="minorEastAsia" w:hAnsiTheme="minorHAnsi"/>
          <w:lang w:val="en-US"/>
        </w:rPr>
        <w:t xml:space="preserve"> </w:t>
      </w:r>
      <w:r w:rsidR="008F35DA" w:rsidRPr="00B17C8E">
        <w:rPr>
          <w:rFonts w:asciiTheme="minorHAnsi" w:eastAsiaTheme="minorEastAsia" w:hAnsiTheme="minorHAnsi"/>
          <w:lang w:val="en-US"/>
        </w:rPr>
        <w:t xml:space="preserve">strongly </w:t>
      </w:r>
      <w:r w:rsidR="0014446F" w:rsidRPr="00B17C8E">
        <w:rPr>
          <w:rFonts w:asciiTheme="minorHAnsi" w:eastAsiaTheme="minorEastAsia" w:hAnsiTheme="minorHAnsi"/>
          <w:lang w:val="en-US"/>
        </w:rPr>
        <w:t xml:space="preserve">reduced methylation of the CpGs </w:t>
      </w:r>
      <w:r w:rsidRPr="00B17C8E">
        <w:rPr>
          <w:rFonts w:asciiTheme="minorHAnsi" w:eastAsiaTheme="minorEastAsia" w:hAnsiTheme="minorHAnsi"/>
          <w:lang w:val="en-US"/>
        </w:rPr>
        <w:t xml:space="preserve">in </w:t>
      </w:r>
      <w:r w:rsidR="0014446F" w:rsidRPr="00B17C8E">
        <w:rPr>
          <w:rFonts w:asciiTheme="minorHAnsi" w:eastAsiaTheme="minorEastAsia" w:hAnsiTheme="minorHAnsi"/>
          <w:lang w:val="en-US"/>
        </w:rPr>
        <w:t xml:space="preserve">purified </w:t>
      </w:r>
      <w:r w:rsidRPr="00B17C8E">
        <w:rPr>
          <w:rFonts w:asciiTheme="minorHAnsi" w:eastAsiaTheme="minorEastAsia" w:hAnsiTheme="minorHAnsi"/>
          <w:lang w:val="en-US"/>
        </w:rPr>
        <w:t>eosinophils</w:t>
      </w:r>
      <w:r w:rsidR="00011DF6" w:rsidRPr="00B17C8E">
        <w:rPr>
          <w:rFonts w:asciiTheme="minorHAnsi" w:eastAsiaTheme="minorEastAsia" w:hAnsiTheme="minorHAnsi"/>
          <w:lang w:val="en-US"/>
        </w:rPr>
        <w:t xml:space="preserve"> retained an association with asthma</w:t>
      </w:r>
      <w:r w:rsidRPr="00B17C8E">
        <w:rPr>
          <w:rFonts w:asciiTheme="minorHAnsi" w:eastAsiaTheme="minorEastAsia" w:hAnsiTheme="minorHAnsi"/>
          <w:lang w:val="en-US"/>
        </w:rPr>
        <w:t xml:space="preserve">, highlighting </w:t>
      </w:r>
      <w:r w:rsidR="00011DF6" w:rsidRPr="00B17C8E">
        <w:rPr>
          <w:rFonts w:asciiTheme="minorHAnsi" w:eastAsiaTheme="minorEastAsia" w:hAnsiTheme="minorHAnsi"/>
          <w:lang w:val="en-US"/>
        </w:rPr>
        <w:t xml:space="preserve">that eosinophils are </w:t>
      </w:r>
      <w:r w:rsidR="003A3841" w:rsidRPr="00B17C8E">
        <w:rPr>
          <w:rFonts w:asciiTheme="minorHAnsi" w:eastAsiaTheme="minorEastAsia" w:hAnsiTheme="minorHAnsi"/>
          <w:lang w:val="en-US"/>
        </w:rPr>
        <w:t xml:space="preserve">epigenetically </w:t>
      </w:r>
      <w:r w:rsidR="00011DF6" w:rsidRPr="00B17C8E">
        <w:rPr>
          <w:rFonts w:asciiTheme="minorHAnsi" w:eastAsiaTheme="minorEastAsia" w:hAnsiTheme="minorHAnsi"/>
          <w:lang w:val="en-US"/>
        </w:rPr>
        <w:t>altered in asthma</w:t>
      </w:r>
      <w:r w:rsidRPr="00B17C8E">
        <w:rPr>
          <w:rFonts w:asciiTheme="minorHAnsi" w:eastAsiaTheme="minorEastAsia" w:hAnsiTheme="minorHAnsi"/>
          <w:lang w:val="en-US"/>
        </w:rPr>
        <w:t xml:space="preserve">. </w:t>
      </w:r>
      <w:r w:rsidR="008F35DA" w:rsidRPr="00B17C8E">
        <w:rPr>
          <w:rFonts w:asciiTheme="minorHAnsi" w:eastAsiaTheme="minorEastAsia" w:hAnsiTheme="minorHAnsi"/>
          <w:lang w:val="en-US"/>
        </w:rPr>
        <w:t xml:space="preserve">We observed a larger effect size in purified eosinophils </w:t>
      </w:r>
      <w:r w:rsidR="004B624C" w:rsidRPr="00B17C8E">
        <w:rPr>
          <w:rFonts w:asciiTheme="minorHAnsi" w:eastAsiaTheme="minorEastAsia" w:hAnsiTheme="minorHAnsi"/>
          <w:lang w:val="en-US"/>
        </w:rPr>
        <w:t xml:space="preserve">(on average 18% lower in asthmatics) </w:t>
      </w:r>
      <w:r w:rsidR="008F35DA" w:rsidRPr="00B17C8E">
        <w:rPr>
          <w:rFonts w:asciiTheme="minorHAnsi" w:eastAsiaTheme="minorEastAsia" w:hAnsiTheme="minorHAnsi"/>
          <w:lang w:val="en-US"/>
        </w:rPr>
        <w:t xml:space="preserve">compared to whole blood </w:t>
      </w:r>
      <w:r w:rsidR="004B624C" w:rsidRPr="00B17C8E">
        <w:rPr>
          <w:rFonts w:asciiTheme="minorHAnsi" w:eastAsiaTheme="minorEastAsia" w:hAnsiTheme="minorHAnsi"/>
          <w:lang w:val="en-US"/>
        </w:rPr>
        <w:t xml:space="preserve">(on average 1-2% lower in asthmatics) </w:t>
      </w:r>
      <w:r w:rsidR="008F35DA" w:rsidRPr="00B17C8E">
        <w:rPr>
          <w:rFonts w:asciiTheme="minorHAnsi" w:eastAsiaTheme="minorEastAsia" w:hAnsiTheme="minorHAnsi"/>
          <w:lang w:val="en-US"/>
        </w:rPr>
        <w:t xml:space="preserve">consistent with a functional effect on gene expression within eosinophils. </w:t>
      </w:r>
      <w:r w:rsidR="00DC33E1" w:rsidRPr="00B17C8E">
        <w:rPr>
          <w:rFonts w:asciiTheme="minorHAnsi" w:eastAsiaTheme="minorEastAsia" w:hAnsiTheme="minorHAnsi"/>
          <w:lang w:val="en-US"/>
        </w:rPr>
        <w:t xml:space="preserve">As predicted eosinophil </w:t>
      </w:r>
      <w:r w:rsidR="008C6A24" w:rsidRPr="00B17C8E">
        <w:rPr>
          <w:rFonts w:asciiTheme="minorHAnsi" w:eastAsiaTheme="minorEastAsia" w:hAnsiTheme="minorHAnsi"/>
          <w:lang w:val="en-US"/>
        </w:rPr>
        <w:t xml:space="preserve">counts between asthma patients and controls </w:t>
      </w:r>
      <w:r w:rsidR="00DC33E1" w:rsidRPr="00B17C8E">
        <w:rPr>
          <w:rFonts w:asciiTheme="minorHAnsi" w:eastAsiaTheme="minorEastAsia" w:hAnsiTheme="minorHAnsi"/>
          <w:lang w:val="en-US"/>
        </w:rPr>
        <w:t xml:space="preserve">were not significantly different in our discovery </w:t>
      </w:r>
      <w:r w:rsidR="008C6A24" w:rsidRPr="00B17C8E">
        <w:rPr>
          <w:rFonts w:asciiTheme="minorHAnsi" w:eastAsiaTheme="minorEastAsia" w:hAnsiTheme="minorHAnsi"/>
          <w:lang w:val="en-US"/>
        </w:rPr>
        <w:t>cohorts, our results reflect the presence of a different subset or activation state of eosinophils, rather than eosinophil counts</w:t>
      </w:r>
      <w:r w:rsidR="004B624C" w:rsidRPr="00B17C8E">
        <w:rPr>
          <w:rFonts w:asciiTheme="minorHAnsi" w:eastAsiaTheme="minorEastAsia" w:hAnsiTheme="minorHAnsi"/>
          <w:lang w:val="en-US"/>
        </w:rPr>
        <w:t xml:space="preserve"> per se</w:t>
      </w:r>
      <w:r w:rsidR="008C6A24" w:rsidRPr="00B17C8E">
        <w:rPr>
          <w:rFonts w:asciiTheme="minorHAnsi" w:eastAsiaTheme="minorEastAsia" w:hAnsiTheme="minorHAnsi"/>
          <w:lang w:val="en-US"/>
        </w:rPr>
        <w:t xml:space="preserve">. </w:t>
      </w:r>
      <w:r w:rsidRPr="00B17C8E">
        <w:rPr>
          <w:rFonts w:asciiTheme="minorHAnsi" w:eastAsiaTheme="minorEastAsia" w:hAnsiTheme="minorHAnsi"/>
          <w:lang w:val="en-US"/>
        </w:rPr>
        <w:t>While eosinophils are linked to sub-phenotypes of asthma</w:t>
      </w:r>
      <w:r w:rsidR="00E441D5" w:rsidRPr="00B17C8E">
        <w:rPr>
          <w:rFonts w:asciiTheme="minorHAnsi" w:eastAsiaTheme="minorEastAsia" w:hAnsiTheme="minorHAnsi"/>
          <w:lang w:val="en-US"/>
        </w:rPr>
        <w:t xml:space="preserve"> such as the </w:t>
      </w:r>
      <w:r w:rsidR="00E93C54" w:rsidRPr="00B17C8E">
        <w:rPr>
          <w:rFonts w:asciiTheme="minorHAnsi" w:eastAsiaTheme="minorEastAsia" w:hAnsiTheme="minorHAnsi"/>
          <w:lang w:val="en-US"/>
        </w:rPr>
        <w:t>Th2-</w:t>
      </w:r>
      <w:r w:rsidR="00E441D5" w:rsidRPr="00B17C8E">
        <w:rPr>
          <w:rFonts w:asciiTheme="minorHAnsi" w:eastAsiaTheme="minorEastAsia" w:hAnsiTheme="minorHAnsi"/>
          <w:lang w:val="en-US"/>
        </w:rPr>
        <w:t>type subset</w:t>
      </w:r>
      <w:r w:rsidRPr="00B17C8E">
        <w:rPr>
          <w:rFonts w:asciiTheme="minorHAnsi" w:eastAsiaTheme="minorEastAsia" w:hAnsiTheme="minorHAnsi"/>
          <w:lang w:val="en-US"/>
        </w:rPr>
        <w:t>, our study provides unequivocal data supporting their involvement at the epigenetic level in mild-to-moderate asthma in children.</w:t>
      </w:r>
      <w:r w:rsidR="003B283C" w:rsidRPr="00B17C8E">
        <w:rPr>
          <w:rFonts w:asciiTheme="minorHAnsi" w:eastAsiaTheme="minorEastAsia" w:hAnsiTheme="minorHAnsi"/>
          <w:lang w:val="en-US"/>
        </w:rPr>
        <w:t xml:space="preserve"> This adds </w:t>
      </w:r>
      <w:r w:rsidR="003B283C" w:rsidRPr="00B17C8E">
        <w:rPr>
          <w:rFonts w:asciiTheme="minorHAnsi" w:eastAsiaTheme="minorEastAsia" w:hAnsiTheme="minorHAnsi"/>
          <w:lang w:val="en-US"/>
        </w:rPr>
        <w:lastRenderedPageBreak/>
        <w:t xml:space="preserve">to </w:t>
      </w:r>
      <w:r w:rsidR="00827917" w:rsidRPr="00B17C8E">
        <w:rPr>
          <w:rFonts w:asciiTheme="minorHAnsi" w:eastAsiaTheme="minorEastAsia" w:hAnsiTheme="minorHAnsi"/>
          <w:lang w:val="en-US"/>
        </w:rPr>
        <w:t>the</w:t>
      </w:r>
      <w:r w:rsidR="003B283C" w:rsidRPr="00B17C8E">
        <w:rPr>
          <w:rFonts w:asciiTheme="minorHAnsi" w:eastAsiaTheme="minorEastAsia" w:hAnsiTheme="minorHAnsi"/>
          <w:lang w:val="en-US"/>
        </w:rPr>
        <w:t xml:space="preserve"> </w:t>
      </w:r>
      <w:r w:rsidR="00E92831" w:rsidRPr="00B17C8E">
        <w:rPr>
          <w:rFonts w:asciiTheme="minorHAnsi" w:eastAsiaTheme="minorEastAsia" w:hAnsiTheme="minorHAnsi"/>
          <w:lang w:val="en-US"/>
        </w:rPr>
        <w:t>genetic findings</w:t>
      </w:r>
      <w:r w:rsidRPr="00B17C8E">
        <w:fldChar w:fldCharType="begin"/>
      </w:r>
      <w:r w:rsidR="00BF1D56" w:rsidRPr="00B17C8E">
        <w:rPr>
          <w:rFonts w:asciiTheme="minorHAnsi" w:hAnsiTheme="minorHAnsi"/>
          <w:lang w:val="en-US"/>
        </w:rPr>
        <w:instrText xml:space="preserve"> ADDIN ZOTERO_ITEM CSL_CITATION {"citationID":"xqJ5rxW7","properties":{"formattedCitation":"{\\rtf \\super 33\\nosupersub{}}","plainCitation":"33"},"citationItems":[{"id":940,"uris":["http://zotero.org/users/local/EAS6JUFe/items/ZZTVTD4Q"],"uri":["http://zotero.org/users/local/EAS6JUFe/items/ZZTVTD4Q"],"itemData":{"id":940,"type":"article-journal","title":"The Allelic Landscape of Human Blood Cell Trait Variation and Links to Common Complex Disease","container-title":"Cell","page":"1415-1429.e19","volume":"167","issue":"5","DOI":"10.1016/j.cell.2016.10.042","ISSN":"0092-8674","author":[{"family":"Astle","given":"William J."},{"family":"Elding","given":"Heather"},{"family":"Jiang","given":"Tao"},{"family":"Allen","given":"Dave"},{"family":"Ruklisa","given":"Dace"},{"family":"Mann","given":"Alice L."},{"family":"Mead","given":"Daniel"},{"family":"Bouman","given":"Heleen"},{"family":"Riveros-Mckay","given":"Fernando"},{"family":"Kostadima","given":"Myrto A."},{"family":"Lambourne","given":"John J."},{"family":"Sivapalaratnam","given":"Suthesh"},{"family":"Downes","given":"Kate"},{"family":"Kundu","given":"Kousik"},{"family":"Bomba","given":"Lorenzo"},{"family":"Berentsen","given":"Kim"},{"family":"Bradley","given":"John R."},{"family":"Daugherty","given":"Louise C."},{"family":"Delaneau","given":"Olivier"},{"family":"Freson","given":"Kathleen"},{"family":"Garner","given":"Stephen F."},{"family":"Grassi","given":"Luigi"},{"family":"Guerrero","given":"Jose"},{"family":"Haimel","given":"Matthias"},{"family":"Janssen-Megens","given":"Eva M."},{"family":"Kaan","given":"Anita"},{"family":"Kamat","given":"Mihir"},{"family":"Kim","given":"Bowon"},{"family":"Mandoli","given":"Amit"},{"family":"Marchini","given":"Jonathan"},{"family":"Martens","given":"Joost H.A."},{"family":"Meacham","given":"Stuart"},{"family":"Megy","given":"Karyn"},{"family":"O’Connell","given":"Jared"},{"family":"Petersen","given":"Romina"},{"family":"Sharifi","given":"Nilofar"},{"family":"Sheard","given":"Simon M."},{"family":"Staley","given":"James R."},{"family":"Tuna","given":"Salih"},{"family":"Ent","given":"Martijn","non-dropping-particle":"van der"},{"family":"Walter","given":"Klaudia"},{"family":"Wang","given":"Shuang-Yin"},{"family":"Wheeler","given":"Eleanor"},{"family":"Wilder","given":"Steven P."},{"family":"Iotchkova","given":"Valentina"},{"family":"Moore","given":"Carmel"},{"family":"Sambrook","given":"Jennifer"},{"family":"Stunnenberg","given":"Hendrik G."},{"family":"Di Angelantonio","given":"Emanuele"},{"family":"Kaptoge","given":"Stephen"},{"family":"Kuijpers","given":"Taco W."},{"family":"Carrillo-de-Santa-Pau","given":"Enrique"},{"family":"Juan","given":"David"},{"family":"Rico","given":"Daniel"},{"family":"Valencia","given":"Alfonso"},{"family":"Chen","given":"Lu"},{"family":"Ge","given":"Bing"},{"family":"Vasquez","given":"Louella"},{"family":"Kwan","given":"Tony"},{"family":"Garrido-Martín","given":"Diego"},{"family":"Watt","given":"Stephen"},{"family":"Yang","given":"Ying"},{"family":"Guigo","given":"Roderic"},{"family":"Beck","given":"Stephan"},{"family":"Paul","given":"Dirk S."},{"family":"Pastinen","given":"Tomi"},{"family":"Bujold","given":"David"},{"family":"Bourque","given":"Guillaume"},{"family":"Frontini","given":"Mattia"},{"family":"Danesh","given":"John"},{"family":"Roberts","given":"David J."},{"family":"Ouwehand","given":"Willem H."},{"family":"Butterworth","given":"Adam S."},{"family":"Soranzo","given":"Nicole"}]}}],"schema":"https://github.com/citation-style-language/schema/raw/master/csl-citation.json"} </w:instrText>
      </w:r>
      <w:r w:rsidRPr="00B17C8E">
        <w:rPr>
          <w:rFonts w:asciiTheme="minorHAnsi" w:hAnsiTheme="minorHAnsi"/>
          <w:lang w:val="en-US"/>
        </w:rPr>
        <w:fldChar w:fldCharType="separate"/>
      </w:r>
      <w:r w:rsidR="00BF1D56" w:rsidRPr="00B17C8E">
        <w:rPr>
          <w:rFonts w:hAnsiTheme="minorHAnsi"/>
          <w:szCs w:val="24"/>
          <w:vertAlign w:val="superscript"/>
        </w:rPr>
        <w:t>33</w:t>
      </w:r>
      <w:r w:rsidRPr="00B17C8E">
        <w:fldChar w:fldCharType="end"/>
      </w:r>
      <w:r w:rsidRPr="00B17C8E">
        <w:rPr>
          <w:rFonts w:asciiTheme="minorHAnsi" w:eastAsiaTheme="minorEastAsia" w:hAnsiTheme="minorHAnsi"/>
          <w:lang w:val="en-US"/>
        </w:rPr>
        <w:t xml:space="preserve"> </w:t>
      </w:r>
      <w:r w:rsidR="00E92831" w:rsidRPr="00B17C8E">
        <w:rPr>
          <w:rFonts w:asciiTheme="minorHAnsi" w:eastAsiaTheme="minorEastAsia" w:hAnsiTheme="minorHAnsi"/>
          <w:lang w:val="en-US"/>
        </w:rPr>
        <w:t xml:space="preserve">that SNPs regulating </w:t>
      </w:r>
      <w:r w:rsidR="003B283C" w:rsidRPr="00B17C8E">
        <w:rPr>
          <w:rFonts w:asciiTheme="minorHAnsi" w:eastAsiaTheme="minorEastAsia" w:hAnsiTheme="minorHAnsi"/>
          <w:lang w:val="en-US"/>
        </w:rPr>
        <w:t xml:space="preserve">blood </w:t>
      </w:r>
      <w:r w:rsidRPr="00B17C8E">
        <w:rPr>
          <w:rFonts w:asciiTheme="minorHAnsi" w:eastAsiaTheme="minorEastAsia" w:hAnsiTheme="minorHAnsi"/>
          <w:lang w:val="en-US"/>
        </w:rPr>
        <w:t>eosinophil counts</w:t>
      </w:r>
      <w:r w:rsidR="00E92831" w:rsidRPr="00B17C8E">
        <w:rPr>
          <w:rFonts w:asciiTheme="minorHAnsi" w:eastAsiaTheme="minorEastAsia" w:hAnsiTheme="minorHAnsi"/>
          <w:lang w:val="en-US"/>
        </w:rPr>
        <w:t xml:space="preserve"> </w:t>
      </w:r>
      <w:r w:rsidRPr="00B17C8E">
        <w:rPr>
          <w:rFonts w:asciiTheme="minorHAnsi" w:eastAsiaTheme="minorEastAsia" w:hAnsiTheme="minorHAnsi"/>
          <w:lang w:val="en-US"/>
        </w:rPr>
        <w:t>significantly</w:t>
      </w:r>
      <w:r w:rsidRPr="00B17C8E">
        <w:rPr>
          <w:rFonts w:asciiTheme="minorHAnsi" w:eastAsia="MS ??" w:hAnsiTheme="minorHAnsi" w:cs="Arial"/>
          <w:lang w:val="en-US"/>
        </w:rPr>
        <w:t xml:space="preserve"> </w:t>
      </w:r>
      <w:r w:rsidR="00E92831" w:rsidRPr="00B17C8E">
        <w:rPr>
          <w:rFonts w:asciiTheme="minorHAnsi" w:eastAsiaTheme="minorEastAsia" w:hAnsiTheme="minorHAnsi"/>
          <w:lang w:val="en-US"/>
        </w:rPr>
        <w:t xml:space="preserve">overlap </w:t>
      </w:r>
      <w:r w:rsidRPr="00B17C8E">
        <w:rPr>
          <w:rFonts w:asciiTheme="minorHAnsi" w:eastAsiaTheme="minorEastAsia" w:hAnsiTheme="minorHAnsi"/>
          <w:lang w:val="en-US"/>
        </w:rPr>
        <w:t xml:space="preserve">with </w:t>
      </w:r>
      <w:r w:rsidRPr="00B17C8E">
        <w:rPr>
          <w:rFonts w:asciiTheme="minorHAnsi" w:eastAsia="MS ??" w:hAnsiTheme="minorHAnsi" w:cs="Arial"/>
          <w:lang w:val="en-US"/>
        </w:rPr>
        <w:t>asthma GWAS loci</w:t>
      </w:r>
      <w:r w:rsidRPr="00B17C8E">
        <w:rPr>
          <w:rFonts w:asciiTheme="minorHAnsi" w:eastAsiaTheme="minorEastAsia" w:hAnsiTheme="minorHAnsi"/>
          <w:lang w:val="en-US"/>
        </w:rPr>
        <w:t xml:space="preserve">, such as </w:t>
      </w:r>
      <w:r w:rsidRPr="00B17C8E">
        <w:rPr>
          <w:rFonts w:asciiTheme="minorHAnsi" w:eastAsiaTheme="minorEastAsia" w:hAnsiTheme="minorHAnsi"/>
          <w:i/>
          <w:iCs/>
          <w:lang w:val="en-US"/>
        </w:rPr>
        <w:t>IL5</w:t>
      </w:r>
      <w:r w:rsidRPr="00B17C8E">
        <w:rPr>
          <w:rFonts w:asciiTheme="minorHAnsi" w:eastAsiaTheme="minorEastAsia" w:hAnsiTheme="minorHAnsi"/>
          <w:lang w:val="en-US"/>
        </w:rPr>
        <w:t xml:space="preserve">, </w:t>
      </w:r>
      <w:r w:rsidRPr="00B17C8E">
        <w:rPr>
          <w:rFonts w:asciiTheme="minorHAnsi" w:eastAsiaTheme="minorEastAsia" w:hAnsiTheme="minorHAnsi"/>
          <w:i/>
          <w:iCs/>
          <w:lang w:val="en-US"/>
        </w:rPr>
        <w:t>IL33</w:t>
      </w:r>
      <w:r w:rsidRPr="00B17C8E">
        <w:rPr>
          <w:rFonts w:asciiTheme="minorHAnsi" w:eastAsiaTheme="minorEastAsia" w:hAnsiTheme="minorHAnsi"/>
          <w:lang w:val="en-US"/>
        </w:rPr>
        <w:t xml:space="preserve">, </w:t>
      </w:r>
      <w:r w:rsidRPr="00B17C8E">
        <w:rPr>
          <w:rFonts w:asciiTheme="minorHAnsi" w:eastAsiaTheme="minorEastAsia" w:hAnsiTheme="minorHAnsi"/>
          <w:i/>
          <w:iCs/>
          <w:lang w:val="en-US"/>
        </w:rPr>
        <w:t>IL1RL1</w:t>
      </w:r>
      <w:r w:rsidRPr="00B17C8E">
        <w:rPr>
          <w:rFonts w:asciiTheme="minorHAnsi" w:eastAsiaTheme="minorEastAsia" w:hAnsiTheme="minorHAnsi"/>
          <w:lang w:val="en-US"/>
        </w:rPr>
        <w:t xml:space="preserve"> and </w:t>
      </w:r>
      <w:r w:rsidRPr="00B17C8E">
        <w:rPr>
          <w:rFonts w:asciiTheme="minorHAnsi" w:eastAsiaTheme="minorEastAsia" w:hAnsiTheme="minorHAnsi"/>
          <w:i/>
          <w:iCs/>
          <w:lang w:val="en-US"/>
        </w:rPr>
        <w:t>TSLP</w:t>
      </w:r>
      <w:r w:rsidRPr="00B17C8E">
        <w:rPr>
          <w:rFonts w:asciiTheme="minorHAnsi" w:eastAsiaTheme="minorEastAsia" w:hAnsiTheme="minorHAnsi"/>
          <w:lang w:val="en-US"/>
        </w:rPr>
        <w:t>.</w:t>
      </w:r>
      <w:r w:rsidR="00280773" w:rsidRPr="00B17C8E">
        <w:rPr>
          <w:rFonts w:asciiTheme="minorHAnsi" w:eastAsiaTheme="minorEastAsia" w:hAnsiTheme="minorHAnsi"/>
          <w:lang w:val="en-US"/>
        </w:rPr>
        <w:t xml:space="preserve"> </w:t>
      </w:r>
      <w:r w:rsidR="00360DCA" w:rsidRPr="00B17C8E">
        <w:rPr>
          <w:rFonts w:asciiTheme="minorHAnsi" w:eastAsiaTheme="minorEastAsia" w:hAnsiTheme="minorHAnsi"/>
          <w:lang w:val="en-US"/>
        </w:rPr>
        <w:t xml:space="preserve">Functional interpretation using </w:t>
      </w:r>
      <w:r w:rsidR="00750402" w:rsidRPr="00B17C8E">
        <w:rPr>
          <w:rFonts w:asciiTheme="minorHAnsi" w:eastAsiaTheme="minorEastAsia" w:hAnsiTheme="minorHAnsi"/>
          <w:lang w:val="en-US"/>
        </w:rPr>
        <w:t>Roadmap epigenomics</w:t>
      </w:r>
      <w:r w:rsidR="00360DCA" w:rsidRPr="00B17C8E">
        <w:rPr>
          <w:rFonts w:asciiTheme="minorHAnsi" w:eastAsiaTheme="minorEastAsia" w:hAnsiTheme="minorHAnsi"/>
          <w:lang w:val="en-US"/>
        </w:rPr>
        <w:t xml:space="preserve"> data revealed that asthma associated CpGs were significantly enriched for enhancer markers</w:t>
      </w:r>
      <w:r w:rsidR="00D059D7" w:rsidRPr="00B17C8E">
        <w:rPr>
          <w:rFonts w:asciiTheme="minorHAnsi" w:eastAsiaTheme="minorEastAsia" w:hAnsiTheme="minorHAnsi"/>
          <w:lang w:val="en-US"/>
        </w:rPr>
        <w:t xml:space="preserve"> </w:t>
      </w:r>
      <w:r w:rsidR="00E82668" w:rsidRPr="00B17C8E">
        <w:rPr>
          <w:rFonts w:asciiTheme="minorHAnsi" w:eastAsiaTheme="minorEastAsia" w:hAnsiTheme="minorHAnsi"/>
          <w:lang w:val="en-US"/>
        </w:rPr>
        <w:t xml:space="preserve">again </w:t>
      </w:r>
      <w:r w:rsidR="00360DCA" w:rsidRPr="00B17C8E">
        <w:rPr>
          <w:rFonts w:asciiTheme="minorHAnsi" w:eastAsiaTheme="minorEastAsia" w:hAnsiTheme="minorHAnsi"/>
          <w:lang w:val="en-US"/>
        </w:rPr>
        <w:t xml:space="preserve">suggesting </w:t>
      </w:r>
      <w:r w:rsidR="002871C4" w:rsidRPr="00B17C8E">
        <w:rPr>
          <w:rFonts w:asciiTheme="minorHAnsi" w:eastAsiaTheme="minorEastAsia" w:hAnsiTheme="minorHAnsi"/>
          <w:lang w:val="en-US"/>
        </w:rPr>
        <w:t xml:space="preserve">a </w:t>
      </w:r>
      <w:r w:rsidR="00D059D7" w:rsidRPr="00B17C8E">
        <w:rPr>
          <w:rFonts w:asciiTheme="minorHAnsi" w:eastAsiaTheme="minorEastAsia" w:hAnsiTheme="minorHAnsi"/>
          <w:lang w:val="en-US"/>
        </w:rPr>
        <w:t>cell</w:t>
      </w:r>
      <w:r w:rsidR="002871C4" w:rsidRPr="00B17C8E">
        <w:rPr>
          <w:rFonts w:asciiTheme="minorHAnsi" w:eastAsiaTheme="minorEastAsia" w:hAnsiTheme="minorHAnsi"/>
          <w:lang w:val="en-US"/>
        </w:rPr>
        <w:t>-</w:t>
      </w:r>
      <w:r w:rsidR="00D059D7" w:rsidRPr="00B17C8E">
        <w:rPr>
          <w:rFonts w:asciiTheme="minorHAnsi" w:eastAsiaTheme="minorEastAsia" w:hAnsiTheme="minorHAnsi"/>
          <w:lang w:val="en-US"/>
        </w:rPr>
        <w:t xml:space="preserve">type specific </w:t>
      </w:r>
      <w:r w:rsidR="002A7D29" w:rsidRPr="00B17C8E">
        <w:rPr>
          <w:rFonts w:asciiTheme="minorHAnsi" w:eastAsiaTheme="minorEastAsia" w:hAnsiTheme="minorHAnsi"/>
          <w:lang w:val="en-US"/>
        </w:rPr>
        <w:t xml:space="preserve">regulatory role </w:t>
      </w:r>
      <w:r w:rsidR="00360DCA" w:rsidRPr="00B17C8E">
        <w:rPr>
          <w:rFonts w:asciiTheme="minorHAnsi" w:eastAsiaTheme="minorEastAsia" w:hAnsiTheme="minorHAnsi"/>
          <w:lang w:val="en-US"/>
        </w:rPr>
        <w:t>on gene expression</w:t>
      </w:r>
      <w:r w:rsidR="00D542DD" w:rsidRPr="00B17C8E">
        <w:fldChar w:fldCharType="begin"/>
      </w:r>
      <w:r w:rsidR="00BF1D56" w:rsidRPr="00B17C8E">
        <w:rPr>
          <w:rFonts w:asciiTheme="minorHAnsi" w:eastAsiaTheme="minorEastAsia" w:hAnsiTheme="minorHAnsi"/>
          <w:lang w:val="en-US"/>
        </w:rPr>
        <w:instrText xml:space="preserve"> ADDIN ZOTERO_ITEM CSL_CITATION {"citationID":"8ONFDofL","properties":{"formattedCitation":"{\\rtf \\super 34\\nosupersub{}}","plainCitation":"34"},"citationItems":[{"id":1121,"uris":["http://zotero.org/users/local/EAS6JUFe/items/GKBE5XVM"],"uri":["http://zotero.org/users/local/EAS6JUFe/items/GKBE5XVM"],"itemData":{"id":1121,"type":"article-journal","title":"The selection and function of cell type-specific enhancers","container-title":"Nat Rev Mol Cell Biol","page":"144-154","volume":"16","issue":"3","abstract":"The human body contains several hundred cell types, all of which share the same genome. In metazoans, much of the regulatory code that drives cell type-specific gene expression is located in distal elements called enhancers. Although mammalian genomes contain millions of potential enhancers, only a small subset of them is active in a given cell type. Cell type-specific enhancer selection involves the binding of lineage-determining transcription factors that prime enhancers. Signal-dependent transcription factors bind to primed enhancers, which enables these broadly expressed factors to regulate gene expression in a cell type-specific manner. The expression of genes that specify cell type identity and function is associated with densely spaced clusters of active enhancers known as super-enhancers. The functions of enhancers and super-enhancers are influenced by, and affect, higher-order genomic organization.","ISSN":"1471-0072","journalAbbreviation":"Nat Rev Mol Cell Biol","author":[{"family":"Heinz","given":"Sven"},{"family":"Romanoski","given":"Casey E."},{"family":"Benner","given":"Christopher"},{"family":"Glass","given":"Christopher K."}],"issued":{"date-parts":[["2015",3]]}}}],"schema":"https://github.com/citation-style-language/schema/raw/master/csl-citation.json"} </w:instrText>
      </w:r>
      <w:r w:rsidR="00D542DD" w:rsidRPr="00B17C8E">
        <w:rPr>
          <w:rFonts w:asciiTheme="minorHAnsi" w:eastAsiaTheme="minorEastAsia" w:hAnsiTheme="minorHAnsi"/>
          <w:lang w:val="en-US"/>
        </w:rPr>
        <w:fldChar w:fldCharType="separate"/>
      </w:r>
      <w:r w:rsidR="00BF1D56" w:rsidRPr="00B17C8E">
        <w:rPr>
          <w:rFonts w:hAnsiTheme="minorHAnsi"/>
          <w:szCs w:val="24"/>
          <w:vertAlign w:val="superscript"/>
        </w:rPr>
        <w:t>34</w:t>
      </w:r>
      <w:r w:rsidR="00D542DD" w:rsidRPr="00B17C8E">
        <w:fldChar w:fldCharType="end"/>
      </w:r>
      <w:r w:rsidR="00360DCA" w:rsidRPr="00B17C8E">
        <w:rPr>
          <w:rFonts w:asciiTheme="minorHAnsi" w:eastAsiaTheme="minorEastAsia" w:hAnsiTheme="minorHAnsi"/>
          <w:lang w:val="en-US"/>
        </w:rPr>
        <w:t>.</w:t>
      </w:r>
      <w:r w:rsidR="00C64542" w:rsidRPr="00B17C8E">
        <w:rPr>
          <w:rFonts w:asciiTheme="minorHAnsi" w:eastAsiaTheme="minorEastAsia" w:hAnsiTheme="minorHAnsi"/>
          <w:lang w:val="en-US"/>
        </w:rPr>
        <w:t xml:space="preserve"> </w:t>
      </w:r>
    </w:p>
    <w:p w14:paraId="6C724007" w14:textId="312FDB65" w:rsidR="00011DF6" w:rsidRPr="00B17C8E" w:rsidRDefault="00C64542" w:rsidP="26A8C70F">
      <w:pPr>
        <w:spacing w:line="360" w:lineRule="auto"/>
        <w:rPr>
          <w:rFonts w:asciiTheme="minorHAnsi" w:eastAsiaTheme="minorEastAsia" w:hAnsiTheme="minorHAnsi"/>
          <w:lang w:val="en-US"/>
        </w:rPr>
      </w:pPr>
      <w:r w:rsidRPr="00B17C8E">
        <w:rPr>
          <w:rFonts w:asciiTheme="minorHAnsi" w:eastAsiaTheme="minorEastAsia" w:hAnsiTheme="minorHAnsi"/>
          <w:lang w:val="en-US"/>
        </w:rPr>
        <w:t>C</w:t>
      </w:r>
      <w:r w:rsidR="005D5820" w:rsidRPr="00B17C8E">
        <w:rPr>
          <w:rFonts w:asciiTheme="minorHAnsi" w:eastAsiaTheme="minorEastAsia" w:hAnsiTheme="minorHAnsi"/>
          <w:lang w:val="en-US"/>
        </w:rPr>
        <w:t xml:space="preserve">orrelation of our </w:t>
      </w:r>
      <w:r w:rsidR="003F32BA" w:rsidRPr="00B17C8E">
        <w:rPr>
          <w:rFonts w:asciiTheme="minorHAnsi" w:eastAsiaTheme="minorEastAsia" w:hAnsiTheme="minorHAnsi"/>
          <w:lang w:val="en-US"/>
        </w:rPr>
        <w:t xml:space="preserve">14 </w:t>
      </w:r>
      <w:r w:rsidR="005D5820" w:rsidRPr="00B17C8E">
        <w:rPr>
          <w:rFonts w:asciiTheme="minorHAnsi" w:eastAsiaTheme="minorEastAsia" w:hAnsiTheme="minorHAnsi"/>
          <w:lang w:val="en-US"/>
        </w:rPr>
        <w:t>CpGs</w:t>
      </w:r>
      <w:r w:rsidR="009A6C7B" w:rsidRPr="00B17C8E">
        <w:rPr>
          <w:rFonts w:asciiTheme="minorHAnsi" w:eastAsiaTheme="minorEastAsia" w:hAnsiTheme="minorHAnsi"/>
          <w:lang w:val="en-US"/>
        </w:rPr>
        <w:t xml:space="preserve"> with </w:t>
      </w:r>
      <w:r w:rsidR="00011DF6" w:rsidRPr="00B17C8E">
        <w:rPr>
          <w:rFonts w:asciiTheme="minorHAnsi" w:eastAsiaTheme="minorEastAsia" w:hAnsiTheme="minorHAnsi"/>
          <w:lang w:val="en-US"/>
        </w:rPr>
        <w:t>genome-wide</w:t>
      </w:r>
      <w:r w:rsidR="003F32BA" w:rsidRPr="00B17C8E">
        <w:rPr>
          <w:rFonts w:asciiTheme="minorHAnsi" w:eastAsiaTheme="minorEastAsia" w:hAnsiTheme="minorHAnsi"/>
          <w:lang w:val="en-US"/>
        </w:rPr>
        <w:t xml:space="preserve"> </w:t>
      </w:r>
      <w:r w:rsidR="009A6C7B" w:rsidRPr="00B17C8E">
        <w:rPr>
          <w:rFonts w:asciiTheme="minorHAnsi" w:eastAsiaTheme="minorEastAsia" w:hAnsiTheme="minorHAnsi"/>
          <w:lang w:val="en-US"/>
        </w:rPr>
        <w:t>gene expression reve</w:t>
      </w:r>
      <w:r w:rsidR="00360DCA" w:rsidRPr="00B17C8E">
        <w:rPr>
          <w:rFonts w:asciiTheme="minorHAnsi" w:eastAsiaTheme="minorEastAsia" w:hAnsiTheme="minorHAnsi"/>
          <w:lang w:val="en-US"/>
        </w:rPr>
        <w:t>a</w:t>
      </w:r>
      <w:r w:rsidR="009A6C7B" w:rsidRPr="00B17C8E">
        <w:rPr>
          <w:rFonts w:asciiTheme="minorHAnsi" w:eastAsiaTheme="minorEastAsia" w:hAnsiTheme="minorHAnsi"/>
          <w:lang w:val="en-US"/>
        </w:rPr>
        <w:t xml:space="preserve">led three clusters of </w:t>
      </w:r>
      <w:r w:rsidR="0065401E" w:rsidRPr="00B17C8E">
        <w:rPr>
          <w:rFonts w:asciiTheme="minorHAnsi" w:eastAsiaTheme="minorEastAsia" w:hAnsiTheme="minorHAnsi"/>
          <w:lang w:val="en-US"/>
        </w:rPr>
        <w:t xml:space="preserve">associated </w:t>
      </w:r>
      <w:r w:rsidR="009A6C7B" w:rsidRPr="00B17C8E">
        <w:rPr>
          <w:rFonts w:asciiTheme="minorHAnsi" w:eastAsiaTheme="minorEastAsia" w:hAnsiTheme="minorHAnsi"/>
          <w:lang w:val="en-US"/>
        </w:rPr>
        <w:t xml:space="preserve">genes. </w:t>
      </w:r>
      <w:r w:rsidR="00D73E08" w:rsidRPr="00B17C8E">
        <w:rPr>
          <w:rFonts w:asciiTheme="minorHAnsi" w:eastAsiaTheme="minorEastAsia" w:hAnsiTheme="minorHAnsi"/>
          <w:lang w:val="en-US"/>
        </w:rPr>
        <w:t>As all replicated 14 CpGs show consistently reduced DNA methylation in asthma patients, the cluster encompassing known eosinophil signature genes</w:t>
      </w:r>
      <w:r w:rsidR="00D73E08" w:rsidRPr="00B17C8E">
        <w:fldChar w:fldCharType="begin"/>
      </w:r>
      <w:r w:rsidR="00BF1D56" w:rsidRPr="00B17C8E">
        <w:rPr>
          <w:rFonts w:asciiTheme="minorHAnsi" w:eastAsiaTheme="minorEastAsia" w:hAnsiTheme="minorHAnsi"/>
          <w:lang w:val="en-US"/>
        </w:rPr>
        <w:instrText xml:space="preserve"> ADDIN ZOTERO_ITEM CSL_CITATION {"citationID":"87JPYKpn","properties":{"formattedCitation":"{\\rtf \\super 35\\nosupersub{}}","plainCitation":"35"},"citationItems":[{"id":1111,"uris":["http://zotero.org/users/local/EAS6JUFe/items/NI7772ZA"],"uri":["http://zotero.org/users/local/EAS6JUFe/items/NI7772ZA"],"itemData":{"id":1111,"type":"article-journal","title":"Peripheral blood gene expression predicts clinical benefit from anti–IL-13 in asthma","container-title":"Journal of Allergy and Clinical Immunology","page":"1230-1233.e8","volume":"138","issue":"4","DOI":"10.1016/j.jaci.2016.06.008","ISSN":"0091-6749","author":[{"family":"Choy","given":"David F."},{"family":"Jia","given":"Guiquan"},{"family":"Abbas","given":"Alexander R."},{"family":"Morshead","given":"Katrina B."},{"family":"Lewin-Koh","given":"Nicholas"},{"family":"Dua","given":"Rajiv"},{"family":"Rivera","given":"Pauline"},{"family":"Moonsamy","given":"Priscilla"},{"family":"Fontecha","given":"Marcel"},{"family":"Balasubramanyam","given":"Aarthi"},{"family":"Santini","given":"Chris"},{"family":"Bassett","given":"Ekaterina"},{"family":"Ray","given":"Jill M."},{"family":"Cabanski","given":"Christopher R."},{"family":"Bradley","given":"Mary S."},{"family":"Maciuca","given":"Romeo"},{"family":"Mosesova","given":"Sofia"},{"family":"Scheerens","given":"Heleen"},{"family":"Arron","given":"Joseph R."}]}}],"schema":"https://github.com/citation-style-language/schema/raw/master/csl-citation.json"} </w:instrText>
      </w:r>
      <w:r w:rsidR="00D73E08" w:rsidRPr="00B17C8E">
        <w:rPr>
          <w:rFonts w:asciiTheme="minorHAnsi" w:eastAsiaTheme="minorEastAsia" w:hAnsiTheme="minorHAnsi"/>
          <w:lang w:val="en-US"/>
        </w:rPr>
        <w:fldChar w:fldCharType="separate"/>
      </w:r>
      <w:r w:rsidR="00BF1D56" w:rsidRPr="00B17C8E">
        <w:rPr>
          <w:rFonts w:hAnsiTheme="minorHAnsi"/>
          <w:szCs w:val="24"/>
          <w:vertAlign w:val="superscript"/>
        </w:rPr>
        <w:t>35</w:t>
      </w:r>
      <w:r w:rsidR="00D73E08" w:rsidRPr="00B17C8E">
        <w:fldChar w:fldCharType="end"/>
      </w:r>
      <w:r w:rsidR="00D73E08" w:rsidRPr="00B17C8E">
        <w:rPr>
          <w:rFonts w:asciiTheme="minorHAnsi" w:eastAsiaTheme="minorEastAsia" w:hAnsiTheme="minorHAnsi"/>
          <w:lang w:val="en-US"/>
        </w:rPr>
        <w:t xml:space="preserve"> displaying negative association with methylation levels of asthma</w:t>
      </w:r>
      <w:r w:rsidR="000E264E" w:rsidRPr="00B17C8E">
        <w:rPr>
          <w:rFonts w:asciiTheme="minorHAnsi" w:eastAsiaTheme="minorEastAsia" w:hAnsiTheme="minorHAnsi"/>
          <w:lang w:val="en-US"/>
        </w:rPr>
        <w:t xml:space="preserve">-associated </w:t>
      </w:r>
      <w:r w:rsidR="006E3E4B" w:rsidRPr="00B17C8E">
        <w:rPr>
          <w:rFonts w:asciiTheme="minorHAnsi" w:eastAsiaTheme="minorEastAsia" w:hAnsiTheme="minorHAnsi"/>
          <w:lang w:val="en-US"/>
        </w:rPr>
        <w:t>CpGs</w:t>
      </w:r>
      <w:r w:rsidR="00D73E08" w:rsidRPr="00B17C8E">
        <w:rPr>
          <w:rFonts w:asciiTheme="minorHAnsi" w:eastAsiaTheme="minorEastAsia" w:hAnsiTheme="minorHAnsi"/>
          <w:lang w:val="en-US"/>
        </w:rPr>
        <w:t xml:space="preserve"> </w:t>
      </w:r>
      <w:r w:rsidR="00CB045A" w:rsidRPr="00B17C8E">
        <w:rPr>
          <w:rFonts w:asciiTheme="minorHAnsi" w:eastAsiaTheme="minorEastAsia" w:hAnsiTheme="minorHAnsi"/>
          <w:lang w:val="en-US"/>
        </w:rPr>
        <w:t xml:space="preserve">are </w:t>
      </w:r>
      <w:r w:rsidR="006E3E4B" w:rsidRPr="00B17C8E">
        <w:rPr>
          <w:rFonts w:asciiTheme="minorHAnsi" w:eastAsiaTheme="minorEastAsia" w:hAnsiTheme="minorHAnsi"/>
          <w:lang w:val="en-US"/>
        </w:rPr>
        <w:t xml:space="preserve">therefore </w:t>
      </w:r>
      <w:r w:rsidR="00CB045A" w:rsidRPr="00B17C8E">
        <w:rPr>
          <w:rFonts w:asciiTheme="minorHAnsi" w:eastAsiaTheme="minorEastAsia" w:hAnsiTheme="minorHAnsi"/>
          <w:lang w:val="en-US"/>
        </w:rPr>
        <w:t xml:space="preserve">predicted to </w:t>
      </w:r>
      <w:r w:rsidR="000E264E" w:rsidRPr="00B17C8E">
        <w:rPr>
          <w:rFonts w:asciiTheme="minorHAnsi" w:eastAsiaTheme="minorEastAsia" w:hAnsiTheme="minorHAnsi"/>
          <w:lang w:val="en-US"/>
        </w:rPr>
        <w:t xml:space="preserve">show </w:t>
      </w:r>
      <w:r w:rsidR="00D73E08" w:rsidRPr="00B17C8E">
        <w:rPr>
          <w:rFonts w:asciiTheme="minorHAnsi" w:eastAsiaTheme="minorEastAsia" w:hAnsiTheme="minorHAnsi"/>
          <w:lang w:val="en-US"/>
        </w:rPr>
        <w:t xml:space="preserve">increased expression in asthma. A second cluster with increased </w:t>
      </w:r>
      <w:r w:rsidR="00CB045A" w:rsidRPr="00B17C8E">
        <w:rPr>
          <w:rFonts w:asciiTheme="minorHAnsi" w:eastAsiaTheme="minorEastAsia" w:hAnsiTheme="minorHAnsi"/>
          <w:lang w:val="en-US"/>
        </w:rPr>
        <w:t xml:space="preserve">predicted </w:t>
      </w:r>
      <w:r w:rsidR="00D73E08" w:rsidRPr="00B17C8E">
        <w:rPr>
          <w:rFonts w:asciiTheme="minorHAnsi" w:eastAsiaTheme="minorEastAsia" w:hAnsiTheme="minorHAnsi"/>
          <w:lang w:val="en-US"/>
        </w:rPr>
        <w:t xml:space="preserve">expression in asthma is characterized by effector memory CD8 T cell and NK cell genes. A third cluster </w:t>
      </w:r>
      <w:r w:rsidR="00CB045A" w:rsidRPr="00B17C8E">
        <w:rPr>
          <w:rFonts w:asciiTheme="minorHAnsi" w:eastAsiaTheme="minorEastAsia" w:hAnsiTheme="minorHAnsi"/>
          <w:lang w:val="en-US"/>
        </w:rPr>
        <w:t xml:space="preserve">with </w:t>
      </w:r>
      <w:r w:rsidR="00D73E08" w:rsidRPr="00B17C8E">
        <w:rPr>
          <w:rFonts w:asciiTheme="minorHAnsi" w:eastAsiaTheme="minorEastAsia" w:hAnsiTheme="minorHAnsi"/>
          <w:lang w:val="en-US"/>
        </w:rPr>
        <w:t xml:space="preserve">reduced </w:t>
      </w:r>
      <w:r w:rsidR="00CB045A" w:rsidRPr="00B17C8E">
        <w:rPr>
          <w:rFonts w:asciiTheme="minorHAnsi" w:eastAsiaTheme="minorEastAsia" w:hAnsiTheme="minorHAnsi"/>
          <w:lang w:val="en-US"/>
        </w:rPr>
        <w:t xml:space="preserve">predicted expression </w:t>
      </w:r>
      <w:r w:rsidR="00D73E08" w:rsidRPr="00B17C8E">
        <w:rPr>
          <w:rFonts w:asciiTheme="minorHAnsi" w:eastAsiaTheme="minorEastAsia" w:hAnsiTheme="minorHAnsi"/>
          <w:lang w:val="en-US"/>
        </w:rPr>
        <w:t>in asthma</w:t>
      </w:r>
      <w:r w:rsidR="00CB045A" w:rsidRPr="00B17C8E">
        <w:rPr>
          <w:rFonts w:asciiTheme="minorHAnsi" w:eastAsiaTheme="minorEastAsia" w:hAnsiTheme="minorHAnsi"/>
          <w:lang w:val="en-US"/>
        </w:rPr>
        <w:t xml:space="preserve"> was </w:t>
      </w:r>
      <w:r w:rsidR="00D73E08" w:rsidRPr="00B17C8E">
        <w:rPr>
          <w:rFonts w:asciiTheme="minorHAnsi" w:eastAsiaTheme="minorEastAsia" w:hAnsiTheme="minorHAnsi"/>
          <w:lang w:val="en-US"/>
        </w:rPr>
        <w:t xml:space="preserve">identified </w:t>
      </w:r>
      <w:r w:rsidR="00CB045A" w:rsidRPr="00B17C8E">
        <w:rPr>
          <w:rFonts w:asciiTheme="minorHAnsi" w:eastAsiaTheme="minorEastAsia" w:hAnsiTheme="minorHAnsi"/>
          <w:lang w:val="en-US"/>
        </w:rPr>
        <w:t xml:space="preserve">as </w:t>
      </w:r>
      <w:r w:rsidR="00D73E08" w:rsidRPr="00B17C8E">
        <w:rPr>
          <w:rFonts w:asciiTheme="minorHAnsi" w:eastAsiaTheme="minorEastAsia" w:hAnsiTheme="minorHAnsi"/>
          <w:lang w:val="en-US"/>
        </w:rPr>
        <w:t xml:space="preserve">naïve CD4 and CD8 T cells. </w:t>
      </w:r>
      <w:r w:rsidR="00235733" w:rsidRPr="00B17C8E">
        <w:rPr>
          <w:rFonts w:asciiTheme="minorHAnsi" w:eastAsiaTheme="minorEastAsia" w:hAnsiTheme="minorHAnsi"/>
          <w:lang w:val="en-US"/>
        </w:rPr>
        <w:t xml:space="preserve">These </w:t>
      </w:r>
      <w:r w:rsidR="00011DF6" w:rsidRPr="00B17C8E">
        <w:rPr>
          <w:rFonts w:asciiTheme="minorHAnsi" w:eastAsiaTheme="minorEastAsia" w:hAnsiTheme="minorHAnsi"/>
          <w:lang w:val="en-US"/>
        </w:rPr>
        <w:t>data indicate that whole</w:t>
      </w:r>
      <w:r w:rsidR="00F14766" w:rsidRPr="00B17C8E">
        <w:rPr>
          <w:rFonts w:asciiTheme="minorHAnsi" w:eastAsiaTheme="minorEastAsia" w:hAnsiTheme="minorHAnsi"/>
          <w:lang w:val="en-US"/>
        </w:rPr>
        <w:t xml:space="preserve"> </w:t>
      </w:r>
      <w:r w:rsidR="00011DF6" w:rsidRPr="00B17C8E">
        <w:rPr>
          <w:rFonts w:asciiTheme="minorHAnsi" w:eastAsiaTheme="minorEastAsia" w:hAnsiTheme="minorHAnsi"/>
          <w:lang w:val="en-US"/>
        </w:rPr>
        <w:t xml:space="preserve">blood DNA in childhood asthma carries CpG marks associated with reduced activity of naïve T </w:t>
      </w:r>
      <w:r w:rsidR="006E3E4B" w:rsidRPr="00B17C8E">
        <w:rPr>
          <w:rFonts w:asciiTheme="minorHAnsi" w:eastAsiaTheme="minorEastAsia" w:hAnsiTheme="minorHAnsi"/>
          <w:lang w:val="en-US"/>
        </w:rPr>
        <w:t>cells</w:t>
      </w:r>
      <w:r w:rsidR="00011DF6" w:rsidRPr="00B17C8E">
        <w:rPr>
          <w:rFonts w:asciiTheme="minorHAnsi" w:eastAsiaTheme="minorEastAsia" w:hAnsiTheme="minorHAnsi"/>
          <w:lang w:val="en-US"/>
        </w:rPr>
        <w:t xml:space="preserve"> and increased activity of effector/memory CD8 T cells and NK cells</w:t>
      </w:r>
      <w:r w:rsidR="009F36AE" w:rsidRPr="00B17C8E">
        <w:fldChar w:fldCharType="begin"/>
      </w:r>
      <w:r w:rsidR="00BF1D56" w:rsidRPr="00B17C8E">
        <w:rPr>
          <w:rFonts w:asciiTheme="minorHAnsi" w:eastAsiaTheme="minorEastAsia" w:hAnsiTheme="minorHAnsi"/>
          <w:lang w:val="en-US"/>
        </w:rPr>
        <w:instrText xml:space="preserve"> ADDIN ZOTERO_ITEM CSL_CITATION {"citationID":"OgkvWZw8","properties":{"formattedCitation":"{\\rtf \\super 36\\nosupersub{}}","plainCitation":"36"},"citationItems":[{"id":1118,"uris":["http://zotero.org/users/local/EAS6JUFe/items/3H73N4QM"],"uri":["http://zotero.org/users/local/EAS6JUFe/items/3H73N4QM"],"itemData":{"id":1118,"type":"article-journal","title":"Human memory CD8 T cell effector potential is epigenetically preserved during in vivo homeostasis","container-title":"The Journal of Experimental Medicine","page":"1593","volume":"214","issue":"6","abstract":"Antigen-independent homeostasis of memory CD8 T cells is vital for sustaining long-lived T cell–mediated immunity. In this study, we report that maintenance of human memory CD8 T cell effector potential during in vitro and in vivo homeostatic proliferation is coupled to preservation of acquired DNA methylation programs. Whole-genome bisulfite sequencing of primary human naive, short-lived effector memory (TEM), and longer-lived central memory (TCM) and stem cell memory (TSCM) CD8 T cells identified effector molecules with demethylated promoters and poised for expression. Effector-loci demethylation was heritably preserved during IL-7– and IL-15–mediated in vitro cell proliferation. Conversely, cytokine-driven proliferation of TCM and TSCM memory cells resulted in phenotypic conversion into TEM cells and was coupled to increased methylation of the CCR7 and Tcf7 loci. Furthermore, haploidentical donor memory CD8 T cells undergoing in vivo proliferation in lymphodepleted recipients also maintained their effector-associated demethylated status but acquired TEM-associated programs. These data demonstrate that effector-associated epigenetic programs are preserved during cytokine-driven subset interconversion of human memory CD8 T cells.","DOI":"10.1084/jem.20161760","journalAbbreviation":"J Exp Med","author":[{"family":"Abdelsamed","given":"Hossam A."},{"family":"Moustaki","given":"Ardiana"},{"family":"Fan","given":"Yiping"},{"family":"Dogra","given":"Pranay"},{"family":"Ghoneim","given":"Hazem E."},{"family":"Zebley","given":"Caitlin C."},{"family":"Triplett","given":"Brandon M."},{"family":"Sekaly","given":"Rafick-Pierre"},{"family":"Youngblood","given":"Ben"}],"issued":{"date-parts":[["2017",6,5]]}}}],"schema":"https://github.com/citation-style-language/schema/raw/master/csl-citation.json"} </w:instrText>
      </w:r>
      <w:r w:rsidR="009F36AE" w:rsidRPr="00B17C8E">
        <w:rPr>
          <w:rFonts w:asciiTheme="minorHAnsi" w:eastAsiaTheme="minorEastAsia" w:hAnsiTheme="minorHAnsi"/>
          <w:lang w:val="en-US"/>
        </w:rPr>
        <w:fldChar w:fldCharType="separate"/>
      </w:r>
      <w:r w:rsidR="00BF1D56" w:rsidRPr="00B17C8E">
        <w:rPr>
          <w:rFonts w:hAnsiTheme="minorHAnsi"/>
          <w:szCs w:val="24"/>
          <w:vertAlign w:val="superscript"/>
        </w:rPr>
        <w:t>36</w:t>
      </w:r>
      <w:r w:rsidR="009F36AE" w:rsidRPr="00B17C8E">
        <w:fldChar w:fldCharType="end"/>
      </w:r>
      <w:r w:rsidR="006F1B4C" w:rsidRPr="00B17C8E">
        <w:t xml:space="preserve">. This asthma associated shift in cellular activity may be due to different environmental factors such as traffic related air pollution or infectious agents including intracellular bacteria or viruses </w:t>
      </w:r>
      <w:r w:rsidR="009F36AE" w:rsidRPr="00B17C8E">
        <w:fldChar w:fldCharType="begin"/>
      </w:r>
      <w:r w:rsidR="00BF1D56" w:rsidRPr="00B17C8E">
        <w:rPr>
          <w:rFonts w:asciiTheme="minorHAnsi" w:eastAsiaTheme="minorEastAsia" w:hAnsiTheme="minorHAnsi"/>
          <w:lang w:val="en-US"/>
        </w:rPr>
        <w:instrText xml:space="preserve"> ADDIN ZOTERO_ITEM CSL_CITATION {"citationID":"SLliSyl1","properties":{"formattedCitation":"{\\rtf \\super 37\\nosupersub{}}","plainCitation":"37"},"citationItems":[{"id":1119,"uris":["http://zotero.org/users/local/EAS6JUFe/items/TG7CM5CZ"],"uri":["http://zotero.org/users/local/EAS6JUFe/items/TG7CM5CZ"],"itemData":{"id":1119,"type":"article-journal","title":"Memory CD8 T cell transcriptional plasticity","container-title":"F1000Prime Reports","page":"38","volume":"7","archive":"PMC","archive_location":"PMC4447039","abstract":"Memory CD8 T cells generated after acute viral infections or live vaccines can persist for extended periods, in some instances for life, and play an important role in protective immunity. This long-lived immunity is achieved in part through cytokine-mediated homeostatic proliferation of memory T cells while maintaining the acquired capacity for rapid recall of effector cytokines and cytolytic molecules. The ability of memory CD8 T cells to retain their acquired properties, including their ability to remain poised to recall effector functions, is a truly impressive feat given that these acquired properties can be maintained for decades without exposure to cognate antigen. Here, we discuss general mechanisms for acquisition and maintenance of transcriptional programs in memory CD8 T cells and the potential role of epigenetic programming in maintaining the phenotypic and functional heterogeneity of cellular subsets among the pool of memory cells.","DOI":"10.12703/P7-38","ISSN":"2051-7599","author":[{"family":"Youngblood","given":"Ben"},{"family":"Hale","given":"J Scott"},{"family":"Ahmed","given":"Rafi"}],"issued":{"date-parts":[["2015"]]}}}],"schema":"https://github.com/citation-style-language/schema/raw/master/csl-citation.json"} </w:instrText>
      </w:r>
      <w:r w:rsidR="009F36AE" w:rsidRPr="00B17C8E">
        <w:rPr>
          <w:rFonts w:asciiTheme="minorHAnsi" w:eastAsiaTheme="minorEastAsia" w:hAnsiTheme="minorHAnsi"/>
          <w:lang w:val="en-US"/>
        </w:rPr>
        <w:fldChar w:fldCharType="separate"/>
      </w:r>
      <w:r w:rsidR="00BF1D56" w:rsidRPr="00B17C8E">
        <w:rPr>
          <w:rFonts w:hAnsiTheme="minorHAnsi"/>
          <w:szCs w:val="24"/>
          <w:vertAlign w:val="superscript"/>
        </w:rPr>
        <w:t>37</w:t>
      </w:r>
      <w:r w:rsidR="009F36AE" w:rsidRPr="00B17C8E">
        <w:fldChar w:fldCharType="end"/>
      </w:r>
      <w:r w:rsidR="009F36AE" w:rsidRPr="00B17C8E">
        <w:rPr>
          <w:rFonts w:asciiTheme="minorHAnsi" w:eastAsiaTheme="minorEastAsia" w:hAnsiTheme="minorHAnsi"/>
          <w:lang w:val="en-US"/>
        </w:rPr>
        <w:t>.</w:t>
      </w:r>
      <w:r w:rsidR="008F35DA" w:rsidRPr="00B17C8E">
        <w:rPr>
          <w:rFonts w:asciiTheme="minorHAnsi" w:eastAsiaTheme="minorEastAsia" w:hAnsiTheme="minorHAnsi"/>
          <w:lang w:val="en-US"/>
        </w:rPr>
        <w:t xml:space="preserve"> </w:t>
      </w:r>
      <w:r w:rsidR="00FF73FB" w:rsidRPr="00B17C8E">
        <w:rPr>
          <w:rFonts w:asciiTheme="minorHAnsi" w:eastAsiaTheme="minorEastAsia" w:hAnsiTheme="minorHAnsi"/>
          <w:lang w:val="en-US"/>
        </w:rPr>
        <w:t xml:space="preserve">Further studies are needed in well-characterised populations of children with asthma to address cell type specific methylation signatures together with RNA-seq data in effector memory CD8 positive T cells and NK cells to disentangle a cell  proportion effect from differential cell activation in asthma.  </w:t>
      </w:r>
      <w:r w:rsidR="008F35DA" w:rsidRPr="00B17C8E">
        <w:rPr>
          <w:rFonts w:asciiTheme="minorHAnsi" w:eastAsiaTheme="minorEastAsia" w:hAnsiTheme="minorHAnsi"/>
          <w:lang w:val="en-US"/>
        </w:rPr>
        <w:t xml:space="preserve">Thus, asthma associated whole blood methylation patterns represent an epigenetic fingerprint of (activated) immune cell subsets acquired in childhood.  </w:t>
      </w:r>
    </w:p>
    <w:p w14:paraId="4CDB4A94" w14:textId="2278AF3C" w:rsidR="00565193" w:rsidRPr="00B17C8E" w:rsidRDefault="00F054C3" w:rsidP="26A8C70F">
      <w:pPr>
        <w:spacing w:before="100" w:beforeAutospacing="1" w:after="100" w:afterAutospacing="1" w:line="360" w:lineRule="auto"/>
        <w:rPr>
          <w:rFonts w:eastAsiaTheme="minorEastAsia"/>
          <w:lang w:val="en-US"/>
        </w:rPr>
      </w:pPr>
      <w:r w:rsidRPr="00B17C8E">
        <w:t>Comparing the 14 CpGs with pr</w:t>
      </w:r>
      <w:r w:rsidR="007C4527" w:rsidRPr="00B17C8E">
        <w:t>e</w:t>
      </w:r>
      <w:r w:rsidRPr="00B17C8E">
        <w:t>viously published DNA me</w:t>
      </w:r>
      <w:r w:rsidR="007C4527" w:rsidRPr="00B17C8E">
        <w:t>th</w:t>
      </w:r>
      <w:r w:rsidRPr="00B17C8E">
        <w:t>ylati</w:t>
      </w:r>
      <w:r w:rsidR="007C4527" w:rsidRPr="00B17C8E">
        <w:t>o</w:t>
      </w:r>
      <w:r w:rsidRPr="00B17C8E">
        <w:t xml:space="preserve">n study of asthma in </w:t>
      </w:r>
      <w:r w:rsidR="00E82668" w:rsidRPr="00B17C8E">
        <w:t>US</w:t>
      </w:r>
      <w:r w:rsidRPr="00B17C8E">
        <w:t xml:space="preserve"> inner cit</w:t>
      </w:r>
      <w:r w:rsidR="00E82668" w:rsidRPr="00B17C8E">
        <w:t>ies</w:t>
      </w:r>
      <w:r w:rsidR="007C4527" w:rsidRPr="00B17C8E">
        <w:fldChar w:fldCharType="begin"/>
      </w:r>
      <w:r w:rsidR="007C4527" w:rsidRPr="00B17C8E">
        <w:instrText xml:space="preserve"> ADDIN ZOTERO_ITEM CSL_CITATION {"citationID":"lvVvmw4e","properties":{"formattedCitation":"{\\rtf \\super 12\\nosupersub{}}","plainCitation":"12"},"citationItems":[{"id":1014,"uris":["http://zotero.org/users/local/EAS6JUFe/items/V4JRK3IK"],"uri":["http://zotero.org/users/local/EAS6JUFe/items/V4JRK3IK"],"itemData":{"id":1014,"type":"article-journal","title":"DNA methylation and childhood asthma in the inner city","container-title":"Journal of Allergy and Clinical Immunology","page":"69-80","volume":"136","issue":"1","DOI":"10.1016/j.jaci.2015.01.025","ISSN":"0091-6749","author":[{"family":"Yang","given":"Ivana V."},{"family":"Pedersen","given":"Brent S."},{"family":"Liu","given":"Andrew"},{"family":"O'Connor","given":"George T."},{"family":"Teach","given":"Stephen J."},{"family":"Kattan","given":"Meyer"},{"family":"Misiak","given":"Rana Tawil"},{"family":"Gruchalla","given":"Rebecca"},{"family":"Steinbach","given":"Suzanne F."},{"family":"Szefler","given":"Stanley J."},{"family":"Gill","given":"Michelle A."},{"family":"Calatroni","given":"Agustin"},{"family":"David","given":"Gloria"},{"family":"Hennessy","given":"Corinne E."},{"family":"Davidson","given":"Elizabeth J."},{"family":"Zhang","given":"Weiming"},{"family":"Gergen","given":"Peter"},{"family":"Togias","given":"Alkis"},{"family":"Busse","given":"William W."},{"family":"Schwartz","given":"David A."}]}}],"schema":"https://github.com/citation-style-language/schema/raw/master/csl-citation.json"} </w:instrText>
      </w:r>
      <w:r w:rsidR="007C4527" w:rsidRPr="00B17C8E">
        <w:fldChar w:fldCharType="separate"/>
      </w:r>
      <w:r w:rsidR="007C4527" w:rsidRPr="00B17C8E">
        <w:rPr>
          <w:vertAlign w:val="superscript"/>
        </w:rPr>
        <w:t>12</w:t>
      </w:r>
      <w:r w:rsidR="007C4527" w:rsidRPr="00B17C8E">
        <w:fldChar w:fldCharType="end"/>
      </w:r>
      <w:r w:rsidRPr="00B17C8E">
        <w:t xml:space="preserve">,  </w:t>
      </w:r>
      <w:r w:rsidR="007C4527" w:rsidRPr="00B17C8E">
        <w:t xml:space="preserve">we </w:t>
      </w:r>
      <w:r w:rsidR="00E82668" w:rsidRPr="00B17C8E">
        <w:t>did</w:t>
      </w:r>
      <w:r w:rsidR="007C4527" w:rsidRPr="00B17C8E">
        <w:t xml:space="preserve"> not identify overlapping </w:t>
      </w:r>
      <w:r w:rsidR="00E82668" w:rsidRPr="00B17C8E">
        <w:t xml:space="preserve">CpG </w:t>
      </w:r>
      <w:r w:rsidR="007C4527" w:rsidRPr="00B17C8E">
        <w:t>sites</w:t>
      </w:r>
      <w:r w:rsidR="0FF700CD" w:rsidRPr="00B17C8E">
        <w:rPr>
          <w:rFonts w:asciiTheme="minorHAnsi" w:eastAsiaTheme="minorEastAsia" w:hAnsiTheme="minorHAnsi"/>
          <w:lang w:val="en-US"/>
        </w:rPr>
        <w:t xml:space="preserve">. </w:t>
      </w:r>
      <w:r w:rsidR="007C4527" w:rsidRPr="00B17C8E">
        <w:rPr>
          <w:rFonts w:asciiTheme="minorHAnsi" w:eastAsiaTheme="minorEastAsia" w:hAnsiTheme="minorHAnsi"/>
          <w:lang w:val="en-US"/>
        </w:rPr>
        <w:t>However</w:t>
      </w:r>
      <w:r w:rsidR="00075353" w:rsidRPr="00B17C8E">
        <w:rPr>
          <w:rFonts w:asciiTheme="minorHAnsi" w:eastAsiaTheme="minorEastAsia" w:hAnsiTheme="minorHAnsi"/>
          <w:lang w:val="en-US"/>
        </w:rPr>
        <w:t xml:space="preserve">, three of </w:t>
      </w:r>
      <w:r w:rsidR="00443342" w:rsidRPr="00B17C8E">
        <w:rPr>
          <w:rFonts w:asciiTheme="minorHAnsi" w:eastAsiaTheme="minorEastAsia" w:hAnsiTheme="minorHAnsi"/>
          <w:lang w:val="en-US"/>
        </w:rPr>
        <w:t xml:space="preserve">the </w:t>
      </w:r>
      <w:r w:rsidR="00075353" w:rsidRPr="00B17C8E">
        <w:rPr>
          <w:rFonts w:asciiTheme="minorHAnsi" w:eastAsiaTheme="minorEastAsia" w:hAnsiTheme="minorHAnsi"/>
          <w:lang w:val="en-US"/>
        </w:rPr>
        <w:t xml:space="preserve">genome-wide significant </w:t>
      </w:r>
      <w:r w:rsidR="001177FF" w:rsidRPr="00B17C8E">
        <w:rPr>
          <w:rFonts w:asciiTheme="minorHAnsi" w:eastAsiaTheme="minorEastAsia" w:hAnsiTheme="minorHAnsi"/>
          <w:lang w:val="en-US"/>
        </w:rPr>
        <w:t>CpGs</w:t>
      </w:r>
      <w:r w:rsidR="00FA581E" w:rsidRPr="00B17C8E">
        <w:rPr>
          <w:rFonts w:asciiTheme="minorHAnsi" w:eastAsiaTheme="minorEastAsia" w:hAnsiTheme="minorHAnsi"/>
          <w:lang w:val="en-US"/>
        </w:rPr>
        <w:t xml:space="preserve"> (</w:t>
      </w:r>
      <w:r w:rsidR="00FA581E" w:rsidRPr="00B17C8E">
        <w:rPr>
          <w:rFonts w:asciiTheme="minorHAnsi" w:hAnsiTheme="minorHAnsi"/>
          <w:lang w:val="en-US"/>
        </w:rPr>
        <w:t>cg01770400, cg20503329, cg09447105)</w:t>
      </w:r>
      <w:r w:rsidR="004C31A7" w:rsidRPr="00B17C8E">
        <w:rPr>
          <w:rFonts w:asciiTheme="minorHAnsi" w:hAnsiTheme="minorHAnsi"/>
          <w:lang w:val="en-US"/>
        </w:rPr>
        <w:t xml:space="preserve"> </w:t>
      </w:r>
      <w:r w:rsidR="004E2A69" w:rsidRPr="00B17C8E">
        <w:rPr>
          <w:rFonts w:asciiTheme="minorHAnsi" w:eastAsiaTheme="minorEastAsia" w:hAnsiTheme="minorHAnsi"/>
          <w:lang w:val="en-US"/>
        </w:rPr>
        <w:t>(</w:t>
      </w:r>
      <w:r w:rsidR="00FA581E" w:rsidRPr="00B17C8E">
        <w:rPr>
          <w:rFonts w:asciiTheme="minorHAnsi" w:eastAsiaTheme="minorEastAsia" w:hAnsiTheme="minorHAnsi"/>
          <w:lang w:val="en-US"/>
        </w:rPr>
        <w:t>Table S</w:t>
      </w:r>
      <w:r w:rsidR="00750402" w:rsidRPr="00B17C8E">
        <w:rPr>
          <w:rFonts w:asciiTheme="minorHAnsi" w:eastAsiaTheme="minorEastAsia" w:hAnsiTheme="minorHAnsi"/>
          <w:lang w:val="en-US"/>
        </w:rPr>
        <w:t>2</w:t>
      </w:r>
      <w:r w:rsidR="002A7D29" w:rsidRPr="00B17C8E">
        <w:rPr>
          <w:rFonts w:asciiTheme="minorHAnsi" w:eastAsiaTheme="minorEastAsia" w:hAnsiTheme="minorHAnsi"/>
          <w:lang w:val="en-US"/>
        </w:rPr>
        <w:t>-</w:t>
      </w:r>
      <w:r w:rsidR="00750402" w:rsidRPr="00B17C8E">
        <w:rPr>
          <w:rFonts w:asciiTheme="minorHAnsi" w:eastAsiaTheme="minorEastAsia" w:hAnsiTheme="minorHAnsi"/>
          <w:lang w:val="en-US"/>
        </w:rPr>
        <w:t>3</w:t>
      </w:r>
      <w:r w:rsidR="00984F16" w:rsidRPr="00B17C8E">
        <w:rPr>
          <w:rFonts w:asciiTheme="minorHAnsi" w:eastAsiaTheme="minorEastAsia" w:hAnsiTheme="minorHAnsi"/>
          <w:lang w:val="en-US"/>
        </w:rPr>
        <w:t>)</w:t>
      </w:r>
      <w:r w:rsidR="004E2A69" w:rsidRPr="00B17C8E">
        <w:rPr>
          <w:rFonts w:asciiTheme="minorHAnsi" w:eastAsiaTheme="minorEastAsia" w:hAnsiTheme="minorHAnsi"/>
          <w:lang w:val="en-US"/>
        </w:rPr>
        <w:t xml:space="preserve"> </w:t>
      </w:r>
      <w:r w:rsidR="00075353" w:rsidRPr="00B17C8E">
        <w:rPr>
          <w:rFonts w:asciiTheme="minorHAnsi" w:eastAsiaTheme="minorEastAsia" w:hAnsiTheme="minorHAnsi"/>
          <w:lang w:val="en-US"/>
        </w:rPr>
        <w:t>were previously reported in a</w:t>
      </w:r>
      <w:r w:rsidR="00CD381A" w:rsidRPr="00B17C8E">
        <w:rPr>
          <w:rFonts w:asciiTheme="minorHAnsi" w:eastAsiaTheme="minorEastAsia" w:hAnsiTheme="minorHAnsi"/>
          <w:lang w:val="en-US"/>
        </w:rPr>
        <w:t>n</w:t>
      </w:r>
      <w:r w:rsidR="00075353" w:rsidRPr="00B17C8E">
        <w:rPr>
          <w:rFonts w:asciiTheme="minorHAnsi" w:eastAsiaTheme="minorEastAsia" w:hAnsiTheme="minorHAnsi"/>
          <w:lang w:val="en-US"/>
        </w:rPr>
        <w:t xml:space="preserve"> EWAS for total IgE</w:t>
      </w:r>
      <w:r w:rsidR="00B6607C" w:rsidRPr="00B17C8E">
        <w:fldChar w:fldCharType="begin"/>
      </w:r>
      <w:r w:rsidR="006023A3" w:rsidRPr="00B17C8E">
        <w:rPr>
          <w:rFonts w:asciiTheme="minorHAnsi" w:hAnsiTheme="minorHAnsi"/>
          <w:lang w:val="en-US"/>
        </w:rPr>
        <w:instrText xml:space="preserve"> ADDIN ZOTERO_ITEM CSL_CITATION {"citationID":"gdrGndnP","properties":{"formattedCitation":"{\\rtf \\super 10\\nosupersub{}}","plainCitation":"10"},"citationItems":[{"id":801,"uris":["http://zotero.org/users/local/EAS6JUFe/items/K9DFC39D"],"uri":["http://zotero.org/users/local/EAS6JUFe/items/K9DFC39D"],"itemData":{"id":801,"type":"article-journal","title":"An epigenome-wide association study of total serum immunoglobulin E concentration","container-title":"Nature","page":"670-674","volume":"520","issue":"7549","ISSN":"0028-0836","journalAbbreviation":"Nature","author":[{"family":"Liang","given":"Liming"},{"family":"Willis-Owen","given":"Saffron A. G."},{"family":"Laprise","given":"Catherine"},{"family":"Wong","given":"Kenny C. C."},{"family":"Davies","given":"Gwyneth A."},{"family":"Hudson","given":"Thomas J."},{"family":"Binia","given":"Aristea"},{"family":"Hopkin","given":"Julian M."},{"family":"Yang","given":"Ivana V."},{"family":"Grundberg","given":"Elin"},{"family":"Busche","given":"Stephan"},{"family":"Hudson","given":"Marie"},{"family":"Ronnblom","given":"Lars"},{"family":"Pastinen","given":"Tomi M."},{"family":"Schwartz","given":"David A."},{"family":"Lathrop","given":"G. Mark"},{"family":"Moffatt","given":"Miriam F."},{"family":"Cookson","given":"William O. C. M."}],"issued":{"date-parts":[["2015",4,30]]}}}],"schema":"https://github.com/citation-style-language/schema/raw/master/csl-citation.json"} </w:instrText>
      </w:r>
      <w:r w:rsidR="00B6607C" w:rsidRPr="00B17C8E">
        <w:rPr>
          <w:rFonts w:asciiTheme="minorHAnsi" w:hAnsiTheme="minorHAnsi"/>
          <w:lang w:val="en-US"/>
        </w:rPr>
        <w:fldChar w:fldCharType="separate"/>
      </w:r>
      <w:r w:rsidR="0024033B" w:rsidRPr="00B17C8E">
        <w:rPr>
          <w:rFonts w:hAnsiTheme="minorHAnsi"/>
          <w:vertAlign w:val="superscript"/>
        </w:rPr>
        <w:t>10</w:t>
      </w:r>
      <w:r w:rsidR="00B6607C" w:rsidRPr="00B17C8E">
        <w:fldChar w:fldCharType="end"/>
      </w:r>
      <w:r w:rsidR="00075353" w:rsidRPr="00B17C8E">
        <w:rPr>
          <w:rFonts w:asciiTheme="minorHAnsi" w:eastAsiaTheme="minorEastAsia" w:hAnsiTheme="minorHAnsi"/>
          <w:lang w:val="en-US"/>
        </w:rPr>
        <w:t>, compatible with</w:t>
      </w:r>
      <w:r w:rsidR="000D1A65" w:rsidRPr="00B17C8E">
        <w:rPr>
          <w:rFonts w:asciiTheme="minorHAnsi" w:eastAsiaTheme="minorEastAsia" w:hAnsiTheme="minorHAnsi"/>
          <w:lang w:val="en-US"/>
        </w:rPr>
        <w:t xml:space="preserve"> </w:t>
      </w:r>
      <w:r w:rsidR="007B1AD8" w:rsidRPr="00B17C8E">
        <w:rPr>
          <w:rFonts w:asciiTheme="minorHAnsi" w:eastAsiaTheme="minorEastAsia" w:hAnsiTheme="minorHAnsi"/>
          <w:lang w:val="en-US"/>
        </w:rPr>
        <w:t>shared</w:t>
      </w:r>
      <w:r w:rsidR="00075353" w:rsidRPr="00B17C8E">
        <w:rPr>
          <w:rFonts w:asciiTheme="minorHAnsi" w:eastAsiaTheme="minorEastAsia" w:hAnsiTheme="minorHAnsi"/>
          <w:lang w:val="en-US"/>
        </w:rPr>
        <w:t xml:space="preserve"> regulation of these</w:t>
      </w:r>
      <w:r w:rsidR="00B04AE4" w:rsidRPr="00B17C8E">
        <w:rPr>
          <w:rFonts w:asciiTheme="minorHAnsi" w:eastAsiaTheme="minorEastAsia" w:hAnsiTheme="minorHAnsi"/>
          <w:lang w:val="en-US"/>
        </w:rPr>
        <w:t xml:space="preserve"> </w:t>
      </w:r>
      <w:r w:rsidR="001177FF" w:rsidRPr="00B17C8E">
        <w:rPr>
          <w:rFonts w:asciiTheme="minorHAnsi" w:eastAsiaTheme="minorEastAsia" w:hAnsiTheme="minorHAnsi"/>
          <w:lang w:val="en-US"/>
        </w:rPr>
        <w:t>CpGs</w:t>
      </w:r>
      <w:r w:rsidR="00B04AE4" w:rsidRPr="00B17C8E">
        <w:rPr>
          <w:rFonts w:asciiTheme="minorHAnsi" w:eastAsiaTheme="minorEastAsia" w:hAnsiTheme="minorHAnsi"/>
          <w:lang w:val="en-US"/>
        </w:rPr>
        <w:t xml:space="preserve"> in asthma and </w:t>
      </w:r>
      <w:r w:rsidR="00E93C54" w:rsidRPr="00B17C8E">
        <w:rPr>
          <w:rFonts w:asciiTheme="minorHAnsi" w:eastAsiaTheme="minorEastAsia" w:hAnsiTheme="minorHAnsi"/>
          <w:lang w:val="en-US"/>
        </w:rPr>
        <w:t>IgE-related traits</w:t>
      </w:r>
      <w:r w:rsidR="00B04AE4" w:rsidRPr="00B17C8E">
        <w:rPr>
          <w:rFonts w:asciiTheme="minorHAnsi" w:eastAsiaTheme="minorEastAsia" w:hAnsiTheme="minorHAnsi"/>
          <w:lang w:val="en-US"/>
        </w:rPr>
        <w:t>.</w:t>
      </w:r>
      <w:r w:rsidR="0065571B" w:rsidRPr="00B17C8E">
        <w:rPr>
          <w:rFonts w:asciiTheme="minorHAnsi" w:eastAsia="MS ??" w:hAnsiTheme="minorHAnsi" w:cs="Arial"/>
          <w:lang w:val="en-US"/>
        </w:rPr>
        <w:t xml:space="preserve"> </w:t>
      </w:r>
      <w:r w:rsidR="00565193" w:rsidRPr="00B17C8E">
        <w:rPr>
          <w:rFonts w:asciiTheme="minorHAnsi" w:eastAsiaTheme="minorEastAsia" w:hAnsiTheme="minorHAnsi" w:cstheme="minorBidi"/>
          <w:lang w:val="en-US"/>
        </w:rPr>
        <w:t xml:space="preserve">None of these </w:t>
      </w:r>
      <w:r w:rsidR="00565193" w:rsidRPr="00B17C8E">
        <w:rPr>
          <w:rFonts w:asciiTheme="minorHAnsi" w:eastAsiaTheme="minorEastAsia" w:hAnsiTheme="minorHAnsi"/>
          <w:lang w:val="en-US"/>
        </w:rPr>
        <w:t xml:space="preserve">annotated </w:t>
      </w:r>
      <w:r w:rsidR="00565193" w:rsidRPr="00B17C8E">
        <w:rPr>
          <w:rFonts w:asciiTheme="minorHAnsi" w:eastAsiaTheme="minorEastAsia" w:hAnsiTheme="minorHAnsi" w:cstheme="minorBidi"/>
          <w:lang w:val="en-US"/>
        </w:rPr>
        <w:t>genes were previously implicated in (genetic) studies of asthma (Table S</w:t>
      </w:r>
      <w:r w:rsidR="00BA7C0F" w:rsidRPr="00B17C8E">
        <w:rPr>
          <w:rFonts w:asciiTheme="minorHAnsi" w:eastAsiaTheme="minorEastAsia" w:hAnsiTheme="minorHAnsi" w:cstheme="minorBidi"/>
          <w:lang w:val="en-US"/>
        </w:rPr>
        <w:t>7</w:t>
      </w:r>
      <w:r w:rsidR="00565193" w:rsidRPr="00B17C8E">
        <w:rPr>
          <w:rFonts w:asciiTheme="minorHAnsi" w:eastAsiaTheme="minorEastAsia" w:hAnsiTheme="minorHAnsi" w:cstheme="minorBidi"/>
          <w:lang w:val="en-US"/>
        </w:rPr>
        <w:t xml:space="preserve"> for an overview), yet several of these genes have known functions that may have relevance for asthma development. </w:t>
      </w:r>
      <w:r w:rsidR="00565193" w:rsidRPr="00B17C8E">
        <w:rPr>
          <w:rFonts w:asciiTheme="minorHAnsi" w:eastAsiaTheme="minorEastAsia" w:hAnsiTheme="minorHAnsi"/>
          <w:lang w:val="en-US"/>
        </w:rPr>
        <w:t xml:space="preserve">The most significant CpG site was annotated to </w:t>
      </w:r>
      <w:r w:rsidR="00565193" w:rsidRPr="00B17C8E">
        <w:rPr>
          <w:rFonts w:asciiTheme="minorHAnsi" w:eastAsiaTheme="minorEastAsia" w:hAnsiTheme="minorHAnsi"/>
          <w:i/>
          <w:iCs/>
          <w:lang w:val="en-US"/>
        </w:rPr>
        <w:t>DICER1</w:t>
      </w:r>
      <w:r w:rsidR="00565193" w:rsidRPr="00B17C8E">
        <w:rPr>
          <w:rFonts w:asciiTheme="minorHAnsi" w:eastAsiaTheme="minorEastAsia" w:hAnsiTheme="minorHAnsi"/>
          <w:lang w:val="en-US"/>
        </w:rPr>
        <w:t xml:space="preserve"> (Figure S</w:t>
      </w:r>
      <w:r w:rsidR="00F606B7" w:rsidRPr="00B17C8E">
        <w:rPr>
          <w:rFonts w:asciiTheme="minorHAnsi" w:eastAsiaTheme="minorEastAsia" w:hAnsiTheme="minorHAnsi"/>
          <w:lang w:val="en-US"/>
        </w:rPr>
        <w:t>5</w:t>
      </w:r>
      <w:r w:rsidR="00565193" w:rsidRPr="00B17C8E">
        <w:rPr>
          <w:rFonts w:asciiTheme="minorHAnsi" w:eastAsiaTheme="minorEastAsia" w:hAnsiTheme="minorHAnsi"/>
          <w:lang w:val="en-US"/>
        </w:rPr>
        <w:t xml:space="preserve">). </w:t>
      </w:r>
      <w:r w:rsidR="00565193" w:rsidRPr="00B17C8E">
        <w:rPr>
          <w:rFonts w:asciiTheme="minorHAnsi" w:eastAsiaTheme="minorEastAsia" w:hAnsiTheme="minorHAnsi" w:cstheme="minorBidi"/>
          <w:lang w:val="en-US"/>
        </w:rPr>
        <w:t>D</w:t>
      </w:r>
      <w:r w:rsidR="00565193" w:rsidRPr="00B17C8E">
        <w:rPr>
          <w:rFonts w:asciiTheme="minorHAnsi" w:eastAsiaTheme="minorEastAsia" w:hAnsiTheme="minorHAnsi"/>
          <w:lang w:val="en-US"/>
        </w:rPr>
        <w:t>ICER1</w:t>
      </w:r>
      <w:r w:rsidR="00565193" w:rsidRPr="00B17C8E">
        <w:rPr>
          <w:rFonts w:asciiTheme="minorHAnsi" w:eastAsiaTheme="minorEastAsia" w:hAnsiTheme="minorHAnsi" w:cstheme="minorBidi"/>
          <w:lang w:val="en-US"/>
        </w:rPr>
        <w:t xml:space="preserve"> is a member of the ribonuclease III (RNaseIII) family, involved in the generation of microRNAs, which modulate gene expression at the posttranscriptional level. </w:t>
      </w:r>
      <w:r w:rsidR="00E82668" w:rsidRPr="00B17C8E">
        <w:rPr>
          <w:rFonts w:asciiTheme="minorHAnsi" w:eastAsiaTheme="minorEastAsia" w:hAnsiTheme="minorHAnsi" w:cstheme="minorBidi"/>
          <w:lang w:val="en-US"/>
        </w:rPr>
        <w:t xml:space="preserve">Next, </w:t>
      </w:r>
      <w:r w:rsidR="00565193" w:rsidRPr="00B17C8E">
        <w:rPr>
          <w:rFonts w:asciiTheme="minorHAnsi" w:eastAsiaTheme="minorEastAsia" w:hAnsiTheme="minorHAnsi" w:cstheme="minorBidi"/>
          <w:lang w:val="en-US"/>
        </w:rPr>
        <w:t>S</w:t>
      </w:r>
      <w:r w:rsidR="008838D3" w:rsidRPr="00B17C8E">
        <w:rPr>
          <w:rFonts w:asciiTheme="minorHAnsi" w:eastAsiaTheme="minorEastAsia" w:hAnsiTheme="minorHAnsi" w:cstheme="minorBidi"/>
          <w:lang w:val="en-US"/>
        </w:rPr>
        <w:t>YNTAXIN</w:t>
      </w:r>
      <w:r w:rsidR="00565193" w:rsidRPr="00B17C8E">
        <w:rPr>
          <w:rFonts w:asciiTheme="minorHAnsi" w:eastAsiaTheme="minorEastAsia" w:hAnsiTheme="minorHAnsi" w:cstheme="minorBidi"/>
          <w:lang w:val="en-US"/>
        </w:rPr>
        <w:t>3</w:t>
      </w:r>
      <w:r w:rsidR="008838D3" w:rsidRPr="00B17C8E">
        <w:rPr>
          <w:rFonts w:asciiTheme="minorHAnsi" w:eastAsiaTheme="minorEastAsia" w:hAnsiTheme="minorHAnsi" w:cstheme="minorBidi"/>
          <w:lang w:val="en-US"/>
        </w:rPr>
        <w:t xml:space="preserve"> (STX3)</w:t>
      </w:r>
      <w:r w:rsidR="00565193" w:rsidRPr="00B17C8E">
        <w:rPr>
          <w:rFonts w:asciiTheme="minorHAnsi" w:eastAsiaTheme="minorEastAsia" w:hAnsiTheme="minorHAnsi" w:cstheme="minorBidi"/>
          <w:lang w:val="en-US"/>
        </w:rPr>
        <w:t xml:space="preserve"> </w:t>
      </w:r>
      <w:r w:rsidR="008838D3" w:rsidRPr="00B17C8E">
        <w:rPr>
          <w:rFonts w:asciiTheme="minorHAnsi" w:eastAsiaTheme="minorEastAsia" w:hAnsiTheme="minorHAnsi" w:cstheme="minorBidi"/>
          <w:lang w:val="en-US"/>
        </w:rPr>
        <w:t>is</w:t>
      </w:r>
      <w:r w:rsidR="00565193" w:rsidRPr="00B17C8E">
        <w:rPr>
          <w:rFonts w:asciiTheme="minorHAnsi" w:eastAsiaTheme="minorEastAsia" w:hAnsiTheme="minorHAnsi" w:cstheme="minorBidi"/>
          <w:lang w:val="en-US"/>
        </w:rPr>
        <w:t xml:space="preserve"> relevant for epithelial polarity and regulates exocytosis</w:t>
      </w:r>
      <w:r w:rsidR="00565193" w:rsidRPr="00B17C8E">
        <w:fldChar w:fldCharType="begin"/>
      </w:r>
      <w:r w:rsidR="00BF1D56" w:rsidRPr="00B17C8E">
        <w:rPr>
          <w:rFonts w:asciiTheme="minorHAnsi" w:hAnsiTheme="minorHAnsi"/>
          <w:lang w:val="en-US"/>
        </w:rPr>
        <w:instrText xml:space="preserve"> ADDIN ZOTERO_ITEM CSL_CITATION {"citationID":"lQrmSuby","properties":{"formattedCitation":"{\\rtf \\super 38\\nosupersub{}}","plainCitation":"38"},"citationItems":[{"id":809,"uris":["http://zotero.org/users/local/EAS6JUFe/items/MRNBX789"],"uri":["http://zotero.org/users/local/EAS6JUFe/items/MRNBX789"],"itemData":{"id":809,"type":"article-journal","title":"Cargo-selective apical exocytosis in epithelial cells is conducted by Myo5B, Slp4a, Vamp7, and Syntaxin 3","container-title":"The Journal of Cell Biology","page":"587","volume":"211","issue":"3","abstract":"Mutations in the motor protein Myosin Vb (Myo5B) or the soluble NSF attachment protein receptor Syntaxin 3 (Stx3) disturb epithelial polarity and cause microvillus inclusion disease (MVID), a lethal hereditary enteropathy affecting neonates. To understand the molecular mechanism of Myo5B and Stx3 interplay, we used genome editing to introduce a defined Myo5B patient mutation in a human epithelial cell line. Our results demonstrate a selective role of Myo5B and Stx3 for apical cargo exocytosis in polarized epithelial cells. Apical exocytosis of NHE3, CFTR (cystic fibrosis transmembrane conductance regulator), and GLUT5 required an interaction cascade of Rab11, Myo5B, Slp4a, Munc18-2, and Vamp7 with Stx3, which cooperate in the final steps of this selective apical traffic pathway. The brush border enzymes DPPIV and sucrase-isomaltase still correctly localize at the apical plasma membrane independent of this pathway. Hence, our work demonstrates how Myo5B, Stx3, Slp4a, Vamp7, Munc18-2, and Rab8/11 cooperate during selective apical cargo trafficking and exocytosis in epithelial cells and thereby provides further insight into MVID pathophysiology.","DOI":"10.1083/jcb.201506112","journalAbbreviation":"J Cell Biol","author":[{"family":"Vogel","given":"Georg F."},{"family":"Klee","given":"Katharina M.C."},{"family":"Janecke","given":"Andreas R."},{"family":"Müller","given":"Thomas"},{"family":"Hess","given":"Michael W."},{"family":"Huber","given":"Lukas A."}],"issued":{"date-parts":[["2015",11,9]]}}}],"schema":"https://github.com/citation-style-language/schema/raw/master/csl-citation.json"} </w:instrText>
      </w:r>
      <w:r w:rsidR="00565193" w:rsidRPr="00B17C8E">
        <w:rPr>
          <w:rFonts w:asciiTheme="minorHAnsi" w:hAnsiTheme="minorHAnsi"/>
          <w:lang w:val="en-US"/>
        </w:rPr>
        <w:fldChar w:fldCharType="separate"/>
      </w:r>
      <w:r w:rsidR="00BF1D56" w:rsidRPr="00B17C8E">
        <w:rPr>
          <w:rFonts w:hAnsiTheme="minorHAnsi"/>
          <w:szCs w:val="24"/>
          <w:vertAlign w:val="superscript"/>
        </w:rPr>
        <w:t>38</w:t>
      </w:r>
      <w:r w:rsidR="00565193" w:rsidRPr="00B17C8E">
        <w:fldChar w:fldCharType="end"/>
      </w:r>
      <w:r w:rsidR="00565193" w:rsidRPr="00B17C8E">
        <w:rPr>
          <w:rFonts w:asciiTheme="minorHAnsi" w:eastAsiaTheme="minorEastAsia" w:hAnsiTheme="minorHAnsi" w:cstheme="minorBidi"/>
          <w:lang w:val="en-US"/>
        </w:rPr>
        <w:t>. Epithelial polarity is important to maintain a functional epithelial barrier function, a process that is impaired in asthma</w:t>
      </w:r>
      <w:r w:rsidR="00565193" w:rsidRPr="00B17C8E">
        <w:fldChar w:fldCharType="begin"/>
      </w:r>
      <w:r w:rsidR="00BF1D56" w:rsidRPr="00B17C8E">
        <w:rPr>
          <w:rFonts w:asciiTheme="minorHAnsi" w:hAnsiTheme="minorHAnsi"/>
          <w:lang w:val="en-US"/>
        </w:rPr>
        <w:instrText xml:space="preserve"> ADDIN ZOTERO_ITEM CSL_CITATION {"citationID":"OXfIMwrL","properties":{"formattedCitation":"{\\rtf \\super 39\\nosupersub{}}","plainCitation":"39"},"citationItems":[{"id":820,"uris":["http://zotero.org/users/local/EAS6JUFe/items/KXDEUDHS"],"uri":["http://zotero.org/users/local/EAS6JUFe/items/KXDEUDHS"],"itemData":{"id":820,"type":"article-journal","title":"Epithelial Barrier Function and Immunity in Asthma","container-title":"Annals of the American Thoracic Society","page":"S244-S251","volume":"11","issue":"Supplement 5","source":"CrossRef","DOI":"10.1513/AnnalsATS.201407-304AW","ISSN":"2329-6933, 2325-6621","language":"en","author":[{"family":"Davies","given":"Donna E."}],"issued":{"date-parts":[["2014",12]]}}}],"schema":"https://github.com/citation-style-language/schema/raw/master/csl-citation.json"} </w:instrText>
      </w:r>
      <w:r w:rsidR="00565193" w:rsidRPr="00B17C8E">
        <w:rPr>
          <w:rFonts w:asciiTheme="minorHAnsi" w:hAnsiTheme="minorHAnsi"/>
          <w:lang w:val="en-US"/>
        </w:rPr>
        <w:fldChar w:fldCharType="separate"/>
      </w:r>
      <w:r w:rsidR="00BF1D56" w:rsidRPr="00B17C8E">
        <w:rPr>
          <w:rFonts w:hAnsiTheme="minorHAnsi"/>
          <w:szCs w:val="24"/>
          <w:vertAlign w:val="superscript"/>
        </w:rPr>
        <w:t>39</w:t>
      </w:r>
      <w:r w:rsidR="00565193" w:rsidRPr="00B17C8E">
        <w:fldChar w:fldCharType="end"/>
      </w:r>
      <w:r w:rsidR="00565193" w:rsidRPr="00B17C8E">
        <w:rPr>
          <w:rFonts w:asciiTheme="minorHAnsi" w:eastAsiaTheme="minorEastAsia" w:hAnsiTheme="minorHAnsi"/>
          <w:lang w:val="en-US"/>
        </w:rPr>
        <w:t xml:space="preserve">. </w:t>
      </w:r>
      <w:r w:rsidR="008838D3" w:rsidRPr="00B17C8E">
        <w:rPr>
          <w:rFonts w:asciiTheme="minorHAnsi" w:eastAsiaTheme="minorEastAsia" w:hAnsiTheme="minorHAnsi" w:cstheme="minorBidi"/>
          <w:lang w:val="en-US"/>
        </w:rPr>
        <w:t>STX</w:t>
      </w:r>
      <w:r w:rsidR="00565193" w:rsidRPr="00B17C8E">
        <w:rPr>
          <w:rFonts w:asciiTheme="minorHAnsi" w:eastAsiaTheme="minorEastAsia" w:hAnsiTheme="minorHAnsi" w:cstheme="minorBidi"/>
          <w:lang w:val="en-US"/>
        </w:rPr>
        <w:t>3 plays an important role in the release of the chemokines CXCL8, CCL2, CCL3, and CCL4 by human mast cells</w:t>
      </w:r>
      <w:r w:rsidR="00565193" w:rsidRPr="00B17C8E">
        <w:fldChar w:fldCharType="begin"/>
      </w:r>
      <w:r w:rsidR="00BF1D56" w:rsidRPr="00B17C8E">
        <w:rPr>
          <w:rFonts w:asciiTheme="minorHAnsi" w:hAnsiTheme="minorHAnsi"/>
          <w:lang w:val="en-US"/>
        </w:rPr>
        <w:instrText xml:space="preserve"> ADDIN ZOTERO_ITEM CSL_CITATION {"citationID":"zzxGOUZd","properties":{"formattedCitation":"{\\rtf \\super 40\\nosupersub{}}","plainCitation":"40"},"citationItems":[{"id":821,"uris":["http://zotero.org/users/local/EAS6JUFe/items/FHGB5H3X"],"uri":["http://zotero.org/users/local/EAS6JUFe/items/FHGB5H3X"],"itemData":{"id":821,"type":"article-journal","title":"SNAP-23 and syntaxin-3 are required for chemokine release by mature human mast cells","container-title":"Molecular Immunology","page":"353-358","volume":"49","issue":"1–2","abstract":"Mast cells play a key role in allergic and non-allergic disease by releasing a broad array of mediators. Soluble N-ethyl-maleimide-sensitive factor attachment protein receptors (SNAREs) are necessary for membrane fusion events during mast cell exocytosis. We have shown recently that the SNAREs SNAP-23, syntaxin (STX)-4, vesicle associated membrane protein (VAMP)-7, and VAMP-8 are required for release of pre-stored histamine by mast cells. Here we analyze the involvement of different SNARE isoforms in exocytosis of de novo synthesized chemokines in mast cells isolated from human intestine. Following IgE receptor cross-linking, mast cells released substantial amounts of the chemokines CXCL8, CCL2, CCL3, and CCL4. Measurement of SNARE mRNA expression revealed only a moderate up-regulation of mRNA for STX-4 after stimulation for 1.5 h. Inhibition of SNAP-23 or STX-3 abolished IgE mediated release of the chemokines CXCL8, CCL2, CCL3, and CCL4. In contrast, blocking of STX-2, or VAMP-3 did not affect the chemokine release. Inhibition of STX-4 or VAMP-8 resulted in a reduced release of CXCL8, but not of CCL2, CCL3, or CCL4. Inhibition of STX-6 attenuated the release of CXCL8 and CCL2, inhibition of VAMP-7 that of CCL3. In summary, STX-3 and SNAP-23 are crucial for the release of all chemokines in mature human mast cells whereas other SNAREs affect only release of selected chemokines.","DOI":"10.1016/j.molimm.2011.09.011","ISSN":"0161-5890","journalAbbreviation":"Molecular Immunology","author":[{"family":"Frank","given":"Simon P.C."},{"family":"Thon","given":"Klaus-Peter"},{"family":"Bischoff","given":"Stephan C."},{"family":"Lorentz","given":"Axel"}],"issued":{"date-parts":[["2011",10]]}}}],"schema":"https://github.com/citation-style-language/schema/raw/master/csl-citation.json"} </w:instrText>
      </w:r>
      <w:r w:rsidR="00565193" w:rsidRPr="00B17C8E">
        <w:rPr>
          <w:rFonts w:asciiTheme="minorHAnsi" w:hAnsiTheme="minorHAnsi"/>
          <w:lang w:val="en-US"/>
        </w:rPr>
        <w:fldChar w:fldCharType="separate"/>
      </w:r>
      <w:r w:rsidR="00BF1D56" w:rsidRPr="00B17C8E">
        <w:rPr>
          <w:rFonts w:hAnsiTheme="minorHAnsi"/>
          <w:szCs w:val="24"/>
          <w:vertAlign w:val="superscript"/>
        </w:rPr>
        <w:t>40</w:t>
      </w:r>
      <w:r w:rsidR="00565193" w:rsidRPr="00B17C8E">
        <w:fldChar w:fldCharType="end"/>
      </w:r>
      <w:r w:rsidR="00565193" w:rsidRPr="00B17C8E">
        <w:rPr>
          <w:rFonts w:asciiTheme="minorHAnsi" w:eastAsiaTheme="minorEastAsia" w:hAnsiTheme="minorHAnsi"/>
          <w:lang w:val="en-US"/>
        </w:rPr>
        <w:t xml:space="preserve">. </w:t>
      </w:r>
      <w:r w:rsidR="008838D3" w:rsidRPr="00B17C8E">
        <w:rPr>
          <w:rFonts w:asciiTheme="minorHAnsi" w:eastAsiaTheme="minorEastAsia" w:hAnsiTheme="minorHAnsi" w:cstheme="minorBidi"/>
          <w:lang w:val="en-US"/>
        </w:rPr>
        <w:t>LIPIN1</w:t>
      </w:r>
      <w:r w:rsidR="00A97576" w:rsidRPr="00B17C8E">
        <w:rPr>
          <w:rFonts w:asciiTheme="minorHAnsi" w:eastAsiaTheme="minorEastAsia" w:hAnsiTheme="minorHAnsi" w:cstheme="minorBidi"/>
          <w:lang w:val="en-US"/>
        </w:rPr>
        <w:t xml:space="preserve"> </w:t>
      </w:r>
      <w:r w:rsidR="008838D3" w:rsidRPr="00B17C8E">
        <w:rPr>
          <w:rFonts w:asciiTheme="minorHAnsi" w:eastAsiaTheme="minorEastAsia" w:hAnsiTheme="minorHAnsi" w:cstheme="minorBidi"/>
          <w:lang w:val="en-US"/>
        </w:rPr>
        <w:t>is</w:t>
      </w:r>
      <w:r w:rsidR="00565193" w:rsidRPr="00B17C8E">
        <w:rPr>
          <w:rFonts w:asciiTheme="minorHAnsi" w:eastAsiaTheme="minorEastAsia" w:hAnsiTheme="minorHAnsi" w:cstheme="minorBidi"/>
          <w:lang w:val="en-US"/>
        </w:rPr>
        <w:t xml:space="preserve"> a Mg(2+)-dependent phosphatidic acid phosphohydrolase, that was shown to negatively regulate mast cell degranulation and the anaphylactic response through inhibiting the PKC-SNAP-23 pathway</w:t>
      </w:r>
      <w:r w:rsidR="00565193" w:rsidRPr="00B17C8E">
        <w:fldChar w:fldCharType="begin"/>
      </w:r>
      <w:r w:rsidR="00BF1D56" w:rsidRPr="00B17C8E">
        <w:rPr>
          <w:rFonts w:asciiTheme="minorHAnsi" w:hAnsiTheme="minorHAnsi"/>
          <w:lang w:val="en-US"/>
        </w:rPr>
        <w:instrText xml:space="preserve"> ADDIN ZOTERO_ITEM CSL_CITATION {"citationID":"uOsBDttF","properties":{"formattedCitation":"{\\rtf \\super 41\\nosupersub{}}","plainCitation":"41"},"citationItems":[{"id":822,"uris":["http://zotero.org/users/local/EAS6JUFe/items/K68Q6RTT"],"uri":["http://zotero.org/users/local/EAS6JUFe/items/K68Q6RTT"],"itemData":{"id":822,"type":"article-journal","title":"Negative control of mast cell degranulation and the anaphylactic response by the phosphatase lipin1: Innate immunity","container-title":"European Journal of Immunology","page":"240-248","volume":"43","issue":"1","source":"CrossRef","DOI":"10.1002/eji.201242571","ISSN":"00142980","shortTitle":"Negative control of mast cell degranulation and the anaphylactic response by the phosphatase lipin1","language":"en","author":[{"family":"Shin","given":"Jinwook"},{"family":"Zhang","given":"Ping"},{"family":"Wang","given":"Shang"},{"family":"Wu","given":"Jinhong"},{"family":"Guan","given":"Ziqiang"},{"family":"Zhong","given":"Xiao-Ping"}],"issued":{"date-parts":[["2013",1]]}}}],"schema":"https://github.com/citation-style-language/schema/raw/master/csl-citation.json"} </w:instrText>
      </w:r>
      <w:r w:rsidR="00565193" w:rsidRPr="00B17C8E">
        <w:rPr>
          <w:rFonts w:asciiTheme="minorHAnsi" w:hAnsiTheme="minorHAnsi"/>
          <w:lang w:val="en-US"/>
        </w:rPr>
        <w:fldChar w:fldCharType="separate"/>
      </w:r>
      <w:r w:rsidR="00BF1D56" w:rsidRPr="00B17C8E">
        <w:rPr>
          <w:rFonts w:hAnsiTheme="minorHAnsi"/>
          <w:szCs w:val="24"/>
          <w:vertAlign w:val="superscript"/>
        </w:rPr>
        <w:t>41</w:t>
      </w:r>
      <w:r w:rsidR="00565193" w:rsidRPr="00B17C8E">
        <w:fldChar w:fldCharType="end"/>
      </w:r>
      <w:r w:rsidR="008838D3" w:rsidRPr="00B17C8E">
        <w:rPr>
          <w:rFonts w:asciiTheme="minorHAnsi" w:eastAsiaTheme="minorEastAsia" w:hAnsiTheme="minorHAnsi" w:cstheme="minorBidi"/>
          <w:lang w:val="en-US"/>
        </w:rPr>
        <w:t>. LIPIN</w:t>
      </w:r>
      <w:r w:rsidR="00565193" w:rsidRPr="00B17C8E">
        <w:rPr>
          <w:rFonts w:asciiTheme="minorHAnsi" w:eastAsiaTheme="minorEastAsia" w:hAnsiTheme="minorHAnsi" w:cstheme="minorBidi"/>
          <w:lang w:val="en-US"/>
        </w:rPr>
        <w:t xml:space="preserve">1 also plays a role in macrophage </w:t>
      </w:r>
      <w:r w:rsidR="00565193" w:rsidRPr="00B17C8E">
        <w:rPr>
          <w:rFonts w:asciiTheme="minorHAnsi" w:eastAsiaTheme="minorEastAsia" w:hAnsiTheme="minorHAnsi" w:cstheme="minorBidi"/>
          <w:lang w:val="en-US"/>
        </w:rPr>
        <w:lastRenderedPageBreak/>
        <w:t>proinflammatory activation during TLR signaling. After TLR4 stimulation, Lipin-1-deficient macrophages showed a decreased production of diacylglycerol and activation of MAPKs and AP-1, accompanied by a reduced production of proinflammatory cytokines such as IL-6, IL-12, IL-23, or enzymes such as Inducible NO synthase</w:t>
      </w:r>
      <w:r w:rsidR="00565193" w:rsidRPr="00B17C8E">
        <w:fldChar w:fldCharType="begin"/>
      </w:r>
      <w:r w:rsidR="00BF1D56" w:rsidRPr="00B17C8E">
        <w:rPr>
          <w:rFonts w:asciiTheme="minorHAnsi" w:hAnsiTheme="minorHAnsi"/>
          <w:lang w:val="en-US"/>
        </w:rPr>
        <w:instrText xml:space="preserve"> ADDIN ZOTERO_ITEM CSL_CITATION {"citationID":"slLkuMDv","properties":{"formattedCitation":"{\\rtf \\super 42\\nosupersub{}}","plainCitation":"42"},"citationItems":[{"id":814,"uris":["http://zotero.org/users/local/EAS6JUFe/items/3JBBU82F"],"uri":["http://zotero.org/users/local/EAS6JUFe/items/3JBBU82F"],"itemData":{"id":814,"type":"article-journal","title":"Lipin-1 Integrates Lipid Synthesis with Proinflammatory Responses during TLR Activation in Macrophages","container-title":"The Journal of Immunology","page":"4614-4622","volume":"193","issue":"9","abstract":"Lipin-1 is a Mg2+-dependent phosphatidic acid phosphatase involved in the de novo synthesis of phospholipids and triglycerides. Using macrophages from lipin-1–deficient animals and human macrophages deficient in the enzyme, we show in this work that this phosphatase acts as a proinflammatory mediator during TLR signaling and during the development of in vivo inflammatory processes. After TLR4 stimulation lipin-1–deficient macrophages showed a decreased production of diacylglycerol and activation of MAPKs and AP-1. Consequently, the generation of proinflammatory cytokines like IL-6, IL-12, IL-23, or enzymes like inducible NO synthase and cyclooxygenase 2, was reduced. In addition, animals lacking lipin-1 had a faster recovery from endotoxin administration concomitant with a reduced production of harmful molecules in spleen and liver. These findings demonstrate an unanticipated role for lipin-1 as a mediator of macrophage proinflammatory activation and support a critical link between lipid biosynthesis and systemic inflammatory responses.","DOI":"10.4049/jimmunol.1400238","journalAbbreviation":"The Journal of Immunology","author":[{"family":"Meana","given":"Clara"},{"family":"Peña","given":"Lucía"},{"family":"Lordén","given":"Gema"},{"family":"Esquinas","given":"Esperanza"},{"family":"Guijas","given":"Carlos"},{"family":"Valdearcos","given":"Martín"},{"family":"Balsinde","given":"Jesús"},{"family":"Balboa","given":"María A."}],"issued":{"date-parts":[["2014",11,1]]}}}],"schema":"https://github.com/citation-style-language/schema/raw/master/csl-citation.json"} </w:instrText>
      </w:r>
      <w:r w:rsidR="00565193" w:rsidRPr="00B17C8E">
        <w:rPr>
          <w:rFonts w:asciiTheme="minorHAnsi" w:hAnsiTheme="minorHAnsi"/>
          <w:lang w:val="en-US"/>
        </w:rPr>
        <w:fldChar w:fldCharType="separate"/>
      </w:r>
      <w:r w:rsidR="00BF1D56" w:rsidRPr="00B17C8E">
        <w:rPr>
          <w:rFonts w:hAnsiTheme="minorHAnsi"/>
          <w:szCs w:val="24"/>
          <w:vertAlign w:val="superscript"/>
        </w:rPr>
        <w:t>42</w:t>
      </w:r>
      <w:r w:rsidR="00565193" w:rsidRPr="00B17C8E">
        <w:fldChar w:fldCharType="end"/>
      </w:r>
      <w:r w:rsidR="00565193" w:rsidRPr="00B17C8E">
        <w:rPr>
          <w:rFonts w:asciiTheme="minorHAnsi" w:eastAsiaTheme="minorEastAsia" w:hAnsiTheme="minorHAnsi" w:cstheme="minorBidi"/>
          <w:lang w:val="en-US"/>
        </w:rPr>
        <w:t xml:space="preserve">. </w:t>
      </w:r>
      <w:r w:rsidR="00565193" w:rsidRPr="00B17C8E">
        <w:rPr>
          <w:rFonts w:asciiTheme="minorHAnsi" w:eastAsiaTheme="minorEastAsia" w:hAnsiTheme="minorHAnsi"/>
          <w:lang w:val="en-US"/>
        </w:rPr>
        <w:t>Finally</w:t>
      </w:r>
      <w:r w:rsidR="00565193" w:rsidRPr="00B17C8E">
        <w:rPr>
          <w:rFonts w:asciiTheme="minorHAnsi" w:eastAsiaTheme="minorEastAsia" w:hAnsiTheme="minorHAnsi" w:cstheme="minorBidi"/>
          <w:lang w:val="en-US"/>
        </w:rPr>
        <w:t>, Lectin, Mannose Binding 2, a Type I transmembrane lectin, shuttles between the endoplasmic reticulum, the Golgi apparatus and the plasma membrane, and was previously implicated in sphingolipid transport. Sphingolipid metabolism has been related to asthma</w:t>
      </w:r>
      <w:r w:rsidR="00565193" w:rsidRPr="00B17C8E">
        <w:fldChar w:fldCharType="begin"/>
      </w:r>
      <w:r w:rsidR="00BF1D56" w:rsidRPr="00B17C8E">
        <w:rPr>
          <w:rFonts w:asciiTheme="minorHAnsi" w:hAnsiTheme="minorHAnsi"/>
          <w:lang w:val="en-US"/>
        </w:rPr>
        <w:instrText xml:space="preserve"> ADDIN ZOTERO_ITEM CSL_CITATION {"citationID":"d2dCS2jL","properties":{"formattedCitation":"{\\rtf \\super 43\\nosupersub{}}","plainCitation":"43"},"citationItems":[{"id":812,"uris":["http://zotero.org/users/local/EAS6JUFe/items/HWIT8BTX"],"uri":["http://zotero.org/users/local/EAS6JUFe/items/HWIT8BTX"],"itemData":{"id":812,"type":"article-journal","title":"Sphingolipids and Susceptibility to Asthma","container-title":"New England Journal of Medicine","page":"976-978","volume":"369","issue":"10","DOI":"10.1056/NEJMcibr1306864","ISSN":"0028-4793","journalAbbreviation":"N Engl J Med","author":[{"family":"Levy","given":"Bruce D."}],"issued":{"date-parts":[["2013",9,4]]}}}],"schema":"https://github.com/citation-style-language/schema/raw/master/csl-citation.json"} </w:instrText>
      </w:r>
      <w:r w:rsidR="00565193" w:rsidRPr="00B17C8E">
        <w:rPr>
          <w:rFonts w:asciiTheme="minorHAnsi" w:hAnsiTheme="minorHAnsi"/>
          <w:lang w:val="en-US"/>
        </w:rPr>
        <w:fldChar w:fldCharType="separate"/>
      </w:r>
      <w:r w:rsidR="00BF1D56" w:rsidRPr="00B17C8E">
        <w:rPr>
          <w:rFonts w:hAnsiTheme="minorHAnsi"/>
          <w:szCs w:val="24"/>
          <w:vertAlign w:val="superscript"/>
        </w:rPr>
        <w:t>43</w:t>
      </w:r>
      <w:r w:rsidR="00565193" w:rsidRPr="00B17C8E">
        <w:fldChar w:fldCharType="end"/>
      </w:r>
      <w:r w:rsidR="00565193" w:rsidRPr="00B17C8E">
        <w:rPr>
          <w:rFonts w:asciiTheme="minorHAnsi" w:eastAsiaTheme="minorEastAsia" w:hAnsiTheme="minorHAnsi" w:cstheme="minorBidi"/>
          <w:lang w:val="en-US"/>
        </w:rPr>
        <w:t xml:space="preserve"> after the discovery of the role of </w:t>
      </w:r>
      <w:r w:rsidR="00565193" w:rsidRPr="00B17C8E">
        <w:rPr>
          <w:rFonts w:asciiTheme="minorHAnsi" w:eastAsiaTheme="minorEastAsia" w:hAnsiTheme="minorHAnsi" w:cstheme="minorBidi"/>
          <w:i/>
          <w:iCs/>
          <w:lang w:val="en-US"/>
        </w:rPr>
        <w:t>ORMDL3</w:t>
      </w:r>
      <w:r w:rsidR="00565193" w:rsidRPr="00B17C8E">
        <w:rPr>
          <w:rFonts w:asciiTheme="minorHAnsi" w:eastAsiaTheme="minorEastAsia" w:hAnsiTheme="minorHAnsi" w:cstheme="minorBidi"/>
          <w:lang w:val="en-US"/>
        </w:rPr>
        <w:t>, the first gene identified for childhood asthma through GWAS which may have a function in sphingolipid metabolism</w:t>
      </w:r>
      <w:r w:rsidR="00565193" w:rsidRPr="00B17C8E">
        <w:rPr>
          <w:rFonts w:asciiTheme="minorHAnsi" w:eastAsiaTheme="minorEastAsia" w:hAnsiTheme="minorHAnsi"/>
          <w:lang w:val="en-US"/>
        </w:rPr>
        <w:t>.</w:t>
      </w:r>
    </w:p>
    <w:p w14:paraId="534A11CA" w14:textId="21DCF3AE" w:rsidR="00C24AD3" w:rsidRPr="00B17C8E" w:rsidRDefault="26A8C70F" w:rsidP="26A8C70F">
      <w:pPr>
        <w:spacing w:before="100" w:beforeAutospacing="1" w:after="100" w:afterAutospacing="1" w:line="360" w:lineRule="auto"/>
        <w:rPr>
          <w:rFonts w:asciiTheme="minorHAnsi" w:eastAsiaTheme="minorEastAsia" w:hAnsiTheme="minorHAnsi"/>
          <w:lang w:val="en-US"/>
        </w:rPr>
      </w:pPr>
      <w:r w:rsidRPr="00B17C8E">
        <w:rPr>
          <w:rFonts w:asciiTheme="minorHAnsi" w:eastAsiaTheme="minorEastAsia" w:hAnsiTheme="minorHAnsi"/>
          <w:lang w:val="en-US"/>
        </w:rPr>
        <w:t>There are some strengths and limitations of our work. To our knowledge, this is the first study that combined EWAS with an extensive validation and replication study of the CpGs using an independent laboratory method in over 5,000 children</w:t>
      </w:r>
      <w:r w:rsidRPr="00B17C8E">
        <w:rPr>
          <w:rFonts w:asciiTheme="minorHAnsi" w:eastAsia="MS ??" w:hAnsiTheme="minorHAnsi" w:cs="Arial"/>
          <w:lang w:val="en-US"/>
        </w:rPr>
        <w:t xml:space="preserve">. </w:t>
      </w:r>
      <w:r w:rsidRPr="00B17C8E">
        <w:rPr>
          <w:rFonts w:asciiTheme="minorHAnsi" w:eastAsiaTheme="minorEastAsia" w:hAnsiTheme="minorHAnsi"/>
          <w:lang w:val="en-US"/>
        </w:rPr>
        <w:t xml:space="preserve">One limitation of our work is that we used a questionnaire-based approach to define asthma at preschool age based on doctor’s diagnosis, symptoms and use of asthma medication. </w:t>
      </w:r>
      <w:r w:rsidRPr="00B17C8E">
        <w:rPr>
          <w:rFonts w:asciiTheme="minorHAnsi" w:eastAsia="MS ??" w:hAnsiTheme="minorHAnsi" w:cs="Arial"/>
          <w:lang w:val="en-US"/>
        </w:rPr>
        <w:t>Whereas</w:t>
      </w:r>
      <w:r w:rsidRPr="00B17C8E">
        <w:rPr>
          <w:rFonts w:asciiTheme="minorHAnsi" w:eastAsiaTheme="minorEastAsia" w:hAnsiTheme="minorHAnsi"/>
          <w:lang w:val="en-US"/>
        </w:rPr>
        <w:t xml:space="preserve"> we acknowledge that self-reported asthma at </w:t>
      </w:r>
      <w:r w:rsidRPr="00B17C8E">
        <w:rPr>
          <w:rFonts w:asciiTheme="minorHAnsi" w:eastAsia="MS ??" w:hAnsiTheme="minorHAnsi" w:cs="Arial"/>
          <w:lang w:val="en-US"/>
        </w:rPr>
        <w:t xml:space="preserve">preschool </w:t>
      </w:r>
      <w:r w:rsidRPr="00B17C8E">
        <w:rPr>
          <w:rFonts w:asciiTheme="minorHAnsi" w:eastAsiaTheme="minorEastAsia" w:hAnsiTheme="minorHAnsi"/>
          <w:lang w:val="en-US"/>
        </w:rPr>
        <w:t xml:space="preserve">age may be sensitive to misclassification of transient </w:t>
      </w:r>
      <w:r w:rsidRPr="00B17C8E">
        <w:rPr>
          <w:rFonts w:asciiTheme="minorHAnsi" w:eastAsia="MS ??" w:hAnsiTheme="minorHAnsi" w:cs="Arial"/>
          <w:lang w:val="en-US"/>
        </w:rPr>
        <w:t>wheezing,</w:t>
      </w:r>
      <w:r w:rsidRPr="00B17C8E">
        <w:rPr>
          <w:rFonts w:asciiTheme="minorHAnsi" w:eastAsiaTheme="minorEastAsia" w:hAnsiTheme="minorHAnsi"/>
          <w:lang w:val="en-US"/>
        </w:rPr>
        <w:t xml:space="preserve"> our finding that 8 of the 11 CpGs selected from the age 4-5 years discovery sample were significantly associated with asthma across childhood strongly suggests that we found robust asthma CpGs. </w:t>
      </w:r>
      <w:r w:rsidR="00C80303" w:rsidRPr="00B17C8E">
        <w:rPr>
          <w:rFonts w:asciiTheme="minorHAnsi" w:eastAsiaTheme="minorEastAsia" w:hAnsiTheme="minorHAnsi"/>
          <w:lang w:val="en-US"/>
        </w:rPr>
        <w:t xml:space="preserve"> However, we cannot exclude that the challenges with diagnosing asthma in young children may partly explain why we identified </w:t>
      </w:r>
      <w:r w:rsidR="00777F4F" w:rsidRPr="00B17C8E">
        <w:rPr>
          <w:rFonts w:asciiTheme="minorHAnsi" w:eastAsiaTheme="minorEastAsia" w:hAnsiTheme="minorHAnsi"/>
          <w:lang w:val="en-US"/>
        </w:rPr>
        <w:t>only one</w:t>
      </w:r>
      <w:r w:rsidR="00C80303" w:rsidRPr="00B17C8E">
        <w:rPr>
          <w:rFonts w:asciiTheme="minorHAnsi" w:eastAsiaTheme="minorEastAsia" w:hAnsiTheme="minorHAnsi"/>
          <w:lang w:val="en-US"/>
        </w:rPr>
        <w:t xml:space="preserve"> genome-w</w:t>
      </w:r>
      <w:r w:rsidR="00777F4F" w:rsidRPr="00B17C8E">
        <w:rPr>
          <w:rFonts w:asciiTheme="minorHAnsi" w:eastAsiaTheme="minorEastAsia" w:hAnsiTheme="minorHAnsi"/>
          <w:lang w:val="en-US"/>
        </w:rPr>
        <w:t>ide CpG</w:t>
      </w:r>
      <w:r w:rsidR="00C80303" w:rsidRPr="00B17C8E">
        <w:rPr>
          <w:rFonts w:asciiTheme="minorHAnsi" w:eastAsiaTheme="minorEastAsia" w:hAnsiTheme="minorHAnsi"/>
          <w:lang w:val="en-US"/>
        </w:rPr>
        <w:t xml:space="preserve"> in the initial EWAS discovery on 4-5-year olds. </w:t>
      </w:r>
      <w:r w:rsidR="001A2E57" w:rsidRPr="00B17C8E">
        <w:rPr>
          <w:rFonts w:asciiTheme="minorHAnsi" w:eastAsiaTheme="minorEastAsia" w:hAnsiTheme="minorHAnsi"/>
          <w:lang w:val="en-US"/>
        </w:rPr>
        <w:t>Since we a priori considered age specific effects</w:t>
      </w:r>
      <w:r w:rsidR="007F4451" w:rsidRPr="00B17C8E">
        <w:rPr>
          <w:rFonts w:asciiTheme="minorHAnsi" w:eastAsiaTheme="minorEastAsia" w:hAnsiTheme="minorHAnsi"/>
          <w:lang w:val="en-US"/>
        </w:rPr>
        <w:t xml:space="preserve"> on DNA methylation in asthma, two</w:t>
      </w:r>
      <w:r w:rsidR="001A2E57" w:rsidRPr="00B17C8E">
        <w:rPr>
          <w:rFonts w:asciiTheme="minorHAnsi" w:eastAsiaTheme="minorEastAsia" w:hAnsiTheme="minorHAnsi"/>
          <w:lang w:val="en-US"/>
        </w:rPr>
        <w:t xml:space="preserve"> sets of CpG sites were selected for replication at age 4 and 8 years. Although different significance cut offs were used for this initial selection (FDR &lt; 0,1 at age 4, Bonferroni significance at age 8 years), this did not affect the final outcome as all CpG passed robust criteria for replication  (Bonferroni significance in </w:t>
      </w:r>
      <w:r w:rsidR="00DC33E1" w:rsidRPr="00B17C8E">
        <w:rPr>
          <w:rFonts w:asciiTheme="minorHAnsi" w:eastAsiaTheme="minorEastAsia" w:hAnsiTheme="minorHAnsi"/>
          <w:lang w:val="en-US"/>
        </w:rPr>
        <w:t>the</w:t>
      </w:r>
      <w:r w:rsidR="001A2E57" w:rsidRPr="00B17C8E">
        <w:rPr>
          <w:rFonts w:asciiTheme="minorHAnsi" w:eastAsiaTheme="minorEastAsia" w:hAnsiTheme="minorHAnsi"/>
          <w:lang w:val="en-US"/>
        </w:rPr>
        <w:t xml:space="preserve"> replication analysis only</w:t>
      </w:r>
      <w:r w:rsidR="00382C87" w:rsidRPr="00B17C8E">
        <w:rPr>
          <w:rFonts w:asciiTheme="minorHAnsi" w:eastAsiaTheme="minorEastAsia" w:hAnsiTheme="minorHAnsi"/>
          <w:lang w:val="en-US"/>
        </w:rPr>
        <w:t>,</w:t>
      </w:r>
      <w:r w:rsidR="001A2E57" w:rsidRPr="00B17C8E">
        <w:rPr>
          <w:rFonts w:asciiTheme="minorHAnsi" w:eastAsiaTheme="minorEastAsia" w:hAnsiTheme="minorHAnsi"/>
          <w:lang w:val="en-US"/>
        </w:rPr>
        <w:t xml:space="preserve"> as well as in</w:t>
      </w:r>
      <w:r w:rsidR="00DC33E1" w:rsidRPr="00B17C8E">
        <w:rPr>
          <w:rFonts w:asciiTheme="minorHAnsi" w:eastAsiaTheme="minorEastAsia" w:hAnsiTheme="minorHAnsi"/>
          <w:lang w:val="en-US"/>
        </w:rPr>
        <w:t xml:space="preserve"> in the final combined meta-</w:t>
      </w:r>
      <w:r w:rsidR="001A2E57" w:rsidRPr="00B17C8E">
        <w:rPr>
          <w:rFonts w:asciiTheme="minorHAnsi" w:eastAsiaTheme="minorEastAsia" w:hAnsiTheme="minorHAnsi"/>
          <w:lang w:val="en-US"/>
        </w:rPr>
        <w:t xml:space="preserve">analysis of discovery and replication studies). </w:t>
      </w:r>
      <w:r w:rsidR="00764395" w:rsidRPr="00B17C8E">
        <w:rPr>
          <w:rFonts w:asciiTheme="minorHAnsi" w:eastAsiaTheme="minorEastAsia" w:hAnsiTheme="minorHAnsi"/>
          <w:lang w:val="en-US"/>
        </w:rPr>
        <w:t xml:space="preserve">In addition, replication analyses of our 14 top hits in the SLSJ study allowed us to not only assess methylation profiles in purified eosinophils, but also to show that hypomethylation of these CpGs was observed in participants at a broader age range  (age 1-79 years). </w:t>
      </w:r>
      <w:r w:rsidRPr="00B17C8E">
        <w:rPr>
          <w:rFonts w:asciiTheme="minorHAnsi" w:eastAsiaTheme="minorEastAsia" w:hAnsiTheme="minorHAnsi"/>
          <w:lang w:val="en-US"/>
        </w:rPr>
        <w:t xml:space="preserve">A second limitation is that the CpG selection was limited to the 450K platform that by design only covers 1.6% of all methylation sites of the genome. We would expect to find many more asthma associated CpGs when using whole methylome sequencing in the future. Thirdly, we only can address CpG loci but not CpG regions in our study since CpG regions cannot not be replicated in the targeted iPlex design. Fourthly, small differences in methylation levels between cases and controls were observed in the whole blood samples, whereas substantial differences were seen in purified eosinophils. This indicates dilution of the strong methylation effects (in eosinophils) if whole blood is used for analyses. Finally, we observed replication of 5 of the 14 CpG sites in respiratory nasal epithelial cells, yet cannot exclude the possibility that (part of) this signal is due to admixture of eosinophils in epithelial brushings. </w:t>
      </w:r>
    </w:p>
    <w:p w14:paraId="68F1B8C1" w14:textId="560D49CA" w:rsidR="00F207E0" w:rsidRPr="00B17C8E" w:rsidRDefault="26A8C70F" w:rsidP="26A8C70F">
      <w:pPr>
        <w:spacing w:before="100" w:beforeAutospacing="1" w:after="100" w:afterAutospacing="1" w:line="360" w:lineRule="auto"/>
        <w:rPr>
          <w:rFonts w:asciiTheme="minorHAnsi" w:hAnsiTheme="minorHAnsi"/>
          <w:lang w:val="en-US"/>
        </w:rPr>
      </w:pPr>
      <w:r w:rsidRPr="00B17C8E">
        <w:rPr>
          <w:rFonts w:asciiTheme="minorHAnsi" w:eastAsiaTheme="minorEastAsia" w:hAnsiTheme="minorHAnsi"/>
          <w:lang w:val="en-US"/>
        </w:rPr>
        <w:lastRenderedPageBreak/>
        <w:t>In conclusion, our study identified consistent reduced DNA methylation levels in</w:t>
      </w:r>
      <w:r w:rsidRPr="00B17C8E">
        <w:rPr>
          <w:rFonts w:asciiTheme="minorHAnsi" w:eastAsia="MS ??" w:hAnsiTheme="minorHAnsi" w:cs="Arial"/>
          <w:lang w:val="en-US"/>
        </w:rPr>
        <w:t xml:space="preserve"> 14 CpGs to</w:t>
      </w:r>
      <w:r w:rsidRPr="00B17C8E">
        <w:rPr>
          <w:rFonts w:asciiTheme="minorHAnsi" w:eastAsiaTheme="minorEastAsia" w:hAnsiTheme="minorHAnsi"/>
          <w:lang w:val="en-US"/>
        </w:rPr>
        <w:t xml:space="preserve"> be associated with asthma </w:t>
      </w:r>
      <w:r w:rsidRPr="00B17C8E">
        <w:rPr>
          <w:rFonts w:asciiTheme="minorHAnsi" w:eastAsia="MS ??" w:hAnsiTheme="minorHAnsi" w:cs="Arial"/>
          <w:lang w:val="en-US"/>
        </w:rPr>
        <w:t>across</w:t>
      </w:r>
      <w:r w:rsidRPr="00B17C8E">
        <w:rPr>
          <w:rFonts w:asciiTheme="minorHAnsi" w:eastAsiaTheme="minorEastAsia" w:hAnsiTheme="minorHAnsi"/>
          <w:lang w:val="en-US"/>
        </w:rPr>
        <w:t xml:space="preserve"> childhood from 4 to 16 years of age, but not at birth. Asthma associated whole blood DNA methylation profiles were strongly driven by lower methylation within eosinophils, highlighting the importance of the eosinophil as an epigenetic determinant of asthma. In addition, CpG methylation patterns identified an early-life shift from naïve T cell populations towards effector memory CD8 and NK cell subsets indicating a potentially crucial role for host-virus interactions in asthma inception. </w:t>
      </w:r>
      <w:r w:rsidRPr="00B17C8E">
        <w:rPr>
          <w:rFonts w:asciiTheme="minorHAnsi" w:hAnsiTheme="minorHAnsi"/>
          <w:lang w:val="en-US"/>
        </w:rPr>
        <w:t xml:space="preserve">Our study reveals whole blood methylation signatures that </w:t>
      </w:r>
      <w:r w:rsidRPr="00B17C8E">
        <w:rPr>
          <w:rFonts w:asciiTheme="minorHAnsi" w:eastAsiaTheme="minorEastAsia" w:hAnsiTheme="minorHAnsi"/>
          <w:lang w:val="en-US"/>
        </w:rPr>
        <w:t xml:space="preserve">represent an epigenetic fingerprint of (activated) eosinophil and CD8 positive T and NK cell subsets acquired in childhood.  </w:t>
      </w:r>
    </w:p>
    <w:p w14:paraId="366531AE" w14:textId="77777777" w:rsidR="00B61046" w:rsidRPr="00B17C8E" w:rsidRDefault="00B61046" w:rsidP="00340A7A">
      <w:pPr>
        <w:spacing w:before="100" w:beforeAutospacing="1" w:after="100" w:afterAutospacing="1" w:line="360" w:lineRule="auto"/>
        <w:rPr>
          <w:rFonts w:asciiTheme="minorHAnsi" w:eastAsiaTheme="minorEastAsia" w:hAnsiTheme="minorHAnsi" w:cstheme="minorEastAsia"/>
          <w:b/>
          <w:bCs/>
          <w:lang w:val="en-US"/>
        </w:rPr>
      </w:pPr>
    </w:p>
    <w:p w14:paraId="68FA34AA" w14:textId="74C8DD03" w:rsidR="00340A7A" w:rsidRPr="00B17C8E" w:rsidRDefault="00340A7A" w:rsidP="00340A7A">
      <w:pPr>
        <w:spacing w:before="100" w:beforeAutospacing="1" w:after="100" w:afterAutospacing="1" w:line="360" w:lineRule="auto"/>
        <w:rPr>
          <w:rFonts w:asciiTheme="minorHAnsi" w:eastAsiaTheme="minorEastAsia" w:hAnsiTheme="minorHAnsi" w:cstheme="minorEastAsia"/>
          <w:b/>
          <w:bCs/>
          <w:lang w:val="en-US"/>
        </w:rPr>
      </w:pPr>
      <w:r w:rsidRPr="00B17C8E">
        <w:rPr>
          <w:rFonts w:asciiTheme="minorHAnsi" w:eastAsiaTheme="minorEastAsia" w:hAnsiTheme="minorHAnsi" w:cstheme="minorEastAsia"/>
          <w:b/>
          <w:bCs/>
          <w:lang w:val="en-US"/>
        </w:rPr>
        <w:t>Contributors</w:t>
      </w:r>
    </w:p>
    <w:p w14:paraId="61C33EA3" w14:textId="77777777" w:rsidR="00340A7A" w:rsidRPr="00B17C8E" w:rsidRDefault="00340A7A" w:rsidP="00340A7A">
      <w:pPr>
        <w:spacing w:after="0" w:line="360" w:lineRule="auto"/>
        <w:rPr>
          <w:rFonts w:asciiTheme="minorHAnsi" w:hAnsiTheme="minorHAnsi" w:cs="Times New Roman"/>
          <w:lang w:val="en-US"/>
        </w:rPr>
      </w:pPr>
      <w:r w:rsidRPr="00B17C8E">
        <w:rPr>
          <w:rFonts w:asciiTheme="minorHAnsi" w:hAnsiTheme="minorHAnsi" w:cs="Times New Roman"/>
          <w:lang w:val="en-US"/>
        </w:rPr>
        <w:t>GHK and EM conceived the project and coordinated the analyses. CJX analyzed epi-genomewide data for discovery and replication. GHK, EM, CJX and MCN drafted the manuscript. MCN contributed to the biological interpretation. CS, OG, SKM, AK, GP, DG, LR, JK, EM provided the biological materials and phenotype information of BAMSE.  MBu, MBa, SL, MT, SG, JGA, CI, JRB and JS provided the biological materials and phenotype information of INMA. NB and IAM provide the biological materials and phenotype information of EDEN. UG, JCdJ, HAS and BB provide the biological materials and phenotype information of PIAMA.  DM, RRCM, RA and JW provided the biological materials and phenotype information of BIB. LC and MK provided the biological materials and phenotype information of Rhea. FF, MPF, DG and DP provided the biological materials and phenotype information of Robbic.  KCL, VH, PM and KHC provided the biological materials and phenotype information of ECA. TH, HA and NF and TL provided the biological materials and phenotype information of Karelia. OG implemented the shadow analysis of EWAS. AM, MFM, WOCMC, CL and implemented and coordinated replication in SLSJ. MK constructed the MeDALL asthma phenotypes. SKM did eQTM analysis of BAMSE 16 years. CJX did eQTM analysis of BIOS data. MJB contributed Great and Roadmap data annotation. RAG, YL, CW and MGN implemented and coordinated RNA seq analysis in 500G. CJV did PIAMA RNA seq analysis. SB, NL, JP and CA implemented and coordinated eQTM analysis in INMA. BvR, SAJ, PvDV, CCvD produced the 450k and iplex data. JMA and JB coordinated the MeDALL project. All authors were involved in data interpretation, read and approved the manuscript</w:t>
      </w:r>
      <w:r w:rsidRPr="00B17C8E">
        <w:rPr>
          <w:rFonts w:ascii="Times New Roman" w:hAnsi="Times New Roman" w:cs="Times New Roman"/>
          <w:lang w:val="en-US"/>
        </w:rPr>
        <w:t>.</w:t>
      </w:r>
    </w:p>
    <w:p w14:paraId="455C3EBA" w14:textId="77777777" w:rsidR="000D1A65" w:rsidRPr="00B17C8E" w:rsidRDefault="000D1A65" w:rsidP="00D73E08">
      <w:pPr>
        <w:spacing w:before="100" w:beforeAutospacing="1" w:after="100" w:afterAutospacing="1" w:line="360" w:lineRule="auto"/>
        <w:rPr>
          <w:rFonts w:asciiTheme="minorHAnsi" w:hAnsiTheme="minorHAnsi"/>
          <w:b/>
          <w:lang w:val="en-US"/>
        </w:rPr>
      </w:pPr>
    </w:p>
    <w:p w14:paraId="58D3A4C3" w14:textId="16B0C0F7" w:rsidR="00340A7A" w:rsidRPr="00B17C8E" w:rsidRDefault="00340A7A" w:rsidP="26A8C70F">
      <w:pPr>
        <w:spacing w:before="100" w:beforeAutospacing="1" w:after="100" w:afterAutospacing="1" w:line="360" w:lineRule="auto"/>
        <w:rPr>
          <w:rFonts w:asciiTheme="minorHAnsi" w:hAnsiTheme="minorHAnsi"/>
          <w:b/>
          <w:bCs/>
          <w:lang w:val="en-US"/>
        </w:rPr>
      </w:pPr>
      <w:r w:rsidRPr="00B17C8E">
        <w:rPr>
          <w:rFonts w:asciiTheme="minorHAnsi" w:hAnsiTheme="minorHAnsi"/>
          <w:b/>
          <w:bCs/>
          <w:lang w:val="en-US"/>
        </w:rPr>
        <w:t>Declaration of Interests</w:t>
      </w:r>
    </w:p>
    <w:p w14:paraId="6ED75B44" w14:textId="69E0A6EF" w:rsidR="00340A7A" w:rsidRPr="00B17C8E" w:rsidRDefault="00B61046" w:rsidP="26A8C70F">
      <w:pPr>
        <w:spacing w:before="100" w:beforeAutospacing="1" w:after="100" w:afterAutospacing="1" w:line="360" w:lineRule="auto"/>
        <w:rPr>
          <w:rFonts w:asciiTheme="minorHAnsi" w:hAnsiTheme="minorHAnsi"/>
          <w:bCs/>
          <w:lang w:val="en-US"/>
        </w:rPr>
      </w:pPr>
      <w:r w:rsidRPr="00B17C8E">
        <w:rPr>
          <w:rFonts w:asciiTheme="minorHAnsi" w:hAnsiTheme="minorHAnsi"/>
          <w:bCs/>
          <w:lang w:val="en-US"/>
        </w:rPr>
        <w:lastRenderedPageBreak/>
        <w:t xml:space="preserve">JP reports grants from European Commission, during the conduct of the study. JB reports personal fees from Almirall, AstraZeneca, Chiesi, GSK, Meda, Menarini, Merck, MSD, Novartis, Sanofi-Aventis, Takeda, Teva and Uriach, outside the submitted work. </w:t>
      </w:r>
      <w:r w:rsidR="00340A7A" w:rsidRPr="00B17C8E">
        <w:rPr>
          <w:rFonts w:asciiTheme="minorHAnsi" w:hAnsiTheme="minorHAnsi"/>
          <w:bCs/>
          <w:lang w:val="en-US"/>
        </w:rPr>
        <w:t>MCN reports grants from EU FP7 program - MeDALL project</w:t>
      </w:r>
      <w:r w:rsidRPr="00B17C8E">
        <w:rPr>
          <w:rFonts w:asciiTheme="minorHAnsi" w:hAnsiTheme="minorHAnsi"/>
          <w:bCs/>
          <w:lang w:val="en-US"/>
        </w:rPr>
        <w:t>, during</w:t>
      </w:r>
      <w:r w:rsidR="00340A7A" w:rsidRPr="00B17C8E">
        <w:rPr>
          <w:rFonts w:asciiTheme="minorHAnsi" w:hAnsiTheme="minorHAnsi"/>
          <w:bCs/>
          <w:lang w:val="en-US"/>
        </w:rPr>
        <w:t xml:space="preserve"> the conduct of the study</w:t>
      </w:r>
      <w:r w:rsidR="0017787C" w:rsidRPr="00B17C8E">
        <w:rPr>
          <w:rFonts w:asciiTheme="minorHAnsi" w:hAnsiTheme="minorHAnsi"/>
          <w:bCs/>
          <w:lang w:val="en-US"/>
        </w:rPr>
        <w:t>,</w:t>
      </w:r>
      <w:r w:rsidR="00340A7A" w:rsidRPr="00B17C8E">
        <w:rPr>
          <w:rFonts w:asciiTheme="minorHAnsi" w:hAnsiTheme="minorHAnsi"/>
          <w:bCs/>
          <w:lang w:val="en-US"/>
        </w:rPr>
        <w:t xml:space="preserve"> grants from GSK Ltd, personal fees from DC4U</w:t>
      </w:r>
      <w:r w:rsidR="00536D59" w:rsidRPr="00B17C8E">
        <w:rPr>
          <w:rFonts w:asciiTheme="minorHAnsi" w:hAnsiTheme="minorHAnsi"/>
          <w:bCs/>
          <w:lang w:val="en-US"/>
        </w:rPr>
        <w:t xml:space="preserve">, </w:t>
      </w:r>
      <w:r w:rsidR="00340A7A" w:rsidRPr="00B17C8E">
        <w:rPr>
          <w:rFonts w:asciiTheme="minorHAnsi" w:hAnsiTheme="minorHAnsi"/>
          <w:bCs/>
          <w:lang w:val="en-US"/>
        </w:rPr>
        <w:t xml:space="preserve">outside the submitted work. </w:t>
      </w:r>
      <w:r w:rsidRPr="00B17C8E">
        <w:rPr>
          <w:rFonts w:asciiTheme="minorHAnsi" w:hAnsiTheme="minorHAnsi"/>
          <w:bCs/>
          <w:lang w:val="en-US"/>
        </w:rPr>
        <w:t>CL reports a pending patent named “</w:t>
      </w:r>
      <w:r w:rsidR="00340A7A" w:rsidRPr="00B17C8E">
        <w:rPr>
          <w:rFonts w:asciiTheme="minorHAnsi" w:hAnsiTheme="minorHAnsi"/>
          <w:bCs/>
          <w:lang w:val="en-US"/>
        </w:rPr>
        <w:t>Refractory asthmatics with high levels of IgE and low levels of methylation</w:t>
      </w:r>
      <w:r w:rsidRPr="00B17C8E">
        <w:rPr>
          <w:rFonts w:asciiTheme="minorHAnsi" w:hAnsiTheme="minorHAnsi"/>
          <w:b/>
          <w:bCs/>
          <w:lang w:val="en-US"/>
        </w:rPr>
        <w:t>”.</w:t>
      </w:r>
      <w:r w:rsidRPr="00B17C8E">
        <w:rPr>
          <w:rFonts w:asciiTheme="minorHAnsi" w:hAnsiTheme="minorHAnsi"/>
          <w:bCs/>
          <w:lang w:val="en-US"/>
        </w:rPr>
        <w:t xml:space="preserve"> GHK reports grants from European Union, grants from Lung Foundation of the Netherlands, during the conduct of the study</w:t>
      </w:r>
      <w:r w:rsidR="0017787C" w:rsidRPr="00B17C8E">
        <w:rPr>
          <w:rFonts w:asciiTheme="minorHAnsi" w:hAnsiTheme="minorHAnsi"/>
          <w:bCs/>
          <w:lang w:val="en-US"/>
        </w:rPr>
        <w:t>,</w:t>
      </w:r>
      <w:r w:rsidRPr="00B17C8E">
        <w:rPr>
          <w:rFonts w:asciiTheme="minorHAnsi" w:hAnsiTheme="minorHAnsi"/>
          <w:bCs/>
          <w:lang w:val="en-US"/>
        </w:rPr>
        <w:t xml:space="preserve"> grants from TETRI foundation, grants from UBBO EMMIUS foundation, grants from TEVA the Netherlands, outside the submitted work.</w:t>
      </w:r>
      <w:r w:rsidR="0017787C" w:rsidRPr="00B17C8E">
        <w:rPr>
          <w:rFonts w:asciiTheme="minorHAnsi" w:hAnsiTheme="minorHAnsi"/>
          <w:bCs/>
          <w:lang w:val="en-US"/>
        </w:rPr>
        <w:t xml:space="preserve"> All other authors have no competing interests.</w:t>
      </w:r>
    </w:p>
    <w:p w14:paraId="6A710387" w14:textId="77777777" w:rsidR="0017787C" w:rsidRPr="00B17C8E" w:rsidRDefault="0017787C" w:rsidP="26A8C70F">
      <w:pPr>
        <w:spacing w:before="100" w:beforeAutospacing="1" w:after="100" w:afterAutospacing="1" w:line="360" w:lineRule="auto"/>
        <w:rPr>
          <w:rFonts w:asciiTheme="minorHAnsi" w:hAnsiTheme="minorHAnsi"/>
          <w:b/>
          <w:bCs/>
          <w:lang w:val="en-US"/>
        </w:rPr>
      </w:pPr>
    </w:p>
    <w:p w14:paraId="57945BF7" w14:textId="469BC25F" w:rsidR="00B20A1E" w:rsidRPr="00B17C8E" w:rsidRDefault="26A8C70F" w:rsidP="26A8C70F">
      <w:pPr>
        <w:spacing w:before="100" w:beforeAutospacing="1" w:after="100" w:afterAutospacing="1" w:line="360" w:lineRule="auto"/>
        <w:rPr>
          <w:rFonts w:asciiTheme="minorHAnsi" w:hAnsiTheme="minorHAnsi"/>
          <w:b/>
          <w:bCs/>
          <w:lang w:val="en-US"/>
        </w:rPr>
      </w:pPr>
      <w:r w:rsidRPr="00B17C8E">
        <w:rPr>
          <w:rFonts w:asciiTheme="minorHAnsi" w:hAnsiTheme="minorHAnsi"/>
          <w:b/>
          <w:bCs/>
          <w:lang w:val="en-US"/>
        </w:rPr>
        <w:t>Acknowledgements</w:t>
      </w:r>
    </w:p>
    <w:p w14:paraId="6B513139" w14:textId="159CC202" w:rsidR="00E1157B" w:rsidRPr="00B17C8E" w:rsidRDefault="00F62884" w:rsidP="26A8C70F">
      <w:pPr>
        <w:spacing w:line="360" w:lineRule="auto"/>
        <w:rPr>
          <w:rFonts w:asciiTheme="minorHAnsi" w:eastAsia="Times New Roman" w:hAnsiTheme="minorHAnsi" w:cs="Times New Roman"/>
          <w:lang w:val="en-US"/>
        </w:rPr>
      </w:pPr>
      <w:r w:rsidRPr="00B17C8E">
        <w:rPr>
          <w:rFonts w:asciiTheme="minorHAnsi" w:eastAsia="Times New Roman" w:hAnsiTheme="minorHAnsi" w:cs="Times New Roman"/>
          <w:shd w:val="clear" w:color="auto" w:fill="FFFFFF"/>
          <w:lang w:val="en-US"/>
        </w:rPr>
        <w:t xml:space="preserve">We are grateful to all children and families that participated in this study. </w:t>
      </w:r>
      <w:r w:rsidR="00422D36" w:rsidRPr="00B17C8E">
        <w:rPr>
          <w:rFonts w:asciiTheme="minorHAnsi" w:hAnsiTheme="minorHAnsi"/>
          <w:lang w:val="en-US"/>
        </w:rPr>
        <w:t>We especially thank Prof</w:t>
      </w:r>
      <w:r w:rsidR="005601BD" w:rsidRPr="00B17C8E">
        <w:rPr>
          <w:rFonts w:asciiTheme="minorHAnsi" w:hAnsiTheme="minorHAnsi"/>
          <w:lang w:val="en-US"/>
        </w:rPr>
        <w:t>esssor</w:t>
      </w:r>
      <w:r w:rsidR="00CC7314" w:rsidRPr="00B17C8E">
        <w:rPr>
          <w:rFonts w:asciiTheme="minorHAnsi" w:hAnsiTheme="minorHAnsi"/>
          <w:lang w:val="en-US"/>
        </w:rPr>
        <w:t xml:space="preserve"> </w:t>
      </w:r>
      <w:r w:rsidR="00AF66D8" w:rsidRPr="00B17C8E">
        <w:rPr>
          <w:rFonts w:asciiTheme="minorHAnsi" w:hAnsiTheme="minorHAnsi"/>
          <w:lang w:val="en-US"/>
        </w:rPr>
        <w:t>Dir</w:t>
      </w:r>
      <w:r w:rsidR="00422D36" w:rsidRPr="00B17C8E">
        <w:rPr>
          <w:rFonts w:asciiTheme="minorHAnsi" w:hAnsiTheme="minorHAnsi"/>
          <w:lang w:val="en-US"/>
        </w:rPr>
        <w:t>k</w:t>
      </w:r>
      <w:r w:rsidR="00AF66D8" w:rsidRPr="00B17C8E">
        <w:rPr>
          <w:rFonts w:asciiTheme="minorHAnsi" w:hAnsiTheme="minorHAnsi"/>
          <w:lang w:val="en-US"/>
        </w:rPr>
        <w:t>j</w:t>
      </w:r>
      <w:r w:rsidR="00422D36" w:rsidRPr="00B17C8E">
        <w:rPr>
          <w:rFonts w:asciiTheme="minorHAnsi" w:hAnsiTheme="minorHAnsi"/>
          <w:lang w:val="en-US"/>
        </w:rPr>
        <w:t>e Postma for helpful comments</w:t>
      </w:r>
      <w:r w:rsidR="00AF66D8" w:rsidRPr="00B17C8E">
        <w:rPr>
          <w:rFonts w:asciiTheme="minorHAnsi" w:hAnsiTheme="minorHAnsi"/>
          <w:lang w:val="en-US"/>
        </w:rPr>
        <w:t xml:space="preserve"> and support</w:t>
      </w:r>
      <w:r w:rsidR="003C4749" w:rsidRPr="00B17C8E">
        <w:rPr>
          <w:rFonts w:asciiTheme="minorHAnsi" w:hAnsiTheme="minorHAnsi"/>
          <w:lang w:val="en-US"/>
        </w:rPr>
        <w:t xml:space="preserve"> during the course of this study</w:t>
      </w:r>
      <w:r w:rsidR="00DC3855" w:rsidRPr="00B17C8E">
        <w:rPr>
          <w:rFonts w:asciiTheme="minorHAnsi" w:hAnsiTheme="minorHAnsi"/>
          <w:lang w:val="en-US"/>
        </w:rPr>
        <w:t>.</w:t>
      </w:r>
      <w:r w:rsidR="00E1157B" w:rsidRPr="00B17C8E">
        <w:rPr>
          <w:rFonts w:asciiTheme="minorHAnsi" w:hAnsiTheme="minorHAnsi"/>
          <w:lang w:val="en-US"/>
        </w:rPr>
        <w:t xml:space="preserve"> </w:t>
      </w:r>
      <w:r w:rsidR="26A8C70F" w:rsidRPr="00B17C8E">
        <w:rPr>
          <w:rFonts w:eastAsia="Calibri"/>
          <w:lang w:val="en-US"/>
        </w:rPr>
        <w:t xml:space="preserve">The Mechanisms of the Development of ALLergy (MeDALL) EU project was supported by the seventh Framework programme (grant agreement number 261357). </w:t>
      </w:r>
      <w:r w:rsidR="00E1157B" w:rsidRPr="00B17C8E">
        <w:rPr>
          <w:rFonts w:asciiTheme="minorHAnsi" w:eastAsia="Times New Roman" w:hAnsiTheme="minorHAnsi" w:cs="Times New Roman"/>
          <w:shd w:val="clear" w:color="auto" w:fill="FFFFFF"/>
          <w:lang w:val="en-US"/>
        </w:rPr>
        <w:t>The Biobank-Based Integrative Omics Studies (BIOS) Consortium is funded by BBMRI-NL, a research infrastructure financed by the Dutch government (NWO 184.021.007).</w:t>
      </w:r>
      <w:r w:rsidR="009817D6" w:rsidRPr="00B17C8E">
        <w:rPr>
          <w:rFonts w:asciiTheme="minorHAnsi" w:eastAsia="Times New Roman" w:hAnsiTheme="minorHAnsi" w:cs="Times New Roman"/>
          <w:shd w:val="clear" w:color="auto" w:fill="FFFFFF"/>
          <w:lang w:val="en-US"/>
        </w:rPr>
        <w:t xml:space="preserve"> </w:t>
      </w:r>
    </w:p>
    <w:p w14:paraId="1C5BF6AB" w14:textId="20A1829C" w:rsidR="00422D36" w:rsidRPr="00B17C8E" w:rsidRDefault="00422D36" w:rsidP="00D73E08">
      <w:pPr>
        <w:spacing w:before="100" w:beforeAutospacing="1" w:after="100" w:afterAutospacing="1" w:line="360" w:lineRule="auto"/>
        <w:rPr>
          <w:rFonts w:asciiTheme="minorHAnsi" w:hAnsiTheme="minorHAnsi"/>
          <w:lang w:val="en-US"/>
        </w:rPr>
      </w:pPr>
    </w:p>
    <w:p w14:paraId="75451C46" w14:textId="632FBBD9" w:rsidR="00423875" w:rsidRPr="00B17C8E" w:rsidRDefault="00B20A1E" w:rsidP="26A8C70F">
      <w:pPr>
        <w:spacing w:before="100" w:beforeAutospacing="1" w:after="100" w:afterAutospacing="1" w:line="360" w:lineRule="auto"/>
        <w:rPr>
          <w:rFonts w:asciiTheme="minorHAnsi" w:hAnsiTheme="minorHAnsi"/>
          <w:lang w:val="en-US"/>
        </w:rPr>
      </w:pPr>
      <w:r w:rsidRPr="00B17C8E">
        <w:rPr>
          <w:rFonts w:asciiTheme="minorHAnsi" w:hAnsiTheme="minorHAnsi"/>
          <w:lang w:val="en-US"/>
        </w:rPr>
        <w:t xml:space="preserve"> </w:t>
      </w:r>
      <w:r w:rsidR="26A8C70F" w:rsidRPr="00B17C8E">
        <w:rPr>
          <w:rFonts w:asciiTheme="minorHAnsi" w:hAnsiTheme="minorHAnsi"/>
          <w:b/>
          <w:bCs/>
          <w:lang w:val="en-US"/>
        </w:rPr>
        <w:t>References</w:t>
      </w:r>
    </w:p>
    <w:p w14:paraId="7844F0D3" w14:textId="77777777" w:rsidR="00BC58EC" w:rsidRPr="00B17C8E" w:rsidRDefault="00A70BC8" w:rsidP="00BC58EC">
      <w:pPr>
        <w:pStyle w:val="Bibliography"/>
        <w:rPr>
          <w:rFonts w:ascii="Calibri"/>
        </w:rPr>
      </w:pPr>
      <w:r w:rsidRPr="00B17C8E">
        <w:fldChar w:fldCharType="begin"/>
      </w:r>
      <w:r w:rsidR="00494AB0" w:rsidRPr="00B17C8E">
        <w:rPr>
          <w:lang w:val="en-US"/>
        </w:rPr>
        <w:instrText xml:space="preserve"> ADDIN ZOTERO_BIBL {"custom":[]} CSL_BIBLIOGRAPHY </w:instrText>
      </w:r>
      <w:r w:rsidRPr="00B17C8E">
        <w:rPr>
          <w:lang w:val="en-US"/>
        </w:rPr>
        <w:fldChar w:fldCharType="separate"/>
      </w:r>
      <w:r w:rsidR="00BC58EC" w:rsidRPr="00B17C8E">
        <w:rPr>
          <w:rFonts w:ascii="Calibri"/>
        </w:rPr>
        <w:t>1</w:t>
      </w:r>
      <w:r w:rsidR="00BC58EC" w:rsidRPr="00B17C8E">
        <w:rPr>
          <w:rFonts w:ascii="Calibri"/>
        </w:rPr>
        <w:tab/>
        <w:t xml:space="preserve">Eder W, Ege MJ, von Mutius E. The Asthma Epidemic. </w:t>
      </w:r>
      <w:r w:rsidR="00BC58EC" w:rsidRPr="00B17C8E">
        <w:rPr>
          <w:rFonts w:ascii="Calibri"/>
          <w:i/>
          <w:iCs/>
        </w:rPr>
        <w:t>N Engl J Med</w:t>
      </w:r>
      <w:r w:rsidR="00BC58EC" w:rsidRPr="00B17C8E">
        <w:rPr>
          <w:rFonts w:ascii="Calibri"/>
        </w:rPr>
        <w:t xml:space="preserve"> 2006; </w:t>
      </w:r>
      <w:r w:rsidR="00BC58EC" w:rsidRPr="00B17C8E">
        <w:rPr>
          <w:rFonts w:ascii="Calibri"/>
          <w:b/>
          <w:bCs/>
        </w:rPr>
        <w:t>355</w:t>
      </w:r>
      <w:r w:rsidR="00BC58EC" w:rsidRPr="00B17C8E">
        <w:rPr>
          <w:rFonts w:ascii="Calibri"/>
        </w:rPr>
        <w:t>: 2226–35.</w:t>
      </w:r>
    </w:p>
    <w:p w14:paraId="07D7BDC6" w14:textId="77777777" w:rsidR="00BC58EC" w:rsidRPr="00B17C8E" w:rsidRDefault="00BC58EC" w:rsidP="00BC58EC">
      <w:pPr>
        <w:pStyle w:val="Bibliography"/>
        <w:rPr>
          <w:rFonts w:ascii="Calibri"/>
        </w:rPr>
      </w:pPr>
      <w:r w:rsidRPr="00B17C8E">
        <w:rPr>
          <w:rFonts w:ascii="Calibri"/>
        </w:rPr>
        <w:t>2</w:t>
      </w:r>
      <w:r w:rsidRPr="00B17C8E">
        <w:rPr>
          <w:rFonts w:ascii="Calibri"/>
        </w:rPr>
        <w:tab/>
        <w:t xml:space="preserve">Martinez FD, Wright AL, Taussig LM, Holberg CJ, Halonen M, Morgan WJ. Asthma and Wheezing in the First Six Years of Life. </w:t>
      </w:r>
      <w:r w:rsidRPr="00B17C8E">
        <w:rPr>
          <w:rFonts w:ascii="Calibri"/>
          <w:i/>
          <w:iCs/>
        </w:rPr>
        <w:t>N Engl J Med</w:t>
      </w:r>
      <w:r w:rsidRPr="00B17C8E">
        <w:rPr>
          <w:rFonts w:ascii="Calibri"/>
        </w:rPr>
        <w:t xml:space="preserve"> 1995; </w:t>
      </w:r>
      <w:r w:rsidRPr="00B17C8E">
        <w:rPr>
          <w:rFonts w:ascii="Calibri"/>
          <w:b/>
          <w:bCs/>
        </w:rPr>
        <w:t>332</w:t>
      </w:r>
      <w:r w:rsidRPr="00B17C8E">
        <w:rPr>
          <w:rFonts w:ascii="Calibri"/>
        </w:rPr>
        <w:t>: 133–8.</w:t>
      </w:r>
    </w:p>
    <w:p w14:paraId="7A9816CA" w14:textId="77777777" w:rsidR="00BC58EC" w:rsidRPr="00B17C8E" w:rsidRDefault="00BC58EC" w:rsidP="00BC58EC">
      <w:pPr>
        <w:pStyle w:val="Bibliography"/>
        <w:rPr>
          <w:rFonts w:ascii="Calibri"/>
        </w:rPr>
      </w:pPr>
      <w:r w:rsidRPr="00B17C8E">
        <w:rPr>
          <w:rFonts w:ascii="Calibri"/>
        </w:rPr>
        <w:t>3</w:t>
      </w:r>
      <w:r w:rsidRPr="00B17C8E">
        <w:rPr>
          <w:rFonts w:ascii="Calibri"/>
        </w:rPr>
        <w:tab/>
        <w:t xml:space="preserve">McGeachie MJ, Stahl EA, Himes BE, </w:t>
      </w:r>
      <w:r w:rsidRPr="00B17C8E">
        <w:rPr>
          <w:rFonts w:ascii="Calibri"/>
          <w:i/>
          <w:iCs/>
        </w:rPr>
        <w:t>et al.</w:t>
      </w:r>
      <w:r w:rsidRPr="00B17C8E">
        <w:rPr>
          <w:rFonts w:ascii="Calibri"/>
        </w:rPr>
        <w:t xml:space="preserve"> Polygenic heritability estimates in pharmacogenetics: focus on asthma and related phenotypes. </w:t>
      </w:r>
      <w:r w:rsidRPr="00B17C8E">
        <w:rPr>
          <w:rFonts w:ascii="Calibri"/>
          <w:i/>
          <w:iCs/>
        </w:rPr>
        <w:t>Pharmacogenet Genomics</w:t>
      </w:r>
      <w:r w:rsidRPr="00B17C8E">
        <w:rPr>
          <w:rFonts w:ascii="Calibri"/>
        </w:rPr>
        <w:t xml:space="preserve"> 2013; </w:t>
      </w:r>
      <w:r w:rsidRPr="00B17C8E">
        <w:rPr>
          <w:rFonts w:ascii="Calibri"/>
          <w:b/>
          <w:bCs/>
        </w:rPr>
        <w:t>23</w:t>
      </w:r>
      <w:r w:rsidRPr="00B17C8E">
        <w:rPr>
          <w:rFonts w:ascii="Calibri"/>
        </w:rPr>
        <w:t>: 324–8.</w:t>
      </w:r>
    </w:p>
    <w:p w14:paraId="37AF36A0" w14:textId="77777777" w:rsidR="00BC58EC" w:rsidRPr="00B17C8E" w:rsidRDefault="00BC58EC" w:rsidP="00BC58EC">
      <w:pPr>
        <w:pStyle w:val="Bibliography"/>
        <w:rPr>
          <w:rFonts w:ascii="Calibri"/>
        </w:rPr>
      </w:pPr>
      <w:r w:rsidRPr="00B17C8E">
        <w:rPr>
          <w:rFonts w:ascii="Calibri"/>
        </w:rPr>
        <w:t>4</w:t>
      </w:r>
      <w:r w:rsidRPr="00B17C8E">
        <w:rPr>
          <w:rFonts w:ascii="Calibri"/>
        </w:rPr>
        <w:tab/>
        <w:t xml:space="preserve">Moffatt MF, Gut IG, Demenais F, </w:t>
      </w:r>
      <w:r w:rsidRPr="00B17C8E">
        <w:rPr>
          <w:rFonts w:ascii="Calibri"/>
          <w:i/>
          <w:iCs/>
        </w:rPr>
        <w:t>et al.</w:t>
      </w:r>
      <w:r w:rsidRPr="00B17C8E">
        <w:rPr>
          <w:rFonts w:ascii="Calibri"/>
        </w:rPr>
        <w:t xml:space="preserve"> A Large-Scale, Consortium-Based Genomewide Association Study of Asthma. </w:t>
      </w:r>
      <w:r w:rsidRPr="00B17C8E">
        <w:rPr>
          <w:rFonts w:ascii="Calibri"/>
          <w:i/>
          <w:iCs/>
        </w:rPr>
        <w:t>N Engl J Med</w:t>
      </w:r>
      <w:r w:rsidRPr="00B17C8E">
        <w:rPr>
          <w:rFonts w:ascii="Calibri"/>
        </w:rPr>
        <w:t xml:space="preserve"> 2010; </w:t>
      </w:r>
      <w:r w:rsidRPr="00B17C8E">
        <w:rPr>
          <w:rFonts w:ascii="Calibri"/>
          <w:b/>
          <w:bCs/>
        </w:rPr>
        <w:t>363</w:t>
      </w:r>
      <w:r w:rsidRPr="00B17C8E">
        <w:rPr>
          <w:rFonts w:ascii="Calibri"/>
        </w:rPr>
        <w:t>: 1211–21.</w:t>
      </w:r>
    </w:p>
    <w:p w14:paraId="57CF59B0" w14:textId="77777777" w:rsidR="00BC58EC" w:rsidRPr="00B17C8E" w:rsidRDefault="00BC58EC" w:rsidP="00BC58EC">
      <w:pPr>
        <w:pStyle w:val="Bibliography"/>
        <w:rPr>
          <w:rFonts w:ascii="Calibri"/>
        </w:rPr>
      </w:pPr>
      <w:r w:rsidRPr="00B17C8E">
        <w:rPr>
          <w:rFonts w:ascii="Calibri"/>
        </w:rPr>
        <w:t>5</w:t>
      </w:r>
      <w:r w:rsidRPr="00B17C8E">
        <w:rPr>
          <w:rFonts w:ascii="Calibri"/>
        </w:rPr>
        <w:tab/>
        <w:t xml:space="preserve">Ober C, Nicolae DL. Meta-analysis of genome-wide association studies of asthma in ethnically diverse North American populations. </w:t>
      </w:r>
      <w:r w:rsidRPr="00B17C8E">
        <w:rPr>
          <w:rFonts w:ascii="Calibri"/>
          <w:i/>
          <w:iCs/>
        </w:rPr>
        <w:t>Nat Genet</w:t>
      </w:r>
      <w:r w:rsidRPr="00B17C8E">
        <w:rPr>
          <w:rFonts w:ascii="Calibri"/>
        </w:rPr>
        <w:t xml:space="preserve"> 2011; </w:t>
      </w:r>
      <w:r w:rsidRPr="00B17C8E">
        <w:rPr>
          <w:rFonts w:ascii="Calibri"/>
          <w:b/>
          <w:bCs/>
        </w:rPr>
        <w:t>43</w:t>
      </w:r>
      <w:r w:rsidRPr="00B17C8E">
        <w:rPr>
          <w:rFonts w:ascii="Calibri"/>
        </w:rPr>
        <w:t>: 887–92.</w:t>
      </w:r>
    </w:p>
    <w:p w14:paraId="48B08C4E" w14:textId="77777777" w:rsidR="00BC58EC" w:rsidRPr="00B17C8E" w:rsidRDefault="00BC58EC" w:rsidP="00BC58EC">
      <w:pPr>
        <w:pStyle w:val="Bibliography"/>
        <w:rPr>
          <w:rFonts w:ascii="Calibri"/>
        </w:rPr>
      </w:pPr>
      <w:r w:rsidRPr="00B17C8E">
        <w:rPr>
          <w:rFonts w:ascii="Calibri"/>
        </w:rPr>
        <w:t>6</w:t>
      </w:r>
      <w:r w:rsidRPr="00B17C8E">
        <w:rPr>
          <w:rFonts w:ascii="Calibri"/>
        </w:rPr>
        <w:tab/>
        <w:t xml:space="preserve">Stein MM, Hrusch CL, Gozdz J, </w:t>
      </w:r>
      <w:r w:rsidRPr="00B17C8E">
        <w:rPr>
          <w:rFonts w:ascii="Calibri"/>
          <w:i/>
          <w:iCs/>
        </w:rPr>
        <w:t>et al.</w:t>
      </w:r>
      <w:r w:rsidRPr="00B17C8E">
        <w:rPr>
          <w:rFonts w:ascii="Calibri"/>
        </w:rPr>
        <w:t xml:space="preserve"> Innate Immunity and Asthma Risk in Amish and Hutterite Farm Children. </w:t>
      </w:r>
      <w:r w:rsidRPr="00B17C8E">
        <w:rPr>
          <w:rFonts w:ascii="Calibri"/>
          <w:i/>
          <w:iCs/>
        </w:rPr>
        <w:t>N Engl J Med</w:t>
      </w:r>
      <w:r w:rsidRPr="00B17C8E">
        <w:rPr>
          <w:rFonts w:ascii="Calibri"/>
        </w:rPr>
        <w:t xml:space="preserve"> 2016; </w:t>
      </w:r>
      <w:r w:rsidRPr="00B17C8E">
        <w:rPr>
          <w:rFonts w:ascii="Calibri"/>
          <w:b/>
          <w:bCs/>
        </w:rPr>
        <w:t>375</w:t>
      </w:r>
      <w:r w:rsidRPr="00B17C8E">
        <w:rPr>
          <w:rFonts w:ascii="Calibri"/>
        </w:rPr>
        <w:t>: 411–21.</w:t>
      </w:r>
    </w:p>
    <w:p w14:paraId="38035E3C" w14:textId="77777777" w:rsidR="00BC58EC" w:rsidRPr="00B17C8E" w:rsidRDefault="00BC58EC" w:rsidP="00BC58EC">
      <w:pPr>
        <w:pStyle w:val="Bibliography"/>
        <w:rPr>
          <w:rFonts w:ascii="Calibri"/>
        </w:rPr>
      </w:pPr>
      <w:r w:rsidRPr="00B17C8E">
        <w:rPr>
          <w:rFonts w:ascii="Calibri"/>
        </w:rPr>
        <w:lastRenderedPageBreak/>
        <w:t>7</w:t>
      </w:r>
      <w:r w:rsidRPr="00B17C8E">
        <w:rPr>
          <w:rFonts w:ascii="Calibri"/>
        </w:rPr>
        <w:tab/>
        <w:t xml:space="preserve">Ege MJ, Mayer M, Normand A-C, </w:t>
      </w:r>
      <w:r w:rsidRPr="00B17C8E">
        <w:rPr>
          <w:rFonts w:ascii="Calibri"/>
          <w:i/>
          <w:iCs/>
        </w:rPr>
        <w:t>et al.</w:t>
      </w:r>
      <w:r w:rsidRPr="00B17C8E">
        <w:rPr>
          <w:rFonts w:ascii="Calibri"/>
        </w:rPr>
        <w:t xml:space="preserve"> Exposure to Environmental Microorganisms and Childhood Asthma. </w:t>
      </w:r>
      <w:r w:rsidRPr="00B17C8E">
        <w:rPr>
          <w:rFonts w:ascii="Calibri"/>
          <w:i/>
          <w:iCs/>
        </w:rPr>
        <w:t>N Engl J Med</w:t>
      </w:r>
      <w:r w:rsidRPr="00B17C8E">
        <w:rPr>
          <w:rFonts w:ascii="Calibri"/>
        </w:rPr>
        <w:t xml:space="preserve"> 2011; </w:t>
      </w:r>
      <w:r w:rsidRPr="00B17C8E">
        <w:rPr>
          <w:rFonts w:ascii="Calibri"/>
          <w:b/>
          <w:bCs/>
        </w:rPr>
        <w:t>364</w:t>
      </w:r>
      <w:r w:rsidRPr="00B17C8E">
        <w:rPr>
          <w:rFonts w:ascii="Calibri"/>
        </w:rPr>
        <w:t>: 701–9.</w:t>
      </w:r>
    </w:p>
    <w:p w14:paraId="7442EBBA" w14:textId="77777777" w:rsidR="00BC58EC" w:rsidRPr="00B17C8E" w:rsidRDefault="00BC58EC" w:rsidP="00BC58EC">
      <w:pPr>
        <w:pStyle w:val="Bibliography"/>
        <w:rPr>
          <w:rFonts w:ascii="Calibri"/>
        </w:rPr>
      </w:pPr>
      <w:r w:rsidRPr="00B17C8E">
        <w:rPr>
          <w:rFonts w:ascii="Calibri"/>
        </w:rPr>
        <w:t>8</w:t>
      </w:r>
      <w:r w:rsidRPr="00B17C8E">
        <w:rPr>
          <w:rFonts w:ascii="Calibri"/>
        </w:rPr>
        <w:tab/>
        <w:t xml:space="preserve">Joubert BR, Felix JF, Yousefi P, </w:t>
      </w:r>
      <w:r w:rsidRPr="00B17C8E">
        <w:rPr>
          <w:rFonts w:ascii="Calibri"/>
          <w:i/>
          <w:iCs/>
        </w:rPr>
        <w:t>et al.</w:t>
      </w:r>
      <w:r w:rsidRPr="00B17C8E">
        <w:rPr>
          <w:rFonts w:ascii="Calibri"/>
        </w:rPr>
        <w:t xml:space="preserve"> DNA Methylation in Newborns and Maternal Smoking in Pregnancy: Genome-wide Consortium Meta-analysis. </w:t>
      </w:r>
      <w:r w:rsidRPr="00B17C8E">
        <w:rPr>
          <w:rFonts w:ascii="Calibri"/>
          <w:i/>
          <w:iCs/>
        </w:rPr>
        <w:t>Am J Hum Genet</w:t>
      </w:r>
      <w:r w:rsidRPr="00B17C8E">
        <w:rPr>
          <w:rFonts w:ascii="Calibri"/>
        </w:rPr>
        <w:t xml:space="preserve"> 2016; </w:t>
      </w:r>
      <w:r w:rsidRPr="00B17C8E">
        <w:rPr>
          <w:rFonts w:ascii="Calibri"/>
          <w:b/>
          <w:bCs/>
        </w:rPr>
        <w:t>98</w:t>
      </w:r>
      <w:r w:rsidRPr="00B17C8E">
        <w:rPr>
          <w:rFonts w:ascii="Calibri"/>
        </w:rPr>
        <w:t>: 680–96.</w:t>
      </w:r>
    </w:p>
    <w:p w14:paraId="465A26CC" w14:textId="77777777" w:rsidR="00BC58EC" w:rsidRPr="00B17C8E" w:rsidRDefault="00BC58EC" w:rsidP="00BC58EC">
      <w:pPr>
        <w:pStyle w:val="Bibliography"/>
        <w:rPr>
          <w:rFonts w:ascii="Calibri"/>
        </w:rPr>
      </w:pPr>
      <w:r w:rsidRPr="00B17C8E">
        <w:rPr>
          <w:rFonts w:ascii="Calibri"/>
        </w:rPr>
        <w:t>9</w:t>
      </w:r>
      <w:r w:rsidRPr="00B17C8E">
        <w:rPr>
          <w:rFonts w:ascii="Calibri"/>
        </w:rPr>
        <w:tab/>
        <w:t xml:space="preserve">Xu C-J, Bonder MJ, Söderhäll C, </w:t>
      </w:r>
      <w:r w:rsidRPr="00B17C8E">
        <w:rPr>
          <w:rFonts w:ascii="Calibri"/>
          <w:i/>
          <w:iCs/>
        </w:rPr>
        <w:t>et al.</w:t>
      </w:r>
      <w:r w:rsidRPr="00B17C8E">
        <w:rPr>
          <w:rFonts w:ascii="Calibri"/>
        </w:rPr>
        <w:t xml:space="preserve"> The emerging landscape of dynamic DNA methylation in early childhood. </w:t>
      </w:r>
      <w:r w:rsidRPr="00B17C8E">
        <w:rPr>
          <w:rFonts w:ascii="Calibri"/>
          <w:i/>
          <w:iCs/>
        </w:rPr>
        <w:t>BMC Genomics</w:t>
      </w:r>
      <w:r w:rsidRPr="00B17C8E">
        <w:rPr>
          <w:rFonts w:ascii="Calibri"/>
        </w:rPr>
        <w:t xml:space="preserve"> 2017; </w:t>
      </w:r>
      <w:r w:rsidRPr="00B17C8E">
        <w:rPr>
          <w:rFonts w:ascii="Calibri"/>
          <w:b/>
          <w:bCs/>
        </w:rPr>
        <w:t>18</w:t>
      </w:r>
      <w:r w:rsidRPr="00B17C8E">
        <w:rPr>
          <w:rFonts w:ascii="Calibri"/>
        </w:rPr>
        <w:t>: 25.</w:t>
      </w:r>
    </w:p>
    <w:p w14:paraId="0B8F2D10" w14:textId="77777777" w:rsidR="00BC58EC" w:rsidRPr="00B17C8E" w:rsidRDefault="00BC58EC" w:rsidP="00BC58EC">
      <w:pPr>
        <w:pStyle w:val="Bibliography"/>
        <w:rPr>
          <w:rFonts w:ascii="Calibri"/>
        </w:rPr>
      </w:pPr>
      <w:r w:rsidRPr="00B17C8E">
        <w:rPr>
          <w:rFonts w:ascii="Calibri"/>
        </w:rPr>
        <w:t>10</w:t>
      </w:r>
      <w:r w:rsidRPr="00B17C8E">
        <w:rPr>
          <w:rFonts w:ascii="Calibri"/>
        </w:rPr>
        <w:tab/>
        <w:t xml:space="preserve">Liang L, Willis-Owen SAG, Laprise C, </w:t>
      </w:r>
      <w:r w:rsidRPr="00B17C8E">
        <w:rPr>
          <w:rFonts w:ascii="Calibri"/>
          <w:i/>
          <w:iCs/>
        </w:rPr>
        <w:t>et al.</w:t>
      </w:r>
      <w:r w:rsidRPr="00B17C8E">
        <w:rPr>
          <w:rFonts w:ascii="Calibri"/>
        </w:rPr>
        <w:t xml:space="preserve"> An epigenome-wide association study of total serum immunoglobulin E concentration. </w:t>
      </w:r>
      <w:r w:rsidRPr="00B17C8E">
        <w:rPr>
          <w:rFonts w:ascii="Calibri"/>
          <w:i/>
          <w:iCs/>
        </w:rPr>
        <w:t>Nature</w:t>
      </w:r>
      <w:r w:rsidRPr="00B17C8E">
        <w:rPr>
          <w:rFonts w:ascii="Calibri"/>
        </w:rPr>
        <w:t xml:space="preserve"> 2015; </w:t>
      </w:r>
      <w:r w:rsidRPr="00B17C8E">
        <w:rPr>
          <w:rFonts w:ascii="Calibri"/>
          <w:b/>
          <w:bCs/>
        </w:rPr>
        <w:t>520</w:t>
      </w:r>
      <w:r w:rsidRPr="00B17C8E">
        <w:rPr>
          <w:rFonts w:ascii="Calibri"/>
        </w:rPr>
        <w:t>: 670–4.</w:t>
      </w:r>
    </w:p>
    <w:p w14:paraId="0EC08732" w14:textId="77777777" w:rsidR="00BC58EC" w:rsidRPr="00B17C8E" w:rsidRDefault="00BC58EC" w:rsidP="00BC58EC">
      <w:pPr>
        <w:pStyle w:val="Bibliography"/>
        <w:rPr>
          <w:rFonts w:ascii="Calibri"/>
        </w:rPr>
      </w:pPr>
      <w:r w:rsidRPr="00B17C8E">
        <w:rPr>
          <w:rFonts w:ascii="Calibri"/>
        </w:rPr>
        <w:t>11</w:t>
      </w:r>
      <w:r w:rsidRPr="00B17C8E">
        <w:rPr>
          <w:rFonts w:ascii="Calibri"/>
        </w:rPr>
        <w:tab/>
        <w:t xml:space="preserve">DeVries A, Wlasiuk G, Miller SJ, </w:t>
      </w:r>
      <w:r w:rsidRPr="00B17C8E">
        <w:rPr>
          <w:rFonts w:ascii="Calibri"/>
          <w:i/>
          <w:iCs/>
        </w:rPr>
        <w:t>et al.</w:t>
      </w:r>
      <w:r w:rsidRPr="00B17C8E">
        <w:rPr>
          <w:rFonts w:ascii="Calibri"/>
        </w:rPr>
        <w:t xml:space="preserve"> Epigenome-wide analysis links SMAD3 methylation at birth to asthma in children of asthmatic mothers. </w:t>
      </w:r>
      <w:r w:rsidRPr="00B17C8E">
        <w:rPr>
          <w:rFonts w:ascii="Calibri"/>
          <w:i/>
          <w:iCs/>
        </w:rPr>
        <w:t>J Allergy Clin Immunol</w:t>
      </w:r>
      <w:r w:rsidRPr="00B17C8E">
        <w:rPr>
          <w:rFonts w:ascii="Calibri"/>
        </w:rPr>
        <w:t xml:space="preserve"> DOI:10.1016/j.jaci.2016.10.041.</w:t>
      </w:r>
    </w:p>
    <w:p w14:paraId="0B0F4E7A" w14:textId="77777777" w:rsidR="00BC58EC" w:rsidRPr="00B17C8E" w:rsidRDefault="00BC58EC" w:rsidP="00BC58EC">
      <w:pPr>
        <w:pStyle w:val="Bibliography"/>
        <w:rPr>
          <w:rFonts w:ascii="Calibri"/>
        </w:rPr>
      </w:pPr>
      <w:r w:rsidRPr="00B17C8E">
        <w:rPr>
          <w:rFonts w:ascii="Calibri"/>
        </w:rPr>
        <w:t>12</w:t>
      </w:r>
      <w:r w:rsidRPr="00B17C8E">
        <w:rPr>
          <w:rFonts w:ascii="Calibri"/>
        </w:rPr>
        <w:tab/>
        <w:t xml:space="preserve">Yang IV, Pedersen BS, Liu A, </w:t>
      </w:r>
      <w:r w:rsidRPr="00B17C8E">
        <w:rPr>
          <w:rFonts w:ascii="Calibri"/>
          <w:i/>
          <w:iCs/>
        </w:rPr>
        <w:t>et al.</w:t>
      </w:r>
      <w:r w:rsidRPr="00B17C8E">
        <w:rPr>
          <w:rFonts w:ascii="Calibri"/>
        </w:rPr>
        <w:t xml:space="preserve"> DNA methylation and childhood asthma in the inner city. </w:t>
      </w:r>
      <w:r w:rsidRPr="00B17C8E">
        <w:rPr>
          <w:rFonts w:ascii="Calibri"/>
          <w:i/>
          <w:iCs/>
        </w:rPr>
        <w:t>J Allergy Clin Immunol</w:t>
      </w:r>
      <w:r w:rsidRPr="00B17C8E">
        <w:rPr>
          <w:rFonts w:ascii="Calibri"/>
        </w:rPr>
        <w:t xml:space="preserve">; </w:t>
      </w:r>
      <w:r w:rsidRPr="00B17C8E">
        <w:rPr>
          <w:rFonts w:ascii="Calibri"/>
          <w:b/>
          <w:bCs/>
        </w:rPr>
        <w:t>136</w:t>
      </w:r>
      <w:r w:rsidRPr="00B17C8E">
        <w:rPr>
          <w:rFonts w:ascii="Calibri"/>
        </w:rPr>
        <w:t>: 69–80.</w:t>
      </w:r>
    </w:p>
    <w:p w14:paraId="65425278" w14:textId="77777777" w:rsidR="00BC58EC" w:rsidRPr="00B17C8E" w:rsidRDefault="00BC58EC" w:rsidP="00BC58EC">
      <w:pPr>
        <w:pStyle w:val="Bibliography"/>
        <w:rPr>
          <w:rFonts w:ascii="Calibri"/>
        </w:rPr>
      </w:pPr>
      <w:r w:rsidRPr="00B17C8E">
        <w:rPr>
          <w:rFonts w:ascii="Calibri"/>
        </w:rPr>
        <w:t>13</w:t>
      </w:r>
      <w:r w:rsidRPr="00B17C8E">
        <w:rPr>
          <w:rFonts w:ascii="Calibri"/>
        </w:rPr>
        <w:tab/>
        <w:t xml:space="preserve">Yang IV, Richards A, Davidson EJ, </w:t>
      </w:r>
      <w:r w:rsidRPr="00B17C8E">
        <w:rPr>
          <w:rFonts w:ascii="Calibri"/>
          <w:i/>
          <w:iCs/>
        </w:rPr>
        <w:t>et al.</w:t>
      </w:r>
      <w:r w:rsidRPr="00B17C8E">
        <w:rPr>
          <w:rFonts w:ascii="Calibri"/>
        </w:rPr>
        <w:t xml:space="preserve"> The Nasal Methylome: A Key to Understanding Allergic Asthma. </w:t>
      </w:r>
      <w:r w:rsidRPr="00B17C8E">
        <w:rPr>
          <w:rFonts w:ascii="Calibri"/>
          <w:i/>
          <w:iCs/>
        </w:rPr>
        <w:t>Am J Respir Crit Care Med</w:t>
      </w:r>
      <w:r w:rsidRPr="00B17C8E">
        <w:rPr>
          <w:rFonts w:ascii="Calibri"/>
        </w:rPr>
        <w:t xml:space="preserve"> 2017; </w:t>
      </w:r>
      <w:r w:rsidRPr="00B17C8E">
        <w:rPr>
          <w:rFonts w:ascii="Calibri"/>
          <w:b/>
          <w:bCs/>
        </w:rPr>
        <w:t>195</w:t>
      </w:r>
      <w:r w:rsidRPr="00B17C8E">
        <w:rPr>
          <w:rFonts w:ascii="Calibri"/>
        </w:rPr>
        <w:t>: 829–31.</w:t>
      </w:r>
    </w:p>
    <w:p w14:paraId="3C62AF9E" w14:textId="77777777" w:rsidR="00BC58EC" w:rsidRPr="00B17C8E" w:rsidRDefault="00BC58EC" w:rsidP="00BC58EC">
      <w:pPr>
        <w:pStyle w:val="Bibliography"/>
        <w:rPr>
          <w:rFonts w:ascii="Calibri"/>
        </w:rPr>
      </w:pPr>
      <w:r w:rsidRPr="00B17C8E">
        <w:rPr>
          <w:rFonts w:ascii="Calibri"/>
        </w:rPr>
        <w:t>14</w:t>
      </w:r>
      <w:r w:rsidRPr="00B17C8E">
        <w:rPr>
          <w:rFonts w:ascii="Calibri"/>
        </w:rPr>
        <w:tab/>
        <w:t xml:space="preserve">Nicodemus-Johnson J, Myers RA, Sakabe NJ, </w:t>
      </w:r>
      <w:r w:rsidRPr="00B17C8E">
        <w:rPr>
          <w:rFonts w:ascii="Calibri"/>
          <w:i/>
          <w:iCs/>
        </w:rPr>
        <w:t>et al.</w:t>
      </w:r>
      <w:r w:rsidRPr="00B17C8E">
        <w:rPr>
          <w:rFonts w:ascii="Calibri"/>
        </w:rPr>
        <w:t xml:space="preserve"> DNA methylation in lung cells is associated with asthma endotypes and genetic risk. </w:t>
      </w:r>
      <w:r w:rsidRPr="00B17C8E">
        <w:rPr>
          <w:rFonts w:ascii="Calibri"/>
          <w:i/>
          <w:iCs/>
        </w:rPr>
        <w:t>JCI Insight</w:t>
      </w:r>
      <w:r w:rsidRPr="00B17C8E">
        <w:rPr>
          <w:rFonts w:ascii="Calibri"/>
        </w:rPr>
        <w:t xml:space="preserve"> 2016; </w:t>
      </w:r>
      <w:r w:rsidRPr="00B17C8E">
        <w:rPr>
          <w:rFonts w:ascii="Calibri"/>
          <w:b/>
          <w:bCs/>
        </w:rPr>
        <w:t>1</w:t>
      </w:r>
      <w:r w:rsidRPr="00B17C8E">
        <w:rPr>
          <w:rFonts w:ascii="Calibri"/>
        </w:rPr>
        <w:t>. DOI:10.1172/jci.insight.90151.</w:t>
      </w:r>
    </w:p>
    <w:p w14:paraId="30F81B10" w14:textId="77777777" w:rsidR="00BC58EC" w:rsidRPr="00B17C8E" w:rsidRDefault="00BC58EC" w:rsidP="00BC58EC">
      <w:pPr>
        <w:pStyle w:val="Bibliography"/>
        <w:rPr>
          <w:rFonts w:ascii="Calibri"/>
        </w:rPr>
      </w:pPr>
      <w:r w:rsidRPr="00B17C8E">
        <w:rPr>
          <w:rFonts w:ascii="Calibri"/>
        </w:rPr>
        <w:t>15</w:t>
      </w:r>
      <w:r w:rsidRPr="00B17C8E">
        <w:rPr>
          <w:rFonts w:ascii="Calibri"/>
        </w:rPr>
        <w:tab/>
        <w:t xml:space="preserve">Nicodemus-Johnson J, Naughton KA, Sudi J, </w:t>
      </w:r>
      <w:r w:rsidRPr="00B17C8E">
        <w:rPr>
          <w:rFonts w:ascii="Calibri"/>
          <w:i/>
          <w:iCs/>
        </w:rPr>
        <w:t>et al.</w:t>
      </w:r>
      <w:r w:rsidRPr="00B17C8E">
        <w:rPr>
          <w:rFonts w:ascii="Calibri"/>
        </w:rPr>
        <w:t xml:space="preserve"> Genome-Wide Methylation Study Identifies an IL-13–induced Epigenetic Signature in Asthmatic Airways. </w:t>
      </w:r>
      <w:r w:rsidRPr="00B17C8E">
        <w:rPr>
          <w:rFonts w:ascii="Calibri"/>
          <w:i/>
          <w:iCs/>
        </w:rPr>
        <w:t>Am J Respir Crit Care Med</w:t>
      </w:r>
      <w:r w:rsidRPr="00B17C8E">
        <w:rPr>
          <w:rFonts w:ascii="Calibri"/>
        </w:rPr>
        <w:t xml:space="preserve"> 2016; </w:t>
      </w:r>
      <w:r w:rsidRPr="00B17C8E">
        <w:rPr>
          <w:rFonts w:ascii="Calibri"/>
          <w:b/>
          <w:bCs/>
        </w:rPr>
        <w:t>193</w:t>
      </w:r>
      <w:r w:rsidRPr="00B17C8E">
        <w:rPr>
          <w:rFonts w:ascii="Calibri"/>
        </w:rPr>
        <w:t>: 376–85.</w:t>
      </w:r>
    </w:p>
    <w:p w14:paraId="39330669" w14:textId="77777777" w:rsidR="00BC58EC" w:rsidRPr="00B17C8E" w:rsidRDefault="00BC58EC" w:rsidP="00BC58EC">
      <w:pPr>
        <w:pStyle w:val="Bibliography"/>
        <w:rPr>
          <w:rFonts w:ascii="Calibri"/>
        </w:rPr>
      </w:pPr>
      <w:r w:rsidRPr="00B17C8E">
        <w:rPr>
          <w:rFonts w:ascii="Calibri"/>
        </w:rPr>
        <w:t>16</w:t>
      </w:r>
      <w:r w:rsidRPr="00B17C8E">
        <w:rPr>
          <w:rFonts w:ascii="Calibri"/>
        </w:rPr>
        <w:tab/>
        <w:t xml:space="preserve">Austin PJ, Tsitsiou E, Boardman C, </w:t>
      </w:r>
      <w:r w:rsidRPr="00B17C8E">
        <w:rPr>
          <w:rFonts w:ascii="Calibri"/>
          <w:i/>
          <w:iCs/>
        </w:rPr>
        <w:t>et al.</w:t>
      </w:r>
      <w:r w:rsidRPr="00B17C8E">
        <w:rPr>
          <w:rFonts w:ascii="Calibri"/>
        </w:rPr>
        <w:t xml:space="preserve"> Transcriptional profiling identifies the long noncoding RNA plasmacytoma variant translocation (PVT1) as a novel regulator of the asthmatic phenotype in human airway smooth muscle. </w:t>
      </w:r>
      <w:r w:rsidRPr="00B17C8E">
        <w:rPr>
          <w:rFonts w:ascii="Calibri"/>
          <w:i/>
          <w:iCs/>
        </w:rPr>
        <w:t>J Allergy Clin Immunol</w:t>
      </w:r>
      <w:r w:rsidRPr="00B17C8E">
        <w:rPr>
          <w:rFonts w:ascii="Calibri"/>
        </w:rPr>
        <w:t xml:space="preserve"> 2017; </w:t>
      </w:r>
      <w:r w:rsidRPr="00B17C8E">
        <w:rPr>
          <w:rFonts w:ascii="Calibri"/>
          <w:b/>
          <w:bCs/>
        </w:rPr>
        <w:t>139</w:t>
      </w:r>
      <w:r w:rsidRPr="00B17C8E">
        <w:rPr>
          <w:rFonts w:ascii="Calibri"/>
        </w:rPr>
        <w:t>: 780–9.</w:t>
      </w:r>
    </w:p>
    <w:p w14:paraId="7589BC90" w14:textId="77777777" w:rsidR="00BC58EC" w:rsidRPr="00B17C8E" w:rsidRDefault="00BC58EC" w:rsidP="00BC58EC">
      <w:pPr>
        <w:pStyle w:val="Bibliography"/>
        <w:rPr>
          <w:rFonts w:ascii="Calibri"/>
        </w:rPr>
      </w:pPr>
      <w:r w:rsidRPr="00B17C8E">
        <w:rPr>
          <w:rFonts w:ascii="Calibri"/>
        </w:rPr>
        <w:t>17</w:t>
      </w:r>
      <w:r w:rsidRPr="00B17C8E">
        <w:rPr>
          <w:rFonts w:ascii="Calibri"/>
        </w:rPr>
        <w:tab/>
        <w:t xml:space="preserve">Maes T, Cobos FA, Schleich F, </w:t>
      </w:r>
      <w:r w:rsidRPr="00B17C8E">
        <w:rPr>
          <w:rFonts w:ascii="Calibri"/>
          <w:i/>
          <w:iCs/>
        </w:rPr>
        <w:t>et al.</w:t>
      </w:r>
      <w:r w:rsidRPr="00B17C8E">
        <w:rPr>
          <w:rFonts w:ascii="Calibri"/>
        </w:rPr>
        <w:t xml:space="preserve"> Asthma inflammatory phenotypes show differential microRNA expression in sputum. </w:t>
      </w:r>
      <w:r w:rsidRPr="00B17C8E">
        <w:rPr>
          <w:rFonts w:ascii="Calibri"/>
          <w:i/>
          <w:iCs/>
        </w:rPr>
        <w:t>J Allergy Clin Immunol</w:t>
      </w:r>
      <w:r w:rsidRPr="00B17C8E">
        <w:rPr>
          <w:rFonts w:ascii="Calibri"/>
        </w:rPr>
        <w:t xml:space="preserve"> 2016; </w:t>
      </w:r>
      <w:r w:rsidRPr="00B17C8E">
        <w:rPr>
          <w:rFonts w:ascii="Calibri"/>
          <w:b/>
          <w:bCs/>
        </w:rPr>
        <w:t>137</w:t>
      </w:r>
      <w:r w:rsidRPr="00B17C8E">
        <w:rPr>
          <w:rFonts w:ascii="Calibri"/>
        </w:rPr>
        <w:t>: 1433–46.</w:t>
      </w:r>
    </w:p>
    <w:p w14:paraId="4013D906" w14:textId="77777777" w:rsidR="00BC58EC" w:rsidRPr="00B17C8E" w:rsidRDefault="00BC58EC" w:rsidP="00BC58EC">
      <w:pPr>
        <w:pStyle w:val="Bibliography"/>
        <w:rPr>
          <w:rFonts w:ascii="Calibri"/>
        </w:rPr>
      </w:pPr>
      <w:r w:rsidRPr="00B17C8E">
        <w:rPr>
          <w:rFonts w:ascii="Calibri"/>
        </w:rPr>
        <w:t>18</w:t>
      </w:r>
      <w:r w:rsidRPr="00B17C8E">
        <w:rPr>
          <w:rFonts w:ascii="Calibri"/>
        </w:rPr>
        <w:tab/>
        <w:t xml:space="preserve">Nadeau K, McDonald-Hyman C, Noth EM, </w:t>
      </w:r>
      <w:r w:rsidRPr="00B17C8E">
        <w:rPr>
          <w:rFonts w:ascii="Calibri"/>
          <w:i/>
          <w:iCs/>
        </w:rPr>
        <w:t>et al.</w:t>
      </w:r>
      <w:r w:rsidRPr="00B17C8E">
        <w:rPr>
          <w:rFonts w:ascii="Calibri"/>
        </w:rPr>
        <w:t xml:space="preserve"> Ambient air pollution impairs regulatory T-cell function in asthma. </w:t>
      </w:r>
      <w:r w:rsidRPr="00B17C8E">
        <w:rPr>
          <w:rFonts w:ascii="Calibri"/>
          <w:i/>
          <w:iCs/>
        </w:rPr>
        <w:t>J Allergy Clin Immunol</w:t>
      </w:r>
      <w:r w:rsidRPr="00B17C8E">
        <w:rPr>
          <w:rFonts w:ascii="Calibri"/>
        </w:rPr>
        <w:t xml:space="preserve"> 2010; </w:t>
      </w:r>
      <w:r w:rsidRPr="00B17C8E">
        <w:rPr>
          <w:rFonts w:ascii="Calibri"/>
          <w:b/>
          <w:bCs/>
        </w:rPr>
        <w:t>126</w:t>
      </w:r>
      <w:r w:rsidRPr="00B17C8E">
        <w:rPr>
          <w:rFonts w:ascii="Calibri"/>
        </w:rPr>
        <w:t>: 845–852.e10.</w:t>
      </w:r>
    </w:p>
    <w:p w14:paraId="547986A2" w14:textId="77777777" w:rsidR="00BC58EC" w:rsidRPr="00B17C8E" w:rsidRDefault="00BC58EC" w:rsidP="00BC58EC">
      <w:pPr>
        <w:pStyle w:val="Bibliography"/>
        <w:rPr>
          <w:rFonts w:ascii="Calibri"/>
        </w:rPr>
      </w:pPr>
      <w:r w:rsidRPr="00B17C8E">
        <w:rPr>
          <w:rFonts w:ascii="Calibri"/>
        </w:rPr>
        <w:t>19</w:t>
      </w:r>
      <w:r w:rsidRPr="00B17C8E">
        <w:rPr>
          <w:rFonts w:ascii="Calibri"/>
        </w:rPr>
        <w:tab/>
        <w:t xml:space="preserve">Arathimos R, Suderman M, Sharp GC, </w:t>
      </w:r>
      <w:r w:rsidRPr="00B17C8E">
        <w:rPr>
          <w:rFonts w:ascii="Calibri"/>
          <w:i/>
          <w:iCs/>
        </w:rPr>
        <w:t>et al.</w:t>
      </w:r>
      <w:r w:rsidRPr="00B17C8E">
        <w:rPr>
          <w:rFonts w:ascii="Calibri"/>
        </w:rPr>
        <w:t xml:space="preserve"> Epigenome-wide association study of asthma and wheeze in childhood and adolescence. </w:t>
      </w:r>
      <w:r w:rsidRPr="00B17C8E">
        <w:rPr>
          <w:rFonts w:ascii="Calibri"/>
          <w:i/>
          <w:iCs/>
        </w:rPr>
        <w:t>Clin Epigenetics</w:t>
      </w:r>
      <w:r w:rsidRPr="00B17C8E">
        <w:rPr>
          <w:rFonts w:ascii="Calibri"/>
        </w:rPr>
        <w:t xml:space="preserve"> 2017; </w:t>
      </w:r>
      <w:r w:rsidRPr="00B17C8E">
        <w:rPr>
          <w:rFonts w:ascii="Calibri"/>
          <w:b/>
          <w:bCs/>
        </w:rPr>
        <w:t>9</w:t>
      </w:r>
      <w:r w:rsidRPr="00B17C8E">
        <w:rPr>
          <w:rFonts w:ascii="Calibri"/>
        </w:rPr>
        <w:t>: 112.</w:t>
      </w:r>
    </w:p>
    <w:p w14:paraId="552ECB51" w14:textId="77777777" w:rsidR="00BC58EC" w:rsidRPr="00B17C8E" w:rsidRDefault="00BC58EC" w:rsidP="00BC58EC">
      <w:pPr>
        <w:pStyle w:val="Bibliography"/>
        <w:rPr>
          <w:rFonts w:ascii="Calibri"/>
        </w:rPr>
      </w:pPr>
      <w:r w:rsidRPr="00B17C8E">
        <w:rPr>
          <w:rFonts w:ascii="Calibri"/>
        </w:rPr>
        <w:t>20</w:t>
      </w:r>
      <w:r w:rsidRPr="00B17C8E">
        <w:rPr>
          <w:rFonts w:ascii="Calibri"/>
        </w:rPr>
        <w:tab/>
        <w:t xml:space="preserve">Chen W, Wang T, Pino-Yanes M, </w:t>
      </w:r>
      <w:r w:rsidRPr="00B17C8E">
        <w:rPr>
          <w:rFonts w:ascii="Calibri"/>
          <w:i/>
          <w:iCs/>
        </w:rPr>
        <w:t>et al.</w:t>
      </w:r>
      <w:r w:rsidRPr="00B17C8E">
        <w:rPr>
          <w:rFonts w:ascii="Calibri"/>
        </w:rPr>
        <w:t xml:space="preserve"> An epigenome-wide association study of total serum IgE in Hispanic children. </w:t>
      </w:r>
      <w:r w:rsidRPr="00B17C8E">
        <w:rPr>
          <w:rFonts w:ascii="Calibri"/>
          <w:i/>
          <w:iCs/>
        </w:rPr>
        <w:t>J Allergy Clin Immunol</w:t>
      </w:r>
      <w:r w:rsidRPr="00B17C8E">
        <w:rPr>
          <w:rFonts w:ascii="Calibri"/>
        </w:rPr>
        <w:t xml:space="preserve"> DOI:10.1016/j.jaci.2016.11.030.</w:t>
      </w:r>
    </w:p>
    <w:p w14:paraId="7F3AD3CA" w14:textId="77777777" w:rsidR="00BC58EC" w:rsidRPr="00B17C8E" w:rsidRDefault="00BC58EC" w:rsidP="00BC58EC">
      <w:pPr>
        <w:pStyle w:val="Bibliography"/>
        <w:rPr>
          <w:rFonts w:ascii="Calibri"/>
        </w:rPr>
      </w:pPr>
      <w:r w:rsidRPr="00B17C8E">
        <w:rPr>
          <w:rFonts w:ascii="Calibri"/>
        </w:rPr>
        <w:t>21</w:t>
      </w:r>
      <w:r w:rsidRPr="00B17C8E">
        <w:rPr>
          <w:rFonts w:ascii="Calibri"/>
        </w:rPr>
        <w:tab/>
        <w:t xml:space="preserve">Bousquet J, Anto J, Auffray C, </w:t>
      </w:r>
      <w:r w:rsidRPr="00B17C8E">
        <w:rPr>
          <w:rFonts w:ascii="Calibri"/>
          <w:i/>
          <w:iCs/>
        </w:rPr>
        <w:t>et al.</w:t>
      </w:r>
      <w:r w:rsidRPr="00B17C8E">
        <w:rPr>
          <w:rFonts w:ascii="Calibri"/>
        </w:rPr>
        <w:t xml:space="preserve"> MeDALL (Mechanisms of the Development of ALLergy): an integrated approach from phenotypes to systems medicine. </w:t>
      </w:r>
      <w:r w:rsidRPr="00B17C8E">
        <w:rPr>
          <w:rFonts w:ascii="Calibri"/>
          <w:i/>
          <w:iCs/>
        </w:rPr>
        <w:t>Allergy</w:t>
      </w:r>
      <w:r w:rsidRPr="00B17C8E">
        <w:rPr>
          <w:rFonts w:ascii="Calibri"/>
        </w:rPr>
        <w:t xml:space="preserve"> 2011; </w:t>
      </w:r>
      <w:r w:rsidRPr="00B17C8E">
        <w:rPr>
          <w:rFonts w:ascii="Calibri"/>
          <w:b/>
          <w:bCs/>
        </w:rPr>
        <w:t>66</w:t>
      </w:r>
      <w:r w:rsidRPr="00B17C8E">
        <w:rPr>
          <w:rFonts w:ascii="Calibri"/>
        </w:rPr>
        <w:t>: 596–604.</w:t>
      </w:r>
    </w:p>
    <w:p w14:paraId="0EDBE5C5" w14:textId="77777777" w:rsidR="00BC58EC" w:rsidRPr="00B17C8E" w:rsidRDefault="00BC58EC" w:rsidP="00BC58EC">
      <w:pPr>
        <w:pStyle w:val="Bibliography"/>
        <w:rPr>
          <w:rFonts w:ascii="Calibri"/>
        </w:rPr>
      </w:pPr>
      <w:r w:rsidRPr="00B17C8E">
        <w:rPr>
          <w:rFonts w:ascii="Calibri"/>
        </w:rPr>
        <w:t>22</w:t>
      </w:r>
      <w:r w:rsidRPr="00B17C8E">
        <w:rPr>
          <w:rFonts w:ascii="Calibri"/>
        </w:rPr>
        <w:tab/>
        <w:t xml:space="preserve">Pinart M, Benet M, Annesi-Maesano I, </w:t>
      </w:r>
      <w:r w:rsidRPr="00B17C8E">
        <w:rPr>
          <w:rFonts w:ascii="Calibri"/>
          <w:i/>
          <w:iCs/>
        </w:rPr>
        <w:t>et al.</w:t>
      </w:r>
      <w:r w:rsidRPr="00B17C8E">
        <w:rPr>
          <w:rFonts w:ascii="Calibri"/>
        </w:rPr>
        <w:t xml:space="preserve"> Comorbidity of eczema, rhinitis, and asthma in IgE-sensitised and non-IgE-sensitised children in MeDALL: a population-based cohort study. </w:t>
      </w:r>
      <w:r w:rsidRPr="00B17C8E">
        <w:rPr>
          <w:rFonts w:ascii="Calibri"/>
          <w:i/>
          <w:iCs/>
        </w:rPr>
        <w:t>Lancet Respir Med</w:t>
      </w:r>
      <w:r w:rsidRPr="00B17C8E">
        <w:rPr>
          <w:rFonts w:ascii="Calibri"/>
        </w:rPr>
        <w:t xml:space="preserve"> 2014; </w:t>
      </w:r>
      <w:r w:rsidRPr="00B17C8E">
        <w:rPr>
          <w:rFonts w:ascii="Calibri"/>
          <w:b/>
          <w:bCs/>
        </w:rPr>
        <w:t>2</w:t>
      </w:r>
      <w:r w:rsidRPr="00B17C8E">
        <w:rPr>
          <w:rFonts w:ascii="Calibri"/>
        </w:rPr>
        <w:t>: 131–40.</w:t>
      </w:r>
    </w:p>
    <w:p w14:paraId="250A73EF" w14:textId="77777777" w:rsidR="00BC58EC" w:rsidRPr="00B17C8E" w:rsidRDefault="00BC58EC" w:rsidP="00BC58EC">
      <w:pPr>
        <w:pStyle w:val="Bibliography"/>
        <w:rPr>
          <w:rFonts w:ascii="Calibri"/>
        </w:rPr>
      </w:pPr>
      <w:r w:rsidRPr="00B17C8E">
        <w:rPr>
          <w:rFonts w:ascii="Calibri"/>
        </w:rPr>
        <w:t>23</w:t>
      </w:r>
      <w:r w:rsidRPr="00B17C8E">
        <w:rPr>
          <w:rFonts w:ascii="Calibri"/>
        </w:rPr>
        <w:tab/>
        <w:t xml:space="preserve">Laprise C. The Saguenay-Lac-Saint-Jean asthma familial collection: the genetics of asthma in a young founder population. </w:t>
      </w:r>
      <w:r w:rsidRPr="00B17C8E">
        <w:rPr>
          <w:rFonts w:ascii="Calibri"/>
          <w:i/>
          <w:iCs/>
        </w:rPr>
        <w:t>Genes Immun</w:t>
      </w:r>
      <w:r w:rsidRPr="00B17C8E">
        <w:rPr>
          <w:rFonts w:ascii="Calibri"/>
        </w:rPr>
        <w:t xml:space="preserve"> 2014; </w:t>
      </w:r>
      <w:r w:rsidRPr="00B17C8E">
        <w:rPr>
          <w:rFonts w:ascii="Calibri"/>
          <w:b/>
          <w:bCs/>
        </w:rPr>
        <w:t>15</w:t>
      </w:r>
      <w:r w:rsidRPr="00B17C8E">
        <w:rPr>
          <w:rFonts w:ascii="Calibri"/>
        </w:rPr>
        <w:t>: 247–55.</w:t>
      </w:r>
    </w:p>
    <w:p w14:paraId="1D0E6899" w14:textId="77777777" w:rsidR="00BC58EC" w:rsidRPr="00B17C8E" w:rsidRDefault="00BC58EC" w:rsidP="00BC58EC">
      <w:pPr>
        <w:pStyle w:val="Bibliography"/>
        <w:rPr>
          <w:rFonts w:ascii="Calibri"/>
        </w:rPr>
      </w:pPr>
      <w:r w:rsidRPr="00B17C8E">
        <w:rPr>
          <w:rFonts w:ascii="Calibri"/>
        </w:rPr>
        <w:lastRenderedPageBreak/>
        <w:t>24</w:t>
      </w:r>
      <w:r w:rsidRPr="00B17C8E">
        <w:rPr>
          <w:rFonts w:ascii="Calibri"/>
        </w:rPr>
        <w:tab/>
        <w:t xml:space="preserve">Willer CJ, Li Y, Abecasis GR. METAL: fast and efficient meta-analysis of genomewide association scans. </w:t>
      </w:r>
      <w:r w:rsidRPr="00B17C8E">
        <w:rPr>
          <w:rFonts w:ascii="Calibri"/>
          <w:i/>
          <w:iCs/>
        </w:rPr>
        <w:t>Bioinformatics</w:t>
      </w:r>
      <w:r w:rsidRPr="00B17C8E">
        <w:rPr>
          <w:rFonts w:ascii="Calibri"/>
        </w:rPr>
        <w:t xml:space="preserve"> 2010; </w:t>
      </w:r>
      <w:r w:rsidRPr="00B17C8E">
        <w:rPr>
          <w:rFonts w:ascii="Calibri"/>
          <w:b/>
          <w:bCs/>
        </w:rPr>
        <w:t>26</w:t>
      </w:r>
      <w:r w:rsidRPr="00B17C8E">
        <w:rPr>
          <w:rFonts w:ascii="Calibri"/>
        </w:rPr>
        <w:t>: 2190–1.</w:t>
      </w:r>
    </w:p>
    <w:p w14:paraId="4CCF8814" w14:textId="77777777" w:rsidR="00BC58EC" w:rsidRPr="00B17C8E" w:rsidRDefault="00BC58EC" w:rsidP="00BC58EC">
      <w:pPr>
        <w:pStyle w:val="Bibliography"/>
        <w:rPr>
          <w:rFonts w:ascii="Calibri"/>
        </w:rPr>
      </w:pPr>
      <w:r w:rsidRPr="00B17C8E">
        <w:rPr>
          <w:rFonts w:ascii="Calibri"/>
        </w:rPr>
        <w:t>25</w:t>
      </w:r>
      <w:r w:rsidRPr="00B17C8E">
        <w:rPr>
          <w:rFonts w:ascii="Calibri"/>
        </w:rPr>
        <w:tab/>
        <w:t xml:space="preserve">Viechtbauer W. Conducting Meta-Analyses in </w:t>
      </w:r>
      <w:r w:rsidRPr="00B17C8E">
        <w:rPr>
          <w:rFonts w:ascii="Calibri"/>
          <w:i/>
          <w:iCs/>
        </w:rPr>
        <w:t>R</w:t>
      </w:r>
      <w:r w:rsidRPr="00B17C8E">
        <w:rPr>
          <w:rFonts w:ascii="Calibri"/>
        </w:rPr>
        <w:t xml:space="preserve"> with the </w:t>
      </w:r>
      <w:r w:rsidRPr="00B17C8E">
        <w:rPr>
          <w:rFonts w:ascii="Calibri"/>
          <w:b/>
          <w:bCs/>
        </w:rPr>
        <w:t>metafor</w:t>
      </w:r>
      <w:r w:rsidRPr="00B17C8E">
        <w:rPr>
          <w:rFonts w:ascii="Calibri"/>
        </w:rPr>
        <w:t xml:space="preserve"> Package. </w:t>
      </w:r>
      <w:r w:rsidRPr="00B17C8E">
        <w:rPr>
          <w:rFonts w:ascii="Calibri"/>
          <w:i/>
          <w:iCs/>
        </w:rPr>
        <w:t>J Stat Softw</w:t>
      </w:r>
      <w:r w:rsidRPr="00B17C8E">
        <w:rPr>
          <w:rFonts w:ascii="Calibri"/>
        </w:rPr>
        <w:t xml:space="preserve"> 2010; </w:t>
      </w:r>
      <w:r w:rsidRPr="00B17C8E">
        <w:rPr>
          <w:rFonts w:ascii="Calibri"/>
          <w:b/>
          <w:bCs/>
        </w:rPr>
        <w:t>36</w:t>
      </w:r>
      <w:r w:rsidRPr="00B17C8E">
        <w:rPr>
          <w:rFonts w:ascii="Calibri"/>
        </w:rPr>
        <w:t>. DOI:10.18637/jss.v036.i03.</w:t>
      </w:r>
    </w:p>
    <w:p w14:paraId="50A44094" w14:textId="77777777" w:rsidR="00BC58EC" w:rsidRPr="00B17C8E" w:rsidRDefault="00BC58EC" w:rsidP="00BC58EC">
      <w:pPr>
        <w:pStyle w:val="Bibliography"/>
        <w:rPr>
          <w:rFonts w:ascii="Calibri"/>
        </w:rPr>
      </w:pPr>
      <w:r w:rsidRPr="00B17C8E">
        <w:rPr>
          <w:rFonts w:ascii="Calibri"/>
        </w:rPr>
        <w:t>26</w:t>
      </w:r>
      <w:r w:rsidRPr="00B17C8E">
        <w:rPr>
          <w:rFonts w:ascii="Calibri"/>
        </w:rPr>
        <w:tab/>
        <w:t xml:space="preserve">Gref A, Merid SK, Gruzieva O, </w:t>
      </w:r>
      <w:r w:rsidRPr="00B17C8E">
        <w:rPr>
          <w:rFonts w:ascii="Calibri"/>
          <w:i/>
          <w:iCs/>
        </w:rPr>
        <w:t>et al.</w:t>
      </w:r>
      <w:r w:rsidRPr="00B17C8E">
        <w:rPr>
          <w:rFonts w:ascii="Calibri"/>
        </w:rPr>
        <w:t xml:space="preserve"> Genome-Wide Interaction Analysis of Air Pollution Exposure and Childhood Asthma with Functional Follow-up. </w:t>
      </w:r>
      <w:r w:rsidRPr="00B17C8E">
        <w:rPr>
          <w:rFonts w:ascii="Calibri"/>
          <w:i/>
          <w:iCs/>
        </w:rPr>
        <w:t>Am J Respir Crit Care Med</w:t>
      </w:r>
      <w:r w:rsidRPr="00B17C8E">
        <w:rPr>
          <w:rFonts w:ascii="Calibri"/>
        </w:rPr>
        <w:t xml:space="preserve"> 2017; </w:t>
      </w:r>
      <w:r w:rsidRPr="00B17C8E">
        <w:rPr>
          <w:rFonts w:ascii="Calibri"/>
          <w:b/>
          <w:bCs/>
        </w:rPr>
        <w:t>195</w:t>
      </w:r>
      <w:r w:rsidRPr="00B17C8E">
        <w:rPr>
          <w:rFonts w:ascii="Calibri"/>
        </w:rPr>
        <w:t>: 1373–83.</w:t>
      </w:r>
    </w:p>
    <w:p w14:paraId="484E5B63" w14:textId="77777777" w:rsidR="00BC58EC" w:rsidRPr="00B17C8E" w:rsidRDefault="00BC58EC" w:rsidP="00BC58EC">
      <w:pPr>
        <w:pStyle w:val="Bibliography"/>
        <w:rPr>
          <w:rFonts w:ascii="Calibri"/>
        </w:rPr>
      </w:pPr>
      <w:r w:rsidRPr="00B17C8E">
        <w:rPr>
          <w:rFonts w:ascii="Calibri"/>
        </w:rPr>
        <w:t>27</w:t>
      </w:r>
      <w:r w:rsidRPr="00B17C8E">
        <w:rPr>
          <w:rFonts w:ascii="Calibri"/>
        </w:rPr>
        <w:tab/>
        <w:t xml:space="preserve">McLean CY, Bristor D, Hiller M, </w:t>
      </w:r>
      <w:r w:rsidRPr="00B17C8E">
        <w:rPr>
          <w:rFonts w:ascii="Calibri"/>
          <w:i/>
          <w:iCs/>
        </w:rPr>
        <w:t>et al.</w:t>
      </w:r>
      <w:r w:rsidRPr="00B17C8E">
        <w:rPr>
          <w:rFonts w:ascii="Calibri"/>
        </w:rPr>
        <w:t xml:space="preserve"> GREAT improves functional interpretation of cis-regulatory regions. </w:t>
      </w:r>
      <w:r w:rsidRPr="00B17C8E">
        <w:rPr>
          <w:rFonts w:ascii="Calibri"/>
          <w:i/>
          <w:iCs/>
        </w:rPr>
        <w:t>Nat Biotechnol</w:t>
      </w:r>
      <w:r w:rsidRPr="00B17C8E">
        <w:rPr>
          <w:rFonts w:ascii="Calibri"/>
        </w:rPr>
        <w:t xml:space="preserve"> 2010; </w:t>
      </w:r>
      <w:r w:rsidRPr="00B17C8E">
        <w:rPr>
          <w:rFonts w:ascii="Calibri"/>
          <w:b/>
          <w:bCs/>
        </w:rPr>
        <w:t>28</w:t>
      </w:r>
      <w:r w:rsidRPr="00B17C8E">
        <w:rPr>
          <w:rFonts w:ascii="Calibri"/>
        </w:rPr>
        <w:t>: 495–501.</w:t>
      </w:r>
    </w:p>
    <w:p w14:paraId="0114B4D8" w14:textId="77777777" w:rsidR="00BC58EC" w:rsidRPr="00B17C8E" w:rsidRDefault="00BC58EC" w:rsidP="00BC58EC">
      <w:pPr>
        <w:pStyle w:val="Bibliography"/>
        <w:rPr>
          <w:rFonts w:ascii="Calibri"/>
        </w:rPr>
      </w:pPr>
      <w:r w:rsidRPr="00B17C8E">
        <w:rPr>
          <w:rFonts w:ascii="Calibri"/>
        </w:rPr>
        <w:t>28</w:t>
      </w:r>
      <w:r w:rsidRPr="00B17C8E">
        <w:rPr>
          <w:rFonts w:ascii="Calibri"/>
        </w:rPr>
        <w:tab/>
        <w:t xml:space="preserve">Kundaje A, Meuleman W, Ernst J, Bilenky M, Yen A. Integrative analysis of 111 reference human epigenomes. </w:t>
      </w:r>
      <w:r w:rsidRPr="00B17C8E">
        <w:rPr>
          <w:rFonts w:ascii="Calibri"/>
          <w:i/>
          <w:iCs/>
        </w:rPr>
        <w:t>Nature</w:t>
      </w:r>
      <w:r w:rsidRPr="00B17C8E">
        <w:rPr>
          <w:rFonts w:ascii="Calibri"/>
        </w:rPr>
        <w:t xml:space="preserve"> 2015; </w:t>
      </w:r>
      <w:r w:rsidRPr="00B17C8E">
        <w:rPr>
          <w:rFonts w:ascii="Calibri"/>
          <w:b/>
          <w:bCs/>
        </w:rPr>
        <w:t>518</w:t>
      </w:r>
      <w:r w:rsidRPr="00B17C8E">
        <w:rPr>
          <w:rFonts w:ascii="Calibri"/>
        </w:rPr>
        <w:t>. DOI:10.1038/nature14248.</w:t>
      </w:r>
    </w:p>
    <w:p w14:paraId="126A67B6" w14:textId="77777777" w:rsidR="00BC58EC" w:rsidRPr="00B17C8E" w:rsidRDefault="00BC58EC" w:rsidP="00BC58EC">
      <w:pPr>
        <w:pStyle w:val="Bibliography"/>
        <w:rPr>
          <w:rFonts w:ascii="Calibri"/>
        </w:rPr>
      </w:pPr>
      <w:r w:rsidRPr="00B17C8E">
        <w:rPr>
          <w:rFonts w:ascii="Calibri"/>
        </w:rPr>
        <w:t>29</w:t>
      </w:r>
      <w:r w:rsidRPr="00B17C8E">
        <w:rPr>
          <w:rFonts w:ascii="Calibri"/>
        </w:rPr>
        <w:tab/>
        <w:t xml:space="preserve">Aguirre-Gamboa R, Joosten I, Urbano PCM, </w:t>
      </w:r>
      <w:r w:rsidRPr="00B17C8E">
        <w:rPr>
          <w:rFonts w:ascii="Calibri"/>
          <w:i/>
          <w:iCs/>
        </w:rPr>
        <w:t>et al.</w:t>
      </w:r>
      <w:r w:rsidRPr="00B17C8E">
        <w:rPr>
          <w:rFonts w:ascii="Calibri"/>
        </w:rPr>
        <w:t xml:space="preserve"> Differential Effects of Environmental and Genetic Factors on T and B Cell Immune Traits. </w:t>
      </w:r>
      <w:r w:rsidRPr="00B17C8E">
        <w:rPr>
          <w:rFonts w:ascii="Calibri"/>
          <w:i/>
          <w:iCs/>
        </w:rPr>
        <w:t>Cell Rep</w:t>
      </w:r>
      <w:r w:rsidRPr="00B17C8E">
        <w:rPr>
          <w:rFonts w:ascii="Calibri"/>
        </w:rPr>
        <w:t xml:space="preserve"> 2016; </w:t>
      </w:r>
      <w:r w:rsidRPr="00B17C8E">
        <w:rPr>
          <w:rFonts w:ascii="Calibri"/>
          <w:b/>
          <w:bCs/>
        </w:rPr>
        <w:t>17</w:t>
      </w:r>
      <w:r w:rsidRPr="00B17C8E">
        <w:rPr>
          <w:rFonts w:ascii="Calibri"/>
        </w:rPr>
        <w:t>: 2474–87.</w:t>
      </w:r>
    </w:p>
    <w:p w14:paraId="17196F29" w14:textId="77777777" w:rsidR="00BC58EC" w:rsidRPr="00B17C8E" w:rsidRDefault="00BC58EC" w:rsidP="00BC58EC">
      <w:pPr>
        <w:pStyle w:val="Bibliography"/>
        <w:rPr>
          <w:rFonts w:ascii="Calibri"/>
        </w:rPr>
      </w:pPr>
      <w:r w:rsidRPr="00B17C8E">
        <w:rPr>
          <w:rFonts w:ascii="Calibri"/>
        </w:rPr>
        <w:t>30</w:t>
      </w:r>
      <w:r w:rsidRPr="00B17C8E">
        <w:rPr>
          <w:rFonts w:ascii="Calibri"/>
        </w:rPr>
        <w:tab/>
        <w:t xml:space="preserve">Paternoster L, Standl M, Chen C-M, </w:t>
      </w:r>
      <w:r w:rsidRPr="00B17C8E">
        <w:rPr>
          <w:rFonts w:ascii="Calibri"/>
          <w:i/>
          <w:iCs/>
        </w:rPr>
        <w:t>et al.</w:t>
      </w:r>
      <w:r w:rsidRPr="00B17C8E">
        <w:rPr>
          <w:rFonts w:ascii="Calibri"/>
        </w:rPr>
        <w:t xml:space="preserve"> Meta-analysis of genome-wide association studies identifies three new risk loci for atopic dermatitis. </w:t>
      </w:r>
      <w:r w:rsidRPr="00B17C8E">
        <w:rPr>
          <w:rFonts w:ascii="Calibri"/>
          <w:i/>
          <w:iCs/>
        </w:rPr>
        <w:t>Nat Genet</w:t>
      </w:r>
      <w:r w:rsidRPr="00B17C8E">
        <w:rPr>
          <w:rFonts w:ascii="Calibri"/>
        </w:rPr>
        <w:t xml:space="preserve"> 2012; </w:t>
      </w:r>
      <w:r w:rsidRPr="00B17C8E">
        <w:rPr>
          <w:rFonts w:ascii="Calibri"/>
          <w:b/>
          <w:bCs/>
        </w:rPr>
        <w:t>44</w:t>
      </w:r>
      <w:r w:rsidRPr="00B17C8E">
        <w:rPr>
          <w:rFonts w:ascii="Calibri"/>
        </w:rPr>
        <w:t>: 187–92.</w:t>
      </w:r>
    </w:p>
    <w:p w14:paraId="45CA4628" w14:textId="77777777" w:rsidR="00BC58EC" w:rsidRPr="00B17C8E" w:rsidRDefault="00BC58EC" w:rsidP="00BC58EC">
      <w:pPr>
        <w:pStyle w:val="Bibliography"/>
        <w:rPr>
          <w:rFonts w:ascii="Calibri"/>
        </w:rPr>
      </w:pPr>
      <w:r w:rsidRPr="00B17C8E">
        <w:rPr>
          <w:rFonts w:ascii="Calibri"/>
        </w:rPr>
        <w:t>31</w:t>
      </w:r>
      <w:r w:rsidRPr="00B17C8E">
        <w:rPr>
          <w:rFonts w:ascii="Calibri"/>
        </w:rPr>
        <w:tab/>
        <w:t xml:space="preserve">Reinius LE, Acevedo N, Joerink M, Pershagen G, Dahlen SE, Greco D. Differential DNA methylation in purified human blood cells: implications for cell lineage and studies on disease susceptibility. </w:t>
      </w:r>
      <w:r w:rsidRPr="00B17C8E">
        <w:rPr>
          <w:rFonts w:ascii="Calibri"/>
          <w:i/>
          <w:iCs/>
        </w:rPr>
        <w:t>PLoS One</w:t>
      </w:r>
      <w:r w:rsidRPr="00B17C8E">
        <w:rPr>
          <w:rFonts w:ascii="Calibri"/>
        </w:rPr>
        <w:t xml:space="preserve"> 2012; </w:t>
      </w:r>
      <w:r w:rsidRPr="00B17C8E">
        <w:rPr>
          <w:rFonts w:ascii="Calibri"/>
          <w:b/>
          <w:bCs/>
        </w:rPr>
        <w:t>7</w:t>
      </w:r>
      <w:r w:rsidRPr="00B17C8E">
        <w:rPr>
          <w:rFonts w:ascii="Calibri"/>
        </w:rPr>
        <w:t>. DOI:10.1371/journal.pone.0041361.</w:t>
      </w:r>
    </w:p>
    <w:p w14:paraId="7BF24EF2" w14:textId="77777777" w:rsidR="00BC58EC" w:rsidRPr="00B17C8E" w:rsidRDefault="00BC58EC" w:rsidP="00BC58EC">
      <w:pPr>
        <w:pStyle w:val="Bibliography"/>
        <w:rPr>
          <w:rFonts w:ascii="Calibri"/>
        </w:rPr>
      </w:pPr>
      <w:r w:rsidRPr="00B17C8E">
        <w:rPr>
          <w:rFonts w:ascii="Calibri"/>
        </w:rPr>
        <w:t>32</w:t>
      </w:r>
      <w:r w:rsidRPr="00B17C8E">
        <w:rPr>
          <w:rFonts w:ascii="Calibri"/>
        </w:rPr>
        <w:tab/>
        <w:t xml:space="preserve">Bonder MJ, Luijk R, Zhernakova DV, </w:t>
      </w:r>
      <w:r w:rsidRPr="00B17C8E">
        <w:rPr>
          <w:rFonts w:ascii="Calibri"/>
          <w:i/>
          <w:iCs/>
        </w:rPr>
        <w:t>et al.</w:t>
      </w:r>
      <w:r w:rsidRPr="00B17C8E">
        <w:rPr>
          <w:rFonts w:ascii="Calibri"/>
        </w:rPr>
        <w:t xml:space="preserve"> Disease variants alter transcription factor levels and methylation of their binding sites. </w:t>
      </w:r>
      <w:r w:rsidRPr="00B17C8E">
        <w:rPr>
          <w:rFonts w:ascii="Calibri"/>
          <w:i/>
          <w:iCs/>
        </w:rPr>
        <w:t>Nat Genet</w:t>
      </w:r>
      <w:r w:rsidRPr="00B17C8E">
        <w:rPr>
          <w:rFonts w:ascii="Calibri"/>
        </w:rPr>
        <w:t xml:space="preserve"> 2017; </w:t>
      </w:r>
      <w:r w:rsidRPr="00B17C8E">
        <w:rPr>
          <w:rFonts w:ascii="Calibri"/>
          <w:b/>
          <w:bCs/>
        </w:rPr>
        <w:t>49</w:t>
      </w:r>
      <w:r w:rsidRPr="00B17C8E">
        <w:rPr>
          <w:rFonts w:ascii="Calibri"/>
        </w:rPr>
        <w:t>: 131–8.</w:t>
      </w:r>
    </w:p>
    <w:p w14:paraId="19CB9D57" w14:textId="77777777" w:rsidR="00BC58EC" w:rsidRPr="00B17C8E" w:rsidRDefault="00BC58EC" w:rsidP="00BC58EC">
      <w:pPr>
        <w:pStyle w:val="Bibliography"/>
        <w:rPr>
          <w:rFonts w:ascii="Calibri"/>
        </w:rPr>
      </w:pPr>
      <w:r w:rsidRPr="00B17C8E">
        <w:rPr>
          <w:rFonts w:ascii="Calibri"/>
        </w:rPr>
        <w:t>33</w:t>
      </w:r>
      <w:r w:rsidRPr="00B17C8E">
        <w:rPr>
          <w:rFonts w:ascii="Calibri"/>
        </w:rPr>
        <w:tab/>
        <w:t xml:space="preserve">Astle WJ, Elding H, Jiang T, </w:t>
      </w:r>
      <w:r w:rsidRPr="00B17C8E">
        <w:rPr>
          <w:rFonts w:ascii="Calibri"/>
          <w:i/>
          <w:iCs/>
        </w:rPr>
        <w:t>et al.</w:t>
      </w:r>
      <w:r w:rsidRPr="00B17C8E">
        <w:rPr>
          <w:rFonts w:ascii="Calibri"/>
        </w:rPr>
        <w:t xml:space="preserve"> The Allelic Landscape of Human Blood Cell Trait Variation and Links to Common Complex Disease. </w:t>
      </w:r>
      <w:r w:rsidRPr="00B17C8E">
        <w:rPr>
          <w:rFonts w:ascii="Calibri"/>
          <w:i/>
          <w:iCs/>
        </w:rPr>
        <w:t>Cell</w:t>
      </w:r>
      <w:r w:rsidRPr="00B17C8E">
        <w:rPr>
          <w:rFonts w:ascii="Calibri"/>
        </w:rPr>
        <w:t xml:space="preserve">; </w:t>
      </w:r>
      <w:r w:rsidRPr="00B17C8E">
        <w:rPr>
          <w:rFonts w:ascii="Calibri"/>
          <w:b/>
          <w:bCs/>
        </w:rPr>
        <w:t>167</w:t>
      </w:r>
      <w:r w:rsidRPr="00B17C8E">
        <w:rPr>
          <w:rFonts w:ascii="Calibri"/>
        </w:rPr>
        <w:t>: 1415–1429.e19.</w:t>
      </w:r>
    </w:p>
    <w:p w14:paraId="335FDD29" w14:textId="77777777" w:rsidR="00BC58EC" w:rsidRPr="00B17C8E" w:rsidRDefault="00BC58EC" w:rsidP="00BC58EC">
      <w:pPr>
        <w:pStyle w:val="Bibliography"/>
        <w:rPr>
          <w:rFonts w:ascii="Calibri"/>
        </w:rPr>
      </w:pPr>
      <w:r w:rsidRPr="00B17C8E">
        <w:rPr>
          <w:rFonts w:ascii="Calibri"/>
        </w:rPr>
        <w:t>34</w:t>
      </w:r>
      <w:r w:rsidRPr="00B17C8E">
        <w:rPr>
          <w:rFonts w:ascii="Calibri"/>
        </w:rPr>
        <w:tab/>
        <w:t xml:space="preserve">Heinz S, Romanoski CE, Benner C, Glass CK. The selection and function of cell type-specific enhancers. </w:t>
      </w:r>
      <w:r w:rsidRPr="00B17C8E">
        <w:rPr>
          <w:rFonts w:ascii="Calibri"/>
          <w:i/>
          <w:iCs/>
        </w:rPr>
        <w:t>Nat Rev Mol Cell Biol</w:t>
      </w:r>
      <w:r w:rsidRPr="00B17C8E">
        <w:rPr>
          <w:rFonts w:ascii="Calibri"/>
        </w:rPr>
        <w:t xml:space="preserve"> 2015; </w:t>
      </w:r>
      <w:r w:rsidRPr="00B17C8E">
        <w:rPr>
          <w:rFonts w:ascii="Calibri"/>
          <w:b/>
          <w:bCs/>
        </w:rPr>
        <w:t>16</w:t>
      </w:r>
      <w:r w:rsidRPr="00B17C8E">
        <w:rPr>
          <w:rFonts w:ascii="Calibri"/>
        </w:rPr>
        <w:t>: 144–54.</w:t>
      </w:r>
    </w:p>
    <w:p w14:paraId="7FB43D77" w14:textId="77777777" w:rsidR="00BC58EC" w:rsidRPr="00B17C8E" w:rsidRDefault="00BC58EC" w:rsidP="00BC58EC">
      <w:pPr>
        <w:pStyle w:val="Bibliography"/>
        <w:rPr>
          <w:rFonts w:ascii="Calibri"/>
        </w:rPr>
      </w:pPr>
      <w:r w:rsidRPr="00B17C8E">
        <w:rPr>
          <w:rFonts w:ascii="Calibri"/>
        </w:rPr>
        <w:t>35</w:t>
      </w:r>
      <w:r w:rsidRPr="00B17C8E">
        <w:rPr>
          <w:rFonts w:ascii="Calibri"/>
        </w:rPr>
        <w:tab/>
        <w:t xml:space="preserve">Choy DF, Jia G, Abbas AR, </w:t>
      </w:r>
      <w:r w:rsidRPr="00B17C8E">
        <w:rPr>
          <w:rFonts w:ascii="Calibri"/>
          <w:i/>
          <w:iCs/>
        </w:rPr>
        <w:t>et al.</w:t>
      </w:r>
      <w:r w:rsidRPr="00B17C8E">
        <w:rPr>
          <w:rFonts w:ascii="Calibri"/>
        </w:rPr>
        <w:t xml:space="preserve"> Peripheral blood gene expression predicts clinical benefit from anti–IL-13 in asthma. </w:t>
      </w:r>
      <w:r w:rsidRPr="00B17C8E">
        <w:rPr>
          <w:rFonts w:ascii="Calibri"/>
          <w:i/>
          <w:iCs/>
        </w:rPr>
        <w:t>J Allergy Clin Immunol</w:t>
      </w:r>
      <w:r w:rsidRPr="00B17C8E">
        <w:rPr>
          <w:rFonts w:ascii="Calibri"/>
        </w:rPr>
        <w:t xml:space="preserve">; </w:t>
      </w:r>
      <w:r w:rsidRPr="00B17C8E">
        <w:rPr>
          <w:rFonts w:ascii="Calibri"/>
          <w:b/>
          <w:bCs/>
        </w:rPr>
        <w:t>138</w:t>
      </w:r>
      <w:r w:rsidRPr="00B17C8E">
        <w:rPr>
          <w:rFonts w:ascii="Calibri"/>
        </w:rPr>
        <w:t>: 1230–1233.e8.</w:t>
      </w:r>
    </w:p>
    <w:p w14:paraId="40A6FAB0" w14:textId="77777777" w:rsidR="00BC58EC" w:rsidRPr="00B17C8E" w:rsidRDefault="00BC58EC" w:rsidP="00BC58EC">
      <w:pPr>
        <w:pStyle w:val="Bibliography"/>
        <w:rPr>
          <w:rFonts w:ascii="Calibri"/>
        </w:rPr>
      </w:pPr>
      <w:r w:rsidRPr="00B17C8E">
        <w:rPr>
          <w:rFonts w:ascii="Calibri"/>
        </w:rPr>
        <w:t>36</w:t>
      </w:r>
      <w:r w:rsidRPr="00B17C8E">
        <w:rPr>
          <w:rFonts w:ascii="Calibri"/>
        </w:rPr>
        <w:tab/>
        <w:t xml:space="preserve">Abdelsamed HA, Moustaki A, Fan Y, </w:t>
      </w:r>
      <w:r w:rsidRPr="00B17C8E">
        <w:rPr>
          <w:rFonts w:ascii="Calibri"/>
          <w:i/>
          <w:iCs/>
        </w:rPr>
        <w:t>et al.</w:t>
      </w:r>
      <w:r w:rsidRPr="00B17C8E">
        <w:rPr>
          <w:rFonts w:ascii="Calibri"/>
        </w:rPr>
        <w:t xml:space="preserve"> Human memory CD8 T cell effector potential is epigenetically preserved during in vivo homeostasis. </w:t>
      </w:r>
      <w:r w:rsidRPr="00B17C8E">
        <w:rPr>
          <w:rFonts w:ascii="Calibri"/>
          <w:i/>
          <w:iCs/>
        </w:rPr>
        <w:t>J Exp Med</w:t>
      </w:r>
      <w:r w:rsidRPr="00B17C8E">
        <w:rPr>
          <w:rFonts w:ascii="Calibri"/>
        </w:rPr>
        <w:t xml:space="preserve"> 2017; </w:t>
      </w:r>
      <w:r w:rsidRPr="00B17C8E">
        <w:rPr>
          <w:rFonts w:ascii="Calibri"/>
          <w:b/>
          <w:bCs/>
        </w:rPr>
        <w:t>214</w:t>
      </w:r>
      <w:r w:rsidRPr="00B17C8E">
        <w:rPr>
          <w:rFonts w:ascii="Calibri"/>
        </w:rPr>
        <w:t>: 1593.</w:t>
      </w:r>
    </w:p>
    <w:p w14:paraId="60EC0089" w14:textId="77777777" w:rsidR="00BC58EC" w:rsidRPr="00B17C8E" w:rsidRDefault="00BC58EC" w:rsidP="00BC58EC">
      <w:pPr>
        <w:pStyle w:val="Bibliography"/>
        <w:rPr>
          <w:rFonts w:ascii="Calibri"/>
        </w:rPr>
      </w:pPr>
      <w:r w:rsidRPr="00B17C8E">
        <w:rPr>
          <w:rFonts w:ascii="Calibri"/>
        </w:rPr>
        <w:t>37</w:t>
      </w:r>
      <w:r w:rsidRPr="00B17C8E">
        <w:rPr>
          <w:rFonts w:ascii="Calibri"/>
        </w:rPr>
        <w:tab/>
        <w:t xml:space="preserve">Youngblood B, Hale JS, Ahmed R. Memory CD8 T cell transcriptional plasticity. </w:t>
      </w:r>
      <w:r w:rsidRPr="00B17C8E">
        <w:rPr>
          <w:rFonts w:ascii="Calibri"/>
          <w:i/>
          <w:iCs/>
        </w:rPr>
        <w:t>F1000Prime Rep</w:t>
      </w:r>
      <w:r w:rsidRPr="00B17C8E">
        <w:rPr>
          <w:rFonts w:ascii="Calibri"/>
        </w:rPr>
        <w:t xml:space="preserve"> 2015; </w:t>
      </w:r>
      <w:r w:rsidRPr="00B17C8E">
        <w:rPr>
          <w:rFonts w:ascii="Calibri"/>
          <w:b/>
          <w:bCs/>
        </w:rPr>
        <w:t>7</w:t>
      </w:r>
      <w:r w:rsidRPr="00B17C8E">
        <w:rPr>
          <w:rFonts w:ascii="Calibri"/>
        </w:rPr>
        <w:t>: 38.</w:t>
      </w:r>
    </w:p>
    <w:p w14:paraId="58DD765D" w14:textId="77777777" w:rsidR="00BC58EC" w:rsidRPr="00B17C8E" w:rsidRDefault="00BC58EC" w:rsidP="00BC58EC">
      <w:pPr>
        <w:pStyle w:val="Bibliography"/>
        <w:rPr>
          <w:rFonts w:ascii="Calibri"/>
        </w:rPr>
      </w:pPr>
      <w:r w:rsidRPr="00B17C8E">
        <w:rPr>
          <w:rFonts w:ascii="Calibri"/>
        </w:rPr>
        <w:t>38</w:t>
      </w:r>
      <w:r w:rsidRPr="00B17C8E">
        <w:rPr>
          <w:rFonts w:ascii="Calibri"/>
        </w:rPr>
        <w:tab/>
        <w:t xml:space="preserve">Vogel GF, Klee KMC, Janecke AR, Müller T, Hess MW, Huber LA. Cargo-selective apical exocytosis in epithelial cells is conducted by Myo5B, Slp4a, Vamp7, and Syntaxin 3. </w:t>
      </w:r>
      <w:r w:rsidRPr="00B17C8E">
        <w:rPr>
          <w:rFonts w:ascii="Calibri"/>
          <w:i/>
          <w:iCs/>
        </w:rPr>
        <w:t>J Cell Biol</w:t>
      </w:r>
      <w:r w:rsidRPr="00B17C8E">
        <w:rPr>
          <w:rFonts w:ascii="Calibri"/>
        </w:rPr>
        <w:t xml:space="preserve"> 2015; </w:t>
      </w:r>
      <w:r w:rsidRPr="00B17C8E">
        <w:rPr>
          <w:rFonts w:ascii="Calibri"/>
          <w:b/>
          <w:bCs/>
        </w:rPr>
        <w:t>211</w:t>
      </w:r>
      <w:r w:rsidRPr="00B17C8E">
        <w:rPr>
          <w:rFonts w:ascii="Calibri"/>
        </w:rPr>
        <w:t>: 587.</w:t>
      </w:r>
    </w:p>
    <w:p w14:paraId="4312AB85" w14:textId="77777777" w:rsidR="00BC58EC" w:rsidRPr="00B17C8E" w:rsidRDefault="00BC58EC" w:rsidP="00BC58EC">
      <w:pPr>
        <w:pStyle w:val="Bibliography"/>
        <w:rPr>
          <w:rFonts w:ascii="Calibri"/>
        </w:rPr>
      </w:pPr>
      <w:r w:rsidRPr="00B17C8E">
        <w:rPr>
          <w:rFonts w:ascii="Calibri"/>
        </w:rPr>
        <w:t>39</w:t>
      </w:r>
      <w:r w:rsidRPr="00B17C8E">
        <w:rPr>
          <w:rFonts w:ascii="Calibri"/>
        </w:rPr>
        <w:tab/>
        <w:t xml:space="preserve">Davies DE. Epithelial Barrier Function and Immunity in Asthma. </w:t>
      </w:r>
      <w:r w:rsidRPr="00B17C8E">
        <w:rPr>
          <w:rFonts w:ascii="Calibri"/>
          <w:i/>
          <w:iCs/>
        </w:rPr>
        <w:t>Ann Am Thorac Soc</w:t>
      </w:r>
      <w:r w:rsidRPr="00B17C8E">
        <w:rPr>
          <w:rFonts w:ascii="Calibri"/>
        </w:rPr>
        <w:t xml:space="preserve"> 2014; </w:t>
      </w:r>
      <w:r w:rsidRPr="00B17C8E">
        <w:rPr>
          <w:rFonts w:ascii="Calibri"/>
          <w:b/>
          <w:bCs/>
        </w:rPr>
        <w:t>11</w:t>
      </w:r>
      <w:r w:rsidRPr="00B17C8E">
        <w:rPr>
          <w:rFonts w:ascii="Calibri"/>
        </w:rPr>
        <w:t>: S244–51.</w:t>
      </w:r>
    </w:p>
    <w:p w14:paraId="3E4AF013" w14:textId="77777777" w:rsidR="00BC58EC" w:rsidRPr="00B17C8E" w:rsidRDefault="00BC58EC" w:rsidP="00BC58EC">
      <w:pPr>
        <w:pStyle w:val="Bibliography"/>
        <w:rPr>
          <w:rFonts w:ascii="Calibri"/>
        </w:rPr>
      </w:pPr>
      <w:r w:rsidRPr="00B17C8E">
        <w:rPr>
          <w:rFonts w:ascii="Calibri"/>
        </w:rPr>
        <w:t>40</w:t>
      </w:r>
      <w:r w:rsidRPr="00B17C8E">
        <w:rPr>
          <w:rFonts w:ascii="Calibri"/>
        </w:rPr>
        <w:tab/>
        <w:t xml:space="preserve">Frank SPC, Thon K-P, Bischoff SC, Lorentz A. SNAP-23 and syntaxin-3 are required for chemokine release by mature human mast cells. </w:t>
      </w:r>
      <w:r w:rsidRPr="00B17C8E">
        <w:rPr>
          <w:rFonts w:ascii="Calibri"/>
          <w:i/>
          <w:iCs/>
        </w:rPr>
        <w:t>Mol Immunol</w:t>
      </w:r>
      <w:r w:rsidRPr="00B17C8E">
        <w:rPr>
          <w:rFonts w:ascii="Calibri"/>
        </w:rPr>
        <w:t xml:space="preserve"> 2011; </w:t>
      </w:r>
      <w:r w:rsidRPr="00B17C8E">
        <w:rPr>
          <w:rFonts w:ascii="Calibri"/>
          <w:b/>
          <w:bCs/>
        </w:rPr>
        <w:t>49</w:t>
      </w:r>
      <w:r w:rsidRPr="00B17C8E">
        <w:rPr>
          <w:rFonts w:ascii="Calibri"/>
        </w:rPr>
        <w:t>: 353–8.</w:t>
      </w:r>
    </w:p>
    <w:p w14:paraId="5BE8CBD0" w14:textId="77777777" w:rsidR="00BC58EC" w:rsidRPr="00B17C8E" w:rsidRDefault="00BC58EC" w:rsidP="00BC58EC">
      <w:pPr>
        <w:pStyle w:val="Bibliography"/>
        <w:rPr>
          <w:rFonts w:ascii="Calibri"/>
        </w:rPr>
      </w:pPr>
      <w:r w:rsidRPr="00B17C8E">
        <w:rPr>
          <w:rFonts w:ascii="Calibri"/>
        </w:rPr>
        <w:lastRenderedPageBreak/>
        <w:t>41</w:t>
      </w:r>
      <w:r w:rsidRPr="00B17C8E">
        <w:rPr>
          <w:rFonts w:ascii="Calibri"/>
        </w:rPr>
        <w:tab/>
        <w:t xml:space="preserve">Shin J, Zhang P, Wang S, Wu J, Guan Z, Zhong X-P. Negative control of mast cell degranulation and the anaphylactic response by the phosphatase lipin1: Innate immunity. </w:t>
      </w:r>
      <w:r w:rsidRPr="00B17C8E">
        <w:rPr>
          <w:rFonts w:ascii="Calibri"/>
          <w:i/>
          <w:iCs/>
        </w:rPr>
        <w:t>Eur J Immunol</w:t>
      </w:r>
      <w:r w:rsidRPr="00B17C8E">
        <w:rPr>
          <w:rFonts w:ascii="Calibri"/>
        </w:rPr>
        <w:t xml:space="preserve"> 2013; </w:t>
      </w:r>
      <w:r w:rsidRPr="00B17C8E">
        <w:rPr>
          <w:rFonts w:ascii="Calibri"/>
          <w:b/>
          <w:bCs/>
        </w:rPr>
        <w:t>43</w:t>
      </w:r>
      <w:r w:rsidRPr="00B17C8E">
        <w:rPr>
          <w:rFonts w:ascii="Calibri"/>
        </w:rPr>
        <w:t>: 240–8.</w:t>
      </w:r>
    </w:p>
    <w:p w14:paraId="0CDFCC46" w14:textId="77777777" w:rsidR="00BC58EC" w:rsidRPr="00B17C8E" w:rsidRDefault="00BC58EC" w:rsidP="00BC58EC">
      <w:pPr>
        <w:pStyle w:val="Bibliography"/>
        <w:rPr>
          <w:rFonts w:ascii="Calibri"/>
        </w:rPr>
      </w:pPr>
      <w:r w:rsidRPr="00B17C8E">
        <w:rPr>
          <w:rFonts w:ascii="Calibri"/>
        </w:rPr>
        <w:t>42</w:t>
      </w:r>
      <w:r w:rsidRPr="00B17C8E">
        <w:rPr>
          <w:rFonts w:ascii="Calibri"/>
        </w:rPr>
        <w:tab/>
        <w:t xml:space="preserve">Meana C, Peña L, Lordén G, </w:t>
      </w:r>
      <w:r w:rsidRPr="00B17C8E">
        <w:rPr>
          <w:rFonts w:ascii="Calibri"/>
          <w:i/>
          <w:iCs/>
        </w:rPr>
        <w:t>et al.</w:t>
      </w:r>
      <w:r w:rsidRPr="00B17C8E">
        <w:rPr>
          <w:rFonts w:ascii="Calibri"/>
        </w:rPr>
        <w:t xml:space="preserve"> Lipin-1 Integrates Lipid Synthesis with Proinflammatory Responses during TLR Activation in Macrophages. </w:t>
      </w:r>
      <w:r w:rsidRPr="00B17C8E">
        <w:rPr>
          <w:rFonts w:ascii="Calibri"/>
          <w:i/>
          <w:iCs/>
        </w:rPr>
        <w:t>J Immunol</w:t>
      </w:r>
      <w:r w:rsidRPr="00B17C8E">
        <w:rPr>
          <w:rFonts w:ascii="Calibri"/>
        </w:rPr>
        <w:t xml:space="preserve"> 2014; </w:t>
      </w:r>
      <w:r w:rsidRPr="00B17C8E">
        <w:rPr>
          <w:rFonts w:ascii="Calibri"/>
          <w:b/>
          <w:bCs/>
        </w:rPr>
        <w:t>193</w:t>
      </w:r>
      <w:r w:rsidRPr="00B17C8E">
        <w:rPr>
          <w:rFonts w:ascii="Calibri"/>
        </w:rPr>
        <w:t>: 4614–22.</w:t>
      </w:r>
    </w:p>
    <w:p w14:paraId="00AC4784" w14:textId="77777777" w:rsidR="00BC58EC" w:rsidRPr="00B17C8E" w:rsidRDefault="00BC58EC" w:rsidP="00BC58EC">
      <w:pPr>
        <w:pStyle w:val="Bibliography"/>
        <w:rPr>
          <w:rFonts w:ascii="Calibri"/>
        </w:rPr>
      </w:pPr>
      <w:r w:rsidRPr="00B17C8E">
        <w:rPr>
          <w:rFonts w:ascii="Calibri"/>
        </w:rPr>
        <w:t>43</w:t>
      </w:r>
      <w:r w:rsidRPr="00B17C8E">
        <w:rPr>
          <w:rFonts w:ascii="Calibri"/>
        </w:rPr>
        <w:tab/>
        <w:t xml:space="preserve">Levy BD. Sphingolipids and Susceptibility to Asthma. </w:t>
      </w:r>
      <w:r w:rsidRPr="00B17C8E">
        <w:rPr>
          <w:rFonts w:ascii="Calibri"/>
          <w:i/>
          <w:iCs/>
        </w:rPr>
        <w:t>N Engl J Med</w:t>
      </w:r>
      <w:r w:rsidRPr="00B17C8E">
        <w:rPr>
          <w:rFonts w:ascii="Calibri"/>
        </w:rPr>
        <w:t xml:space="preserve"> 2013; </w:t>
      </w:r>
      <w:r w:rsidRPr="00B17C8E">
        <w:rPr>
          <w:rFonts w:ascii="Calibri"/>
          <w:b/>
          <w:bCs/>
        </w:rPr>
        <w:t>369</w:t>
      </w:r>
      <w:r w:rsidRPr="00B17C8E">
        <w:rPr>
          <w:rFonts w:ascii="Calibri"/>
        </w:rPr>
        <w:t>: 976–8.</w:t>
      </w:r>
    </w:p>
    <w:p w14:paraId="450D92B6" w14:textId="7F177322" w:rsidR="00D56657" w:rsidRPr="00B17C8E" w:rsidRDefault="00A70BC8" w:rsidP="00D73E08">
      <w:pPr>
        <w:pStyle w:val="Bibliography"/>
        <w:spacing w:before="100" w:beforeAutospacing="1" w:after="100" w:afterAutospacing="1" w:line="360" w:lineRule="auto"/>
        <w:rPr>
          <w:lang w:val="en-US"/>
        </w:rPr>
      </w:pPr>
      <w:r w:rsidRPr="00B17C8E">
        <w:rPr>
          <w:lang w:val="en-US"/>
        </w:rPr>
        <w:fldChar w:fldCharType="end"/>
      </w:r>
    </w:p>
    <w:p w14:paraId="207A13B0" w14:textId="77777777" w:rsidR="00356BBA" w:rsidRPr="00B17C8E" w:rsidRDefault="00356BBA" w:rsidP="00356BBA">
      <w:pPr>
        <w:spacing w:line="360" w:lineRule="auto"/>
        <w:rPr>
          <w:rFonts w:asciiTheme="minorHAnsi" w:hAnsiTheme="minorHAnsi" w:cs="Arial"/>
          <w:lang w:val="en-GB"/>
        </w:rPr>
      </w:pPr>
    </w:p>
    <w:p w14:paraId="6F24EAED" w14:textId="484C5096" w:rsidR="00744C3C" w:rsidRPr="00B17C8E" w:rsidRDefault="00744C3C" w:rsidP="00D73E08">
      <w:pPr>
        <w:spacing w:before="100" w:beforeAutospacing="1" w:after="100" w:afterAutospacing="1" w:line="360" w:lineRule="auto"/>
        <w:rPr>
          <w:rFonts w:asciiTheme="minorHAnsi" w:hAnsiTheme="minorHAnsi"/>
          <w:lang w:val="en-US"/>
        </w:rPr>
      </w:pPr>
    </w:p>
    <w:sectPr w:rsidR="00744C3C" w:rsidRPr="00B17C8E" w:rsidSect="00113048">
      <w:footerReference w:type="even" r:id="rId115"/>
      <w:footerReference w:type="default" r:id="rId116"/>
      <w:type w:val="continuous"/>
      <w:pgSz w:w="11906" w:h="16838"/>
      <w:pgMar w:top="1417" w:right="1133" w:bottom="1417" w:left="1417" w:header="708" w:footer="708"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endnote w:type="separator" w:id="-1">
    <w:p w14:paraId="0A1ABE3B" w14:textId="77777777" w:rsidR="00E106A3" w:rsidRDefault="00E106A3" w:rsidP="009A591D">
      <w:pPr>
        <w:spacing w:after="0" w:line="240" w:lineRule="auto"/>
      </w:pPr>
      <w:r>
        <w:separator/>
      </w:r>
    </w:p>
  </w:endnote>
  <w:endnote w:type="continuationSeparator" w:id="0">
    <w:p w14:paraId="11A7A4A2" w14:textId="77777777" w:rsidR="00E106A3" w:rsidRDefault="00E106A3" w:rsidP="009A591D">
      <w:pPr>
        <w:spacing w:after="0" w:line="240" w:lineRule="auto"/>
      </w:pPr>
      <w:r>
        <w:continuationSeparator/>
      </w:r>
    </w:p>
  </w:endnote>
  <w:endnote w:type="continuationNotice" w:id="1">
    <w:p w14:paraId="72663207" w14:textId="77777777" w:rsidR="00E106A3" w:rsidRDefault="00E106A3">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se="http://schemas.microsoft.com/office/word/2015/wordml/symex" mc:Ignorable="w14 w15 w16se">
  <w:font w:name="Times New Roman">
    <w:panose1 w:val="02020603050405020304"/>
    <w:charset w:val="00"/>
    <w:family w:val="roman"/>
    <w:pitch w:val="variable"/>
    <w:sig w:usb0="E0002EFF" w:usb1="C000785B" w:usb2="00000009" w:usb3="00000000" w:csb0="000001FF" w:csb1="00000000"/>
  </w:font>
  <w:font w:name="Calibri">
    <w:panose1 w:val="020F0502020204030204"/>
    <w:charset w:val="00"/>
    <w:family w:val="swiss"/>
    <w:pitch w:val="variable"/>
    <w:sig w:usb0="E0002AFF" w:usb1="C000247B" w:usb2="00000009" w:usb3="00000000" w:csb0="000001FF" w:csb1="00000000"/>
  </w:font>
  <w:font w:name="SimSun">
    <w:altName w:val="宋体"/>
    <w:panose1 w:val="02010600030101010101"/>
    <w:charset w:val="86"/>
    <w:family w:val="auto"/>
    <w:pitch w:val="variable"/>
    <w:sig w:usb0="00000003" w:usb1="288F0000" w:usb2="00000016" w:usb3="00000000" w:csb0="00040001"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MS ??">
    <w:panose1 w:val="00000000000000000000"/>
    <w:charset w:val="80"/>
    <w:family w:val="auto"/>
    <w:notTrueType/>
    <w:pitch w:val="variable"/>
    <w:sig w:usb0="00000001" w:usb1="08070000" w:usb2="00000010" w:usb3="00000000" w:csb0="00020000" w:csb1="00000000"/>
  </w:font>
  <w:font w:name="Arial">
    <w:panose1 w:val="020B0604020202020204"/>
    <w:charset w:val="00"/>
    <w:family w:val="swiss"/>
    <w:pitch w:val="variable"/>
    <w:sig w:usb0="E0002EFF" w:usb1="C0007843" w:usb2="00000009" w:usb3="00000000" w:csb0="000001FF" w:csb1="00000000"/>
  </w:font>
  <w:font w:name="Times">
    <w:panose1 w:val="02020603050405020304"/>
    <w:charset w:val="00"/>
    <w:family w:val="roman"/>
    <w:pitch w:val="variable"/>
    <w:sig w:usb0="E0002EFF" w:usb1="C000785B" w:usb2="00000009" w:usb3="00000000" w:csb0="000001FF" w:csb1="00000000"/>
  </w:font>
  <w:font w:name="Tahoma">
    <w:panose1 w:val="020B0604030504040204"/>
    <w:charset w:val="00"/>
    <w:family w:val="swiss"/>
    <w:pitch w:val="variable"/>
    <w:sig w:usb0="E1002EFF" w:usb1="C000605B" w:usb2="00000029" w:usb3="00000000" w:csb0="000101FF" w:csb1="00000000"/>
  </w:font>
  <w:font w:name="MS Mincho">
    <w:altName w:val="ＭＳ 明朝"/>
    <w:panose1 w:val="02020609040205080304"/>
    <w:charset w:val="4E"/>
    <w:family w:val="auto"/>
    <w:pitch w:val="variable"/>
    <w:sig w:usb0="E00002FF" w:usb1="6AC7FDFB" w:usb2="00000012" w:usb3="00000000" w:csb0="0002009F" w:csb1="00000000"/>
  </w:font>
  <w:font w:name="Helvetica">
    <w:panose1 w:val="020B0604020202020204"/>
    <w:charset w:val="00"/>
    <w:family w:val="swiss"/>
    <w:pitch w:val="variable"/>
    <w:sig w:usb0="E0002EFF" w:usb1="C0007843"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Cambria">
    <w:panose1 w:val="02040503050406030204"/>
    <w:charset w:val="00"/>
    <w:family w:val="roman"/>
    <w:pitch w:val="variable"/>
    <w:sig w:usb0="E00002FF" w:usb1="400004FF" w:usb2="00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14:paraId="4AFC805D" w14:textId="77777777" w:rsidR="00B51470" w:rsidRDefault="00B51470" w:rsidP="009A591D">
    <w:pPr>
      <w:pStyle w:val="Footer"/>
      <w:framePr w:wrap="around" w:vAnchor="text" w:hAnchor="margin" w:xAlign="center" w:y="1"/>
      <w:rPr>
        <w:rStyle w:val="PageNumber"/>
      </w:rPr>
    </w:pPr>
    <w:r>
      <w:rPr>
        <w:rStyle w:val="PageNumber"/>
      </w:rPr>
      <w:fldChar w:fldCharType="begin"/>
    </w:r>
    <w:r>
      <w:rPr>
        <w:rStyle w:val="PageNumber"/>
      </w:rPr>
      <w:instrText xml:space="preserve">PAGE  </w:instrText>
    </w:r>
    <w:r>
      <w:rPr>
        <w:rStyle w:val="PageNumber"/>
      </w:rPr>
      <w:fldChar w:fldCharType="end"/>
    </w:r>
  </w:p>
  <w:p w14:paraId="1D5B19E1" w14:textId="77777777" w:rsidR="00B51470" w:rsidRDefault="00B51470">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14:paraId="59345514" w14:textId="1FD0F266" w:rsidR="00B51470" w:rsidRDefault="00B51470" w:rsidP="00CE5337">
    <w:pPr>
      <w:pStyle w:val="Footer"/>
      <w:framePr w:wrap="around" w:vAnchor="text" w:hAnchor="margin" w:xAlign="center" w:y="1"/>
      <w:rPr>
        <w:rStyle w:val="PageNumber"/>
      </w:rPr>
    </w:pPr>
    <w:r>
      <w:rPr>
        <w:rStyle w:val="PageNumber"/>
      </w:rPr>
      <w:fldChar w:fldCharType="begin"/>
    </w:r>
    <w:r>
      <w:rPr>
        <w:rStyle w:val="PageNumber"/>
      </w:rPr>
      <w:instrText xml:space="preserve">PAGE  </w:instrText>
    </w:r>
    <w:r>
      <w:rPr>
        <w:rStyle w:val="PageNumber"/>
      </w:rPr>
      <w:fldChar w:fldCharType="separate"/>
    </w:r>
    <w:r w:rsidR="00135D56">
      <w:rPr>
        <w:rStyle w:val="PageNumber"/>
        <w:noProof/>
      </w:rPr>
      <w:t>1</w:t>
    </w:r>
    <w:r>
      <w:rPr>
        <w:rStyle w:val="PageNumber"/>
      </w:rPr>
      <w:fldChar w:fldCharType="end"/>
    </w:r>
  </w:p>
  <w:p w14:paraId="3953A6D7" w14:textId="77777777" w:rsidR="00B51470" w:rsidRDefault="00B51470">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footnote w:type="separator" w:id="-1">
    <w:p w14:paraId="492108F7" w14:textId="77777777" w:rsidR="00E106A3" w:rsidRDefault="00E106A3" w:rsidP="009A591D">
      <w:pPr>
        <w:spacing w:after="0" w:line="240" w:lineRule="auto"/>
      </w:pPr>
      <w:r>
        <w:separator/>
      </w:r>
    </w:p>
  </w:footnote>
  <w:footnote w:type="continuationSeparator" w:id="0">
    <w:p w14:paraId="26F3FA16" w14:textId="77777777" w:rsidR="00E106A3" w:rsidRDefault="00E106A3" w:rsidP="009A591D">
      <w:pPr>
        <w:spacing w:after="0" w:line="240" w:lineRule="auto"/>
      </w:pPr>
      <w:r>
        <w:continuationSeparator/>
      </w:r>
    </w:p>
  </w:footnote>
  <w:footnote w:type="continuationNotice" w:id="1">
    <w:p w14:paraId="0E33F460" w14:textId="77777777" w:rsidR="00E106A3" w:rsidRDefault="00E106A3">
      <w:pPr>
        <w:spacing w:after="0" w:line="240" w:lineRule="auto"/>
      </w:pPr>
    </w:p>
  </w:footnote>
</w:footnotes>
</file>

<file path=word/numbering.xml><?xml version="1.0" encoding="utf-8"?>
<w:numbering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abstractNum w:abstractNumId="0" w15:restartNumberingAfterBreak="0">
    <w:nsid w:val="04D479F1"/>
    <w:multiLevelType w:val="hybridMultilevel"/>
    <w:tmpl w:val="56289C54"/>
    <w:lvl w:ilvl="0" w:tplc="0413000F">
      <w:start w:val="1"/>
      <w:numFmt w:val="decimal"/>
      <w:lvlText w:val="%1."/>
      <w:lvlJc w:val="left"/>
      <w:pPr>
        <w:ind w:left="720" w:hanging="360"/>
      </w:pPr>
      <w:rPr>
        <w:rFonts w:hint="default"/>
      </w:r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1" w15:restartNumberingAfterBreak="0">
    <w:nsid w:val="3CAE23D0"/>
    <w:multiLevelType w:val="hybridMultilevel"/>
    <w:tmpl w:val="407C415A"/>
    <w:lvl w:ilvl="0" w:tplc="0413000F">
      <w:start w:val="1"/>
      <w:numFmt w:val="decimal"/>
      <w:lvlText w:val="%1."/>
      <w:lvlJc w:val="left"/>
      <w:pPr>
        <w:ind w:left="720" w:hanging="360"/>
      </w:pPr>
      <w:rPr>
        <w:rFonts w:hint="default"/>
      </w:r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2" w15:restartNumberingAfterBreak="0">
    <w:nsid w:val="43CC2078"/>
    <w:multiLevelType w:val="hybridMultilevel"/>
    <w:tmpl w:val="EB804F22"/>
    <w:lvl w:ilvl="0" w:tplc="2A848D80">
      <w:numFmt w:val="bullet"/>
      <w:lvlText w:val="-"/>
      <w:lvlJc w:val="left"/>
      <w:pPr>
        <w:ind w:left="720" w:hanging="360"/>
      </w:pPr>
      <w:rPr>
        <w:rFonts w:ascii="Calibri" w:eastAsia="SimSun" w:hAnsi="Calibri" w:cstheme="minorBidi" w:hint="default"/>
      </w:rPr>
    </w:lvl>
    <w:lvl w:ilvl="1" w:tplc="040C0003" w:tentative="1">
      <w:start w:val="1"/>
      <w:numFmt w:val="bullet"/>
      <w:lvlText w:val="o"/>
      <w:lvlJc w:val="left"/>
      <w:pPr>
        <w:ind w:left="1440" w:hanging="360"/>
      </w:pPr>
      <w:rPr>
        <w:rFonts w:ascii="Courier New" w:hAnsi="Courier New" w:hint="default"/>
      </w:rPr>
    </w:lvl>
    <w:lvl w:ilvl="2" w:tplc="040C0005" w:tentative="1">
      <w:start w:val="1"/>
      <w:numFmt w:val="bullet"/>
      <w:lvlText w:val=""/>
      <w:lvlJc w:val="left"/>
      <w:pPr>
        <w:ind w:left="2160" w:hanging="360"/>
      </w:pPr>
      <w:rPr>
        <w:rFonts w:ascii="Wingdings" w:hAnsi="Wingdings" w:hint="default"/>
      </w:rPr>
    </w:lvl>
    <w:lvl w:ilvl="3" w:tplc="040C0001" w:tentative="1">
      <w:start w:val="1"/>
      <w:numFmt w:val="bullet"/>
      <w:lvlText w:val=""/>
      <w:lvlJc w:val="left"/>
      <w:pPr>
        <w:ind w:left="2880" w:hanging="360"/>
      </w:pPr>
      <w:rPr>
        <w:rFonts w:ascii="Symbol" w:hAnsi="Symbol" w:hint="default"/>
      </w:rPr>
    </w:lvl>
    <w:lvl w:ilvl="4" w:tplc="040C0003" w:tentative="1">
      <w:start w:val="1"/>
      <w:numFmt w:val="bullet"/>
      <w:lvlText w:val="o"/>
      <w:lvlJc w:val="left"/>
      <w:pPr>
        <w:ind w:left="3600" w:hanging="360"/>
      </w:pPr>
      <w:rPr>
        <w:rFonts w:ascii="Courier New" w:hAnsi="Courier New" w:hint="default"/>
      </w:rPr>
    </w:lvl>
    <w:lvl w:ilvl="5" w:tplc="040C0005" w:tentative="1">
      <w:start w:val="1"/>
      <w:numFmt w:val="bullet"/>
      <w:lvlText w:val=""/>
      <w:lvlJc w:val="left"/>
      <w:pPr>
        <w:ind w:left="4320" w:hanging="360"/>
      </w:pPr>
      <w:rPr>
        <w:rFonts w:ascii="Wingdings" w:hAnsi="Wingdings" w:hint="default"/>
      </w:rPr>
    </w:lvl>
    <w:lvl w:ilvl="6" w:tplc="040C0001" w:tentative="1">
      <w:start w:val="1"/>
      <w:numFmt w:val="bullet"/>
      <w:lvlText w:val=""/>
      <w:lvlJc w:val="left"/>
      <w:pPr>
        <w:ind w:left="5040" w:hanging="360"/>
      </w:pPr>
      <w:rPr>
        <w:rFonts w:ascii="Symbol" w:hAnsi="Symbol" w:hint="default"/>
      </w:rPr>
    </w:lvl>
    <w:lvl w:ilvl="7" w:tplc="040C0003" w:tentative="1">
      <w:start w:val="1"/>
      <w:numFmt w:val="bullet"/>
      <w:lvlText w:val="o"/>
      <w:lvlJc w:val="left"/>
      <w:pPr>
        <w:ind w:left="5760" w:hanging="360"/>
      </w:pPr>
      <w:rPr>
        <w:rFonts w:ascii="Courier New" w:hAnsi="Courier New" w:hint="default"/>
      </w:rPr>
    </w:lvl>
    <w:lvl w:ilvl="8" w:tplc="040C0005" w:tentative="1">
      <w:start w:val="1"/>
      <w:numFmt w:val="bullet"/>
      <w:lvlText w:val=""/>
      <w:lvlJc w:val="left"/>
      <w:pPr>
        <w:ind w:left="6480" w:hanging="360"/>
      </w:pPr>
      <w:rPr>
        <w:rFonts w:ascii="Wingdings" w:hAnsi="Wingdings" w:hint="default"/>
      </w:rPr>
    </w:lvl>
  </w:abstractNum>
  <w:abstractNum w:abstractNumId="3" w15:restartNumberingAfterBreak="0">
    <w:nsid w:val="49B9127F"/>
    <w:multiLevelType w:val="hybridMultilevel"/>
    <w:tmpl w:val="AAF61BB6"/>
    <w:lvl w:ilvl="0" w:tplc="04130001">
      <w:start w:val="1"/>
      <w:numFmt w:val="bullet"/>
      <w:lvlText w:val=""/>
      <w:lvlJc w:val="left"/>
      <w:pPr>
        <w:ind w:left="360" w:hanging="360"/>
      </w:pPr>
      <w:rPr>
        <w:rFonts w:ascii="Symbol" w:hAnsi="Symbol" w:hint="default"/>
      </w:rPr>
    </w:lvl>
    <w:lvl w:ilvl="1" w:tplc="04130003" w:tentative="1">
      <w:start w:val="1"/>
      <w:numFmt w:val="bullet"/>
      <w:lvlText w:val="o"/>
      <w:lvlJc w:val="left"/>
      <w:pPr>
        <w:ind w:left="1080" w:hanging="360"/>
      </w:pPr>
      <w:rPr>
        <w:rFonts w:ascii="Courier New" w:hAnsi="Courier New" w:cs="Courier New" w:hint="default"/>
      </w:rPr>
    </w:lvl>
    <w:lvl w:ilvl="2" w:tplc="04130005" w:tentative="1">
      <w:start w:val="1"/>
      <w:numFmt w:val="bullet"/>
      <w:lvlText w:val=""/>
      <w:lvlJc w:val="left"/>
      <w:pPr>
        <w:ind w:left="1800" w:hanging="360"/>
      </w:pPr>
      <w:rPr>
        <w:rFonts w:ascii="Wingdings" w:hAnsi="Wingdings" w:hint="default"/>
      </w:rPr>
    </w:lvl>
    <w:lvl w:ilvl="3" w:tplc="04130001" w:tentative="1">
      <w:start w:val="1"/>
      <w:numFmt w:val="bullet"/>
      <w:lvlText w:val=""/>
      <w:lvlJc w:val="left"/>
      <w:pPr>
        <w:ind w:left="2520" w:hanging="360"/>
      </w:pPr>
      <w:rPr>
        <w:rFonts w:ascii="Symbol" w:hAnsi="Symbol" w:hint="default"/>
      </w:rPr>
    </w:lvl>
    <w:lvl w:ilvl="4" w:tplc="04130003" w:tentative="1">
      <w:start w:val="1"/>
      <w:numFmt w:val="bullet"/>
      <w:lvlText w:val="o"/>
      <w:lvlJc w:val="left"/>
      <w:pPr>
        <w:ind w:left="3240" w:hanging="360"/>
      </w:pPr>
      <w:rPr>
        <w:rFonts w:ascii="Courier New" w:hAnsi="Courier New" w:cs="Courier New" w:hint="default"/>
      </w:rPr>
    </w:lvl>
    <w:lvl w:ilvl="5" w:tplc="04130005" w:tentative="1">
      <w:start w:val="1"/>
      <w:numFmt w:val="bullet"/>
      <w:lvlText w:val=""/>
      <w:lvlJc w:val="left"/>
      <w:pPr>
        <w:ind w:left="3960" w:hanging="360"/>
      </w:pPr>
      <w:rPr>
        <w:rFonts w:ascii="Wingdings" w:hAnsi="Wingdings" w:hint="default"/>
      </w:rPr>
    </w:lvl>
    <w:lvl w:ilvl="6" w:tplc="04130001" w:tentative="1">
      <w:start w:val="1"/>
      <w:numFmt w:val="bullet"/>
      <w:lvlText w:val=""/>
      <w:lvlJc w:val="left"/>
      <w:pPr>
        <w:ind w:left="4680" w:hanging="360"/>
      </w:pPr>
      <w:rPr>
        <w:rFonts w:ascii="Symbol" w:hAnsi="Symbol" w:hint="default"/>
      </w:rPr>
    </w:lvl>
    <w:lvl w:ilvl="7" w:tplc="04130003" w:tentative="1">
      <w:start w:val="1"/>
      <w:numFmt w:val="bullet"/>
      <w:lvlText w:val="o"/>
      <w:lvlJc w:val="left"/>
      <w:pPr>
        <w:ind w:left="5400" w:hanging="360"/>
      </w:pPr>
      <w:rPr>
        <w:rFonts w:ascii="Courier New" w:hAnsi="Courier New" w:cs="Courier New" w:hint="default"/>
      </w:rPr>
    </w:lvl>
    <w:lvl w:ilvl="8" w:tplc="04130005" w:tentative="1">
      <w:start w:val="1"/>
      <w:numFmt w:val="bullet"/>
      <w:lvlText w:val=""/>
      <w:lvlJc w:val="left"/>
      <w:pPr>
        <w:ind w:left="6120" w:hanging="360"/>
      </w:pPr>
      <w:rPr>
        <w:rFonts w:ascii="Wingdings" w:hAnsi="Wingdings" w:hint="default"/>
      </w:rPr>
    </w:lvl>
  </w:abstractNum>
  <w:abstractNum w:abstractNumId="4" w15:restartNumberingAfterBreak="0">
    <w:nsid w:val="4D131D4B"/>
    <w:multiLevelType w:val="hybridMultilevel"/>
    <w:tmpl w:val="3F808E30"/>
    <w:lvl w:ilvl="0" w:tplc="2BCEFD26">
      <w:start w:val="1"/>
      <w:numFmt w:val="decimal"/>
      <w:lvlText w:val="%1"/>
      <w:lvlJc w:val="left"/>
      <w:pPr>
        <w:ind w:left="720" w:hanging="360"/>
      </w:pPr>
      <w:rPr>
        <w:rFonts w:ascii="Calibri" w:eastAsia="MS ??" w:hAnsi="Calibri" w:cs="Arial"/>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5" w15:restartNumberingAfterBreak="0">
    <w:nsid w:val="4D824942"/>
    <w:multiLevelType w:val="hybridMultilevel"/>
    <w:tmpl w:val="BADC3770"/>
    <w:lvl w:ilvl="0" w:tplc="0409000F">
      <w:start w:val="2"/>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6" w15:restartNumberingAfterBreak="0">
    <w:nsid w:val="60E908A0"/>
    <w:multiLevelType w:val="hybridMultilevel"/>
    <w:tmpl w:val="21D08504"/>
    <w:lvl w:ilvl="0" w:tplc="04130001">
      <w:start w:val="1"/>
      <w:numFmt w:val="bullet"/>
      <w:lvlText w:val=""/>
      <w:lvlJc w:val="left"/>
      <w:pPr>
        <w:ind w:left="360" w:hanging="360"/>
      </w:pPr>
      <w:rPr>
        <w:rFonts w:ascii="Symbol" w:hAnsi="Symbol" w:hint="default"/>
      </w:rPr>
    </w:lvl>
    <w:lvl w:ilvl="1" w:tplc="04130003" w:tentative="1">
      <w:start w:val="1"/>
      <w:numFmt w:val="bullet"/>
      <w:lvlText w:val="o"/>
      <w:lvlJc w:val="left"/>
      <w:pPr>
        <w:ind w:left="1080" w:hanging="360"/>
      </w:pPr>
      <w:rPr>
        <w:rFonts w:ascii="Courier New" w:hAnsi="Courier New" w:cs="Courier New" w:hint="default"/>
      </w:rPr>
    </w:lvl>
    <w:lvl w:ilvl="2" w:tplc="04130005" w:tentative="1">
      <w:start w:val="1"/>
      <w:numFmt w:val="bullet"/>
      <w:lvlText w:val=""/>
      <w:lvlJc w:val="left"/>
      <w:pPr>
        <w:ind w:left="1800" w:hanging="360"/>
      </w:pPr>
      <w:rPr>
        <w:rFonts w:ascii="Wingdings" w:hAnsi="Wingdings" w:hint="default"/>
      </w:rPr>
    </w:lvl>
    <w:lvl w:ilvl="3" w:tplc="04130001" w:tentative="1">
      <w:start w:val="1"/>
      <w:numFmt w:val="bullet"/>
      <w:lvlText w:val=""/>
      <w:lvlJc w:val="left"/>
      <w:pPr>
        <w:ind w:left="2520" w:hanging="360"/>
      </w:pPr>
      <w:rPr>
        <w:rFonts w:ascii="Symbol" w:hAnsi="Symbol" w:hint="default"/>
      </w:rPr>
    </w:lvl>
    <w:lvl w:ilvl="4" w:tplc="04130003" w:tentative="1">
      <w:start w:val="1"/>
      <w:numFmt w:val="bullet"/>
      <w:lvlText w:val="o"/>
      <w:lvlJc w:val="left"/>
      <w:pPr>
        <w:ind w:left="3240" w:hanging="360"/>
      </w:pPr>
      <w:rPr>
        <w:rFonts w:ascii="Courier New" w:hAnsi="Courier New" w:cs="Courier New" w:hint="default"/>
      </w:rPr>
    </w:lvl>
    <w:lvl w:ilvl="5" w:tplc="04130005" w:tentative="1">
      <w:start w:val="1"/>
      <w:numFmt w:val="bullet"/>
      <w:lvlText w:val=""/>
      <w:lvlJc w:val="left"/>
      <w:pPr>
        <w:ind w:left="3960" w:hanging="360"/>
      </w:pPr>
      <w:rPr>
        <w:rFonts w:ascii="Wingdings" w:hAnsi="Wingdings" w:hint="default"/>
      </w:rPr>
    </w:lvl>
    <w:lvl w:ilvl="6" w:tplc="04130001" w:tentative="1">
      <w:start w:val="1"/>
      <w:numFmt w:val="bullet"/>
      <w:lvlText w:val=""/>
      <w:lvlJc w:val="left"/>
      <w:pPr>
        <w:ind w:left="4680" w:hanging="360"/>
      </w:pPr>
      <w:rPr>
        <w:rFonts w:ascii="Symbol" w:hAnsi="Symbol" w:hint="default"/>
      </w:rPr>
    </w:lvl>
    <w:lvl w:ilvl="7" w:tplc="04130003" w:tentative="1">
      <w:start w:val="1"/>
      <w:numFmt w:val="bullet"/>
      <w:lvlText w:val="o"/>
      <w:lvlJc w:val="left"/>
      <w:pPr>
        <w:ind w:left="5400" w:hanging="360"/>
      </w:pPr>
      <w:rPr>
        <w:rFonts w:ascii="Courier New" w:hAnsi="Courier New" w:cs="Courier New" w:hint="default"/>
      </w:rPr>
    </w:lvl>
    <w:lvl w:ilvl="8" w:tplc="04130005" w:tentative="1">
      <w:start w:val="1"/>
      <w:numFmt w:val="bullet"/>
      <w:lvlText w:val=""/>
      <w:lvlJc w:val="left"/>
      <w:pPr>
        <w:ind w:left="6120" w:hanging="360"/>
      </w:pPr>
      <w:rPr>
        <w:rFonts w:ascii="Wingdings" w:hAnsi="Wingdings" w:hint="default"/>
      </w:rPr>
    </w:lvl>
  </w:abstractNum>
  <w:abstractNum w:abstractNumId="7" w15:restartNumberingAfterBreak="0">
    <w:nsid w:val="72487799"/>
    <w:multiLevelType w:val="hybridMultilevel"/>
    <w:tmpl w:val="95CAD4A6"/>
    <w:lvl w:ilvl="0" w:tplc="0409000F">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num w:numId="1">
    <w:abstractNumId w:val="7"/>
  </w:num>
  <w:num w:numId="2">
    <w:abstractNumId w:val="5"/>
  </w:num>
  <w:num w:numId="3">
    <w:abstractNumId w:val="0"/>
  </w:num>
  <w:num w:numId="4">
    <w:abstractNumId w:val="1"/>
  </w:num>
  <w:num w:numId="5">
    <w:abstractNumId w:val="6"/>
  </w:num>
  <w:num w:numId="6">
    <w:abstractNumId w:val="3"/>
  </w:num>
  <w:num w:numId="7">
    <w:abstractNumId w:val="4"/>
  </w:num>
  <w:num w:numId="8">
    <w:abstractNumId w:val="2"/>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se="http://schemas.microsoft.com/office/word/2015/wordml/symex" xmlns:sl="http://schemas.openxmlformats.org/schemaLibrary/2006/main" mc:Ignorable="w14 w15 w16se">
  <w:zoom w:percent="100"/>
  <w:activeWritingStyle w:appName="MSWord" w:lang="fr-FR" w:vendorID="64" w:dllVersion="131078" w:nlCheck="1" w:checkStyle="0"/>
  <w:activeWritingStyle w:appName="MSWord" w:lang="en-US" w:vendorID="64" w:dllVersion="131078" w:nlCheck="1" w:checkStyle="1"/>
  <w:activeWritingStyle w:appName="MSWord" w:lang="en-GB" w:vendorID="64" w:dllVersion="131078" w:nlCheck="1" w:checkStyle="1"/>
  <w:defaultTabStop w:val="708"/>
  <w:hyphenationZone w:val="425"/>
  <w:characterSpacingControl w:val="doNotCompress"/>
  <w:footnotePr>
    <w:footnote w:id="-1"/>
    <w:footnote w:id="0"/>
    <w:footnote w:id="1"/>
  </w:footnotePr>
  <w:endnotePr>
    <w:endnote w:id="-1"/>
    <w:endnote w:id="0"/>
    <w:endnote w:id="1"/>
  </w:endnotePr>
  <w:compat>
    <w:useFELayout/>
    <w:compatSetting w:name="compatibilityMode" w:uri="http://schemas.microsoft.com/office/word" w:val="14"/>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
  <w:rsids>
    <w:rsidRoot w:val="0070560A"/>
    <w:rsid w:val="000003B8"/>
    <w:rsid w:val="00001229"/>
    <w:rsid w:val="0000174B"/>
    <w:rsid w:val="00002C89"/>
    <w:rsid w:val="00002DC1"/>
    <w:rsid w:val="00002E8A"/>
    <w:rsid w:val="0000391A"/>
    <w:rsid w:val="00005BC5"/>
    <w:rsid w:val="00006DD2"/>
    <w:rsid w:val="000070FE"/>
    <w:rsid w:val="00007587"/>
    <w:rsid w:val="00007DA4"/>
    <w:rsid w:val="00011DF6"/>
    <w:rsid w:val="00011F24"/>
    <w:rsid w:val="00012B14"/>
    <w:rsid w:val="00012F0B"/>
    <w:rsid w:val="0001392B"/>
    <w:rsid w:val="00013E3A"/>
    <w:rsid w:val="00016144"/>
    <w:rsid w:val="00016F99"/>
    <w:rsid w:val="00017AA5"/>
    <w:rsid w:val="00020856"/>
    <w:rsid w:val="00020B8B"/>
    <w:rsid w:val="000211A0"/>
    <w:rsid w:val="00022294"/>
    <w:rsid w:val="00026483"/>
    <w:rsid w:val="000265D8"/>
    <w:rsid w:val="00031637"/>
    <w:rsid w:val="000354A7"/>
    <w:rsid w:val="00035CA2"/>
    <w:rsid w:val="000362C2"/>
    <w:rsid w:val="0004053E"/>
    <w:rsid w:val="00043068"/>
    <w:rsid w:val="0004430C"/>
    <w:rsid w:val="000478ED"/>
    <w:rsid w:val="00050B31"/>
    <w:rsid w:val="00051788"/>
    <w:rsid w:val="00051B9B"/>
    <w:rsid w:val="0005376F"/>
    <w:rsid w:val="00053857"/>
    <w:rsid w:val="0005490F"/>
    <w:rsid w:val="00056032"/>
    <w:rsid w:val="0005656D"/>
    <w:rsid w:val="00056B74"/>
    <w:rsid w:val="00056BF4"/>
    <w:rsid w:val="0005732B"/>
    <w:rsid w:val="000608C4"/>
    <w:rsid w:val="00060F98"/>
    <w:rsid w:val="0006179F"/>
    <w:rsid w:val="000618A4"/>
    <w:rsid w:val="00062B5C"/>
    <w:rsid w:val="00063550"/>
    <w:rsid w:val="00063FA5"/>
    <w:rsid w:val="00064ABD"/>
    <w:rsid w:val="000658AB"/>
    <w:rsid w:val="000661F2"/>
    <w:rsid w:val="00066B44"/>
    <w:rsid w:val="00067DC7"/>
    <w:rsid w:val="00070397"/>
    <w:rsid w:val="00071E9D"/>
    <w:rsid w:val="00071FEC"/>
    <w:rsid w:val="00072B39"/>
    <w:rsid w:val="00075353"/>
    <w:rsid w:val="000765CE"/>
    <w:rsid w:val="0007698C"/>
    <w:rsid w:val="000814BB"/>
    <w:rsid w:val="000827C9"/>
    <w:rsid w:val="00082B4C"/>
    <w:rsid w:val="000836EE"/>
    <w:rsid w:val="00084751"/>
    <w:rsid w:val="00085122"/>
    <w:rsid w:val="0008683F"/>
    <w:rsid w:val="00086CFA"/>
    <w:rsid w:val="00087E94"/>
    <w:rsid w:val="000917F9"/>
    <w:rsid w:val="00096D70"/>
    <w:rsid w:val="00097499"/>
    <w:rsid w:val="000A0381"/>
    <w:rsid w:val="000A0AE6"/>
    <w:rsid w:val="000A2734"/>
    <w:rsid w:val="000A2AAC"/>
    <w:rsid w:val="000A3A21"/>
    <w:rsid w:val="000A3D61"/>
    <w:rsid w:val="000A4213"/>
    <w:rsid w:val="000A4984"/>
    <w:rsid w:val="000A4A8C"/>
    <w:rsid w:val="000A609A"/>
    <w:rsid w:val="000A7838"/>
    <w:rsid w:val="000B0F57"/>
    <w:rsid w:val="000B2436"/>
    <w:rsid w:val="000B5383"/>
    <w:rsid w:val="000B5607"/>
    <w:rsid w:val="000B64FD"/>
    <w:rsid w:val="000B6AE2"/>
    <w:rsid w:val="000B6DFD"/>
    <w:rsid w:val="000C0F4F"/>
    <w:rsid w:val="000C24B5"/>
    <w:rsid w:val="000C4F92"/>
    <w:rsid w:val="000C5053"/>
    <w:rsid w:val="000C5BAA"/>
    <w:rsid w:val="000C634A"/>
    <w:rsid w:val="000C6746"/>
    <w:rsid w:val="000C7106"/>
    <w:rsid w:val="000C7FA4"/>
    <w:rsid w:val="000D18F2"/>
    <w:rsid w:val="000D1A65"/>
    <w:rsid w:val="000D1EE2"/>
    <w:rsid w:val="000D36F4"/>
    <w:rsid w:val="000D3ABE"/>
    <w:rsid w:val="000D6666"/>
    <w:rsid w:val="000D7274"/>
    <w:rsid w:val="000D7A6C"/>
    <w:rsid w:val="000E073F"/>
    <w:rsid w:val="000E264E"/>
    <w:rsid w:val="000E2D0E"/>
    <w:rsid w:val="000E4D32"/>
    <w:rsid w:val="000E4E0E"/>
    <w:rsid w:val="000E5140"/>
    <w:rsid w:val="000F0024"/>
    <w:rsid w:val="000F0AE9"/>
    <w:rsid w:val="000F1452"/>
    <w:rsid w:val="000F18E2"/>
    <w:rsid w:val="000F4008"/>
    <w:rsid w:val="000F421A"/>
    <w:rsid w:val="000F4C9D"/>
    <w:rsid w:val="000F505B"/>
    <w:rsid w:val="000F6873"/>
    <w:rsid w:val="000F6BED"/>
    <w:rsid w:val="00103AE7"/>
    <w:rsid w:val="00107A0A"/>
    <w:rsid w:val="00107BCD"/>
    <w:rsid w:val="001108CE"/>
    <w:rsid w:val="00112BE4"/>
    <w:rsid w:val="00113048"/>
    <w:rsid w:val="00113E0C"/>
    <w:rsid w:val="00114227"/>
    <w:rsid w:val="00115032"/>
    <w:rsid w:val="001177FF"/>
    <w:rsid w:val="0012230B"/>
    <w:rsid w:val="0012233C"/>
    <w:rsid w:val="00122734"/>
    <w:rsid w:val="00123FA4"/>
    <w:rsid w:val="00124107"/>
    <w:rsid w:val="0012565D"/>
    <w:rsid w:val="00126BCB"/>
    <w:rsid w:val="0013270F"/>
    <w:rsid w:val="0013415F"/>
    <w:rsid w:val="00134BD4"/>
    <w:rsid w:val="001353CD"/>
    <w:rsid w:val="00135D56"/>
    <w:rsid w:val="001368DD"/>
    <w:rsid w:val="001371C6"/>
    <w:rsid w:val="00140479"/>
    <w:rsid w:val="0014249A"/>
    <w:rsid w:val="00142F5C"/>
    <w:rsid w:val="00143085"/>
    <w:rsid w:val="00143A17"/>
    <w:rsid w:val="00143EE9"/>
    <w:rsid w:val="0014446F"/>
    <w:rsid w:val="001448BF"/>
    <w:rsid w:val="0014521D"/>
    <w:rsid w:val="00145599"/>
    <w:rsid w:val="0014636D"/>
    <w:rsid w:val="00146E83"/>
    <w:rsid w:val="001471AA"/>
    <w:rsid w:val="00147A18"/>
    <w:rsid w:val="001514A8"/>
    <w:rsid w:val="0015164A"/>
    <w:rsid w:val="00151AE9"/>
    <w:rsid w:val="001533E7"/>
    <w:rsid w:val="00155A7E"/>
    <w:rsid w:val="00156ACA"/>
    <w:rsid w:val="00157ACF"/>
    <w:rsid w:val="00160BA7"/>
    <w:rsid w:val="00161A51"/>
    <w:rsid w:val="00162A28"/>
    <w:rsid w:val="001631DA"/>
    <w:rsid w:val="001635D9"/>
    <w:rsid w:val="0016651D"/>
    <w:rsid w:val="001707E1"/>
    <w:rsid w:val="0017154F"/>
    <w:rsid w:val="00171E7C"/>
    <w:rsid w:val="0017213A"/>
    <w:rsid w:val="00175C16"/>
    <w:rsid w:val="001764C7"/>
    <w:rsid w:val="001777E1"/>
    <w:rsid w:val="0017787C"/>
    <w:rsid w:val="001800BC"/>
    <w:rsid w:val="00180E21"/>
    <w:rsid w:val="00182587"/>
    <w:rsid w:val="0018266C"/>
    <w:rsid w:val="001826FD"/>
    <w:rsid w:val="0018362B"/>
    <w:rsid w:val="001837E6"/>
    <w:rsid w:val="0018561F"/>
    <w:rsid w:val="0018678B"/>
    <w:rsid w:val="001872A1"/>
    <w:rsid w:val="00187E7A"/>
    <w:rsid w:val="00191303"/>
    <w:rsid w:val="00191433"/>
    <w:rsid w:val="0019543A"/>
    <w:rsid w:val="00195793"/>
    <w:rsid w:val="00196AF2"/>
    <w:rsid w:val="00196BEB"/>
    <w:rsid w:val="00197198"/>
    <w:rsid w:val="001A05FA"/>
    <w:rsid w:val="001A070D"/>
    <w:rsid w:val="001A0F23"/>
    <w:rsid w:val="001A103E"/>
    <w:rsid w:val="001A158A"/>
    <w:rsid w:val="001A1D16"/>
    <w:rsid w:val="001A2E57"/>
    <w:rsid w:val="001A4650"/>
    <w:rsid w:val="001A51A1"/>
    <w:rsid w:val="001A5262"/>
    <w:rsid w:val="001A6D54"/>
    <w:rsid w:val="001A742E"/>
    <w:rsid w:val="001B2915"/>
    <w:rsid w:val="001B45A6"/>
    <w:rsid w:val="001B4FC2"/>
    <w:rsid w:val="001B52FE"/>
    <w:rsid w:val="001B718D"/>
    <w:rsid w:val="001B79B7"/>
    <w:rsid w:val="001C1A87"/>
    <w:rsid w:val="001C4BDF"/>
    <w:rsid w:val="001D0689"/>
    <w:rsid w:val="001D1571"/>
    <w:rsid w:val="001D208E"/>
    <w:rsid w:val="001D2E23"/>
    <w:rsid w:val="001D2F6A"/>
    <w:rsid w:val="001D4CAF"/>
    <w:rsid w:val="001D540F"/>
    <w:rsid w:val="001D602A"/>
    <w:rsid w:val="001D7566"/>
    <w:rsid w:val="001E01C9"/>
    <w:rsid w:val="001E084B"/>
    <w:rsid w:val="001E4353"/>
    <w:rsid w:val="001E622B"/>
    <w:rsid w:val="001E69DA"/>
    <w:rsid w:val="001F22B1"/>
    <w:rsid w:val="001F43F9"/>
    <w:rsid w:val="002003CF"/>
    <w:rsid w:val="00201911"/>
    <w:rsid w:val="00201EB4"/>
    <w:rsid w:val="00202252"/>
    <w:rsid w:val="002052A4"/>
    <w:rsid w:val="002074D9"/>
    <w:rsid w:val="00210C8F"/>
    <w:rsid w:val="00212E53"/>
    <w:rsid w:val="002143B0"/>
    <w:rsid w:val="0021568F"/>
    <w:rsid w:val="00217274"/>
    <w:rsid w:val="002179D0"/>
    <w:rsid w:val="00217CDE"/>
    <w:rsid w:val="00222A7D"/>
    <w:rsid w:val="00225566"/>
    <w:rsid w:val="00227D39"/>
    <w:rsid w:val="002312C6"/>
    <w:rsid w:val="00231FAA"/>
    <w:rsid w:val="002323AE"/>
    <w:rsid w:val="002326FF"/>
    <w:rsid w:val="00235733"/>
    <w:rsid w:val="002367F3"/>
    <w:rsid w:val="0024033B"/>
    <w:rsid w:val="002413DE"/>
    <w:rsid w:val="00242D09"/>
    <w:rsid w:val="0024463B"/>
    <w:rsid w:val="002464A3"/>
    <w:rsid w:val="00246518"/>
    <w:rsid w:val="00246659"/>
    <w:rsid w:val="002471ED"/>
    <w:rsid w:val="00247AD6"/>
    <w:rsid w:val="00250FBE"/>
    <w:rsid w:val="002514D3"/>
    <w:rsid w:val="00252E90"/>
    <w:rsid w:val="0025373D"/>
    <w:rsid w:val="002537B1"/>
    <w:rsid w:val="00256A0A"/>
    <w:rsid w:val="00260E38"/>
    <w:rsid w:val="002628D7"/>
    <w:rsid w:val="002630D4"/>
    <w:rsid w:val="002633B4"/>
    <w:rsid w:val="002647A1"/>
    <w:rsid w:val="00266D8D"/>
    <w:rsid w:val="002675CE"/>
    <w:rsid w:val="00271AF1"/>
    <w:rsid w:val="002722B0"/>
    <w:rsid w:val="002726F9"/>
    <w:rsid w:val="002732C9"/>
    <w:rsid w:val="002739B4"/>
    <w:rsid w:val="00275BF6"/>
    <w:rsid w:val="002764B9"/>
    <w:rsid w:val="00276881"/>
    <w:rsid w:val="002768C5"/>
    <w:rsid w:val="002770C5"/>
    <w:rsid w:val="00280195"/>
    <w:rsid w:val="00280312"/>
    <w:rsid w:val="00280708"/>
    <w:rsid w:val="00280773"/>
    <w:rsid w:val="002809A8"/>
    <w:rsid w:val="00280FAC"/>
    <w:rsid w:val="00282A46"/>
    <w:rsid w:val="002830B6"/>
    <w:rsid w:val="002871C4"/>
    <w:rsid w:val="00287B1D"/>
    <w:rsid w:val="00290A9E"/>
    <w:rsid w:val="0029180D"/>
    <w:rsid w:val="0029252B"/>
    <w:rsid w:val="00293FC5"/>
    <w:rsid w:val="0029413C"/>
    <w:rsid w:val="00295066"/>
    <w:rsid w:val="0029564D"/>
    <w:rsid w:val="00296B63"/>
    <w:rsid w:val="002970B6"/>
    <w:rsid w:val="00297392"/>
    <w:rsid w:val="002977E9"/>
    <w:rsid w:val="002A0783"/>
    <w:rsid w:val="002A2A54"/>
    <w:rsid w:val="002A3123"/>
    <w:rsid w:val="002A5264"/>
    <w:rsid w:val="002A682D"/>
    <w:rsid w:val="002A6C99"/>
    <w:rsid w:val="002A7D29"/>
    <w:rsid w:val="002B051D"/>
    <w:rsid w:val="002B17CE"/>
    <w:rsid w:val="002B2D2C"/>
    <w:rsid w:val="002B6DEF"/>
    <w:rsid w:val="002C01BB"/>
    <w:rsid w:val="002C1141"/>
    <w:rsid w:val="002C1439"/>
    <w:rsid w:val="002C4516"/>
    <w:rsid w:val="002C47D2"/>
    <w:rsid w:val="002C68AB"/>
    <w:rsid w:val="002C7FD2"/>
    <w:rsid w:val="002D15B0"/>
    <w:rsid w:val="002D3CF2"/>
    <w:rsid w:val="002D51CC"/>
    <w:rsid w:val="002D5840"/>
    <w:rsid w:val="002D59CC"/>
    <w:rsid w:val="002D669C"/>
    <w:rsid w:val="002E1334"/>
    <w:rsid w:val="002E2A88"/>
    <w:rsid w:val="002E626F"/>
    <w:rsid w:val="002E6A0F"/>
    <w:rsid w:val="002E6D0E"/>
    <w:rsid w:val="002F1690"/>
    <w:rsid w:val="002F2683"/>
    <w:rsid w:val="002F4844"/>
    <w:rsid w:val="002F4E64"/>
    <w:rsid w:val="002F6AE5"/>
    <w:rsid w:val="002F71E9"/>
    <w:rsid w:val="002F7AAA"/>
    <w:rsid w:val="002F7BC8"/>
    <w:rsid w:val="00300F75"/>
    <w:rsid w:val="00301922"/>
    <w:rsid w:val="0030242B"/>
    <w:rsid w:val="00303D8E"/>
    <w:rsid w:val="00303DE9"/>
    <w:rsid w:val="0030413C"/>
    <w:rsid w:val="00305AE1"/>
    <w:rsid w:val="0030605F"/>
    <w:rsid w:val="003061C4"/>
    <w:rsid w:val="003065D1"/>
    <w:rsid w:val="003070A1"/>
    <w:rsid w:val="00307BFC"/>
    <w:rsid w:val="00311347"/>
    <w:rsid w:val="00311569"/>
    <w:rsid w:val="0031507B"/>
    <w:rsid w:val="00320DE3"/>
    <w:rsid w:val="003215D8"/>
    <w:rsid w:val="00324ADC"/>
    <w:rsid w:val="00324CE9"/>
    <w:rsid w:val="0032574A"/>
    <w:rsid w:val="00325DDE"/>
    <w:rsid w:val="003321A7"/>
    <w:rsid w:val="0033288F"/>
    <w:rsid w:val="00333B75"/>
    <w:rsid w:val="00333FC2"/>
    <w:rsid w:val="00334C67"/>
    <w:rsid w:val="00336AB4"/>
    <w:rsid w:val="00336EEF"/>
    <w:rsid w:val="00340A7A"/>
    <w:rsid w:val="00340C64"/>
    <w:rsid w:val="0034117A"/>
    <w:rsid w:val="00341C78"/>
    <w:rsid w:val="003431F9"/>
    <w:rsid w:val="003474EC"/>
    <w:rsid w:val="003512B1"/>
    <w:rsid w:val="003516D0"/>
    <w:rsid w:val="003519D4"/>
    <w:rsid w:val="00352613"/>
    <w:rsid w:val="00352D1B"/>
    <w:rsid w:val="00353D72"/>
    <w:rsid w:val="0035552A"/>
    <w:rsid w:val="00356BBA"/>
    <w:rsid w:val="00360DCA"/>
    <w:rsid w:val="00362B69"/>
    <w:rsid w:val="00364095"/>
    <w:rsid w:val="00364472"/>
    <w:rsid w:val="00365985"/>
    <w:rsid w:val="00366536"/>
    <w:rsid w:val="0037087A"/>
    <w:rsid w:val="003738C9"/>
    <w:rsid w:val="003755DC"/>
    <w:rsid w:val="003779BB"/>
    <w:rsid w:val="0038182F"/>
    <w:rsid w:val="00382C87"/>
    <w:rsid w:val="00383AAA"/>
    <w:rsid w:val="00384234"/>
    <w:rsid w:val="00385F4F"/>
    <w:rsid w:val="00386D9F"/>
    <w:rsid w:val="00390BFB"/>
    <w:rsid w:val="003914AF"/>
    <w:rsid w:val="00393A5D"/>
    <w:rsid w:val="0039542D"/>
    <w:rsid w:val="00395CCF"/>
    <w:rsid w:val="003960F7"/>
    <w:rsid w:val="00396155"/>
    <w:rsid w:val="0039697B"/>
    <w:rsid w:val="00396EBB"/>
    <w:rsid w:val="00397146"/>
    <w:rsid w:val="003974DA"/>
    <w:rsid w:val="003A09B8"/>
    <w:rsid w:val="003A0A5C"/>
    <w:rsid w:val="003A1293"/>
    <w:rsid w:val="003A15F5"/>
    <w:rsid w:val="003A3841"/>
    <w:rsid w:val="003A45C5"/>
    <w:rsid w:val="003B1682"/>
    <w:rsid w:val="003B2126"/>
    <w:rsid w:val="003B283C"/>
    <w:rsid w:val="003B542C"/>
    <w:rsid w:val="003C063D"/>
    <w:rsid w:val="003C1107"/>
    <w:rsid w:val="003C1302"/>
    <w:rsid w:val="003C1BBB"/>
    <w:rsid w:val="003C3524"/>
    <w:rsid w:val="003C4749"/>
    <w:rsid w:val="003C5259"/>
    <w:rsid w:val="003C7558"/>
    <w:rsid w:val="003C7C76"/>
    <w:rsid w:val="003D0D34"/>
    <w:rsid w:val="003D1B68"/>
    <w:rsid w:val="003D2434"/>
    <w:rsid w:val="003D2612"/>
    <w:rsid w:val="003D43ED"/>
    <w:rsid w:val="003D4A1B"/>
    <w:rsid w:val="003D5D91"/>
    <w:rsid w:val="003D5F76"/>
    <w:rsid w:val="003D69A1"/>
    <w:rsid w:val="003D7D3B"/>
    <w:rsid w:val="003E2963"/>
    <w:rsid w:val="003E302B"/>
    <w:rsid w:val="003E4269"/>
    <w:rsid w:val="003E4524"/>
    <w:rsid w:val="003E50DA"/>
    <w:rsid w:val="003E71D1"/>
    <w:rsid w:val="003E74AF"/>
    <w:rsid w:val="003E7A05"/>
    <w:rsid w:val="003F21FF"/>
    <w:rsid w:val="003F32BA"/>
    <w:rsid w:val="003F40C4"/>
    <w:rsid w:val="003F533B"/>
    <w:rsid w:val="003F772E"/>
    <w:rsid w:val="003F79D7"/>
    <w:rsid w:val="00400921"/>
    <w:rsid w:val="004022F8"/>
    <w:rsid w:val="004035A7"/>
    <w:rsid w:val="004128F7"/>
    <w:rsid w:val="00412C8A"/>
    <w:rsid w:val="004146D0"/>
    <w:rsid w:val="004152BB"/>
    <w:rsid w:val="00415D11"/>
    <w:rsid w:val="00416E2F"/>
    <w:rsid w:val="00417115"/>
    <w:rsid w:val="00421879"/>
    <w:rsid w:val="004227CA"/>
    <w:rsid w:val="00422D36"/>
    <w:rsid w:val="00423875"/>
    <w:rsid w:val="00424461"/>
    <w:rsid w:val="00424848"/>
    <w:rsid w:val="00424966"/>
    <w:rsid w:val="00432E6C"/>
    <w:rsid w:val="00433E91"/>
    <w:rsid w:val="00440D70"/>
    <w:rsid w:val="00441722"/>
    <w:rsid w:val="00442D88"/>
    <w:rsid w:val="00442E56"/>
    <w:rsid w:val="00443342"/>
    <w:rsid w:val="0044340F"/>
    <w:rsid w:val="00443FE4"/>
    <w:rsid w:val="004440A3"/>
    <w:rsid w:val="0044487F"/>
    <w:rsid w:val="00444B6B"/>
    <w:rsid w:val="00444D7F"/>
    <w:rsid w:val="00445064"/>
    <w:rsid w:val="00445285"/>
    <w:rsid w:val="00445DD3"/>
    <w:rsid w:val="00446661"/>
    <w:rsid w:val="004517CE"/>
    <w:rsid w:val="0045316F"/>
    <w:rsid w:val="0045375D"/>
    <w:rsid w:val="0045400A"/>
    <w:rsid w:val="0045509B"/>
    <w:rsid w:val="00455A1B"/>
    <w:rsid w:val="00455B9A"/>
    <w:rsid w:val="004567C1"/>
    <w:rsid w:val="0046134E"/>
    <w:rsid w:val="004615C9"/>
    <w:rsid w:val="0046241A"/>
    <w:rsid w:val="004631B9"/>
    <w:rsid w:val="00465187"/>
    <w:rsid w:val="00470A8B"/>
    <w:rsid w:val="00473E12"/>
    <w:rsid w:val="004746AB"/>
    <w:rsid w:val="00475194"/>
    <w:rsid w:val="00475605"/>
    <w:rsid w:val="00476749"/>
    <w:rsid w:val="00480731"/>
    <w:rsid w:val="0048301C"/>
    <w:rsid w:val="00486ADB"/>
    <w:rsid w:val="00486CFB"/>
    <w:rsid w:val="00490A69"/>
    <w:rsid w:val="004910D1"/>
    <w:rsid w:val="00491585"/>
    <w:rsid w:val="004919B8"/>
    <w:rsid w:val="00493EAB"/>
    <w:rsid w:val="00494AB0"/>
    <w:rsid w:val="004A18D8"/>
    <w:rsid w:val="004A1990"/>
    <w:rsid w:val="004A2265"/>
    <w:rsid w:val="004A2765"/>
    <w:rsid w:val="004A2A63"/>
    <w:rsid w:val="004A3106"/>
    <w:rsid w:val="004A40EF"/>
    <w:rsid w:val="004A49A0"/>
    <w:rsid w:val="004A4D79"/>
    <w:rsid w:val="004A530B"/>
    <w:rsid w:val="004A56D0"/>
    <w:rsid w:val="004A5B28"/>
    <w:rsid w:val="004A5BA5"/>
    <w:rsid w:val="004A6BDE"/>
    <w:rsid w:val="004A7DBE"/>
    <w:rsid w:val="004B04FA"/>
    <w:rsid w:val="004B0EFB"/>
    <w:rsid w:val="004B236D"/>
    <w:rsid w:val="004B2C43"/>
    <w:rsid w:val="004B3A88"/>
    <w:rsid w:val="004B454E"/>
    <w:rsid w:val="004B472A"/>
    <w:rsid w:val="004B4BC8"/>
    <w:rsid w:val="004B624C"/>
    <w:rsid w:val="004B7B53"/>
    <w:rsid w:val="004B7D72"/>
    <w:rsid w:val="004C31A7"/>
    <w:rsid w:val="004C3A28"/>
    <w:rsid w:val="004C4365"/>
    <w:rsid w:val="004C53B1"/>
    <w:rsid w:val="004C773D"/>
    <w:rsid w:val="004C7E23"/>
    <w:rsid w:val="004D0F89"/>
    <w:rsid w:val="004D1FC5"/>
    <w:rsid w:val="004D35B9"/>
    <w:rsid w:val="004D3A60"/>
    <w:rsid w:val="004D497C"/>
    <w:rsid w:val="004D559A"/>
    <w:rsid w:val="004D5751"/>
    <w:rsid w:val="004D60F4"/>
    <w:rsid w:val="004E001F"/>
    <w:rsid w:val="004E022C"/>
    <w:rsid w:val="004E1B7F"/>
    <w:rsid w:val="004E1F79"/>
    <w:rsid w:val="004E210A"/>
    <w:rsid w:val="004E2A69"/>
    <w:rsid w:val="004E49C7"/>
    <w:rsid w:val="004E507D"/>
    <w:rsid w:val="004E5488"/>
    <w:rsid w:val="004E5BDC"/>
    <w:rsid w:val="004E75D1"/>
    <w:rsid w:val="004E7B1B"/>
    <w:rsid w:val="004F3001"/>
    <w:rsid w:val="004F4AC1"/>
    <w:rsid w:val="004F7178"/>
    <w:rsid w:val="004F7E48"/>
    <w:rsid w:val="00510C85"/>
    <w:rsid w:val="005123DC"/>
    <w:rsid w:val="005156AB"/>
    <w:rsid w:val="00515AA3"/>
    <w:rsid w:val="00515EEF"/>
    <w:rsid w:val="005200B6"/>
    <w:rsid w:val="00520E17"/>
    <w:rsid w:val="00520EBE"/>
    <w:rsid w:val="00522C2F"/>
    <w:rsid w:val="005239C2"/>
    <w:rsid w:val="00525172"/>
    <w:rsid w:val="00533E04"/>
    <w:rsid w:val="00536D59"/>
    <w:rsid w:val="00540F19"/>
    <w:rsid w:val="005410C4"/>
    <w:rsid w:val="00541E3B"/>
    <w:rsid w:val="00547246"/>
    <w:rsid w:val="00547A19"/>
    <w:rsid w:val="00547DD2"/>
    <w:rsid w:val="00552D65"/>
    <w:rsid w:val="00553768"/>
    <w:rsid w:val="00554399"/>
    <w:rsid w:val="00554AC6"/>
    <w:rsid w:val="00555971"/>
    <w:rsid w:val="00556168"/>
    <w:rsid w:val="00557BC4"/>
    <w:rsid w:val="005601BD"/>
    <w:rsid w:val="00560970"/>
    <w:rsid w:val="00561273"/>
    <w:rsid w:val="00563599"/>
    <w:rsid w:val="00565193"/>
    <w:rsid w:val="00566F62"/>
    <w:rsid w:val="0056739C"/>
    <w:rsid w:val="00567BE5"/>
    <w:rsid w:val="00570877"/>
    <w:rsid w:val="005708D9"/>
    <w:rsid w:val="005713DF"/>
    <w:rsid w:val="0057144C"/>
    <w:rsid w:val="005732D3"/>
    <w:rsid w:val="005738FF"/>
    <w:rsid w:val="00574102"/>
    <w:rsid w:val="00575112"/>
    <w:rsid w:val="00575988"/>
    <w:rsid w:val="00575E1C"/>
    <w:rsid w:val="00577B80"/>
    <w:rsid w:val="00580C17"/>
    <w:rsid w:val="00581FBC"/>
    <w:rsid w:val="00581FE3"/>
    <w:rsid w:val="005827B7"/>
    <w:rsid w:val="00582806"/>
    <w:rsid w:val="00582BBB"/>
    <w:rsid w:val="00583DAA"/>
    <w:rsid w:val="00584643"/>
    <w:rsid w:val="0058565A"/>
    <w:rsid w:val="005868F6"/>
    <w:rsid w:val="0059078B"/>
    <w:rsid w:val="005924A1"/>
    <w:rsid w:val="00593308"/>
    <w:rsid w:val="005938EC"/>
    <w:rsid w:val="00593AA6"/>
    <w:rsid w:val="0059666D"/>
    <w:rsid w:val="0059783B"/>
    <w:rsid w:val="005A542D"/>
    <w:rsid w:val="005A7497"/>
    <w:rsid w:val="005A7AE5"/>
    <w:rsid w:val="005B102F"/>
    <w:rsid w:val="005B1757"/>
    <w:rsid w:val="005B2907"/>
    <w:rsid w:val="005B35F5"/>
    <w:rsid w:val="005B4005"/>
    <w:rsid w:val="005C0CAF"/>
    <w:rsid w:val="005C0E04"/>
    <w:rsid w:val="005C2472"/>
    <w:rsid w:val="005C27F3"/>
    <w:rsid w:val="005C453F"/>
    <w:rsid w:val="005C6794"/>
    <w:rsid w:val="005D170A"/>
    <w:rsid w:val="005D2346"/>
    <w:rsid w:val="005D4BED"/>
    <w:rsid w:val="005D4C5D"/>
    <w:rsid w:val="005D5820"/>
    <w:rsid w:val="005D5C0F"/>
    <w:rsid w:val="005D7082"/>
    <w:rsid w:val="005D74BB"/>
    <w:rsid w:val="005E3F8F"/>
    <w:rsid w:val="005E607D"/>
    <w:rsid w:val="005E7EAB"/>
    <w:rsid w:val="005F13D2"/>
    <w:rsid w:val="005F1641"/>
    <w:rsid w:val="005F21F0"/>
    <w:rsid w:val="005F334B"/>
    <w:rsid w:val="005F455C"/>
    <w:rsid w:val="005F4690"/>
    <w:rsid w:val="005F64D0"/>
    <w:rsid w:val="005F7962"/>
    <w:rsid w:val="00600E02"/>
    <w:rsid w:val="006023A3"/>
    <w:rsid w:val="00603F3D"/>
    <w:rsid w:val="006045E6"/>
    <w:rsid w:val="00606CED"/>
    <w:rsid w:val="00610769"/>
    <w:rsid w:val="0061110E"/>
    <w:rsid w:val="00614C55"/>
    <w:rsid w:val="00617DA1"/>
    <w:rsid w:val="00620CB4"/>
    <w:rsid w:val="006211B5"/>
    <w:rsid w:val="00621432"/>
    <w:rsid w:val="00624F0D"/>
    <w:rsid w:val="00627515"/>
    <w:rsid w:val="006300F5"/>
    <w:rsid w:val="006309D8"/>
    <w:rsid w:val="00630EFE"/>
    <w:rsid w:val="00632AEE"/>
    <w:rsid w:val="006346CE"/>
    <w:rsid w:val="00634BE4"/>
    <w:rsid w:val="006352F8"/>
    <w:rsid w:val="00635F46"/>
    <w:rsid w:val="006367FA"/>
    <w:rsid w:val="006369D2"/>
    <w:rsid w:val="00636D9A"/>
    <w:rsid w:val="00640D3F"/>
    <w:rsid w:val="006416ED"/>
    <w:rsid w:val="00642030"/>
    <w:rsid w:val="00646540"/>
    <w:rsid w:val="00647614"/>
    <w:rsid w:val="00650E91"/>
    <w:rsid w:val="006532E1"/>
    <w:rsid w:val="0065401E"/>
    <w:rsid w:val="00654DF1"/>
    <w:rsid w:val="0065564C"/>
    <w:rsid w:val="0065571B"/>
    <w:rsid w:val="00662404"/>
    <w:rsid w:val="006636A9"/>
    <w:rsid w:val="00663C64"/>
    <w:rsid w:val="00664CAF"/>
    <w:rsid w:val="00665C3A"/>
    <w:rsid w:val="006674DD"/>
    <w:rsid w:val="006674E2"/>
    <w:rsid w:val="00670013"/>
    <w:rsid w:val="0067032E"/>
    <w:rsid w:val="00670EAB"/>
    <w:rsid w:val="00670F23"/>
    <w:rsid w:val="00672916"/>
    <w:rsid w:val="00675E0D"/>
    <w:rsid w:val="006760F3"/>
    <w:rsid w:val="006761C6"/>
    <w:rsid w:val="00676C60"/>
    <w:rsid w:val="00677E5C"/>
    <w:rsid w:val="00677EEA"/>
    <w:rsid w:val="00680A72"/>
    <w:rsid w:val="0068364D"/>
    <w:rsid w:val="00685218"/>
    <w:rsid w:val="00685656"/>
    <w:rsid w:val="00685F52"/>
    <w:rsid w:val="006909E5"/>
    <w:rsid w:val="0069258E"/>
    <w:rsid w:val="006930A9"/>
    <w:rsid w:val="00693202"/>
    <w:rsid w:val="00694D58"/>
    <w:rsid w:val="00694DB4"/>
    <w:rsid w:val="0069593C"/>
    <w:rsid w:val="00696187"/>
    <w:rsid w:val="00696787"/>
    <w:rsid w:val="00696CA9"/>
    <w:rsid w:val="006A4D28"/>
    <w:rsid w:val="006B0958"/>
    <w:rsid w:val="006B20F0"/>
    <w:rsid w:val="006B2563"/>
    <w:rsid w:val="006B47FA"/>
    <w:rsid w:val="006B5F35"/>
    <w:rsid w:val="006B6DF2"/>
    <w:rsid w:val="006C24F3"/>
    <w:rsid w:val="006C3F0E"/>
    <w:rsid w:val="006C53CE"/>
    <w:rsid w:val="006C640B"/>
    <w:rsid w:val="006C7362"/>
    <w:rsid w:val="006D138B"/>
    <w:rsid w:val="006D48D6"/>
    <w:rsid w:val="006D4F8A"/>
    <w:rsid w:val="006D506D"/>
    <w:rsid w:val="006D574C"/>
    <w:rsid w:val="006D676C"/>
    <w:rsid w:val="006E067C"/>
    <w:rsid w:val="006E15D8"/>
    <w:rsid w:val="006E16E8"/>
    <w:rsid w:val="006E19EF"/>
    <w:rsid w:val="006E20FB"/>
    <w:rsid w:val="006E2135"/>
    <w:rsid w:val="006E23E8"/>
    <w:rsid w:val="006E3E4B"/>
    <w:rsid w:val="006E4079"/>
    <w:rsid w:val="006E4A93"/>
    <w:rsid w:val="006E4D2F"/>
    <w:rsid w:val="006E5CDD"/>
    <w:rsid w:val="006E751C"/>
    <w:rsid w:val="006F1B4C"/>
    <w:rsid w:val="006F2839"/>
    <w:rsid w:val="006F5348"/>
    <w:rsid w:val="006F5868"/>
    <w:rsid w:val="00701E31"/>
    <w:rsid w:val="0070560A"/>
    <w:rsid w:val="00705EDB"/>
    <w:rsid w:val="0071101F"/>
    <w:rsid w:val="00713B88"/>
    <w:rsid w:val="00713D13"/>
    <w:rsid w:val="0071448F"/>
    <w:rsid w:val="00717277"/>
    <w:rsid w:val="00721A68"/>
    <w:rsid w:val="00722BE5"/>
    <w:rsid w:val="00723173"/>
    <w:rsid w:val="00725715"/>
    <w:rsid w:val="00726D76"/>
    <w:rsid w:val="00732CFE"/>
    <w:rsid w:val="00732FA0"/>
    <w:rsid w:val="007331C1"/>
    <w:rsid w:val="00734923"/>
    <w:rsid w:val="007373AA"/>
    <w:rsid w:val="00737C6B"/>
    <w:rsid w:val="0074293C"/>
    <w:rsid w:val="00744C3C"/>
    <w:rsid w:val="0074599C"/>
    <w:rsid w:val="00745A61"/>
    <w:rsid w:val="007471A4"/>
    <w:rsid w:val="00750402"/>
    <w:rsid w:val="007537B6"/>
    <w:rsid w:val="007565E3"/>
    <w:rsid w:val="0076000A"/>
    <w:rsid w:val="0076253C"/>
    <w:rsid w:val="00764395"/>
    <w:rsid w:val="00764C07"/>
    <w:rsid w:val="007656CB"/>
    <w:rsid w:val="00766865"/>
    <w:rsid w:val="007670D7"/>
    <w:rsid w:val="00767716"/>
    <w:rsid w:val="007677B6"/>
    <w:rsid w:val="00770EB6"/>
    <w:rsid w:val="007717DB"/>
    <w:rsid w:val="00772C42"/>
    <w:rsid w:val="00776CDD"/>
    <w:rsid w:val="00777616"/>
    <w:rsid w:val="00777F4F"/>
    <w:rsid w:val="00777F59"/>
    <w:rsid w:val="0078080D"/>
    <w:rsid w:val="00780D06"/>
    <w:rsid w:val="0078402C"/>
    <w:rsid w:val="00786AED"/>
    <w:rsid w:val="00791B89"/>
    <w:rsid w:val="007960F7"/>
    <w:rsid w:val="007974ED"/>
    <w:rsid w:val="007975D8"/>
    <w:rsid w:val="00797A0F"/>
    <w:rsid w:val="00797EE8"/>
    <w:rsid w:val="00797F66"/>
    <w:rsid w:val="007A356D"/>
    <w:rsid w:val="007A4550"/>
    <w:rsid w:val="007A4AF3"/>
    <w:rsid w:val="007A4EEF"/>
    <w:rsid w:val="007A788F"/>
    <w:rsid w:val="007B090A"/>
    <w:rsid w:val="007B1AD8"/>
    <w:rsid w:val="007B2B4F"/>
    <w:rsid w:val="007B5191"/>
    <w:rsid w:val="007B6C5F"/>
    <w:rsid w:val="007C01EC"/>
    <w:rsid w:val="007C0F1B"/>
    <w:rsid w:val="007C345A"/>
    <w:rsid w:val="007C4072"/>
    <w:rsid w:val="007C40BA"/>
    <w:rsid w:val="007C4527"/>
    <w:rsid w:val="007C4F72"/>
    <w:rsid w:val="007C5453"/>
    <w:rsid w:val="007C6D0B"/>
    <w:rsid w:val="007C6F08"/>
    <w:rsid w:val="007D1141"/>
    <w:rsid w:val="007D1E2C"/>
    <w:rsid w:val="007D20B0"/>
    <w:rsid w:val="007D3C38"/>
    <w:rsid w:val="007D418B"/>
    <w:rsid w:val="007D5187"/>
    <w:rsid w:val="007D6241"/>
    <w:rsid w:val="007D671A"/>
    <w:rsid w:val="007D683E"/>
    <w:rsid w:val="007E3C9C"/>
    <w:rsid w:val="007E468F"/>
    <w:rsid w:val="007E5237"/>
    <w:rsid w:val="007E5913"/>
    <w:rsid w:val="007E61DA"/>
    <w:rsid w:val="007E63CC"/>
    <w:rsid w:val="007E6674"/>
    <w:rsid w:val="007E7B39"/>
    <w:rsid w:val="007F1A39"/>
    <w:rsid w:val="007F393F"/>
    <w:rsid w:val="007F4451"/>
    <w:rsid w:val="007F4DE0"/>
    <w:rsid w:val="007F50B3"/>
    <w:rsid w:val="007F6056"/>
    <w:rsid w:val="008021BC"/>
    <w:rsid w:val="00802BFB"/>
    <w:rsid w:val="00805801"/>
    <w:rsid w:val="008064CD"/>
    <w:rsid w:val="0080774D"/>
    <w:rsid w:val="0081091B"/>
    <w:rsid w:val="00811880"/>
    <w:rsid w:val="008135FA"/>
    <w:rsid w:val="00813943"/>
    <w:rsid w:val="00815B18"/>
    <w:rsid w:val="00820856"/>
    <w:rsid w:val="00820908"/>
    <w:rsid w:val="00820D42"/>
    <w:rsid w:val="00821C4D"/>
    <w:rsid w:val="008222F5"/>
    <w:rsid w:val="008238F4"/>
    <w:rsid w:val="00823AD9"/>
    <w:rsid w:val="00823FAF"/>
    <w:rsid w:val="00827511"/>
    <w:rsid w:val="00827917"/>
    <w:rsid w:val="00827D47"/>
    <w:rsid w:val="008302AC"/>
    <w:rsid w:val="0083076C"/>
    <w:rsid w:val="0083162D"/>
    <w:rsid w:val="0083296A"/>
    <w:rsid w:val="00834972"/>
    <w:rsid w:val="00836B69"/>
    <w:rsid w:val="008379B2"/>
    <w:rsid w:val="00837B84"/>
    <w:rsid w:val="00841FA2"/>
    <w:rsid w:val="008432F5"/>
    <w:rsid w:val="00843704"/>
    <w:rsid w:val="00843976"/>
    <w:rsid w:val="00846873"/>
    <w:rsid w:val="00846F8B"/>
    <w:rsid w:val="00846FC6"/>
    <w:rsid w:val="008504ED"/>
    <w:rsid w:val="0085178C"/>
    <w:rsid w:val="00852CC8"/>
    <w:rsid w:val="00852FC9"/>
    <w:rsid w:val="008533D8"/>
    <w:rsid w:val="00853AD7"/>
    <w:rsid w:val="00853C8A"/>
    <w:rsid w:val="00854325"/>
    <w:rsid w:val="0085449D"/>
    <w:rsid w:val="0085471C"/>
    <w:rsid w:val="0085520E"/>
    <w:rsid w:val="00857DF5"/>
    <w:rsid w:val="008616E9"/>
    <w:rsid w:val="00864E47"/>
    <w:rsid w:val="00865257"/>
    <w:rsid w:val="00866F53"/>
    <w:rsid w:val="00870A94"/>
    <w:rsid w:val="00870DF9"/>
    <w:rsid w:val="00870E1E"/>
    <w:rsid w:val="00872438"/>
    <w:rsid w:val="0087377C"/>
    <w:rsid w:val="008737ED"/>
    <w:rsid w:val="00873BDB"/>
    <w:rsid w:val="00874A2A"/>
    <w:rsid w:val="00874C07"/>
    <w:rsid w:val="00875B38"/>
    <w:rsid w:val="00875D37"/>
    <w:rsid w:val="00877247"/>
    <w:rsid w:val="00877B09"/>
    <w:rsid w:val="00877F58"/>
    <w:rsid w:val="008838D3"/>
    <w:rsid w:val="00886035"/>
    <w:rsid w:val="00886524"/>
    <w:rsid w:val="00890FBE"/>
    <w:rsid w:val="00891466"/>
    <w:rsid w:val="00896903"/>
    <w:rsid w:val="00897242"/>
    <w:rsid w:val="008A061D"/>
    <w:rsid w:val="008A1AA2"/>
    <w:rsid w:val="008A2111"/>
    <w:rsid w:val="008A227F"/>
    <w:rsid w:val="008A4204"/>
    <w:rsid w:val="008A44F9"/>
    <w:rsid w:val="008A4A2C"/>
    <w:rsid w:val="008A4B03"/>
    <w:rsid w:val="008A5F92"/>
    <w:rsid w:val="008A6DED"/>
    <w:rsid w:val="008B0373"/>
    <w:rsid w:val="008B14E7"/>
    <w:rsid w:val="008B1DBE"/>
    <w:rsid w:val="008B1F59"/>
    <w:rsid w:val="008B2902"/>
    <w:rsid w:val="008B432E"/>
    <w:rsid w:val="008B4A6B"/>
    <w:rsid w:val="008B67E6"/>
    <w:rsid w:val="008B7149"/>
    <w:rsid w:val="008C1879"/>
    <w:rsid w:val="008C58D3"/>
    <w:rsid w:val="008C6A24"/>
    <w:rsid w:val="008C6EF2"/>
    <w:rsid w:val="008D199B"/>
    <w:rsid w:val="008D1FA4"/>
    <w:rsid w:val="008D31CE"/>
    <w:rsid w:val="008D3865"/>
    <w:rsid w:val="008D3D34"/>
    <w:rsid w:val="008E0439"/>
    <w:rsid w:val="008E127E"/>
    <w:rsid w:val="008E1E30"/>
    <w:rsid w:val="008E24AA"/>
    <w:rsid w:val="008E40C4"/>
    <w:rsid w:val="008E562E"/>
    <w:rsid w:val="008E5B75"/>
    <w:rsid w:val="008F1030"/>
    <w:rsid w:val="008F1229"/>
    <w:rsid w:val="008F2262"/>
    <w:rsid w:val="008F31A1"/>
    <w:rsid w:val="008F35DA"/>
    <w:rsid w:val="008F4051"/>
    <w:rsid w:val="008F419E"/>
    <w:rsid w:val="008F47FE"/>
    <w:rsid w:val="008F5537"/>
    <w:rsid w:val="008F5C57"/>
    <w:rsid w:val="00900FC6"/>
    <w:rsid w:val="00901DF0"/>
    <w:rsid w:val="00902607"/>
    <w:rsid w:val="0090267D"/>
    <w:rsid w:val="00903E36"/>
    <w:rsid w:val="00904733"/>
    <w:rsid w:val="0090483F"/>
    <w:rsid w:val="00904F22"/>
    <w:rsid w:val="0090541B"/>
    <w:rsid w:val="00905448"/>
    <w:rsid w:val="00906C0F"/>
    <w:rsid w:val="0090791C"/>
    <w:rsid w:val="00907EA4"/>
    <w:rsid w:val="009114A3"/>
    <w:rsid w:val="0091235A"/>
    <w:rsid w:val="00912AED"/>
    <w:rsid w:val="00912F7D"/>
    <w:rsid w:val="009144E8"/>
    <w:rsid w:val="00915A2E"/>
    <w:rsid w:val="00916DAC"/>
    <w:rsid w:val="0091702C"/>
    <w:rsid w:val="00917FFA"/>
    <w:rsid w:val="009216AE"/>
    <w:rsid w:val="00922972"/>
    <w:rsid w:val="00923A36"/>
    <w:rsid w:val="009247EF"/>
    <w:rsid w:val="00924AAC"/>
    <w:rsid w:val="0092588D"/>
    <w:rsid w:val="00926E57"/>
    <w:rsid w:val="00931ABE"/>
    <w:rsid w:val="00933847"/>
    <w:rsid w:val="00934006"/>
    <w:rsid w:val="009353BD"/>
    <w:rsid w:val="00935FC0"/>
    <w:rsid w:val="0093789F"/>
    <w:rsid w:val="009378EE"/>
    <w:rsid w:val="00937C0A"/>
    <w:rsid w:val="00940504"/>
    <w:rsid w:val="00942804"/>
    <w:rsid w:val="00947125"/>
    <w:rsid w:val="0095007B"/>
    <w:rsid w:val="00950485"/>
    <w:rsid w:val="009528D5"/>
    <w:rsid w:val="00952A30"/>
    <w:rsid w:val="00955EAC"/>
    <w:rsid w:val="00956894"/>
    <w:rsid w:val="00956CD4"/>
    <w:rsid w:val="00956D58"/>
    <w:rsid w:val="00961A9E"/>
    <w:rsid w:val="0096244D"/>
    <w:rsid w:val="00963C46"/>
    <w:rsid w:val="0096583C"/>
    <w:rsid w:val="00965BCB"/>
    <w:rsid w:val="00966FDD"/>
    <w:rsid w:val="00967517"/>
    <w:rsid w:val="009678D3"/>
    <w:rsid w:val="009709A9"/>
    <w:rsid w:val="00970C2C"/>
    <w:rsid w:val="009712CF"/>
    <w:rsid w:val="00972656"/>
    <w:rsid w:val="00972C7F"/>
    <w:rsid w:val="00974E43"/>
    <w:rsid w:val="009767E1"/>
    <w:rsid w:val="00977ECA"/>
    <w:rsid w:val="00981638"/>
    <w:rsid w:val="009817D6"/>
    <w:rsid w:val="00982060"/>
    <w:rsid w:val="00982226"/>
    <w:rsid w:val="00984CB6"/>
    <w:rsid w:val="00984F16"/>
    <w:rsid w:val="00986212"/>
    <w:rsid w:val="0098767C"/>
    <w:rsid w:val="00991881"/>
    <w:rsid w:val="009927EF"/>
    <w:rsid w:val="009928BC"/>
    <w:rsid w:val="009934F4"/>
    <w:rsid w:val="00993D04"/>
    <w:rsid w:val="00993F3B"/>
    <w:rsid w:val="0099559F"/>
    <w:rsid w:val="0099621F"/>
    <w:rsid w:val="0099678D"/>
    <w:rsid w:val="00996FFE"/>
    <w:rsid w:val="009A0A93"/>
    <w:rsid w:val="009A258B"/>
    <w:rsid w:val="009A2A35"/>
    <w:rsid w:val="009A591D"/>
    <w:rsid w:val="009A6C7B"/>
    <w:rsid w:val="009B0390"/>
    <w:rsid w:val="009B1BEE"/>
    <w:rsid w:val="009B36C2"/>
    <w:rsid w:val="009B3A37"/>
    <w:rsid w:val="009B3EE4"/>
    <w:rsid w:val="009B401B"/>
    <w:rsid w:val="009B41CF"/>
    <w:rsid w:val="009B43B5"/>
    <w:rsid w:val="009B4AE7"/>
    <w:rsid w:val="009B4AFD"/>
    <w:rsid w:val="009B4D04"/>
    <w:rsid w:val="009B779B"/>
    <w:rsid w:val="009C0A7D"/>
    <w:rsid w:val="009C11B5"/>
    <w:rsid w:val="009C1251"/>
    <w:rsid w:val="009C5795"/>
    <w:rsid w:val="009D0900"/>
    <w:rsid w:val="009D0AE6"/>
    <w:rsid w:val="009D1288"/>
    <w:rsid w:val="009D3FA4"/>
    <w:rsid w:val="009D61CE"/>
    <w:rsid w:val="009D71CF"/>
    <w:rsid w:val="009E235A"/>
    <w:rsid w:val="009E2794"/>
    <w:rsid w:val="009E2C77"/>
    <w:rsid w:val="009E4452"/>
    <w:rsid w:val="009E4AEA"/>
    <w:rsid w:val="009E54B0"/>
    <w:rsid w:val="009E5EED"/>
    <w:rsid w:val="009E78B9"/>
    <w:rsid w:val="009F1579"/>
    <w:rsid w:val="009F209D"/>
    <w:rsid w:val="009F24A5"/>
    <w:rsid w:val="009F2A6E"/>
    <w:rsid w:val="009F2ACB"/>
    <w:rsid w:val="009F36AE"/>
    <w:rsid w:val="009F4045"/>
    <w:rsid w:val="009F4785"/>
    <w:rsid w:val="009F5837"/>
    <w:rsid w:val="009F5924"/>
    <w:rsid w:val="009F61DF"/>
    <w:rsid w:val="00A032D6"/>
    <w:rsid w:val="00A067CE"/>
    <w:rsid w:val="00A078D9"/>
    <w:rsid w:val="00A11B2B"/>
    <w:rsid w:val="00A12E9D"/>
    <w:rsid w:val="00A17C11"/>
    <w:rsid w:val="00A20E77"/>
    <w:rsid w:val="00A21EF8"/>
    <w:rsid w:val="00A21F65"/>
    <w:rsid w:val="00A22119"/>
    <w:rsid w:val="00A22148"/>
    <w:rsid w:val="00A239A2"/>
    <w:rsid w:val="00A23A62"/>
    <w:rsid w:val="00A25206"/>
    <w:rsid w:val="00A30456"/>
    <w:rsid w:val="00A33381"/>
    <w:rsid w:val="00A3368C"/>
    <w:rsid w:val="00A35440"/>
    <w:rsid w:val="00A35AF2"/>
    <w:rsid w:val="00A36AFC"/>
    <w:rsid w:val="00A37DBD"/>
    <w:rsid w:val="00A4138B"/>
    <w:rsid w:val="00A432F6"/>
    <w:rsid w:val="00A441A7"/>
    <w:rsid w:val="00A45294"/>
    <w:rsid w:val="00A461B5"/>
    <w:rsid w:val="00A46B2D"/>
    <w:rsid w:val="00A4754B"/>
    <w:rsid w:val="00A47C47"/>
    <w:rsid w:val="00A47EF2"/>
    <w:rsid w:val="00A51751"/>
    <w:rsid w:val="00A5226C"/>
    <w:rsid w:val="00A53DA3"/>
    <w:rsid w:val="00A53E71"/>
    <w:rsid w:val="00A547C1"/>
    <w:rsid w:val="00A555E3"/>
    <w:rsid w:val="00A55EF0"/>
    <w:rsid w:val="00A575E4"/>
    <w:rsid w:val="00A608B6"/>
    <w:rsid w:val="00A63B2A"/>
    <w:rsid w:val="00A63E17"/>
    <w:rsid w:val="00A6437D"/>
    <w:rsid w:val="00A658BE"/>
    <w:rsid w:val="00A67230"/>
    <w:rsid w:val="00A70BC8"/>
    <w:rsid w:val="00A71A8C"/>
    <w:rsid w:val="00A72450"/>
    <w:rsid w:val="00A82F21"/>
    <w:rsid w:val="00A83DF3"/>
    <w:rsid w:val="00A84FF9"/>
    <w:rsid w:val="00A85B46"/>
    <w:rsid w:val="00A9073E"/>
    <w:rsid w:val="00A90E39"/>
    <w:rsid w:val="00A90EA0"/>
    <w:rsid w:val="00A937BB"/>
    <w:rsid w:val="00A942C5"/>
    <w:rsid w:val="00A94ACE"/>
    <w:rsid w:val="00A9680C"/>
    <w:rsid w:val="00A968AC"/>
    <w:rsid w:val="00A97576"/>
    <w:rsid w:val="00AA3136"/>
    <w:rsid w:val="00AA50E8"/>
    <w:rsid w:val="00AA55B1"/>
    <w:rsid w:val="00AA589E"/>
    <w:rsid w:val="00AA6F3D"/>
    <w:rsid w:val="00AA71D0"/>
    <w:rsid w:val="00AA79EB"/>
    <w:rsid w:val="00AB0A6D"/>
    <w:rsid w:val="00AB253C"/>
    <w:rsid w:val="00AB33A3"/>
    <w:rsid w:val="00AB3599"/>
    <w:rsid w:val="00AB476D"/>
    <w:rsid w:val="00AB7F92"/>
    <w:rsid w:val="00AC1132"/>
    <w:rsid w:val="00AC1213"/>
    <w:rsid w:val="00AC273D"/>
    <w:rsid w:val="00AC30A9"/>
    <w:rsid w:val="00AC5223"/>
    <w:rsid w:val="00AC5AB1"/>
    <w:rsid w:val="00AC77C6"/>
    <w:rsid w:val="00AD35D5"/>
    <w:rsid w:val="00AD6449"/>
    <w:rsid w:val="00AD754C"/>
    <w:rsid w:val="00AE1896"/>
    <w:rsid w:val="00AE1C47"/>
    <w:rsid w:val="00AE1DF7"/>
    <w:rsid w:val="00AE5823"/>
    <w:rsid w:val="00AF349A"/>
    <w:rsid w:val="00AF39AD"/>
    <w:rsid w:val="00AF4708"/>
    <w:rsid w:val="00AF5CA6"/>
    <w:rsid w:val="00AF6106"/>
    <w:rsid w:val="00AF66D8"/>
    <w:rsid w:val="00AF69A4"/>
    <w:rsid w:val="00AF6B67"/>
    <w:rsid w:val="00AF6E4B"/>
    <w:rsid w:val="00AF6F2F"/>
    <w:rsid w:val="00B00647"/>
    <w:rsid w:val="00B02BB6"/>
    <w:rsid w:val="00B03249"/>
    <w:rsid w:val="00B04AE4"/>
    <w:rsid w:val="00B101DB"/>
    <w:rsid w:val="00B10B9B"/>
    <w:rsid w:val="00B11689"/>
    <w:rsid w:val="00B14630"/>
    <w:rsid w:val="00B146E6"/>
    <w:rsid w:val="00B16541"/>
    <w:rsid w:val="00B17C8E"/>
    <w:rsid w:val="00B20A1E"/>
    <w:rsid w:val="00B21A2B"/>
    <w:rsid w:val="00B220B5"/>
    <w:rsid w:val="00B22410"/>
    <w:rsid w:val="00B23990"/>
    <w:rsid w:val="00B24060"/>
    <w:rsid w:val="00B24B92"/>
    <w:rsid w:val="00B24BE9"/>
    <w:rsid w:val="00B2679B"/>
    <w:rsid w:val="00B3095D"/>
    <w:rsid w:val="00B32C99"/>
    <w:rsid w:val="00B33443"/>
    <w:rsid w:val="00B35524"/>
    <w:rsid w:val="00B361ED"/>
    <w:rsid w:val="00B37193"/>
    <w:rsid w:val="00B402A8"/>
    <w:rsid w:val="00B4039F"/>
    <w:rsid w:val="00B42113"/>
    <w:rsid w:val="00B43677"/>
    <w:rsid w:val="00B509A7"/>
    <w:rsid w:val="00B50ECB"/>
    <w:rsid w:val="00B51470"/>
    <w:rsid w:val="00B51998"/>
    <w:rsid w:val="00B542EF"/>
    <w:rsid w:val="00B55286"/>
    <w:rsid w:val="00B55FC5"/>
    <w:rsid w:val="00B56B1A"/>
    <w:rsid w:val="00B57967"/>
    <w:rsid w:val="00B57CA0"/>
    <w:rsid w:val="00B606EE"/>
    <w:rsid w:val="00B61046"/>
    <w:rsid w:val="00B6184E"/>
    <w:rsid w:val="00B62208"/>
    <w:rsid w:val="00B62C3D"/>
    <w:rsid w:val="00B63A0D"/>
    <w:rsid w:val="00B64F62"/>
    <w:rsid w:val="00B6607C"/>
    <w:rsid w:val="00B66E12"/>
    <w:rsid w:val="00B71538"/>
    <w:rsid w:val="00B7375B"/>
    <w:rsid w:val="00B74EBA"/>
    <w:rsid w:val="00B7653A"/>
    <w:rsid w:val="00B76649"/>
    <w:rsid w:val="00B770A1"/>
    <w:rsid w:val="00B853F7"/>
    <w:rsid w:val="00B86478"/>
    <w:rsid w:val="00B8761E"/>
    <w:rsid w:val="00B90912"/>
    <w:rsid w:val="00B90AD5"/>
    <w:rsid w:val="00B92576"/>
    <w:rsid w:val="00B949C6"/>
    <w:rsid w:val="00B972FA"/>
    <w:rsid w:val="00BA064E"/>
    <w:rsid w:val="00BA173D"/>
    <w:rsid w:val="00BA3EEF"/>
    <w:rsid w:val="00BA4BA3"/>
    <w:rsid w:val="00BA4F06"/>
    <w:rsid w:val="00BA76E9"/>
    <w:rsid w:val="00BA7C0F"/>
    <w:rsid w:val="00BB2A24"/>
    <w:rsid w:val="00BB5618"/>
    <w:rsid w:val="00BB570E"/>
    <w:rsid w:val="00BB66A7"/>
    <w:rsid w:val="00BB6C5D"/>
    <w:rsid w:val="00BB76F4"/>
    <w:rsid w:val="00BC0721"/>
    <w:rsid w:val="00BC5248"/>
    <w:rsid w:val="00BC58EC"/>
    <w:rsid w:val="00BD3209"/>
    <w:rsid w:val="00BD3D01"/>
    <w:rsid w:val="00BD661F"/>
    <w:rsid w:val="00BD73F3"/>
    <w:rsid w:val="00BD762E"/>
    <w:rsid w:val="00BE20D4"/>
    <w:rsid w:val="00BE24D7"/>
    <w:rsid w:val="00BE2AB1"/>
    <w:rsid w:val="00BE6415"/>
    <w:rsid w:val="00BE6425"/>
    <w:rsid w:val="00BF0A73"/>
    <w:rsid w:val="00BF1258"/>
    <w:rsid w:val="00BF1D56"/>
    <w:rsid w:val="00BF2FF1"/>
    <w:rsid w:val="00BF4981"/>
    <w:rsid w:val="00BF5005"/>
    <w:rsid w:val="00C010B9"/>
    <w:rsid w:val="00C03FBD"/>
    <w:rsid w:val="00C0549D"/>
    <w:rsid w:val="00C06ABC"/>
    <w:rsid w:val="00C0773C"/>
    <w:rsid w:val="00C106BE"/>
    <w:rsid w:val="00C10DB1"/>
    <w:rsid w:val="00C11049"/>
    <w:rsid w:val="00C110D8"/>
    <w:rsid w:val="00C11D87"/>
    <w:rsid w:val="00C13601"/>
    <w:rsid w:val="00C160F3"/>
    <w:rsid w:val="00C171B2"/>
    <w:rsid w:val="00C1767A"/>
    <w:rsid w:val="00C20906"/>
    <w:rsid w:val="00C226F2"/>
    <w:rsid w:val="00C24AD3"/>
    <w:rsid w:val="00C2600C"/>
    <w:rsid w:val="00C30B3A"/>
    <w:rsid w:val="00C31162"/>
    <w:rsid w:val="00C3175B"/>
    <w:rsid w:val="00C3569F"/>
    <w:rsid w:val="00C402C0"/>
    <w:rsid w:val="00C426C1"/>
    <w:rsid w:val="00C43840"/>
    <w:rsid w:val="00C52125"/>
    <w:rsid w:val="00C52C0E"/>
    <w:rsid w:val="00C5380A"/>
    <w:rsid w:val="00C539BE"/>
    <w:rsid w:val="00C545BC"/>
    <w:rsid w:val="00C5775D"/>
    <w:rsid w:val="00C613A1"/>
    <w:rsid w:val="00C613B6"/>
    <w:rsid w:val="00C630AE"/>
    <w:rsid w:val="00C64091"/>
    <w:rsid w:val="00C64542"/>
    <w:rsid w:val="00C64CA1"/>
    <w:rsid w:val="00C65ADF"/>
    <w:rsid w:val="00C66673"/>
    <w:rsid w:val="00C67444"/>
    <w:rsid w:val="00C712B4"/>
    <w:rsid w:val="00C71D64"/>
    <w:rsid w:val="00C72004"/>
    <w:rsid w:val="00C72194"/>
    <w:rsid w:val="00C777D8"/>
    <w:rsid w:val="00C80097"/>
    <w:rsid w:val="00C80303"/>
    <w:rsid w:val="00C80911"/>
    <w:rsid w:val="00C82404"/>
    <w:rsid w:val="00C83BE4"/>
    <w:rsid w:val="00C8561F"/>
    <w:rsid w:val="00C86287"/>
    <w:rsid w:val="00C872FF"/>
    <w:rsid w:val="00C8790E"/>
    <w:rsid w:val="00C909D3"/>
    <w:rsid w:val="00C92318"/>
    <w:rsid w:val="00C95844"/>
    <w:rsid w:val="00C95CC3"/>
    <w:rsid w:val="00C96F4C"/>
    <w:rsid w:val="00CA03D4"/>
    <w:rsid w:val="00CA0710"/>
    <w:rsid w:val="00CA177E"/>
    <w:rsid w:val="00CA4246"/>
    <w:rsid w:val="00CA47E9"/>
    <w:rsid w:val="00CA5E31"/>
    <w:rsid w:val="00CA635D"/>
    <w:rsid w:val="00CA78AD"/>
    <w:rsid w:val="00CA7E06"/>
    <w:rsid w:val="00CB045A"/>
    <w:rsid w:val="00CB1977"/>
    <w:rsid w:val="00CB211A"/>
    <w:rsid w:val="00CB2EFF"/>
    <w:rsid w:val="00CB5CB7"/>
    <w:rsid w:val="00CB7F40"/>
    <w:rsid w:val="00CC0FFD"/>
    <w:rsid w:val="00CC149F"/>
    <w:rsid w:val="00CC3F92"/>
    <w:rsid w:val="00CC4909"/>
    <w:rsid w:val="00CC57D4"/>
    <w:rsid w:val="00CC5BAA"/>
    <w:rsid w:val="00CC61E9"/>
    <w:rsid w:val="00CC7314"/>
    <w:rsid w:val="00CD2BD3"/>
    <w:rsid w:val="00CD342C"/>
    <w:rsid w:val="00CD381A"/>
    <w:rsid w:val="00CD7777"/>
    <w:rsid w:val="00CD7AE1"/>
    <w:rsid w:val="00CE0384"/>
    <w:rsid w:val="00CE14F8"/>
    <w:rsid w:val="00CE2AA5"/>
    <w:rsid w:val="00CE4095"/>
    <w:rsid w:val="00CE5337"/>
    <w:rsid w:val="00CF0499"/>
    <w:rsid w:val="00CF1513"/>
    <w:rsid w:val="00CF2300"/>
    <w:rsid w:val="00CF3E08"/>
    <w:rsid w:val="00CF5B75"/>
    <w:rsid w:val="00D013E3"/>
    <w:rsid w:val="00D03D9E"/>
    <w:rsid w:val="00D059D7"/>
    <w:rsid w:val="00D066DA"/>
    <w:rsid w:val="00D1038F"/>
    <w:rsid w:val="00D10F04"/>
    <w:rsid w:val="00D11478"/>
    <w:rsid w:val="00D115A2"/>
    <w:rsid w:val="00D11CD9"/>
    <w:rsid w:val="00D1292C"/>
    <w:rsid w:val="00D1308D"/>
    <w:rsid w:val="00D13FF9"/>
    <w:rsid w:val="00D14201"/>
    <w:rsid w:val="00D14ABE"/>
    <w:rsid w:val="00D15027"/>
    <w:rsid w:val="00D1645A"/>
    <w:rsid w:val="00D16518"/>
    <w:rsid w:val="00D17A0A"/>
    <w:rsid w:val="00D2136A"/>
    <w:rsid w:val="00D21B18"/>
    <w:rsid w:val="00D2228A"/>
    <w:rsid w:val="00D233FF"/>
    <w:rsid w:val="00D24FBF"/>
    <w:rsid w:val="00D255DA"/>
    <w:rsid w:val="00D30F7F"/>
    <w:rsid w:val="00D3123C"/>
    <w:rsid w:val="00D330D2"/>
    <w:rsid w:val="00D33680"/>
    <w:rsid w:val="00D3718B"/>
    <w:rsid w:val="00D4028E"/>
    <w:rsid w:val="00D41A7E"/>
    <w:rsid w:val="00D427BB"/>
    <w:rsid w:val="00D4489E"/>
    <w:rsid w:val="00D52D95"/>
    <w:rsid w:val="00D53863"/>
    <w:rsid w:val="00D542DD"/>
    <w:rsid w:val="00D54480"/>
    <w:rsid w:val="00D5482F"/>
    <w:rsid w:val="00D55021"/>
    <w:rsid w:val="00D5503E"/>
    <w:rsid w:val="00D56657"/>
    <w:rsid w:val="00D604A1"/>
    <w:rsid w:val="00D60FC6"/>
    <w:rsid w:val="00D62BD0"/>
    <w:rsid w:val="00D6516A"/>
    <w:rsid w:val="00D65917"/>
    <w:rsid w:val="00D70E82"/>
    <w:rsid w:val="00D72BD8"/>
    <w:rsid w:val="00D7319C"/>
    <w:rsid w:val="00D73B29"/>
    <w:rsid w:val="00D73E08"/>
    <w:rsid w:val="00D7465D"/>
    <w:rsid w:val="00D7496A"/>
    <w:rsid w:val="00D76F5E"/>
    <w:rsid w:val="00D80974"/>
    <w:rsid w:val="00D80BB9"/>
    <w:rsid w:val="00D81D4B"/>
    <w:rsid w:val="00D81F56"/>
    <w:rsid w:val="00D82288"/>
    <w:rsid w:val="00D84704"/>
    <w:rsid w:val="00D85CE1"/>
    <w:rsid w:val="00D86F58"/>
    <w:rsid w:val="00D9086D"/>
    <w:rsid w:val="00D90890"/>
    <w:rsid w:val="00D918DF"/>
    <w:rsid w:val="00D9219E"/>
    <w:rsid w:val="00D930AC"/>
    <w:rsid w:val="00DA0BFC"/>
    <w:rsid w:val="00DA154B"/>
    <w:rsid w:val="00DA24A9"/>
    <w:rsid w:val="00DA2B3A"/>
    <w:rsid w:val="00DA2F24"/>
    <w:rsid w:val="00DA2F34"/>
    <w:rsid w:val="00DA441F"/>
    <w:rsid w:val="00DA4970"/>
    <w:rsid w:val="00DA4A8D"/>
    <w:rsid w:val="00DA519F"/>
    <w:rsid w:val="00DA584A"/>
    <w:rsid w:val="00DB0DF7"/>
    <w:rsid w:val="00DB0FBE"/>
    <w:rsid w:val="00DB440C"/>
    <w:rsid w:val="00DB4C55"/>
    <w:rsid w:val="00DB55F6"/>
    <w:rsid w:val="00DB5D21"/>
    <w:rsid w:val="00DB7990"/>
    <w:rsid w:val="00DC0510"/>
    <w:rsid w:val="00DC30B2"/>
    <w:rsid w:val="00DC33E1"/>
    <w:rsid w:val="00DC3855"/>
    <w:rsid w:val="00DC6159"/>
    <w:rsid w:val="00DC64B9"/>
    <w:rsid w:val="00DC688B"/>
    <w:rsid w:val="00DC7FDE"/>
    <w:rsid w:val="00DD0282"/>
    <w:rsid w:val="00DD1248"/>
    <w:rsid w:val="00DD1413"/>
    <w:rsid w:val="00DD1B4F"/>
    <w:rsid w:val="00DD21E2"/>
    <w:rsid w:val="00DD2990"/>
    <w:rsid w:val="00DD3913"/>
    <w:rsid w:val="00DD4555"/>
    <w:rsid w:val="00DD64C6"/>
    <w:rsid w:val="00DD7ECE"/>
    <w:rsid w:val="00DE140D"/>
    <w:rsid w:val="00DE33DB"/>
    <w:rsid w:val="00DE3A9C"/>
    <w:rsid w:val="00DE499B"/>
    <w:rsid w:val="00DE7474"/>
    <w:rsid w:val="00DE7D90"/>
    <w:rsid w:val="00DF0077"/>
    <w:rsid w:val="00DF1084"/>
    <w:rsid w:val="00DF1216"/>
    <w:rsid w:val="00DF274A"/>
    <w:rsid w:val="00DF49D9"/>
    <w:rsid w:val="00E00636"/>
    <w:rsid w:val="00E015D4"/>
    <w:rsid w:val="00E03455"/>
    <w:rsid w:val="00E0371E"/>
    <w:rsid w:val="00E03BC0"/>
    <w:rsid w:val="00E04811"/>
    <w:rsid w:val="00E07C40"/>
    <w:rsid w:val="00E106A3"/>
    <w:rsid w:val="00E1097C"/>
    <w:rsid w:val="00E112E1"/>
    <w:rsid w:val="00E1157B"/>
    <w:rsid w:val="00E145B8"/>
    <w:rsid w:val="00E14EB3"/>
    <w:rsid w:val="00E152EF"/>
    <w:rsid w:val="00E1531A"/>
    <w:rsid w:val="00E167C7"/>
    <w:rsid w:val="00E1711F"/>
    <w:rsid w:val="00E173CE"/>
    <w:rsid w:val="00E2054C"/>
    <w:rsid w:val="00E21F0D"/>
    <w:rsid w:val="00E21F8A"/>
    <w:rsid w:val="00E26DC1"/>
    <w:rsid w:val="00E2728C"/>
    <w:rsid w:val="00E27ABA"/>
    <w:rsid w:val="00E31AC0"/>
    <w:rsid w:val="00E32054"/>
    <w:rsid w:val="00E3507F"/>
    <w:rsid w:val="00E35909"/>
    <w:rsid w:val="00E37358"/>
    <w:rsid w:val="00E37D00"/>
    <w:rsid w:val="00E41099"/>
    <w:rsid w:val="00E41172"/>
    <w:rsid w:val="00E421DD"/>
    <w:rsid w:val="00E42415"/>
    <w:rsid w:val="00E43650"/>
    <w:rsid w:val="00E441D5"/>
    <w:rsid w:val="00E44581"/>
    <w:rsid w:val="00E467F5"/>
    <w:rsid w:val="00E4761E"/>
    <w:rsid w:val="00E50245"/>
    <w:rsid w:val="00E50575"/>
    <w:rsid w:val="00E51169"/>
    <w:rsid w:val="00E518B9"/>
    <w:rsid w:val="00E51B88"/>
    <w:rsid w:val="00E56108"/>
    <w:rsid w:val="00E565ED"/>
    <w:rsid w:val="00E56E12"/>
    <w:rsid w:val="00E61F88"/>
    <w:rsid w:val="00E61F8A"/>
    <w:rsid w:val="00E64CEF"/>
    <w:rsid w:val="00E64F76"/>
    <w:rsid w:val="00E678B8"/>
    <w:rsid w:val="00E67B71"/>
    <w:rsid w:val="00E7386F"/>
    <w:rsid w:val="00E747C6"/>
    <w:rsid w:val="00E74FC0"/>
    <w:rsid w:val="00E769B2"/>
    <w:rsid w:val="00E7759F"/>
    <w:rsid w:val="00E80C4F"/>
    <w:rsid w:val="00E818A8"/>
    <w:rsid w:val="00E8202D"/>
    <w:rsid w:val="00E82668"/>
    <w:rsid w:val="00E84772"/>
    <w:rsid w:val="00E8509F"/>
    <w:rsid w:val="00E8628E"/>
    <w:rsid w:val="00E87E97"/>
    <w:rsid w:val="00E87F64"/>
    <w:rsid w:val="00E907E9"/>
    <w:rsid w:val="00E90906"/>
    <w:rsid w:val="00E91C9D"/>
    <w:rsid w:val="00E92831"/>
    <w:rsid w:val="00E9329C"/>
    <w:rsid w:val="00E93C54"/>
    <w:rsid w:val="00E95DEF"/>
    <w:rsid w:val="00E9626D"/>
    <w:rsid w:val="00EA0A34"/>
    <w:rsid w:val="00EA0D29"/>
    <w:rsid w:val="00EA192B"/>
    <w:rsid w:val="00EA1E0E"/>
    <w:rsid w:val="00EA67AB"/>
    <w:rsid w:val="00EA7A82"/>
    <w:rsid w:val="00EB0B67"/>
    <w:rsid w:val="00EB1965"/>
    <w:rsid w:val="00EB28B4"/>
    <w:rsid w:val="00EB4EE2"/>
    <w:rsid w:val="00EB6CB1"/>
    <w:rsid w:val="00EC0B7B"/>
    <w:rsid w:val="00EC1CCD"/>
    <w:rsid w:val="00EC24FC"/>
    <w:rsid w:val="00EC2BBA"/>
    <w:rsid w:val="00EC62F6"/>
    <w:rsid w:val="00EC68F7"/>
    <w:rsid w:val="00EC6ABD"/>
    <w:rsid w:val="00EC7065"/>
    <w:rsid w:val="00EC7EB6"/>
    <w:rsid w:val="00ED1344"/>
    <w:rsid w:val="00ED1572"/>
    <w:rsid w:val="00ED1D65"/>
    <w:rsid w:val="00ED2E90"/>
    <w:rsid w:val="00ED37BF"/>
    <w:rsid w:val="00ED3D6B"/>
    <w:rsid w:val="00ED534F"/>
    <w:rsid w:val="00ED651E"/>
    <w:rsid w:val="00ED6526"/>
    <w:rsid w:val="00ED72B8"/>
    <w:rsid w:val="00ED7B61"/>
    <w:rsid w:val="00EE0E16"/>
    <w:rsid w:val="00EE0EB6"/>
    <w:rsid w:val="00EE1852"/>
    <w:rsid w:val="00EE273C"/>
    <w:rsid w:val="00EE3857"/>
    <w:rsid w:val="00EE3E18"/>
    <w:rsid w:val="00EE5054"/>
    <w:rsid w:val="00EE5CB3"/>
    <w:rsid w:val="00EE72B3"/>
    <w:rsid w:val="00EE74A6"/>
    <w:rsid w:val="00EF223D"/>
    <w:rsid w:val="00EF2673"/>
    <w:rsid w:val="00EF35B0"/>
    <w:rsid w:val="00EF5227"/>
    <w:rsid w:val="00EF55F3"/>
    <w:rsid w:val="00EF5AC0"/>
    <w:rsid w:val="00EF7CFE"/>
    <w:rsid w:val="00F01233"/>
    <w:rsid w:val="00F03953"/>
    <w:rsid w:val="00F0510F"/>
    <w:rsid w:val="00F054C3"/>
    <w:rsid w:val="00F05E6A"/>
    <w:rsid w:val="00F06D93"/>
    <w:rsid w:val="00F07797"/>
    <w:rsid w:val="00F11CC6"/>
    <w:rsid w:val="00F120B6"/>
    <w:rsid w:val="00F13343"/>
    <w:rsid w:val="00F134C1"/>
    <w:rsid w:val="00F134E5"/>
    <w:rsid w:val="00F14766"/>
    <w:rsid w:val="00F14E39"/>
    <w:rsid w:val="00F20226"/>
    <w:rsid w:val="00F207E0"/>
    <w:rsid w:val="00F21ABC"/>
    <w:rsid w:val="00F21E49"/>
    <w:rsid w:val="00F22968"/>
    <w:rsid w:val="00F2495E"/>
    <w:rsid w:val="00F24C4C"/>
    <w:rsid w:val="00F24CC8"/>
    <w:rsid w:val="00F356B0"/>
    <w:rsid w:val="00F35F63"/>
    <w:rsid w:val="00F47648"/>
    <w:rsid w:val="00F50D3E"/>
    <w:rsid w:val="00F536DB"/>
    <w:rsid w:val="00F53823"/>
    <w:rsid w:val="00F539E8"/>
    <w:rsid w:val="00F53A31"/>
    <w:rsid w:val="00F55ACF"/>
    <w:rsid w:val="00F57CFE"/>
    <w:rsid w:val="00F606B7"/>
    <w:rsid w:val="00F60D6B"/>
    <w:rsid w:val="00F6259B"/>
    <w:rsid w:val="00F62884"/>
    <w:rsid w:val="00F668B3"/>
    <w:rsid w:val="00F66C43"/>
    <w:rsid w:val="00F66E92"/>
    <w:rsid w:val="00F7185F"/>
    <w:rsid w:val="00F73E5F"/>
    <w:rsid w:val="00F760B9"/>
    <w:rsid w:val="00F765E7"/>
    <w:rsid w:val="00F77F61"/>
    <w:rsid w:val="00F8282B"/>
    <w:rsid w:val="00F83449"/>
    <w:rsid w:val="00F83D24"/>
    <w:rsid w:val="00F85431"/>
    <w:rsid w:val="00F85CE2"/>
    <w:rsid w:val="00F87A40"/>
    <w:rsid w:val="00F9056E"/>
    <w:rsid w:val="00F9059B"/>
    <w:rsid w:val="00F90C6D"/>
    <w:rsid w:val="00F9530F"/>
    <w:rsid w:val="00F96EBD"/>
    <w:rsid w:val="00FA1AD2"/>
    <w:rsid w:val="00FA55E1"/>
    <w:rsid w:val="00FA581E"/>
    <w:rsid w:val="00FA721D"/>
    <w:rsid w:val="00FA7756"/>
    <w:rsid w:val="00FA78A0"/>
    <w:rsid w:val="00FB026B"/>
    <w:rsid w:val="00FB12F0"/>
    <w:rsid w:val="00FB15E4"/>
    <w:rsid w:val="00FB386C"/>
    <w:rsid w:val="00FB3C7D"/>
    <w:rsid w:val="00FB3D1B"/>
    <w:rsid w:val="00FB3F53"/>
    <w:rsid w:val="00FB66C2"/>
    <w:rsid w:val="00FC0521"/>
    <w:rsid w:val="00FC0BFC"/>
    <w:rsid w:val="00FC3561"/>
    <w:rsid w:val="00FC38EF"/>
    <w:rsid w:val="00FC47F6"/>
    <w:rsid w:val="00FC6402"/>
    <w:rsid w:val="00FC75F2"/>
    <w:rsid w:val="00FD02AB"/>
    <w:rsid w:val="00FD1939"/>
    <w:rsid w:val="00FD2B3D"/>
    <w:rsid w:val="00FD4289"/>
    <w:rsid w:val="00FD48B6"/>
    <w:rsid w:val="00FD6AB1"/>
    <w:rsid w:val="00FD6F54"/>
    <w:rsid w:val="00FD7068"/>
    <w:rsid w:val="00FE0A1C"/>
    <w:rsid w:val="00FE0DC5"/>
    <w:rsid w:val="00FE10CC"/>
    <w:rsid w:val="00FE13AD"/>
    <w:rsid w:val="00FE5898"/>
    <w:rsid w:val="00FE5943"/>
    <w:rsid w:val="00FF044A"/>
    <w:rsid w:val="00FF2DFE"/>
    <w:rsid w:val="00FF370C"/>
    <w:rsid w:val="00FF42CC"/>
    <w:rsid w:val="00FF5BAD"/>
    <w:rsid w:val="00FF66D0"/>
    <w:rsid w:val="00FF73FB"/>
    <w:rsid w:val="00FF7CEB"/>
    <w:rsid w:val="04560D7D"/>
    <w:rsid w:val="066B512D"/>
    <w:rsid w:val="08100D62"/>
    <w:rsid w:val="0BF0A440"/>
    <w:rsid w:val="0E3FAA34"/>
    <w:rsid w:val="0FF700CD"/>
    <w:rsid w:val="116C9051"/>
    <w:rsid w:val="18D9B339"/>
    <w:rsid w:val="19745AA1"/>
    <w:rsid w:val="1D80EA4C"/>
    <w:rsid w:val="2133C2E6"/>
    <w:rsid w:val="24740FA6"/>
    <w:rsid w:val="25EE6569"/>
    <w:rsid w:val="2609372C"/>
    <w:rsid w:val="26A8C70F"/>
    <w:rsid w:val="26F8AE99"/>
    <w:rsid w:val="2CFDCC8C"/>
    <w:rsid w:val="2DD7192E"/>
    <w:rsid w:val="3ADC6CC1"/>
    <w:rsid w:val="3F4D24EF"/>
    <w:rsid w:val="47BA67FE"/>
    <w:rsid w:val="4BE21E7C"/>
    <w:rsid w:val="4D3C16B3"/>
    <w:rsid w:val="51EBCA15"/>
    <w:rsid w:val="56B8CA28"/>
    <w:rsid w:val="5769B1E7"/>
    <w:rsid w:val="5A1235AF"/>
    <w:rsid w:val="5ACD4974"/>
    <w:rsid w:val="5B6449C4"/>
    <w:rsid w:val="5C1448D5"/>
    <w:rsid w:val="5DD0CD38"/>
    <w:rsid w:val="60EFB5D7"/>
    <w:rsid w:val="614D1EA7"/>
    <w:rsid w:val="63530D19"/>
    <w:rsid w:val="63697035"/>
    <w:rsid w:val="65C8DA1D"/>
    <w:rsid w:val="6A841887"/>
    <w:rsid w:val="6AF1C211"/>
    <w:rsid w:val="7085FF9C"/>
    <w:rsid w:val="71EC5DCC"/>
    <w:rsid w:val="72C19B8D"/>
    <w:rsid w:val="73578374"/>
    <w:rsid w:val="79F6E2D1"/>
    <w:rsid w:val="7B600C1E"/>
    <w:rsid w:val="7B61D647"/>
    <w:rsid w:val="7B750A57"/>
    <w:rsid w:val="7E390C47"/>
    <w:rsid w:val="7E654B13"/>
    <w:rsid w:val="7EB6929C"/>
  </w:rsids>
  <m:mathPr>
    <m:mathFont m:val="Cambria Math"/>
    <m:brkBin m:val="before"/>
    <m:brkBinSub m:val="--"/>
    <m:smallFrac m:val="0"/>
    <m:dispDef/>
    <m:lMargin m:val="0"/>
    <m:rMargin m:val="0"/>
    <m:defJc m:val="centerGroup"/>
    <m:wrapIndent m:val="1440"/>
    <m:intLim m:val="subSup"/>
    <m:naryLim m:val="undOvr"/>
  </m:mathPr>
  <w:themeFontLang w:val="nl-NL" w:eastAsia="ja-JP"/>
  <w:clrSchemeMapping w:bg1="light1" w:t1="dark1" w:bg2="light2" w:t2="dark2" w:accent1="accent1" w:accent2="accent2" w:accent3="accent3" w:accent4="accent4" w:accent5="accent5" w:accent6="accent6" w:hyperlink="hyperlink" w:followedHyperlink="followedHyperlink"/>
  <w:doNotAutoCompressPictures/>
  <w:shapeDefaults>
    <o:shapedefaults v:ext="edit" spidmax="1026"/>
    <o:shapelayout v:ext="edit">
      <o:idmap v:ext="edit" data="1"/>
    </o:shapelayout>
  </w:shapeDefaults>
  <w:decimalSymbol w:val="."/>
  <w:listSeparator w:val=","/>
  <w14:docId w14:val="623D9D28"/>
  <w15:docId w15:val="{484AA11A-91D6-46D4-AECD-9EAD7C8B6AC5}"/>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se="http://schemas.microsoft.com/office/word/2015/wordml/symex" mc:Ignorable="w14 w15 w16se">
  <w:docDefaults>
    <w:rPrDefault>
      <w:rPr>
        <w:rFonts w:asciiTheme="minorHAnsi" w:eastAsia="SimSun" w:hAnsiTheme="minorHAnsi" w:cstheme="minorBidi"/>
        <w:sz w:val="22"/>
        <w:szCs w:val="22"/>
        <w:lang w:val="nl-NL" w:eastAsia="en-US" w:bidi="ar-SA"/>
      </w:rPr>
    </w:rPrDefault>
    <w:pPrDefault>
      <w:pPr>
        <w:spacing w:after="200" w:line="276" w:lineRule="auto"/>
      </w:pPr>
    </w:pPrDefault>
  </w:docDefaults>
  <w:latentStyles w:defLockedState="0" w:defUIPriority="99" w:defSemiHidden="0" w:defUnhideWhenUsed="0" w:defQFormat="0" w:count="371">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atentStyles>
  <w:style w:type="paragraph" w:default="1" w:styleId="Normal">
    <w:name w:val="Normal"/>
    <w:qFormat/>
    <w:rsid w:val="00C226F2"/>
    <w:rPr>
      <w:rFonts w:ascii="Calibri" w:hAnsi="Calibri" w:cs="Calibri"/>
    </w:rPr>
  </w:style>
  <w:style w:type="paragraph" w:styleId="Heading1">
    <w:name w:val="heading 1"/>
    <w:basedOn w:val="Normal"/>
    <w:link w:val="Heading1Char"/>
    <w:uiPriority w:val="9"/>
    <w:qFormat/>
    <w:rsid w:val="005601BD"/>
    <w:pPr>
      <w:spacing w:before="100" w:beforeAutospacing="1" w:after="100" w:afterAutospacing="1" w:line="240" w:lineRule="auto"/>
      <w:outlineLvl w:val="0"/>
    </w:pPr>
    <w:rPr>
      <w:rFonts w:ascii="Times" w:hAnsi="Times" w:cstheme="minorBidi"/>
      <w:b/>
      <w:bCs/>
      <w:kern w:val="36"/>
      <w:sz w:val="48"/>
      <w:szCs w:val="48"/>
      <w:lang w:eastAsia="nl-NL"/>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CommentReference">
    <w:name w:val="annotation reference"/>
    <w:basedOn w:val="DefaultParagraphFont"/>
    <w:uiPriority w:val="99"/>
    <w:semiHidden/>
    <w:unhideWhenUsed/>
    <w:rsid w:val="00CE5337"/>
    <w:rPr>
      <w:sz w:val="16"/>
      <w:szCs w:val="16"/>
    </w:rPr>
  </w:style>
  <w:style w:type="paragraph" w:styleId="CommentText">
    <w:name w:val="annotation text"/>
    <w:basedOn w:val="Normal"/>
    <w:link w:val="CommentTextChar"/>
    <w:uiPriority w:val="99"/>
    <w:unhideWhenUsed/>
    <w:rsid w:val="00CE5337"/>
    <w:pPr>
      <w:spacing w:line="240" w:lineRule="auto"/>
    </w:pPr>
    <w:rPr>
      <w:rFonts w:asciiTheme="minorHAnsi" w:hAnsiTheme="minorHAnsi" w:cstheme="minorBidi"/>
      <w:sz w:val="20"/>
      <w:szCs w:val="20"/>
    </w:rPr>
  </w:style>
  <w:style w:type="character" w:customStyle="1" w:styleId="CommentTextChar">
    <w:name w:val="Comment Text Char"/>
    <w:basedOn w:val="DefaultParagraphFont"/>
    <w:link w:val="CommentText"/>
    <w:uiPriority w:val="99"/>
    <w:rsid w:val="0070560A"/>
    <w:rPr>
      <w:sz w:val="20"/>
      <w:szCs w:val="20"/>
    </w:rPr>
  </w:style>
  <w:style w:type="paragraph" w:styleId="CommentSubject">
    <w:name w:val="annotation subject"/>
    <w:basedOn w:val="CommentText"/>
    <w:next w:val="CommentText"/>
    <w:link w:val="CommentSubjectChar"/>
    <w:uiPriority w:val="99"/>
    <w:semiHidden/>
    <w:unhideWhenUsed/>
    <w:rsid w:val="00CE5337"/>
    <w:rPr>
      <w:b/>
      <w:bCs/>
    </w:rPr>
  </w:style>
  <w:style w:type="character" w:customStyle="1" w:styleId="CommentSubjectChar">
    <w:name w:val="Comment Subject Char"/>
    <w:basedOn w:val="CommentTextChar"/>
    <w:link w:val="CommentSubject"/>
    <w:uiPriority w:val="99"/>
    <w:semiHidden/>
    <w:rsid w:val="0070560A"/>
    <w:rPr>
      <w:b/>
      <w:bCs/>
      <w:sz w:val="20"/>
      <w:szCs w:val="20"/>
    </w:rPr>
  </w:style>
  <w:style w:type="paragraph" w:styleId="BalloonText">
    <w:name w:val="Balloon Text"/>
    <w:basedOn w:val="Normal"/>
    <w:link w:val="BalloonTextChar"/>
    <w:uiPriority w:val="99"/>
    <w:semiHidden/>
    <w:unhideWhenUsed/>
    <w:rsid w:val="00CE5337"/>
    <w:pPr>
      <w:spacing w:after="0" w:line="240" w:lineRule="auto"/>
    </w:pPr>
    <w:rPr>
      <w:rFonts w:ascii="Tahoma" w:hAnsi="Tahoma" w:cs="Tahoma"/>
      <w:sz w:val="16"/>
      <w:szCs w:val="16"/>
    </w:rPr>
  </w:style>
  <w:style w:type="character" w:customStyle="1" w:styleId="BalloonTextChar">
    <w:name w:val="Balloon Text Char"/>
    <w:basedOn w:val="DefaultParagraphFont"/>
    <w:link w:val="BalloonText"/>
    <w:uiPriority w:val="99"/>
    <w:semiHidden/>
    <w:rsid w:val="0070560A"/>
    <w:rPr>
      <w:rFonts w:ascii="Tahoma" w:hAnsi="Tahoma" w:cs="Tahoma"/>
      <w:sz w:val="16"/>
      <w:szCs w:val="16"/>
    </w:rPr>
  </w:style>
  <w:style w:type="paragraph" w:styleId="NoSpacing">
    <w:name w:val="No Spacing"/>
    <w:uiPriority w:val="1"/>
    <w:qFormat/>
    <w:rsid w:val="00217CDE"/>
    <w:pPr>
      <w:spacing w:after="0" w:line="240" w:lineRule="auto"/>
    </w:pPr>
    <w:rPr>
      <w:rFonts w:ascii="Calibri" w:eastAsia="MS ??" w:hAnsi="Calibri" w:cs="Times New Roman"/>
    </w:rPr>
  </w:style>
  <w:style w:type="paragraph" w:styleId="Bibliography">
    <w:name w:val="Bibliography"/>
    <w:basedOn w:val="Normal"/>
    <w:next w:val="Normal"/>
    <w:uiPriority w:val="37"/>
    <w:unhideWhenUsed/>
    <w:rsid w:val="00CE5337"/>
    <w:pPr>
      <w:tabs>
        <w:tab w:val="left" w:pos="260"/>
        <w:tab w:val="left" w:pos="380"/>
      </w:tabs>
      <w:spacing w:after="240" w:line="240" w:lineRule="auto"/>
      <w:ind w:left="264" w:hanging="264"/>
    </w:pPr>
    <w:rPr>
      <w:rFonts w:asciiTheme="minorHAnsi" w:hAnsiTheme="minorHAnsi" w:cstheme="minorBidi"/>
    </w:rPr>
  </w:style>
  <w:style w:type="table" w:styleId="TableGrid">
    <w:name w:val="Table Grid"/>
    <w:basedOn w:val="TableNormal"/>
    <w:uiPriority w:val="59"/>
    <w:rsid w:val="00113E0C"/>
    <w:pPr>
      <w:spacing w:after="0" w:line="240" w:lineRule="auto"/>
    </w:pPr>
    <w:rPr>
      <w:rFonts w:eastAsiaTheme="minorEastAsia"/>
      <w:sz w:val="24"/>
      <w:szCs w:val="24"/>
      <w:lang w:val="en-US"/>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styleId="Hyperlink">
    <w:name w:val="Hyperlink"/>
    <w:basedOn w:val="DefaultParagraphFont"/>
    <w:uiPriority w:val="99"/>
    <w:rsid w:val="00E56E12"/>
    <w:rPr>
      <w:rFonts w:cs="Times New Roman"/>
      <w:color w:val="0000FF"/>
      <w:u w:val="single"/>
    </w:rPr>
  </w:style>
  <w:style w:type="paragraph" w:styleId="ListParagraph">
    <w:name w:val="List Paragraph"/>
    <w:basedOn w:val="Normal"/>
    <w:uiPriority w:val="34"/>
    <w:qFormat/>
    <w:rsid w:val="00CE5337"/>
    <w:pPr>
      <w:ind w:left="720"/>
      <w:contextualSpacing/>
    </w:pPr>
    <w:rPr>
      <w:rFonts w:asciiTheme="minorHAnsi" w:hAnsiTheme="minorHAnsi" w:cstheme="minorBidi"/>
    </w:rPr>
  </w:style>
  <w:style w:type="paragraph" w:styleId="NormalWeb">
    <w:name w:val="Normal (Web)"/>
    <w:basedOn w:val="Normal"/>
    <w:uiPriority w:val="99"/>
    <w:unhideWhenUsed/>
    <w:rsid w:val="00CE5337"/>
    <w:pPr>
      <w:spacing w:before="100" w:beforeAutospacing="1" w:after="100" w:afterAutospacing="1" w:line="240" w:lineRule="auto"/>
    </w:pPr>
    <w:rPr>
      <w:rFonts w:ascii="Times" w:hAnsi="Times" w:cs="Times New Roman"/>
      <w:sz w:val="20"/>
      <w:szCs w:val="20"/>
      <w:lang w:val="en-US"/>
    </w:rPr>
  </w:style>
  <w:style w:type="paragraph" w:styleId="Footer">
    <w:name w:val="footer"/>
    <w:basedOn w:val="Normal"/>
    <w:link w:val="FooterChar"/>
    <w:uiPriority w:val="99"/>
    <w:unhideWhenUsed/>
    <w:rsid w:val="00CE5337"/>
    <w:pPr>
      <w:tabs>
        <w:tab w:val="center" w:pos="4320"/>
        <w:tab w:val="right" w:pos="8640"/>
      </w:tabs>
      <w:spacing w:after="0" w:line="240" w:lineRule="auto"/>
    </w:pPr>
    <w:rPr>
      <w:rFonts w:asciiTheme="minorHAnsi" w:hAnsiTheme="minorHAnsi" w:cstheme="minorBidi"/>
    </w:rPr>
  </w:style>
  <w:style w:type="character" w:customStyle="1" w:styleId="FooterChar">
    <w:name w:val="Footer Char"/>
    <w:basedOn w:val="DefaultParagraphFont"/>
    <w:link w:val="Footer"/>
    <w:uiPriority w:val="99"/>
    <w:rsid w:val="009A591D"/>
  </w:style>
  <w:style w:type="character" w:styleId="PageNumber">
    <w:name w:val="page number"/>
    <w:basedOn w:val="DefaultParagraphFont"/>
    <w:uiPriority w:val="99"/>
    <w:semiHidden/>
    <w:unhideWhenUsed/>
    <w:rsid w:val="00CE5337"/>
  </w:style>
  <w:style w:type="paragraph" w:styleId="Revision">
    <w:name w:val="Revision"/>
    <w:hidden/>
    <w:uiPriority w:val="99"/>
    <w:semiHidden/>
    <w:rsid w:val="00CE5337"/>
    <w:pPr>
      <w:spacing w:after="0" w:line="240" w:lineRule="auto"/>
    </w:pPr>
  </w:style>
  <w:style w:type="table" w:customStyle="1" w:styleId="TableGrid1">
    <w:name w:val="Table Grid1"/>
    <w:basedOn w:val="TableNormal"/>
    <w:next w:val="TableGrid"/>
    <w:uiPriority w:val="59"/>
    <w:rsid w:val="00BB570E"/>
    <w:pPr>
      <w:spacing w:after="0" w:line="240" w:lineRule="auto"/>
    </w:pPr>
    <w:rPr>
      <w:rFonts w:eastAsiaTheme="minorEastAsia"/>
      <w:sz w:val="24"/>
      <w:szCs w:val="24"/>
      <w:lang w:val="en-US"/>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EndNoteBibliography">
    <w:name w:val="EndNote Bibliography"/>
    <w:basedOn w:val="Normal"/>
    <w:link w:val="EndNoteBibliographyChar"/>
    <w:uiPriority w:val="99"/>
    <w:rsid w:val="00CA0710"/>
    <w:pPr>
      <w:spacing w:line="240" w:lineRule="auto"/>
    </w:pPr>
    <w:rPr>
      <w:rFonts w:eastAsia="Calibri" w:cs="Times New Roman"/>
      <w:noProof/>
      <w:lang w:val="en-US"/>
    </w:rPr>
  </w:style>
  <w:style w:type="character" w:customStyle="1" w:styleId="EndNoteBibliographyChar">
    <w:name w:val="EndNote Bibliography Char"/>
    <w:basedOn w:val="DefaultParagraphFont"/>
    <w:link w:val="EndNoteBibliography"/>
    <w:uiPriority w:val="99"/>
    <w:locked/>
    <w:rsid w:val="00CA0710"/>
    <w:rPr>
      <w:rFonts w:ascii="Calibri" w:eastAsia="Calibri" w:hAnsi="Calibri" w:cs="Times New Roman"/>
      <w:noProof/>
      <w:lang w:val="en-US"/>
    </w:rPr>
  </w:style>
  <w:style w:type="paragraph" w:styleId="Header">
    <w:name w:val="header"/>
    <w:basedOn w:val="Normal"/>
    <w:link w:val="HeaderChar"/>
    <w:uiPriority w:val="99"/>
    <w:unhideWhenUsed/>
    <w:rsid w:val="0014521D"/>
    <w:pPr>
      <w:tabs>
        <w:tab w:val="center" w:pos="4320"/>
        <w:tab w:val="right" w:pos="8640"/>
      </w:tabs>
      <w:spacing w:after="0" w:line="240" w:lineRule="auto"/>
    </w:pPr>
  </w:style>
  <w:style w:type="character" w:customStyle="1" w:styleId="HeaderChar">
    <w:name w:val="Header Char"/>
    <w:basedOn w:val="DefaultParagraphFont"/>
    <w:link w:val="Header"/>
    <w:uiPriority w:val="99"/>
    <w:rsid w:val="0014521D"/>
  </w:style>
  <w:style w:type="character" w:customStyle="1" w:styleId="apple-converted-space">
    <w:name w:val="apple-converted-space"/>
    <w:basedOn w:val="DefaultParagraphFont"/>
    <w:rsid w:val="00DA24A9"/>
  </w:style>
  <w:style w:type="character" w:customStyle="1" w:styleId="Heading1Char">
    <w:name w:val="Heading 1 Char"/>
    <w:basedOn w:val="DefaultParagraphFont"/>
    <w:link w:val="Heading1"/>
    <w:uiPriority w:val="9"/>
    <w:rsid w:val="005601BD"/>
    <w:rPr>
      <w:rFonts w:ascii="Times" w:hAnsi="Times"/>
      <w:b/>
      <w:bCs/>
      <w:kern w:val="36"/>
      <w:sz w:val="48"/>
      <w:szCs w:val="48"/>
      <w:lang w:eastAsia="nl-NL"/>
    </w:rPr>
  </w:style>
  <w:style w:type="paragraph" w:customStyle="1" w:styleId="authors">
    <w:name w:val="authors"/>
    <w:basedOn w:val="Normal"/>
    <w:rsid w:val="005601BD"/>
    <w:pPr>
      <w:spacing w:before="100" w:beforeAutospacing="1" w:after="100" w:afterAutospacing="1" w:line="240" w:lineRule="auto"/>
    </w:pPr>
    <w:rPr>
      <w:rFonts w:ascii="Times" w:hAnsi="Times" w:cstheme="minorBidi"/>
      <w:sz w:val="20"/>
      <w:szCs w:val="20"/>
      <w:lang w:eastAsia="nl-NL"/>
    </w:rPr>
  </w:style>
  <w:style w:type="paragraph" w:customStyle="1" w:styleId="citationline">
    <w:name w:val="citationline"/>
    <w:basedOn w:val="Normal"/>
    <w:rsid w:val="005601BD"/>
    <w:pPr>
      <w:spacing w:before="100" w:beforeAutospacing="1" w:after="100" w:afterAutospacing="1" w:line="240" w:lineRule="auto"/>
    </w:pPr>
    <w:rPr>
      <w:rFonts w:ascii="Times" w:hAnsi="Times" w:cstheme="minorBidi"/>
      <w:sz w:val="20"/>
      <w:szCs w:val="20"/>
      <w:lang w:eastAsia="nl-NL"/>
    </w:rPr>
  </w:style>
  <w:style w:type="character" w:customStyle="1" w:styleId="citation">
    <w:name w:val="citation"/>
    <w:basedOn w:val="DefaultParagraphFont"/>
    <w:rsid w:val="005601BD"/>
  </w:style>
  <w:style w:type="character" w:customStyle="1" w:styleId="doi">
    <w:name w:val="doi"/>
    <w:basedOn w:val="DefaultParagraphFont"/>
    <w:rsid w:val="005601BD"/>
  </w:style>
  <w:style w:type="paragraph" w:customStyle="1" w:styleId="title1">
    <w:name w:val="title1"/>
    <w:basedOn w:val="Normal"/>
    <w:rsid w:val="0029252B"/>
    <w:pPr>
      <w:spacing w:after="0" w:line="240" w:lineRule="auto"/>
    </w:pPr>
    <w:rPr>
      <w:rFonts w:ascii="Times New Roman" w:eastAsia="Times New Roman" w:hAnsi="Times New Roman" w:cs="Times New Roman"/>
      <w:sz w:val="27"/>
      <w:szCs w:val="27"/>
      <w:lang w:val="sv-SE" w:eastAsia="sv-SE"/>
    </w:rPr>
  </w:style>
  <w:style w:type="paragraph" w:customStyle="1" w:styleId="desc2">
    <w:name w:val="desc2"/>
    <w:basedOn w:val="Normal"/>
    <w:rsid w:val="0029252B"/>
    <w:pPr>
      <w:spacing w:after="0" w:line="240" w:lineRule="auto"/>
    </w:pPr>
    <w:rPr>
      <w:rFonts w:ascii="Times New Roman" w:eastAsia="Times New Roman" w:hAnsi="Times New Roman" w:cs="Times New Roman"/>
      <w:sz w:val="26"/>
      <w:szCs w:val="26"/>
      <w:lang w:val="sv-SE" w:eastAsia="sv-SE"/>
    </w:rPr>
  </w:style>
  <w:style w:type="paragraph" w:customStyle="1" w:styleId="details1">
    <w:name w:val="details1"/>
    <w:basedOn w:val="Normal"/>
    <w:rsid w:val="0029252B"/>
    <w:pPr>
      <w:spacing w:after="0" w:line="240" w:lineRule="auto"/>
    </w:pPr>
    <w:rPr>
      <w:rFonts w:ascii="Times New Roman" w:eastAsia="Times New Roman" w:hAnsi="Times New Roman" w:cs="Times New Roman"/>
      <w:lang w:val="sv-SE" w:eastAsia="sv-SE"/>
    </w:rPr>
  </w:style>
  <w:style w:type="character" w:customStyle="1" w:styleId="jrnl">
    <w:name w:val="jrnl"/>
    <w:basedOn w:val="DefaultParagraphFont"/>
    <w:rsid w:val="0029252B"/>
  </w:style>
  <w:style w:type="character" w:styleId="FollowedHyperlink">
    <w:name w:val="FollowedHyperlink"/>
    <w:basedOn w:val="DefaultParagraphFont"/>
    <w:uiPriority w:val="99"/>
    <w:semiHidden/>
    <w:unhideWhenUsed/>
    <w:rsid w:val="00155A7E"/>
    <w:rPr>
      <w:color w:val="800080" w:themeColor="followedHyperlink"/>
      <w:u w:val="single"/>
    </w:rPr>
  </w:style>
  <w:style w:type="character" w:customStyle="1" w:styleId="shorttext">
    <w:name w:val="short_text"/>
    <w:basedOn w:val="DefaultParagraphFont"/>
    <w:rsid w:val="00B146E6"/>
  </w:style>
  <w:style w:type="paragraph" w:customStyle="1" w:styleId="p1">
    <w:name w:val="p1"/>
    <w:basedOn w:val="Normal"/>
    <w:rsid w:val="00305AE1"/>
    <w:pPr>
      <w:spacing w:after="0" w:line="240" w:lineRule="auto"/>
    </w:pPr>
    <w:rPr>
      <w:rFonts w:ascii="Helvetica" w:hAnsi="Helvetica" w:cs="Times New Roman"/>
      <w:color w:val="181A18"/>
      <w:sz w:val="11"/>
      <w:szCs w:val="11"/>
      <w:lang w:val="fr-FR" w:eastAsia="fr-FR"/>
    </w:rPr>
  </w:style>
  <w:style w:type="character" w:customStyle="1" w:styleId="s1">
    <w:name w:val="s1"/>
    <w:basedOn w:val="DefaultParagraphFont"/>
    <w:rsid w:val="00333FC2"/>
    <w:rPr>
      <w:rFonts w:ascii="Helvetica" w:hAnsi="Helvetica" w:hint="default"/>
      <w:sz w:val="8"/>
      <w:szCs w:val="8"/>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se="http://schemas.microsoft.com/office/word/2015/wordml/symex" mc:Ignorable="w14 w15 w16se">
  <w:divs>
    <w:div w:id="23093662">
      <w:bodyDiv w:val="1"/>
      <w:marLeft w:val="0"/>
      <w:marRight w:val="0"/>
      <w:marTop w:val="0"/>
      <w:marBottom w:val="0"/>
      <w:divBdr>
        <w:top w:val="none" w:sz="0" w:space="0" w:color="auto"/>
        <w:left w:val="none" w:sz="0" w:space="0" w:color="auto"/>
        <w:bottom w:val="none" w:sz="0" w:space="0" w:color="auto"/>
        <w:right w:val="none" w:sz="0" w:space="0" w:color="auto"/>
      </w:divBdr>
    </w:div>
    <w:div w:id="24714332">
      <w:bodyDiv w:val="1"/>
      <w:marLeft w:val="0"/>
      <w:marRight w:val="0"/>
      <w:marTop w:val="0"/>
      <w:marBottom w:val="0"/>
      <w:divBdr>
        <w:top w:val="none" w:sz="0" w:space="0" w:color="auto"/>
        <w:left w:val="none" w:sz="0" w:space="0" w:color="auto"/>
        <w:bottom w:val="none" w:sz="0" w:space="0" w:color="auto"/>
        <w:right w:val="none" w:sz="0" w:space="0" w:color="auto"/>
      </w:divBdr>
      <w:divsChild>
        <w:div w:id="708840579">
          <w:marLeft w:val="0"/>
          <w:marRight w:val="0"/>
          <w:marTop w:val="0"/>
          <w:marBottom w:val="0"/>
          <w:divBdr>
            <w:top w:val="none" w:sz="0" w:space="0" w:color="auto"/>
            <w:left w:val="none" w:sz="0" w:space="0" w:color="auto"/>
            <w:bottom w:val="none" w:sz="0" w:space="0" w:color="auto"/>
            <w:right w:val="none" w:sz="0" w:space="0" w:color="auto"/>
          </w:divBdr>
          <w:divsChild>
            <w:div w:id="707268093">
              <w:marLeft w:val="0"/>
              <w:marRight w:val="0"/>
              <w:marTop w:val="0"/>
              <w:marBottom w:val="0"/>
              <w:divBdr>
                <w:top w:val="none" w:sz="0" w:space="0" w:color="auto"/>
                <w:left w:val="none" w:sz="0" w:space="0" w:color="auto"/>
                <w:bottom w:val="none" w:sz="0" w:space="0" w:color="auto"/>
                <w:right w:val="none" w:sz="0" w:space="0" w:color="auto"/>
              </w:divBdr>
              <w:divsChild>
                <w:div w:id="1591698060">
                  <w:marLeft w:val="0"/>
                  <w:marRight w:val="0"/>
                  <w:marTop w:val="0"/>
                  <w:marBottom w:val="0"/>
                  <w:divBdr>
                    <w:top w:val="none" w:sz="0" w:space="0" w:color="auto"/>
                    <w:left w:val="none" w:sz="0" w:space="0" w:color="auto"/>
                    <w:bottom w:val="none" w:sz="0" w:space="0" w:color="auto"/>
                    <w:right w:val="none" w:sz="0" w:space="0" w:color="auto"/>
                  </w:divBdr>
                  <w:divsChild>
                    <w:div w:id="18783486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52315193">
      <w:bodyDiv w:val="1"/>
      <w:marLeft w:val="0"/>
      <w:marRight w:val="0"/>
      <w:marTop w:val="0"/>
      <w:marBottom w:val="0"/>
      <w:divBdr>
        <w:top w:val="none" w:sz="0" w:space="0" w:color="auto"/>
        <w:left w:val="none" w:sz="0" w:space="0" w:color="auto"/>
        <w:bottom w:val="none" w:sz="0" w:space="0" w:color="auto"/>
        <w:right w:val="none" w:sz="0" w:space="0" w:color="auto"/>
      </w:divBdr>
    </w:div>
    <w:div w:id="72433121">
      <w:bodyDiv w:val="1"/>
      <w:marLeft w:val="0"/>
      <w:marRight w:val="0"/>
      <w:marTop w:val="0"/>
      <w:marBottom w:val="0"/>
      <w:divBdr>
        <w:top w:val="none" w:sz="0" w:space="0" w:color="auto"/>
        <w:left w:val="none" w:sz="0" w:space="0" w:color="auto"/>
        <w:bottom w:val="none" w:sz="0" w:space="0" w:color="auto"/>
        <w:right w:val="none" w:sz="0" w:space="0" w:color="auto"/>
      </w:divBdr>
      <w:divsChild>
        <w:div w:id="1332372660">
          <w:marLeft w:val="0"/>
          <w:marRight w:val="0"/>
          <w:marTop w:val="0"/>
          <w:marBottom w:val="0"/>
          <w:divBdr>
            <w:top w:val="none" w:sz="0" w:space="0" w:color="auto"/>
            <w:left w:val="none" w:sz="0" w:space="0" w:color="auto"/>
            <w:bottom w:val="none" w:sz="0" w:space="0" w:color="auto"/>
            <w:right w:val="none" w:sz="0" w:space="0" w:color="auto"/>
          </w:divBdr>
          <w:divsChild>
            <w:div w:id="1729761023">
              <w:marLeft w:val="0"/>
              <w:marRight w:val="0"/>
              <w:marTop w:val="0"/>
              <w:marBottom w:val="0"/>
              <w:divBdr>
                <w:top w:val="none" w:sz="0" w:space="0" w:color="auto"/>
                <w:left w:val="none" w:sz="0" w:space="0" w:color="auto"/>
                <w:bottom w:val="none" w:sz="0" w:space="0" w:color="auto"/>
                <w:right w:val="none" w:sz="0" w:space="0" w:color="auto"/>
              </w:divBdr>
              <w:divsChild>
                <w:div w:id="1828353902">
                  <w:marLeft w:val="0"/>
                  <w:marRight w:val="0"/>
                  <w:marTop w:val="0"/>
                  <w:marBottom w:val="0"/>
                  <w:divBdr>
                    <w:top w:val="none" w:sz="0" w:space="0" w:color="auto"/>
                    <w:left w:val="none" w:sz="0" w:space="0" w:color="auto"/>
                    <w:bottom w:val="none" w:sz="0" w:space="0" w:color="auto"/>
                    <w:right w:val="none" w:sz="0" w:space="0" w:color="auto"/>
                  </w:divBdr>
                  <w:divsChild>
                    <w:div w:id="73046986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138886990">
      <w:bodyDiv w:val="1"/>
      <w:marLeft w:val="0"/>
      <w:marRight w:val="0"/>
      <w:marTop w:val="0"/>
      <w:marBottom w:val="0"/>
      <w:divBdr>
        <w:top w:val="none" w:sz="0" w:space="0" w:color="auto"/>
        <w:left w:val="none" w:sz="0" w:space="0" w:color="auto"/>
        <w:bottom w:val="none" w:sz="0" w:space="0" w:color="auto"/>
        <w:right w:val="none" w:sz="0" w:space="0" w:color="auto"/>
      </w:divBdr>
      <w:divsChild>
        <w:div w:id="355429137">
          <w:marLeft w:val="0"/>
          <w:marRight w:val="0"/>
          <w:marTop w:val="0"/>
          <w:marBottom w:val="0"/>
          <w:divBdr>
            <w:top w:val="none" w:sz="0" w:space="0" w:color="auto"/>
            <w:left w:val="none" w:sz="0" w:space="0" w:color="auto"/>
            <w:bottom w:val="none" w:sz="0" w:space="0" w:color="auto"/>
            <w:right w:val="none" w:sz="0" w:space="0" w:color="auto"/>
          </w:divBdr>
          <w:divsChild>
            <w:div w:id="1465267598">
              <w:marLeft w:val="0"/>
              <w:marRight w:val="0"/>
              <w:marTop w:val="0"/>
              <w:marBottom w:val="0"/>
              <w:divBdr>
                <w:top w:val="none" w:sz="0" w:space="0" w:color="auto"/>
                <w:left w:val="none" w:sz="0" w:space="0" w:color="auto"/>
                <w:bottom w:val="none" w:sz="0" w:space="0" w:color="auto"/>
                <w:right w:val="none" w:sz="0" w:space="0" w:color="auto"/>
              </w:divBdr>
              <w:divsChild>
                <w:div w:id="156672295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223109361">
      <w:bodyDiv w:val="1"/>
      <w:marLeft w:val="0"/>
      <w:marRight w:val="0"/>
      <w:marTop w:val="0"/>
      <w:marBottom w:val="0"/>
      <w:divBdr>
        <w:top w:val="none" w:sz="0" w:space="0" w:color="auto"/>
        <w:left w:val="none" w:sz="0" w:space="0" w:color="auto"/>
        <w:bottom w:val="none" w:sz="0" w:space="0" w:color="auto"/>
        <w:right w:val="none" w:sz="0" w:space="0" w:color="auto"/>
      </w:divBdr>
    </w:div>
    <w:div w:id="270169330">
      <w:bodyDiv w:val="1"/>
      <w:marLeft w:val="0"/>
      <w:marRight w:val="0"/>
      <w:marTop w:val="0"/>
      <w:marBottom w:val="0"/>
      <w:divBdr>
        <w:top w:val="none" w:sz="0" w:space="0" w:color="auto"/>
        <w:left w:val="none" w:sz="0" w:space="0" w:color="auto"/>
        <w:bottom w:val="none" w:sz="0" w:space="0" w:color="auto"/>
        <w:right w:val="none" w:sz="0" w:space="0" w:color="auto"/>
      </w:divBdr>
    </w:div>
    <w:div w:id="288099042">
      <w:bodyDiv w:val="1"/>
      <w:marLeft w:val="0"/>
      <w:marRight w:val="0"/>
      <w:marTop w:val="0"/>
      <w:marBottom w:val="0"/>
      <w:divBdr>
        <w:top w:val="none" w:sz="0" w:space="0" w:color="auto"/>
        <w:left w:val="none" w:sz="0" w:space="0" w:color="auto"/>
        <w:bottom w:val="none" w:sz="0" w:space="0" w:color="auto"/>
        <w:right w:val="none" w:sz="0" w:space="0" w:color="auto"/>
      </w:divBdr>
    </w:div>
    <w:div w:id="345207978">
      <w:bodyDiv w:val="1"/>
      <w:marLeft w:val="0"/>
      <w:marRight w:val="0"/>
      <w:marTop w:val="0"/>
      <w:marBottom w:val="0"/>
      <w:divBdr>
        <w:top w:val="none" w:sz="0" w:space="0" w:color="auto"/>
        <w:left w:val="none" w:sz="0" w:space="0" w:color="auto"/>
        <w:bottom w:val="none" w:sz="0" w:space="0" w:color="auto"/>
        <w:right w:val="none" w:sz="0" w:space="0" w:color="auto"/>
      </w:divBdr>
      <w:divsChild>
        <w:div w:id="2131628387">
          <w:marLeft w:val="0"/>
          <w:marRight w:val="0"/>
          <w:marTop w:val="0"/>
          <w:marBottom w:val="0"/>
          <w:divBdr>
            <w:top w:val="none" w:sz="0" w:space="0" w:color="auto"/>
            <w:left w:val="none" w:sz="0" w:space="0" w:color="auto"/>
            <w:bottom w:val="none" w:sz="0" w:space="0" w:color="auto"/>
            <w:right w:val="none" w:sz="0" w:space="0" w:color="auto"/>
          </w:divBdr>
          <w:divsChild>
            <w:div w:id="752773517">
              <w:marLeft w:val="0"/>
              <w:marRight w:val="0"/>
              <w:marTop w:val="0"/>
              <w:marBottom w:val="0"/>
              <w:divBdr>
                <w:top w:val="none" w:sz="0" w:space="0" w:color="auto"/>
                <w:left w:val="none" w:sz="0" w:space="0" w:color="auto"/>
                <w:bottom w:val="none" w:sz="0" w:space="0" w:color="auto"/>
                <w:right w:val="none" w:sz="0" w:space="0" w:color="auto"/>
              </w:divBdr>
              <w:divsChild>
                <w:div w:id="100879857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348407186">
      <w:bodyDiv w:val="1"/>
      <w:marLeft w:val="0"/>
      <w:marRight w:val="0"/>
      <w:marTop w:val="0"/>
      <w:marBottom w:val="0"/>
      <w:divBdr>
        <w:top w:val="none" w:sz="0" w:space="0" w:color="auto"/>
        <w:left w:val="none" w:sz="0" w:space="0" w:color="auto"/>
        <w:bottom w:val="none" w:sz="0" w:space="0" w:color="auto"/>
        <w:right w:val="none" w:sz="0" w:space="0" w:color="auto"/>
      </w:divBdr>
    </w:div>
    <w:div w:id="410661972">
      <w:bodyDiv w:val="1"/>
      <w:marLeft w:val="0"/>
      <w:marRight w:val="0"/>
      <w:marTop w:val="0"/>
      <w:marBottom w:val="0"/>
      <w:divBdr>
        <w:top w:val="none" w:sz="0" w:space="0" w:color="auto"/>
        <w:left w:val="none" w:sz="0" w:space="0" w:color="auto"/>
        <w:bottom w:val="none" w:sz="0" w:space="0" w:color="auto"/>
        <w:right w:val="none" w:sz="0" w:space="0" w:color="auto"/>
      </w:divBdr>
      <w:divsChild>
        <w:div w:id="969823355">
          <w:marLeft w:val="0"/>
          <w:marRight w:val="0"/>
          <w:marTop w:val="0"/>
          <w:marBottom w:val="0"/>
          <w:divBdr>
            <w:top w:val="none" w:sz="0" w:space="0" w:color="auto"/>
            <w:left w:val="none" w:sz="0" w:space="0" w:color="auto"/>
            <w:bottom w:val="none" w:sz="0" w:space="0" w:color="auto"/>
            <w:right w:val="none" w:sz="0" w:space="0" w:color="auto"/>
          </w:divBdr>
          <w:divsChild>
            <w:div w:id="1702702595">
              <w:marLeft w:val="0"/>
              <w:marRight w:val="0"/>
              <w:marTop w:val="0"/>
              <w:marBottom w:val="0"/>
              <w:divBdr>
                <w:top w:val="none" w:sz="0" w:space="0" w:color="auto"/>
                <w:left w:val="none" w:sz="0" w:space="0" w:color="auto"/>
                <w:bottom w:val="none" w:sz="0" w:space="0" w:color="auto"/>
                <w:right w:val="none" w:sz="0" w:space="0" w:color="auto"/>
              </w:divBdr>
              <w:divsChild>
                <w:div w:id="56414639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438374080">
      <w:bodyDiv w:val="1"/>
      <w:marLeft w:val="0"/>
      <w:marRight w:val="0"/>
      <w:marTop w:val="0"/>
      <w:marBottom w:val="0"/>
      <w:divBdr>
        <w:top w:val="none" w:sz="0" w:space="0" w:color="auto"/>
        <w:left w:val="none" w:sz="0" w:space="0" w:color="auto"/>
        <w:bottom w:val="none" w:sz="0" w:space="0" w:color="auto"/>
        <w:right w:val="none" w:sz="0" w:space="0" w:color="auto"/>
      </w:divBdr>
    </w:div>
    <w:div w:id="443378845">
      <w:bodyDiv w:val="1"/>
      <w:marLeft w:val="0"/>
      <w:marRight w:val="0"/>
      <w:marTop w:val="0"/>
      <w:marBottom w:val="0"/>
      <w:divBdr>
        <w:top w:val="none" w:sz="0" w:space="0" w:color="auto"/>
        <w:left w:val="none" w:sz="0" w:space="0" w:color="auto"/>
        <w:bottom w:val="none" w:sz="0" w:space="0" w:color="auto"/>
        <w:right w:val="none" w:sz="0" w:space="0" w:color="auto"/>
      </w:divBdr>
    </w:div>
    <w:div w:id="467864278">
      <w:bodyDiv w:val="1"/>
      <w:marLeft w:val="0"/>
      <w:marRight w:val="0"/>
      <w:marTop w:val="0"/>
      <w:marBottom w:val="0"/>
      <w:divBdr>
        <w:top w:val="none" w:sz="0" w:space="0" w:color="auto"/>
        <w:left w:val="none" w:sz="0" w:space="0" w:color="auto"/>
        <w:bottom w:val="none" w:sz="0" w:space="0" w:color="auto"/>
        <w:right w:val="none" w:sz="0" w:space="0" w:color="auto"/>
      </w:divBdr>
    </w:div>
    <w:div w:id="504395640">
      <w:bodyDiv w:val="1"/>
      <w:marLeft w:val="0"/>
      <w:marRight w:val="0"/>
      <w:marTop w:val="0"/>
      <w:marBottom w:val="0"/>
      <w:divBdr>
        <w:top w:val="none" w:sz="0" w:space="0" w:color="auto"/>
        <w:left w:val="none" w:sz="0" w:space="0" w:color="auto"/>
        <w:bottom w:val="none" w:sz="0" w:space="0" w:color="auto"/>
        <w:right w:val="none" w:sz="0" w:space="0" w:color="auto"/>
      </w:divBdr>
    </w:div>
    <w:div w:id="569316864">
      <w:bodyDiv w:val="1"/>
      <w:marLeft w:val="0"/>
      <w:marRight w:val="0"/>
      <w:marTop w:val="0"/>
      <w:marBottom w:val="0"/>
      <w:divBdr>
        <w:top w:val="none" w:sz="0" w:space="0" w:color="auto"/>
        <w:left w:val="none" w:sz="0" w:space="0" w:color="auto"/>
        <w:bottom w:val="none" w:sz="0" w:space="0" w:color="auto"/>
        <w:right w:val="none" w:sz="0" w:space="0" w:color="auto"/>
      </w:divBdr>
    </w:div>
    <w:div w:id="656305917">
      <w:bodyDiv w:val="1"/>
      <w:marLeft w:val="0"/>
      <w:marRight w:val="0"/>
      <w:marTop w:val="0"/>
      <w:marBottom w:val="0"/>
      <w:divBdr>
        <w:top w:val="none" w:sz="0" w:space="0" w:color="auto"/>
        <w:left w:val="none" w:sz="0" w:space="0" w:color="auto"/>
        <w:bottom w:val="none" w:sz="0" w:space="0" w:color="auto"/>
        <w:right w:val="none" w:sz="0" w:space="0" w:color="auto"/>
      </w:divBdr>
      <w:divsChild>
        <w:div w:id="48115069">
          <w:marLeft w:val="0"/>
          <w:marRight w:val="0"/>
          <w:marTop w:val="0"/>
          <w:marBottom w:val="0"/>
          <w:divBdr>
            <w:top w:val="none" w:sz="0" w:space="0" w:color="auto"/>
            <w:left w:val="none" w:sz="0" w:space="0" w:color="auto"/>
            <w:bottom w:val="none" w:sz="0" w:space="0" w:color="auto"/>
            <w:right w:val="none" w:sz="0" w:space="0" w:color="auto"/>
          </w:divBdr>
          <w:divsChild>
            <w:div w:id="186020512">
              <w:marLeft w:val="0"/>
              <w:marRight w:val="0"/>
              <w:marTop w:val="0"/>
              <w:marBottom w:val="0"/>
              <w:divBdr>
                <w:top w:val="none" w:sz="0" w:space="0" w:color="auto"/>
                <w:left w:val="none" w:sz="0" w:space="0" w:color="auto"/>
                <w:bottom w:val="none" w:sz="0" w:space="0" w:color="auto"/>
                <w:right w:val="none" w:sz="0" w:space="0" w:color="auto"/>
              </w:divBdr>
              <w:divsChild>
                <w:div w:id="89682083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679507966">
      <w:bodyDiv w:val="1"/>
      <w:marLeft w:val="0"/>
      <w:marRight w:val="0"/>
      <w:marTop w:val="0"/>
      <w:marBottom w:val="0"/>
      <w:divBdr>
        <w:top w:val="none" w:sz="0" w:space="0" w:color="auto"/>
        <w:left w:val="none" w:sz="0" w:space="0" w:color="auto"/>
        <w:bottom w:val="none" w:sz="0" w:space="0" w:color="auto"/>
        <w:right w:val="none" w:sz="0" w:space="0" w:color="auto"/>
      </w:divBdr>
      <w:divsChild>
        <w:div w:id="169880350">
          <w:marLeft w:val="0"/>
          <w:marRight w:val="0"/>
          <w:marTop w:val="0"/>
          <w:marBottom w:val="0"/>
          <w:divBdr>
            <w:top w:val="none" w:sz="0" w:space="0" w:color="auto"/>
            <w:left w:val="none" w:sz="0" w:space="0" w:color="auto"/>
            <w:bottom w:val="none" w:sz="0" w:space="0" w:color="auto"/>
            <w:right w:val="none" w:sz="0" w:space="0" w:color="auto"/>
          </w:divBdr>
          <w:divsChild>
            <w:div w:id="1132215574">
              <w:marLeft w:val="0"/>
              <w:marRight w:val="0"/>
              <w:marTop w:val="0"/>
              <w:marBottom w:val="0"/>
              <w:divBdr>
                <w:top w:val="none" w:sz="0" w:space="0" w:color="auto"/>
                <w:left w:val="none" w:sz="0" w:space="0" w:color="auto"/>
                <w:bottom w:val="none" w:sz="0" w:space="0" w:color="auto"/>
                <w:right w:val="none" w:sz="0" w:space="0" w:color="auto"/>
              </w:divBdr>
              <w:divsChild>
                <w:div w:id="1721325936">
                  <w:marLeft w:val="0"/>
                  <w:marRight w:val="0"/>
                  <w:marTop w:val="0"/>
                  <w:marBottom w:val="0"/>
                  <w:divBdr>
                    <w:top w:val="none" w:sz="0" w:space="0" w:color="auto"/>
                    <w:left w:val="none" w:sz="0" w:space="0" w:color="auto"/>
                    <w:bottom w:val="none" w:sz="0" w:space="0" w:color="auto"/>
                    <w:right w:val="none" w:sz="0" w:space="0" w:color="auto"/>
                  </w:divBdr>
                  <w:divsChild>
                    <w:div w:id="178973487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769929432">
      <w:bodyDiv w:val="1"/>
      <w:marLeft w:val="0"/>
      <w:marRight w:val="0"/>
      <w:marTop w:val="0"/>
      <w:marBottom w:val="0"/>
      <w:divBdr>
        <w:top w:val="none" w:sz="0" w:space="0" w:color="auto"/>
        <w:left w:val="none" w:sz="0" w:space="0" w:color="auto"/>
        <w:bottom w:val="none" w:sz="0" w:space="0" w:color="auto"/>
        <w:right w:val="none" w:sz="0" w:space="0" w:color="auto"/>
      </w:divBdr>
    </w:div>
    <w:div w:id="844981540">
      <w:bodyDiv w:val="1"/>
      <w:marLeft w:val="0"/>
      <w:marRight w:val="0"/>
      <w:marTop w:val="0"/>
      <w:marBottom w:val="0"/>
      <w:divBdr>
        <w:top w:val="none" w:sz="0" w:space="0" w:color="auto"/>
        <w:left w:val="none" w:sz="0" w:space="0" w:color="auto"/>
        <w:bottom w:val="none" w:sz="0" w:space="0" w:color="auto"/>
        <w:right w:val="none" w:sz="0" w:space="0" w:color="auto"/>
      </w:divBdr>
      <w:divsChild>
        <w:div w:id="582490248">
          <w:marLeft w:val="0"/>
          <w:marRight w:val="0"/>
          <w:marTop w:val="0"/>
          <w:marBottom w:val="0"/>
          <w:divBdr>
            <w:top w:val="none" w:sz="0" w:space="0" w:color="auto"/>
            <w:left w:val="none" w:sz="0" w:space="0" w:color="auto"/>
            <w:bottom w:val="none" w:sz="0" w:space="0" w:color="auto"/>
            <w:right w:val="none" w:sz="0" w:space="0" w:color="auto"/>
          </w:divBdr>
        </w:div>
        <w:div w:id="645088662">
          <w:marLeft w:val="0"/>
          <w:marRight w:val="0"/>
          <w:marTop w:val="0"/>
          <w:marBottom w:val="0"/>
          <w:divBdr>
            <w:top w:val="none" w:sz="0" w:space="0" w:color="auto"/>
            <w:left w:val="none" w:sz="0" w:space="0" w:color="auto"/>
            <w:bottom w:val="none" w:sz="0" w:space="0" w:color="auto"/>
            <w:right w:val="none" w:sz="0" w:space="0" w:color="auto"/>
          </w:divBdr>
        </w:div>
      </w:divsChild>
    </w:div>
    <w:div w:id="953096376">
      <w:bodyDiv w:val="1"/>
      <w:marLeft w:val="0"/>
      <w:marRight w:val="0"/>
      <w:marTop w:val="0"/>
      <w:marBottom w:val="0"/>
      <w:divBdr>
        <w:top w:val="none" w:sz="0" w:space="0" w:color="auto"/>
        <w:left w:val="none" w:sz="0" w:space="0" w:color="auto"/>
        <w:bottom w:val="none" w:sz="0" w:space="0" w:color="auto"/>
        <w:right w:val="none" w:sz="0" w:space="0" w:color="auto"/>
      </w:divBdr>
    </w:div>
    <w:div w:id="960307921">
      <w:bodyDiv w:val="1"/>
      <w:marLeft w:val="0"/>
      <w:marRight w:val="0"/>
      <w:marTop w:val="0"/>
      <w:marBottom w:val="0"/>
      <w:divBdr>
        <w:top w:val="none" w:sz="0" w:space="0" w:color="auto"/>
        <w:left w:val="none" w:sz="0" w:space="0" w:color="auto"/>
        <w:bottom w:val="none" w:sz="0" w:space="0" w:color="auto"/>
        <w:right w:val="none" w:sz="0" w:space="0" w:color="auto"/>
      </w:divBdr>
      <w:divsChild>
        <w:div w:id="819078435">
          <w:marLeft w:val="0"/>
          <w:marRight w:val="0"/>
          <w:marTop w:val="0"/>
          <w:marBottom w:val="0"/>
          <w:divBdr>
            <w:top w:val="none" w:sz="0" w:space="0" w:color="auto"/>
            <w:left w:val="none" w:sz="0" w:space="0" w:color="auto"/>
            <w:bottom w:val="none" w:sz="0" w:space="0" w:color="auto"/>
            <w:right w:val="none" w:sz="0" w:space="0" w:color="auto"/>
          </w:divBdr>
          <w:divsChild>
            <w:div w:id="520046561">
              <w:marLeft w:val="0"/>
              <w:marRight w:val="0"/>
              <w:marTop w:val="0"/>
              <w:marBottom w:val="0"/>
              <w:divBdr>
                <w:top w:val="none" w:sz="0" w:space="0" w:color="auto"/>
                <w:left w:val="none" w:sz="0" w:space="0" w:color="auto"/>
                <w:bottom w:val="none" w:sz="0" w:space="0" w:color="auto"/>
                <w:right w:val="none" w:sz="0" w:space="0" w:color="auto"/>
              </w:divBdr>
              <w:divsChild>
                <w:div w:id="59830008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968054872">
      <w:bodyDiv w:val="1"/>
      <w:marLeft w:val="0"/>
      <w:marRight w:val="0"/>
      <w:marTop w:val="0"/>
      <w:marBottom w:val="0"/>
      <w:divBdr>
        <w:top w:val="none" w:sz="0" w:space="0" w:color="auto"/>
        <w:left w:val="none" w:sz="0" w:space="0" w:color="auto"/>
        <w:bottom w:val="none" w:sz="0" w:space="0" w:color="auto"/>
        <w:right w:val="none" w:sz="0" w:space="0" w:color="auto"/>
      </w:divBdr>
    </w:div>
    <w:div w:id="974677552">
      <w:bodyDiv w:val="1"/>
      <w:marLeft w:val="0"/>
      <w:marRight w:val="0"/>
      <w:marTop w:val="0"/>
      <w:marBottom w:val="0"/>
      <w:divBdr>
        <w:top w:val="none" w:sz="0" w:space="0" w:color="auto"/>
        <w:left w:val="none" w:sz="0" w:space="0" w:color="auto"/>
        <w:bottom w:val="none" w:sz="0" w:space="0" w:color="auto"/>
        <w:right w:val="none" w:sz="0" w:space="0" w:color="auto"/>
      </w:divBdr>
    </w:div>
    <w:div w:id="1004089042">
      <w:bodyDiv w:val="1"/>
      <w:marLeft w:val="0"/>
      <w:marRight w:val="0"/>
      <w:marTop w:val="0"/>
      <w:marBottom w:val="0"/>
      <w:divBdr>
        <w:top w:val="none" w:sz="0" w:space="0" w:color="auto"/>
        <w:left w:val="none" w:sz="0" w:space="0" w:color="auto"/>
        <w:bottom w:val="none" w:sz="0" w:space="0" w:color="auto"/>
        <w:right w:val="none" w:sz="0" w:space="0" w:color="auto"/>
      </w:divBdr>
    </w:div>
    <w:div w:id="1019164368">
      <w:bodyDiv w:val="1"/>
      <w:marLeft w:val="0"/>
      <w:marRight w:val="0"/>
      <w:marTop w:val="0"/>
      <w:marBottom w:val="0"/>
      <w:divBdr>
        <w:top w:val="none" w:sz="0" w:space="0" w:color="auto"/>
        <w:left w:val="none" w:sz="0" w:space="0" w:color="auto"/>
        <w:bottom w:val="none" w:sz="0" w:space="0" w:color="auto"/>
        <w:right w:val="none" w:sz="0" w:space="0" w:color="auto"/>
      </w:divBdr>
    </w:div>
    <w:div w:id="1089616372">
      <w:bodyDiv w:val="1"/>
      <w:marLeft w:val="0"/>
      <w:marRight w:val="0"/>
      <w:marTop w:val="0"/>
      <w:marBottom w:val="0"/>
      <w:divBdr>
        <w:top w:val="none" w:sz="0" w:space="0" w:color="auto"/>
        <w:left w:val="none" w:sz="0" w:space="0" w:color="auto"/>
        <w:bottom w:val="none" w:sz="0" w:space="0" w:color="auto"/>
        <w:right w:val="none" w:sz="0" w:space="0" w:color="auto"/>
      </w:divBdr>
    </w:div>
    <w:div w:id="1133215196">
      <w:marLeft w:val="0"/>
      <w:marRight w:val="0"/>
      <w:marTop w:val="0"/>
      <w:marBottom w:val="0"/>
      <w:divBdr>
        <w:top w:val="none" w:sz="0" w:space="0" w:color="auto"/>
        <w:left w:val="none" w:sz="0" w:space="0" w:color="auto"/>
        <w:bottom w:val="none" w:sz="0" w:space="0" w:color="auto"/>
        <w:right w:val="none" w:sz="0" w:space="0" w:color="auto"/>
      </w:divBdr>
    </w:div>
    <w:div w:id="1133215198">
      <w:marLeft w:val="0"/>
      <w:marRight w:val="0"/>
      <w:marTop w:val="0"/>
      <w:marBottom w:val="0"/>
      <w:divBdr>
        <w:top w:val="none" w:sz="0" w:space="0" w:color="auto"/>
        <w:left w:val="none" w:sz="0" w:space="0" w:color="auto"/>
        <w:bottom w:val="none" w:sz="0" w:space="0" w:color="auto"/>
        <w:right w:val="none" w:sz="0" w:space="0" w:color="auto"/>
      </w:divBdr>
    </w:div>
    <w:div w:id="1133215199">
      <w:marLeft w:val="0"/>
      <w:marRight w:val="0"/>
      <w:marTop w:val="0"/>
      <w:marBottom w:val="0"/>
      <w:divBdr>
        <w:top w:val="none" w:sz="0" w:space="0" w:color="auto"/>
        <w:left w:val="none" w:sz="0" w:space="0" w:color="auto"/>
        <w:bottom w:val="none" w:sz="0" w:space="0" w:color="auto"/>
        <w:right w:val="none" w:sz="0" w:space="0" w:color="auto"/>
      </w:divBdr>
      <w:divsChild>
        <w:div w:id="1133215217">
          <w:marLeft w:val="0"/>
          <w:marRight w:val="0"/>
          <w:marTop w:val="0"/>
          <w:marBottom w:val="0"/>
          <w:divBdr>
            <w:top w:val="none" w:sz="0" w:space="0" w:color="auto"/>
            <w:left w:val="none" w:sz="0" w:space="0" w:color="auto"/>
            <w:bottom w:val="none" w:sz="0" w:space="0" w:color="auto"/>
            <w:right w:val="none" w:sz="0" w:space="0" w:color="auto"/>
          </w:divBdr>
          <w:divsChild>
            <w:div w:id="1133215226">
              <w:marLeft w:val="0"/>
              <w:marRight w:val="0"/>
              <w:marTop w:val="0"/>
              <w:marBottom w:val="0"/>
              <w:divBdr>
                <w:top w:val="none" w:sz="0" w:space="0" w:color="auto"/>
                <w:left w:val="none" w:sz="0" w:space="0" w:color="auto"/>
                <w:bottom w:val="none" w:sz="0" w:space="0" w:color="auto"/>
                <w:right w:val="none" w:sz="0" w:space="0" w:color="auto"/>
              </w:divBdr>
              <w:divsChild>
                <w:div w:id="1133215229">
                  <w:marLeft w:val="0"/>
                  <w:marRight w:val="0"/>
                  <w:marTop w:val="0"/>
                  <w:marBottom w:val="0"/>
                  <w:divBdr>
                    <w:top w:val="none" w:sz="0" w:space="0" w:color="auto"/>
                    <w:left w:val="none" w:sz="0" w:space="0" w:color="auto"/>
                    <w:bottom w:val="none" w:sz="0" w:space="0" w:color="auto"/>
                    <w:right w:val="none" w:sz="0" w:space="0" w:color="auto"/>
                  </w:divBdr>
                  <w:divsChild>
                    <w:div w:id="113321520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1133215202">
      <w:marLeft w:val="0"/>
      <w:marRight w:val="0"/>
      <w:marTop w:val="0"/>
      <w:marBottom w:val="0"/>
      <w:divBdr>
        <w:top w:val="none" w:sz="0" w:space="0" w:color="auto"/>
        <w:left w:val="none" w:sz="0" w:space="0" w:color="auto"/>
        <w:bottom w:val="none" w:sz="0" w:space="0" w:color="auto"/>
        <w:right w:val="none" w:sz="0" w:space="0" w:color="auto"/>
      </w:divBdr>
      <w:divsChild>
        <w:div w:id="1133215213">
          <w:marLeft w:val="0"/>
          <w:marRight w:val="0"/>
          <w:marTop w:val="0"/>
          <w:marBottom w:val="0"/>
          <w:divBdr>
            <w:top w:val="none" w:sz="0" w:space="0" w:color="auto"/>
            <w:left w:val="none" w:sz="0" w:space="0" w:color="auto"/>
            <w:bottom w:val="none" w:sz="0" w:space="0" w:color="auto"/>
            <w:right w:val="none" w:sz="0" w:space="0" w:color="auto"/>
          </w:divBdr>
          <w:divsChild>
            <w:div w:id="1133215224">
              <w:marLeft w:val="0"/>
              <w:marRight w:val="0"/>
              <w:marTop w:val="0"/>
              <w:marBottom w:val="0"/>
              <w:divBdr>
                <w:top w:val="none" w:sz="0" w:space="0" w:color="auto"/>
                <w:left w:val="none" w:sz="0" w:space="0" w:color="auto"/>
                <w:bottom w:val="none" w:sz="0" w:space="0" w:color="auto"/>
                <w:right w:val="none" w:sz="0" w:space="0" w:color="auto"/>
              </w:divBdr>
              <w:divsChild>
                <w:div w:id="113321520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133215203">
      <w:marLeft w:val="0"/>
      <w:marRight w:val="0"/>
      <w:marTop w:val="0"/>
      <w:marBottom w:val="0"/>
      <w:divBdr>
        <w:top w:val="none" w:sz="0" w:space="0" w:color="auto"/>
        <w:left w:val="none" w:sz="0" w:space="0" w:color="auto"/>
        <w:bottom w:val="none" w:sz="0" w:space="0" w:color="auto"/>
        <w:right w:val="none" w:sz="0" w:space="0" w:color="auto"/>
      </w:divBdr>
    </w:div>
    <w:div w:id="1133215207">
      <w:marLeft w:val="0"/>
      <w:marRight w:val="0"/>
      <w:marTop w:val="0"/>
      <w:marBottom w:val="0"/>
      <w:divBdr>
        <w:top w:val="none" w:sz="0" w:space="0" w:color="auto"/>
        <w:left w:val="none" w:sz="0" w:space="0" w:color="auto"/>
        <w:bottom w:val="none" w:sz="0" w:space="0" w:color="auto"/>
        <w:right w:val="none" w:sz="0" w:space="0" w:color="auto"/>
      </w:divBdr>
      <w:divsChild>
        <w:div w:id="1133215197">
          <w:marLeft w:val="0"/>
          <w:marRight w:val="0"/>
          <w:marTop w:val="0"/>
          <w:marBottom w:val="0"/>
          <w:divBdr>
            <w:top w:val="none" w:sz="0" w:space="0" w:color="auto"/>
            <w:left w:val="none" w:sz="0" w:space="0" w:color="auto"/>
            <w:bottom w:val="none" w:sz="0" w:space="0" w:color="auto"/>
            <w:right w:val="none" w:sz="0" w:space="0" w:color="auto"/>
          </w:divBdr>
          <w:divsChild>
            <w:div w:id="1133215201">
              <w:marLeft w:val="0"/>
              <w:marRight w:val="0"/>
              <w:marTop w:val="0"/>
              <w:marBottom w:val="0"/>
              <w:divBdr>
                <w:top w:val="none" w:sz="0" w:space="0" w:color="auto"/>
                <w:left w:val="none" w:sz="0" w:space="0" w:color="auto"/>
                <w:bottom w:val="none" w:sz="0" w:space="0" w:color="auto"/>
                <w:right w:val="none" w:sz="0" w:space="0" w:color="auto"/>
              </w:divBdr>
              <w:divsChild>
                <w:div w:id="113321521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133215208">
      <w:marLeft w:val="0"/>
      <w:marRight w:val="0"/>
      <w:marTop w:val="0"/>
      <w:marBottom w:val="0"/>
      <w:divBdr>
        <w:top w:val="none" w:sz="0" w:space="0" w:color="auto"/>
        <w:left w:val="none" w:sz="0" w:space="0" w:color="auto"/>
        <w:bottom w:val="none" w:sz="0" w:space="0" w:color="auto"/>
        <w:right w:val="none" w:sz="0" w:space="0" w:color="auto"/>
      </w:divBdr>
      <w:divsChild>
        <w:div w:id="1133215200">
          <w:marLeft w:val="0"/>
          <w:marRight w:val="0"/>
          <w:marTop w:val="0"/>
          <w:marBottom w:val="0"/>
          <w:divBdr>
            <w:top w:val="none" w:sz="0" w:space="0" w:color="auto"/>
            <w:left w:val="none" w:sz="0" w:space="0" w:color="auto"/>
            <w:bottom w:val="none" w:sz="0" w:space="0" w:color="auto"/>
            <w:right w:val="none" w:sz="0" w:space="0" w:color="auto"/>
          </w:divBdr>
          <w:divsChild>
            <w:div w:id="1133215215">
              <w:marLeft w:val="0"/>
              <w:marRight w:val="0"/>
              <w:marTop w:val="0"/>
              <w:marBottom w:val="0"/>
              <w:divBdr>
                <w:top w:val="none" w:sz="0" w:space="0" w:color="auto"/>
                <w:left w:val="none" w:sz="0" w:space="0" w:color="auto"/>
                <w:bottom w:val="none" w:sz="0" w:space="0" w:color="auto"/>
                <w:right w:val="none" w:sz="0" w:space="0" w:color="auto"/>
              </w:divBdr>
              <w:divsChild>
                <w:div w:id="1133215225">
                  <w:marLeft w:val="0"/>
                  <w:marRight w:val="0"/>
                  <w:marTop w:val="0"/>
                  <w:marBottom w:val="0"/>
                  <w:divBdr>
                    <w:top w:val="none" w:sz="0" w:space="0" w:color="auto"/>
                    <w:left w:val="none" w:sz="0" w:space="0" w:color="auto"/>
                    <w:bottom w:val="none" w:sz="0" w:space="0" w:color="auto"/>
                    <w:right w:val="none" w:sz="0" w:space="0" w:color="auto"/>
                  </w:divBdr>
                  <w:divsChild>
                    <w:div w:id="113321522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1133215210">
      <w:marLeft w:val="0"/>
      <w:marRight w:val="0"/>
      <w:marTop w:val="0"/>
      <w:marBottom w:val="0"/>
      <w:divBdr>
        <w:top w:val="none" w:sz="0" w:space="0" w:color="auto"/>
        <w:left w:val="none" w:sz="0" w:space="0" w:color="auto"/>
        <w:bottom w:val="none" w:sz="0" w:space="0" w:color="auto"/>
        <w:right w:val="none" w:sz="0" w:space="0" w:color="auto"/>
      </w:divBdr>
      <w:divsChild>
        <w:div w:id="1133215205">
          <w:marLeft w:val="0"/>
          <w:marRight w:val="0"/>
          <w:marTop w:val="0"/>
          <w:marBottom w:val="0"/>
          <w:divBdr>
            <w:top w:val="none" w:sz="0" w:space="0" w:color="auto"/>
            <w:left w:val="none" w:sz="0" w:space="0" w:color="auto"/>
            <w:bottom w:val="none" w:sz="0" w:space="0" w:color="auto"/>
            <w:right w:val="none" w:sz="0" w:space="0" w:color="auto"/>
          </w:divBdr>
        </w:div>
        <w:div w:id="1133215206">
          <w:marLeft w:val="0"/>
          <w:marRight w:val="0"/>
          <w:marTop w:val="0"/>
          <w:marBottom w:val="0"/>
          <w:divBdr>
            <w:top w:val="none" w:sz="0" w:space="0" w:color="auto"/>
            <w:left w:val="none" w:sz="0" w:space="0" w:color="auto"/>
            <w:bottom w:val="none" w:sz="0" w:space="0" w:color="auto"/>
            <w:right w:val="none" w:sz="0" w:space="0" w:color="auto"/>
          </w:divBdr>
        </w:div>
      </w:divsChild>
    </w:div>
    <w:div w:id="1133215212">
      <w:marLeft w:val="0"/>
      <w:marRight w:val="0"/>
      <w:marTop w:val="0"/>
      <w:marBottom w:val="0"/>
      <w:divBdr>
        <w:top w:val="none" w:sz="0" w:space="0" w:color="auto"/>
        <w:left w:val="none" w:sz="0" w:space="0" w:color="auto"/>
        <w:bottom w:val="none" w:sz="0" w:space="0" w:color="auto"/>
        <w:right w:val="none" w:sz="0" w:space="0" w:color="auto"/>
      </w:divBdr>
    </w:div>
    <w:div w:id="1133215214">
      <w:marLeft w:val="0"/>
      <w:marRight w:val="0"/>
      <w:marTop w:val="0"/>
      <w:marBottom w:val="0"/>
      <w:divBdr>
        <w:top w:val="none" w:sz="0" w:space="0" w:color="auto"/>
        <w:left w:val="none" w:sz="0" w:space="0" w:color="auto"/>
        <w:bottom w:val="none" w:sz="0" w:space="0" w:color="auto"/>
        <w:right w:val="none" w:sz="0" w:space="0" w:color="auto"/>
      </w:divBdr>
    </w:div>
    <w:div w:id="1133215216">
      <w:marLeft w:val="0"/>
      <w:marRight w:val="0"/>
      <w:marTop w:val="0"/>
      <w:marBottom w:val="0"/>
      <w:divBdr>
        <w:top w:val="none" w:sz="0" w:space="0" w:color="auto"/>
        <w:left w:val="none" w:sz="0" w:space="0" w:color="auto"/>
        <w:bottom w:val="none" w:sz="0" w:space="0" w:color="auto"/>
        <w:right w:val="none" w:sz="0" w:space="0" w:color="auto"/>
      </w:divBdr>
    </w:div>
    <w:div w:id="1133215218">
      <w:marLeft w:val="0"/>
      <w:marRight w:val="0"/>
      <w:marTop w:val="0"/>
      <w:marBottom w:val="0"/>
      <w:divBdr>
        <w:top w:val="none" w:sz="0" w:space="0" w:color="auto"/>
        <w:left w:val="none" w:sz="0" w:space="0" w:color="auto"/>
        <w:bottom w:val="none" w:sz="0" w:space="0" w:color="auto"/>
        <w:right w:val="none" w:sz="0" w:space="0" w:color="auto"/>
      </w:divBdr>
    </w:div>
    <w:div w:id="1133215219">
      <w:marLeft w:val="0"/>
      <w:marRight w:val="0"/>
      <w:marTop w:val="0"/>
      <w:marBottom w:val="0"/>
      <w:divBdr>
        <w:top w:val="none" w:sz="0" w:space="0" w:color="auto"/>
        <w:left w:val="none" w:sz="0" w:space="0" w:color="auto"/>
        <w:bottom w:val="none" w:sz="0" w:space="0" w:color="auto"/>
        <w:right w:val="none" w:sz="0" w:space="0" w:color="auto"/>
      </w:divBdr>
      <w:divsChild>
        <w:div w:id="1133215223">
          <w:marLeft w:val="0"/>
          <w:marRight w:val="0"/>
          <w:marTop w:val="0"/>
          <w:marBottom w:val="0"/>
          <w:divBdr>
            <w:top w:val="none" w:sz="0" w:space="0" w:color="auto"/>
            <w:left w:val="none" w:sz="0" w:space="0" w:color="auto"/>
            <w:bottom w:val="none" w:sz="0" w:space="0" w:color="auto"/>
            <w:right w:val="none" w:sz="0" w:space="0" w:color="auto"/>
          </w:divBdr>
          <w:divsChild>
            <w:div w:id="1133215221">
              <w:marLeft w:val="0"/>
              <w:marRight w:val="0"/>
              <w:marTop w:val="0"/>
              <w:marBottom w:val="0"/>
              <w:divBdr>
                <w:top w:val="none" w:sz="0" w:space="0" w:color="auto"/>
                <w:left w:val="none" w:sz="0" w:space="0" w:color="auto"/>
                <w:bottom w:val="none" w:sz="0" w:space="0" w:color="auto"/>
                <w:right w:val="none" w:sz="0" w:space="0" w:color="auto"/>
              </w:divBdr>
              <w:divsChild>
                <w:div w:id="113321522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133215220">
      <w:marLeft w:val="0"/>
      <w:marRight w:val="0"/>
      <w:marTop w:val="0"/>
      <w:marBottom w:val="0"/>
      <w:divBdr>
        <w:top w:val="none" w:sz="0" w:space="0" w:color="auto"/>
        <w:left w:val="none" w:sz="0" w:space="0" w:color="auto"/>
        <w:bottom w:val="none" w:sz="0" w:space="0" w:color="auto"/>
        <w:right w:val="none" w:sz="0" w:space="0" w:color="auto"/>
      </w:divBdr>
    </w:div>
    <w:div w:id="1133215222">
      <w:marLeft w:val="0"/>
      <w:marRight w:val="0"/>
      <w:marTop w:val="0"/>
      <w:marBottom w:val="0"/>
      <w:divBdr>
        <w:top w:val="none" w:sz="0" w:space="0" w:color="auto"/>
        <w:left w:val="none" w:sz="0" w:space="0" w:color="auto"/>
        <w:bottom w:val="none" w:sz="0" w:space="0" w:color="auto"/>
        <w:right w:val="none" w:sz="0" w:space="0" w:color="auto"/>
      </w:divBdr>
    </w:div>
    <w:div w:id="1156147388">
      <w:bodyDiv w:val="1"/>
      <w:marLeft w:val="0"/>
      <w:marRight w:val="0"/>
      <w:marTop w:val="0"/>
      <w:marBottom w:val="0"/>
      <w:divBdr>
        <w:top w:val="none" w:sz="0" w:space="0" w:color="auto"/>
        <w:left w:val="none" w:sz="0" w:space="0" w:color="auto"/>
        <w:bottom w:val="none" w:sz="0" w:space="0" w:color="auto"/>
        <w:right w:val="none" w:sz="0" w:space="0" w:color="auto"/>
      </w:divBdr>
      <w:divsChild>
        <w:div w:id="1089690976">
          <w:blockQuote w:val="1"/>
          <w:marLeft w:val="720"/>
          <w:marRight w:val="720"/>
          <w:marTop w:val="100"/>
          <w:marBottom w:val="100"/>
          <w:divBdr>
            <w:top w:val="none" w:sz="0" w:space="0" w:color="auto"/>
            <w:left w:val="none" w:sz="0" w:space="0" w:color="auto"/>
            <w:bottom w:val="none" w:sz="0" w:space="0" w:color="auto"/>
            <w:right w:val="none" w:sz="0" w:space="0" w:color="auto"/>
          </w:divBdr>
          <w:divsChild>
            <w:div w:id="313460344">
              <w:marLeft w:val="0"/>
              <w:marRight w:val="0"/>
              <w:marTop w:val="0"/>
              <w:marBottom w:val="0"/>
              <w:divBdr>
                <w:top w:val="none" w:sz="0" w:space="0" w:color="auto"/>
                <w:left w:val="none" w:sz="0" w:space="0" w:color="auto"/>
                <w:bottom w:val="none" w:sz="0" w:space="0" w:color="auto"/>
                <w:right w:val="none" w:sz="0" w:space="0" w:color="auto"/>
              </w:divBdr>
              <w:divsChild>
                <w:div w:id="1944678612">
                  <w:marLeft w:val="0"/>
                  <w:marRight w:val="0"/>
                  <w:marTop w:val="0"/>
                  <w:marBottom w:val="0"/>
                  <w:divBdr>
                    <w:top w:val="none" w:sz="0" w:space="0" w:color="auto"/>
                    <w:left w:val="none" w:sz="0" w:space="0" w:color="auto"/>
                    <w:bottom w:val="none" w:sz="0" w:space="0" w:color="auto"/>
                    <w:right w:val="none" w:sz="0" w:space="0" w:color="auto"/>
                  </w:divBdr>
                  <w:divsChild>
                    <w:div w:id="942805920">
                      <w:marLeft w:val="0"/>
                      <w:marRight w:val="0"/>
                      <w:marTop w:val="0"/>
                      <w:marBottom w:val="0"/>
                      <w:divBdr>
                        <w:top w:val="none" w:sz="0" w:space="0" w:color="auto"/>
                        <w:left w:val="none" w:sz="0" w:space="0" w:color="auto"/>
                        <w:bottom w:val="none" w:sz="0" w:space="0" w:color="auto"/>
                        <w:right w:val="none" w:sz="0" w:space="0" w:color="auto"/>
                      </w:divBdr>
                      <w:divsChild>
                        <w:div w:id="407770038">
                          <w:marLeft w:val="0"/>
                          <w:marRight w:val="0"/>
                          <w:marTop w:val="0"/>
                          <w:marBottom w:val="0"/>
                          <w:divBdr>
                            <w:top w:val="none" w:sz="0" w:space="0" w:color="auto"/>
                            <w:left w:val="none" w:sz="0" w:space="0" w:color="auto"/>
                            <w:bottom w:val="none" w:sz="0" w:space="0" w:color="auto"/>
                            <w:right w:val="none" w:sz="0" w:space="0" w:color="auto"/>
                          </w:divBdr>
                          <w:divsChild>
                            <w:div w:id="1943763950">
                              <w:blockQuote w:val="1"/>
                              <w:marLeft w:val="720"/>
                              <w:marRight w:val="720"/>
                              <w:marTop w:val="100"/>
                              <w:marBottom w:val="100"/>
                              <w:divBdr>
                                <w:top w:val="none" w:sz="0" w:space="0" w:color="auto"/>
                                <w:left w:val="none" w:sz="0" w:space="0" w:color="auto"/>
                                <w:bottom w:val="none" w:sz="0" w:space="0" w:color="auto"/>
                                <w:right w:val="none" w:sz="0" w:space="0" w:color="auto"/>
                              </w:divBdr>
                              <w:divsChild>
                                <w:div w:id="1064180010">
                                  <w:marLeft w:val="0"/>
                                  <w:marRight w:val="0"/>
                                  <w:marTop w:val="0"/>
                                  <w:marBottom w:val="0"/>
                                  <w:divBdr>
                                    <w:top w:val="none" w:sz="0" w:space="0" w:color="auto"/>
                                    <w:left w:val="none" w:sz="0" w:space="0" w:color="auto"/>
                                    <w:bottom w:val="none" w:sz="0" w:space="0" w:color="auto"/>
                                    <w:right w:val="none" w:sz="0" w:space="0" w:color="auto"/>
                                  </w:divBdr>
                                  <w:divsChild>
                                    <w:div w:id="1536963609">
                                      <w:marLeft w:val="0"/>
                                      <w:marRight w:val="0"/>
                                      <w:marTop w:val="0"/>
                                      <w:marBottom w:val="0"/>
                                      <w:divBdr>
                                        <w:top w:val="none" w:sz="0" w:space="0" w:color="auto"/>
                                        <w:left w:val="none" w:sz="0" w:space="0" w:color="auto"/>
                                        <w:bottom w:val="none" w:sz="0" w:space="0" w:color="auto"/>
                                        <w:right w:val="none" w:sz="0" w:space="0" w:color="auto"/>
                                      </w:divBdr>
                                      <w:divsChild>
                                        <w:div w:id="177936094">
                                          <w:marLeft w:val="0"/>
                                          <w:marRight w:val="0"/>
                                          <w:marTop w:val="0"/>
                                          <w:marBottom w:val="0"/>
                                          <w:divBdr>
                                            <w:top w:val="none" w:sz="0" w:space="0" w:color="auto"/>
                                            <w:left w:val="none" w:sz="0" w:space="0" w:color="auto"/>
                                            <w:bottom w:val="none" w:sz="0" w:space="0" w:color="auto"/>
                                            <w:right w:val="none" w:sz="0" w:space="0" w:color="auto"/>
                                          </w:divBdr>
                                          <w:divsChild>
                                            <w:div w:id="6044740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 w:id="1157070344">
      <w:bodyDiv w:val="1"/>
      <w:marLeft w:val="0"/>
      <w:marRight w:val="0"/>
      <w:marTop w:val="0"/>
      <w:marBottom w:val="0"/>
      <w:divBdr>
        <w:top w:val="none" w:sz="0" w:space="0" w:color="auto"/>
        <w:left w:val="none" w:sz="0" w:space="0" w:color="auto"/>
        <w:bottom w:val="none" w:sz="0" w:space="0" w:color="auto"/>
        <w:right w:val="none" w:sz="0" w:space="0" w:color="auto"/>
      </w:divBdr>
    </w:div>
    <w:div w:id="1169828432">
      <w:bodyDiv w:val="1"/>
      <w:marLeft w:val="0"/>
      <w:marRight w:val="0"/>
      <w:marTop w:val="0"/>
      <w:marBottom w:val="0"/>
      <w:divBdr>
        <w:top w:val="none" w:sz="0" w:space="0" w:color="auto"/>
        <w:left w:val="none" w:sz="0" w:space="0" w:color="auto"/>
        <w:bottom w:val="none" w:sz="0" w:space="0" w:color="auto"/>
        <w:right w:val="none" w:sz="0" w:space="0" w:color="auto"/>
      </w:divBdr>
      <w:divsChild>
        <w:div w:id="363480514">
          <w:marLeft w:val="0"/>
          <w:marRight w:val="0"/>
          <w:marTop w:val="0"/>
          <w:marBottom w:val="0"/>
          <w:divBdr>
            <w:top w:val="none" w:sz="0" w:space="0" w:color="auto"/>
            <w:left w:val="none" w:sz="0" w:space="0" w:color="auto"/>
            <w:bottom w:val="none" w:sz="0" w:space="0" w:color="auto"/>
            <w:right w:val="none" w:sz="0" w:space="0" w:color="auto"/>
          </w:divBdr>
          <w:divsChild>
            <w:div w:id="891236399">
              <w:marLeft w:val="0"/>
              <w:marRight w:val="0"/>
              <w:marTop w:val="0"/>
              <w:marBottom w:val="0"/>
              <w:divBdr>
                <w:top w:val="none" w:sz="0" w:space="0" w:color="auto"/>
                <w:left w:val="none" w:sz="0" w:space="0" w:color="auto"/>
                <w:bottom w:val="none" w:sz="0" w:space="0" w:color="auto"/>
                <w:right w:val="none" w:sz="0" w:space="0" w:color="auto"/>
              </w:divBdr>
              <w:divsChild>
                <w:div w:id="1400009020">
                  <w:marLeft w:val="0"/>
                  <w:marRight w:val="0"/>
                  <w:marTop w:val="0"/>
                  <w:marBottom w:val="0"/>
                  <w:divBdr>
                    <w:top w:val="none" w:sz="0" w:space="0" w:color="auto"/>
                    <w:left w:val="none" w:sz="0" w:space="0" w:color="auto"/>
                    <w:bottom w:val="none" w:sz="0" w:space="0" w:color="auto"/>
                    <w:right w:val="none" w:sz="0" w:space="0" w:color="auto"/>
                  </w:divBdr>
                  <w:divsChild>
                    <w:div w:id="82143456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1195272326">
      <w:bodyDiv w:val="1"/>
      <w:marLeft w:val="0"/>
      <w:marRight w:val="0"/>
      <w:marTop w:val="0"/>
      <w:marBottom w:val="0"/>
      <w:divBdr>
        <w:top w:val="none" w:sz="0" w:space="0" w:color="auto"/>
        <w:left w:val="none" w:sz="0" w:space="0" w:color="auto"/>
        <w:bottom w:val="none" w:sz="0" w:space="0" w:color="auto"/>
        <w:right w:val="none" w:sz="0" w:space="0" w:color="auto"/>
      </w:divBdr>
    </w:div>
    <w:div w:id="1256595208">
      <w:bodyDiv w:val="1"/>
      <w:marLeft w:val="0"/>
      <w:marRight w:val="0"/>
      <w:marTop w:val="0"/>
      <w:marBottom w:val="0"/>
      <w:divBdr>
        <w:top w:val="none" w:sz="0" w:space="0" w:color="auto"/>
        <w:left w:val="none" w:sz="0" w:space="0" w:color="auto"/>
        <w:bottom w:val="none" w:sz="0" w:space="0" w:color="auto"/>
        <w:right w:val="none" w:sz="0" w:space="0" w:color="auto"/>
      </w:divBdr>
      <w:divsChild>
        <w:div w:id="744573282">
          <w:marLeft w:val="0"/>
          <w:marRight w:val="0"/>
          <w:marTop w:val="0"/>
          <w:marBottom w:val="0"/>
          <w:divBdr>
            <w:top w:val="none" w:sz="0" w:space="0" w:color="auto"/>
            <w:left w:val="none" w:sz="0" w:space="0" w:color="auto"/>
            <w:bottom w:val="none" w:sz="0" w:space="0" w:color="auto"/>
            <w:right w:val="none" w:sz="0" w:space="0" w:color="auto"/>
          </w:divBdr>
          <w:divsChild>
            <w:div w:id="1145003032">
              <w:marLeft w:val="0"/>
              <w:marRight w:val="0"/>
              <w:marTop w:val="0"/>
              <w:marBottom w:val="0"/>
              <w:divBdr>
                <w:top w:val="none" w:sz="0" w:space="0" w:color="auto"/>
                <w:left w:val="none" w:sz="0" w:space="0" w:color="auto"/>
                <w:bottom w:val="none" w:sz="0" w:space="0" w:color="auto"/>
                <w:right w:val="none" w:sz="0" w:space="0" w:color="auto"/>
              </w:divBdr>
              <w:divsChild>
                <w:div w:id="1126924282">
                  <w:marLeft w:val="0"/>
                  <w:marRight w:val="0"/>
                  <w:marTop w:val="0"/>
                  <w:marBottom w:val="0"/>
                  <w:divBdr>
                    <w:top w:val="none" w:sz="0" w:space="0" w:color="auto"/>
                    <w:left w:val="none" w:sz="0" w:space="0" w:color="auto"/>
                    <w:bottom w:val="none" w:sz="0" w:space="0" w:color="auto"/>
                    <w:right w:val="none" w:sz="0" w:space="0" w:color="auto"/>
                  </w:divBdr>
                  <w:divsChild>
                    <w:div w:id="95787746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1270352087">
      <w:bodyDiv w:val="1"/>
      <w:marLeft w:val="0"/>
      <w:marRight w:val="0"/>
      <w:marTop w:val="0"/>
      <w:marBottom w:val="0"/>
      <w:divBdr>
        <w:top w:val="none" w:sz="0" w:space="0" w:color="auto"/>
        <w:left w:val="none" w:sz="0" w:space="0" w:color="auto"/>
        <w:bottom w:val="none" w:sz="0" w:space="0" w:color="auto"/>
        <w:right w:val="none" w:sz="0" w:space="0" w:color="auto"/>
      </w:divBdr>
      <w:divsChild>
        <w:div w:id="1739743911">
          <w:marLeft w:val="0"/>
          <w:marRight w:val="1"/>
          <w:marTop w:val="0"/>
          <w:marBottom w:val="0"/>
          <w:divBdr>
            <w:top w:val="none" w:sz="0" w:space="0" w:color="auto"/>
            <w:left w:val="none" w:sz="0" w:space="0" w:color="auto"/>
            <w:bottom w:val="none" w:sz="0" w:space="0" w:color="auto"/>
            <w:right w:val="none" w:sz="0" w:space="0" w:color="auto"/>
          </w:divBdr>
          <w:divsChild>
            <w:div w:id="109134678">
              <w:marLeft w:val="0"/>
              <w:marRight w:val="0"/>
              <w:marTop w:val="0"/>
              <w:marBottom w:val="0"/>
              <w:divBdr>
                <w:top w:val="none" w:sz="0" w:space="0" w:color="auto"/>
                <w:left w:val="none" w:sz="0" w:space="0" w:color="auto"/>
                <w:bottom w:val="none" w:sz="0" w:space="0" w:color="auto"/>
                <w:right w:val="none" w:sz="0" w:space="0" w:color="auto"/>
              </w:divBdr>
              <w:divsChild>
                <w:div w:id="1466115865">
                  <w:marLeft w:val="0"/>
                  <w:marRight w:val="1"/>
                  <w:marTop w:val="0"/>
                  <w:marBottom w:val="0"/>
                  <w:divBdr>
                    <w:top w:val="none" w:sz="0" w:space="0" w:color="auto"/>
                    <w:left w:val="none" w:sz="0" w:space="0" w:color="auto"/>
                    <w:bottom w:val="none" w:sz="0" w:space="0" w:color="auto"/>
                    <w:right w:val="none" w:sz="0" w:space="0" w:color="auto"/>
                  </w:divBdr>
                  <w:divsChild>
                    <w:div w:id="1120999224">
                      <w:marLeft w:val="0"/>
                      <w:marRight w:val="0"/>
                      <w:marTop w:val="0"/>
                      <w:marBottom w:val="0"/>
                      <w:divBdr>
                        <w:top w:val="none" w:sz="0" w:space="0" w:color="auto"/>
                        <w:left w:val="none" w:sz="0" w:space="0" w:color="auto"/>
                        <w:bottom w:val="none" w:sz="0" w:space="0" w:color="auto"/>
                        <w:right w:val="none" w:sz="0" w:space="0" w:color="auto"/>
                      </w:divBdr>
                      <w:divsChild>
                        <w:div w:id="463738933">
                          <w:marLeft w:val="0"/>
                          <w:marRight w:val="0"/>
                          <w:marTop w:val="0"/>
                          <w:marBottom w:val="0"/>
                          <w:divBdr>
                            <w:top w:val="none" w:sz="0" w:space="0" w:color="auto"/>
                            <w:left w:val="none" w:sz="0" w:space="0" w:color="auto"/>
                            <w:bottom w:val="none" w:sz="0" w:space="0" w:color="auto"/>
                            <w:right w:val="none" w:sz="0" w:space="0" w:color="auto"/>
                          </w:divBdr>
                          <w:divsChild>
                            <w:div w:id="741761255">
                              <w:marLeft w:val="0"/>
                              <w:marRight w:val="0"/>
                              <w:marTop w:val="120"/>
                              <w:marBottom w:val="360"/>
                              <w:divBdr>
                                <w:top w:val="none" w:sz="0" w:space="0" w:color="auto"/>
                                <w:left w:val="none" w:sz="0" w:space="0" w:color="auto"/>
                                <w:bottom w:val="none" w:sz="0" w:space="0" w:color="auto"/>
                                <w:right w:val="none" w:sz="0" w:space="0" w:color="auto"/>
                              </w:divBdr>
                              <w:divsChild>
                                <w:div w:id="1385762434">
                                  <w:marLeft w:val="420"/>
                                  <w:marRight w:val="0"/>
                                  <w:marTop w:val="0"/>
                                  <w:marBottom w:val="0"/>
                                  <w:divBdr>
                                    <w:top w:val="none" w:sz="0" w:space="0" w:color="auto"/>
                                    <w:left w:val="none" w:sz="0" w:space="0" w:color="auto"/>
                                    <w:bottom w:val="none" w:sz="0" w:space="0" w:color="auto"/>
                                    <w:right w:val="none" w:sz="0" w:space="0" w:color="auto"/>
                                  </w:divBdr>
                                  <w:divsChild>
                                    <w:div w:id="310251294">
                                      <w:marLeft w:val="0"/>
                                      <w:marRight w:val="0"/>
                                      <w:marTop w:val="34"/>
                                      <w:marBottom w:val="34"/>
                                      <w:divBdr>
                                        <w:top w:val="none" w:sz="0" w:space="0" w:color="auto"/>
                                        <w:left w:val="none" w:sz="0" w:space="0" w:color="auto"/>
                                        <w:bottom w:val="none" w:sz="0" w:space="0" w:color="auto"/>
                                        <w:right w:val="none" w:sz="0" w:space="0" w:color="auto"/>
                                      </w:divBdr>
                                    </w:div>
                                    <w:div w:id="1407603877">
                                      <w:marLeft w:val="0"/>
                                      <w:marRight w:val="0"/>
                                      <w:marTop w:val="0"/>
                                      <w:marBottom w:val="0"/>
                                      <w:divBdr>
                                        <w:top w:val="none" w:sz="0" w:space="0" w:color="auto"/>
                                        <w:left w:val="none" w:sz="0" w:space="0" w:color="auto"/>
                                        <w:bottom w:val="none" w:sz="0" w:space="0" w:color="auto"/>
                                        <w:right w:val="none" w:sz="0" w:space="0" w:color="auto"/>
                                      </w:divBdr>
                                      <w:divsChild>
                                        <w:div w:id="195385341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 w:id="1306200887">
      <w:bodyDiv w:val="1"/>
      <w:marLeft w:val="0"/>
      <w:marRight w:val="0"/>
      <w:marTop w:val="0"/>
      <w:marBottom w:val="0"/>
      <w:divBdr>
        <w:top w:val="none" w:sz="0" w:space="0" w:color="auto"/>
        <w:left w:val="none" w:sz="0" w:space="0" w:color="auto"/>
        <w:bottom w:val="none" w:sz="0" w:space="0" w:color="auto"/>
        <w:right w:val="none" w:sz="0" w:space="0" w:color="auto"/>
      </w:divBdr>
      <w:divsChild>
        <w:div w:id="981228355">
          <w:marLeft w:val="0"/>
          <w:marRight w:val="0"/>
          <w:marTop w:val="0"/>
          <w:marBottom w:val="0"/>
          <w:divBdr>
            <w:top w:val="none" w:sz="0" w:space="0" w:color="auto"/>
            <w:left w:val="none" w:sz="0" w:space="0" w:color="auto"/>
            <w:bottom w:val="none" w:sz="0" w:space="0" w:color="auto"/>
            <w:right w:val="none" w:sz="0" w:space="0" w:color="auto"/>
          </w:divBdr>
          <w:divsChild>
            <w:div w:id="1722746415">
              <w:marLeft w:val="0"/>
              <w:marRight w:val="0"/>
              <w:marTop w:val="0"/>
              <w:marBottom w:val="0"/>
              <w:divBdr>
                <w:top w:val="none" w:sz="0" w:space="0" w:color="auto"/>
                <w:left w:val="none" w:sz="0" w:space="0" w:color="auto"/>
                <w:bottom w:val="none" w:sz="0" w:space="0" w:color="auto"/>
                <w:right w:val="none" w:sz="0" w:space="0" w:color="auto"/>
              </w:divBdr>
              <w:divsChild>
                <w:div w:id="1195315831">
                  <w:marLeft w:val="0"/>
                  <w:marRight w:val="0"/>
                  <w:marTop w:val="0"/>
                  <w:marBottom w:val="0"/>
                  <w:divBdr>
                    <w:top w:val="none" w:sz="0" w:space="0" w:color="auto"/>
                    <w:left w:val="none" w:sz="0" w:space="0" w:color="auto"/>
                    <w:bottom w:val="none" w:sz="0" w:space="0" w:color="auto"/>
                    <w:right w:val="none" w:sz="0" w:space="0" w:color="auto"/>
                  </w:divBdr>
                  <w:divsChild>
                    <w:div w:id="197814776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1340233994">
      <w:bodyDiv w:val="1"/>
      <w:marLeft w:val="0"/>
      <w:marRight w:val="0"/>
      <w:marTop w:val="0"/>
      <w:marBottom w:val="0"/>
      <w:divBdr>
        <w:top w:val="none" w:sz="0" w:space="0" w:color="auto"/>
        <w:left w:val="none" w:sz="0" w:space="0" w:color="auto"/>
        <w:bottom w:val="none" w:sz="0" w:space="0" w:color="auto"/>
        <w:right w:val="none" w:sz="0" w:space="0" w:color="auto"/>
      </w:divBdr>
      <w:divsChild>
        <w:div w:id="362481153">
          <w:marLeft w:val="0"/>
          <w:marRight w:val="0"/>
          <w:marTop w:val="0"/>
          <w:marBottom w:val="0"/>
          <w:divBdr>
            <w:top w:val="none" w:sz="0" w:space="0" w:color="auto"/>
            <w:left w:val="none" w:sz="0" w:space="0" w:color="auto"/>
            <w:bottom w:val="none" w:sz="0" w:space="0" w:color="auto"/>
            <w:right w:val="none" w:sz="0" w:space="0" w:color="auto"/>
          </w:divBdr>
          <w:divsChild>
            <w:div w:id="183633204">
              <w:marLeft w:val="0"/>
              <w:marRight w:val="0"/>
              <w:marTop w:val="0"/>
              <w:marBottom w:val="0"/>
              <w:divBdr>
                <w:top w:val="none" w:sz="0" w:space="0" w:color="auto"/>
                <w:left w:val="none" w:sz="0" w:space="0" w:color="auto"/>
                <w:bottom w:val="none" w:sz="0" w:space="0" w:color="auto"/>
                <w:right w:val="none" w:sz="0" w:space="0" w:color="auto"/>
              </w:divBdr>
              <w:divsChild>
                <w:div w:id="1051999370">
                  <w:marLeft w:val="0"/>
                  <w:marRight w:val="0"/>
                  <w:marTop w:val="0"/>
                  <w:marBottom w:val="0"/>
                  <w:divBdr>
                    <w:top w:val="none" w:sz="0" w:space="0" w:color="auto"/>
                    <w:left w:val="none" w:sz="0" w:space="0" w:color="auto"/>
                    <w:bottom w:val="none" w:sz="0" w:space="0" w:color="auto"/>
                    <w:right w:val="none" w:sz="0" w:space="0" w:color="auto"/>
                  </w:divBdr>
                  <w:divsChild>
                    <w:div w:id="20567635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1343777126">
      <w:bodyDiv w:val="1"/>
      <w:marLeft w:val="0"/>
      <w:marRight w:val="0"/>
      <w:marTop w:val="0"/>
      <w:marBottom w:val="0"/>
      <w:divBdr>
        <w:top w:val="none" w:sz="0" w:space="0" w:color="auto"/>
        <w:left w:val="none" w:sz="0" w:space="0" w:color="auto"/>
        <w:bottom w:val="none" w:sz="0" w:space="0" w:color="auto"/>
        <w:right w:val="none" w:sz="0" w:space="0" w:color="auto"/>
      </w:divBdr>
      <w:divsChild>
        <w:div w:id="978456466">
          <w:marLeft w:val="0"/>
          <w:marRight w:val="0"/>
          <w:marTop w:val="0"/>
          <w:marBottom w:val="0"/>
          <w:divBdr>
            <w:top w:val="none" w:sz="0" w:space="0" w:color="auto"/>
            <w:left w:val="none" w:sz="0" w:space="0" w:color="auto"/>
            <w:bottom w:val="none" w:sz="0" w:space="0" w:color="auto"/>
            <w:right w:val="none" w:sz="0" w:space="0" w:color="auto"/>
          </w:divBdr>
          <w:divsChild>
            <w:div w:id="1613660084">
              <w:marLeft w:val="0"/>
              <w:marRight w:val="0"/>
              <w:marTop w:val="0"/>
              <w:marBottom w:val="0"/>
              <w:divBdr>
                <w:top w:val="none" w:sz="0" w:space="0" w:color="auto"/>
                <w:left w:val="none" w:sz="0" w:space="0" w:color="auto"/>
                <w:bottom w:val="none" w:sz="0" w:space="0" w:color="auto"/>
                <w:right w:val="none" w:sz="0" w:space="0" w:color="auto"/>
              </w:divBdr>
              <w:divsChild>
                <w:div w:id="1855992611">
                  <w:marLeft w:val="0"/>
                  <w:marRight w:val="0"/>
                  <w:marTop w:val="0"/>
                  <w:marBottom w:val="0"/>
                  <w:divBdr>
                    <w:top w:val="none" w:sz="0" w:space="0" w:color="auto"/>
                    <w:left w:val="none" w:sz="0" w:space="0" w:color="auto"/>
                    <w:bottom w:val="none" w:sz="0" w:space="0" w:color="auto"/>
                    <w:right w:val="none" w:sz="0" w:space="0" w:color="auto"/>
                  </w:divBdr>
                  <w:divsChild>
                    <w:div w:id="38988429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1364749014">
      <w:bodyDiv w:val="1"/>
      <w:marLeft w:val="0"/>
      <w:marRight w:val="0"/>
      <w:marTop w:val="0"/>
      <w:marBottom w:val="0"/>
      <w:divBdr>
        <w:top w:val="none" w:sz="0" w:space="0" w:color="auto"/>
        <w:left w:val="none" w:sz="0" w:space="0" w:color="auto"/>
        <w:bottom w:val="none" w:sz="0" w:space="0" w:color="auto"/>
        <w:right w:val="none" w:sz="0" w:space="0" w:color="auto"/>
      </w:divBdr>
      <w:divsChild>
        <w:div w:id="986712857">
          <w:marLeft w:val="0"/>
          <w:marRight w:val="0"/>
          <w:marTop w:val="0"/>
          <w:marBottom w:val="0"/>
          <w:divBdr>
            <w:top w:val="none" w:sz="0" w:space="0" w:color="auto"/>
            <w:left w:val="none" w:sz="0" w:space="0" w:color="auto"/>
            <w:bottom w:val="none" w:sz="0" w:space="0" w:color="auto"/>
            <w:right w:val="none" w:sz="0" w:space="0" w:color="auto"/>
          </w:divBdr>
          <w:divsChild>
            <w:div w:id="1907571284">
              <w:marLeft w:val="0"/>
              <w:marRight w:val="0"/>
              <w:marTop w:val="0"/>
              <w:marBottom w:val="0"/>
              <w:divBdr>
                <w:top w:val="none" w:sz="0" w:space="0" w:color="auto"/>
                <w:left w:val="none" w:sz="0" w:space="0" w:color="auto"/>
                <w:bottom w:val="none" w:sz="0" w:space="0" w:color="auto"/>
                <w:right w:val="none" w:sz="0" w:space="0" w:color="auto"/>
              </w:divBdr>
              <w:divsChild>
                <w:div w:id="29834220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447119296">
      <w:bodyDiv w:val="1"/>
      <w:marLeft w:val="0"/>
      <w:marRight w:val="0"/>
      <w:marTop w:val="0"/>
      <w:marBottom w:val="0"/>
      <w:divBdr>
        <w:top w:val="none" w:sz="0" w:space="0" w:color="auto"/>
        <w:left w:val="none" w:sz="0" w:space="0" w:color="auto"/>
        <w:bottom w:val="none" w:sz="0" w:space="0" w:color="auto"/>
        <w:right w:val="none" w:sz="0" w:space="0" w:color="auto"/>
      </w:divBdr>
    </w:div>
    <w:div w:id="1455322153">
      <w:bodyDiv w:val="1"/>
      <w:marLeft w:val="0"/>
      <w:marRight w:val="0"/>
      <w:marTop w:val="0"/>
      <w:marBottom w:val="0"/>
      <w:divBdr>
        <w:top w:val="none" w:sz="0" w:space="0" w:color="auto"/>
        <w:left w:val="none" w:sz="0" w:space="0" w:color="auto"/>
        <w:bottom w:val="none" w:sz="0" w:space="0" w:color="auto"/>
        <w:right w:val="none" w:sz="0" w:space="0" w:color="auto"/>
      </w:divBdr>
      <w:divsChild>
        <w:div w:id="1667123724">
          <w:marLeft w:val="0"/>
          <w:marRight w:val="0"/>
          <w:marTop w:val="0"/>
          <w:marBottom w:val="0"/>
          <w:divBdr>
            <w:top w:val="none" w:sz="0" w:space="0" w:color="auto"/>
            <w:left w:val="none" w:sz="0" w:space="0" w:color="auto"/>
            <w:bottom w:val="none" w:sz="0" w:space="0" w:color="auto"/>
            <w:right w:val="none" w:sz="0" w:space="0" w:color="auto"/>
          </w:divBdr>
          <w:divsChild>
            <w:div w:id="1479304925">
              <w:marLeft w:val="0"/>
              <w:marRight w:val="0"/>
              <w:marTop w:val="0"/>
              <w:marBottom w:val="0"/>
              <w:divBdr>
                <w:top w:val="none" w:sz="0" w:space="0" w:color="auto"/>
                <w:left w:val="none" w:sz="0" w:space="0" w:color="auto"/>
                <w:bottom w:val="none" w:sz="0" w:space="0" w:color="auto"/>
                <w:right w:val="none" w:sz="0" w:space="0" w:color="auto"/>
              </w:divBdr>
              <w:divsChild>
                <w:div w:id="174097491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455976315">
      <w:bodyDiv w:val="1"/>
      <w:marLeft w:val="0"/>
      <w:marRight w:val="0"/>
      <w:marTop w:val="0"/>
      <w:marBottom w:val="0"/>
      <w:divBdr>
        <w:top w:val="none" w:sz="0" w:space="0" w:color="auto"/>
        <w:left w:val="none" w:sz="0" w:space="0" w:color="auto"/>
        <w:bottom w:val="none" w:sz="0" w:space="0" w:color="auto"/>
        <w:right w:val="none" w:sz="0" w:space="0" w:color="auto"/>
      </w:divBdr>
    </w:div>
    <w:div w:id="1546336739">
      <w:bodyDiv w:val="1"/>
      <w:marLeft w:val="0"/>
      <w:marRight w:val="0"/>
      <w:marTop w:val="0"/>
      <w:marBottom w:val="0"/>
      <w:divBdr>
        <w:top w:val="none" w:sz="0" w:space="0" w:color="auto"/>
        <w:left w:val="none" w:sz="0" w:space="0" w:color="auto"/>
        <w:bottom w:val="none" w:sz="0" w:space="0" w:color="auto"/>
        <w:right w:val="none" w:sz="0" w:space="0" w:color="auto"/>
      </w:divBdr>
      <w:divsChild>
        <w:div w:id="1100568381">
          <w:marLeft w:val="0"/>
          <w:marRight w:val="0"/>
          <w:marTop w:val="0"/>
          <w:marBottom w:val="0"/>
          <w:divBdr>
            <w:top w:val="none" w:sz="0" w:space="0" w:color="auto"/>
            <w:left w:val="none" w:sz="0" w:space="0" w:color="auto"/>
            <w:bottom w:val="none" w:sz="0" w:space="0" w:color="auto"/>
            <w:right w:val="none" w:sz="0" w:space="0" w:color="auto"/>
          </w:divBdr>
          <w:divsChild>
            <w:div w:id="1124008715">
              <w:marLeft w:val="0"/>
              <w:marRight w:val="0"/>
              <w:marTop w:val="0"/>
              <w:marBottom w:val="0"/>
              <w:divBdr>
                <w:top w:val="none" w:sz="0" w:space="0" w:color="auto"/>
                <w:left w:val="none" w:sz="0" w:space="0" w:color="auto"/>
                <w:bottom w:val="none" w:sz="0" w:space="0" w:color="auto"/>
                <w:right w:val="none" w:sz="0" w:space="0" w:color="auto"/>
              </w:divBdr>
              <w:divsChild>
                <w:div w:id="1651521104">
                  <w:marLeft w:val="0"/>
                  <w:marRight w:val="0"/>
                  <w:marTop w:val="0"/>
                  <w:marBottom w:val="0"/>
                  <w:divBdr>
                    <w:top w:val="none" w:sz="0" w:space="0" w:color="auto"/>
                    <w:left w:val="none" w:sz="0" w:space="0" w:color="auto"/>
                    <w:bottom w:val="none" w:sz="0" w:space="0" w:color="auto"/>
                    <w:right w:val="none" w:sz="0" w:space="0" w:color="auto"/>
                  </w:divBdr>
                  <w:divsChild>
                    <w:div w:id="16221034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1635016590">
      <w:bodyDiv w:val="1"/>
      <w:marLeft w:val="0"/>
      <w:marRight w:val="0"/>
      <w:marTop w:val="0"/>
      <w:marBottom w:val="0"/>
      <w:divBdr>
        <w:top w:val="none" w:sz="0" w:space="0" w:color="auto"/>
        <w:left w:val="none" w:sz="0" w:space="0" w:color="auto"/>
        <w:bottom w:val="none" w:sz="0" w:space="0" w:color="auto"/>
        <w:right w:val="none" w:sz="0" w:space="0" w:color="auto"/>
      </w:divBdr>
    </w:div>
    <w:div w:id="1665204710">
      <w:bodyDiv w:val="1"/>
      <w:marLeft w:val="0"/>
      <w:marRight w:val="0"/>
      <w:marTop w:val="0"/>
      <w:marBottom w:val="0"/>
      <w:divBdr>
        <w:top w:val="none" w:sz="0" w:space="0" w:color="auto"/>
        <w:left w:val="none" w:sz="0" w:space="0" w:color="auto"/>
        <w:bottom w:val="none" w:sz="0" w:space="0" w:color="auto"/>
        <w:right w:val="none" w:sz="0" w:space="0" w:color="auto"/>
      </w:divBdr>
    </w:div>
    <w:div w:id="1746146818">
      <w:bodyDiv w:val="1"/>
      <w:marLeft w:val="0"/>
      <w:marRight w:val="0"/>
      <w:marTop w:val="0"/>
      <w:marBottom w:val="0"/>
      <w:divBdr>
        <w:top w:val="none" w:sz="0" w:space="0" w:color="auto"/>
        <w:left w:val="none" w:sz="0" w:space="0" w:color="auto"/>
        <w:bottom w:val="none" w:sz="0" w:space="0" w:color="auto"/>
        <w:right w:val="none" w:sz="0" w:space="0" w:color="auto"/>
      </w:divBdr>
    </w:div>
    <w:div w:id="1774546279">
      <w:bodyDiv w:val="1"/>
      <w:marLeft w:val="0"/>
      <w:marRight w:val="0"/>
      <w:marTop w:val="0"/>
      <w:marBottom w:val="0"/>
      <w:divBdr>
        <w:top w:val="none" w:sz="0" w:space="0" w:color="auto"/>
        <w:left w:val="none" w:sz="0" w:space="0" w:color="auto"/>
        <w:bottom w:val="none" w:sz="0" w:space="0" w:color="auto"/>
        <w:right w:val="none" w:sz="0" w:space="0" w:color="auto"/>
      </w:divBdr>
    </w:div>
    <w:div w:id="1777938770">
      <w:bodyDiv w:val="1"/>
      <w:marLeft w:val="0"/>
      <w:marRight w:val="0"/>
      <w:marTop w:val="0"/>
      <w:marBottom w:val="0"/>
      <w:divBdr>
        <w:top w:val="none" w:sz="0" w:space="0" w:color="auto"/>
        <w:left w:val="none" w:sz="0" w:space="0" w:color="auto"/>
        <w:bottom w:val="none" w:sz="0" w:space="0" w:color="auto"/>
        <w:right w:val="none" w:sz="0" w:space="0" w:color="auto"/>
      </w:divBdr>
    </w:div>
    <w:div w:id="1930849966">
      <w:bodyDiv w:val="1"/>
      <w:marLeft w:val="0"/>
      <w:marRight w:val="0"/>
      <w:marTop w:val="0"/>
      <w:marBottom w:val="0"/>
      <w:divBdr>
        <w:top w:val="none" w:sz="0" w:space="0" w:color="auto"/>
        <w:left w:val="none" w:sz="0" w:space="0" w:color="auto"/>
        <w:bottom w:val="none" w:sz="0" w:space="0" w:color="auto"/>
        <w:right w:val="none" w:sz="0" w:space="0" w:color="auto"/>
      </w:divBdr>
      <w:divsChild>
        <w:div w:id="47384599">
          <w:marLeft w:val="0"/>
          <w:marRight w:val="0"/>
          <w:marTop w:val="0"/>
          <w:marBottom w:val="0"/>
          <w:divBdr>
            <w:top w:val="none" w:sz="0" w:space="0" w:color="auto"/>
            <w:left w:val="none" w:sz="0" w:space="0" w:color="auto"/>
            <w:bottom w:val="none" w:sz="0" w:space="0" w:color="auto"/>
            <w:right w:val="none" w:sz="0" w:space="0" w:color="auto"/>
          </w:divBdr>
          <w:divsChild>
            <w:div w:id="22098183">
              <w:marLeft w:val="0"/>
              <w:marRight w:val="0"/>
              <w:marTop w:val="0"/>
              <w:marBottom w:val="0"/>
              <w:divBdr>
                <w:top w:val="none" w:sz="0" w:space="0" w:color="auto"/>
                <w:left w:val="none" w:sz="0" w:space="0" w:color="auto"/>
                <w:bottom w:val="none" w:sz="0" w:space="0" w:color="auto"/>
                <w:right w:val="none" w:sz="0" w:space="0" w:color="auto"/>
              </w:divBdr>
              <w:divsChild>
                <w:div w:id="150689378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942640589">
      <w:bodyDiv w:val="1"/>
      <w:marLeft w:val="0"/>
      <w:marRight w:val="0"/>
      <w:marTop w:val="0"/>
      <w:marBottom w:val="0"/>
      <w:divBdr>
        <w:top w:val="none" w:sz="0" w:space="0" w:color="auto"/>
        <w:left w:val="none" w:sz="0" w:space="0" w:color="auto"/>
        <w:bottom w:val="none" w:sz="0" w:space="0" w:color="auto"/>
        <w:right w:val="none" w:sz="0" w:space="0" w:color="auto"/>
      </w:divBdr>
    </w:div>
    <w:div w:id="2045061674">
      <w:bodyDiv w:val="1"/>
      <w:marLeft w:val="0"/>
      <w:marRight w:val="0"/>
      <w:marTop w:val="0"/>
      <w:marBottom w:val="0"/>
      <w:divBdr>
        <w:top w:val="none" w:sz="0" w:space="0" w:color="auto"/>
        <w:left w:val="none" w:sz="0" w:space="0" w:color="auto"/>
        <w:bottom w:val="none" w:sz="0" w:space="0" w:color="auto"/>
        <w:right w:val="none" w:sz="0" w:space="0" w:color="auto"/>
      </w:divBdr>
      <w:divsChild>
        <w:div w:id="70742204">
          <w:marLeft w:val="0"/>
          <w:marRight w:val="0"/>
          <w:marTop w:val="0"/>
          <w:marBottom w:val="0"/>
          <w:divBdr>
            <w:top w:val="none" w:sz="0" w:space="0" w:color="auto"/>
            <w:left w:val="none" w:sz="0" w:space="0" w:color="auto"/>
            <w:bottom w:val="none" w:sz="0" w:space="0" w:color="auto"/>
            <w:right w:val="none" w:sz="0" w:space="0" w:color="auto"/>
          </w:divBdr>
          <w:divsChild>
            <w:div w:id="747189949">
              <w:marLeft w:val="0"/>
              <w:marRight w:val="0"/>
              <w:marTop w:val="0"/>
              <w:marBottom w:val="0"/>
              <w:divBdr>
                <w:top w:val="none" w:sz="0" w:space="0" w:color="auto"/>
                <w:left w:val="none" w:sz="0" w:space="0" w:color="auto"/>
                <w:bottom w:val="none" w:sz="0" w:space="0" w:color="auto"/>
                <w:right w:val="none" w:sz="0" w:space="0" w:color="auto"/>
              </w:divBdr>
              <w:divsChild>
                <w:div w:id="137022855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2126926381">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allowPNG/>
</w:webSettings>
</file>

<file path=word/_rels/document.xml.rels><?xml version="1.0" encoding="UTF-8" standalone="yes"?>
<Relationships xmlns="http://schemas.openxmlformats.org/package/2006/relationships"><Relationship Id="rId26" Type="http://schemas.openxmlformats.org/officeDocument/2006/relationships/customXml" Target="../customXml/item26.xml"/><Relationship Id="rId117" Type="http://schemas.openxmlformats.org/officeDocument/2006/relationships/fontTable" Target="fontTable.xml"/><Relationship Id="rId21" Type="http://schemas.openxmlformats.org/officeDocument/2006/relationships/customXml" Target="../customXml/item21.xml"/><Relationship Id="rId42" Type="http://schemas.openxmlformats.org/officeDocument/2006/relationships/customXml" Target="../customXml/item42.xml"/><Relationship Id="rId47" Type="http://schemas.openxmlformats.org/officeDocument/2006/relationships/customXml" Target="../customXml/item47.xml"/><Relationship Id="rId63" Type="http://schemas.openxmlformats.org/officeDocument/2006/relationships/customXml" Target="../customXml/item63.xml"/><Relationship Id="rId68" Type="http://schemas.openxmlformats.org/officeDocument/2006/relationships/customXml" Target="../customXml/item68.xml"/><Relationship Id="rId84" Type="http://schemas.openxmlformats.org/officeDocument/2006/relationships/customXml" Target="../customXml/item84.xml"/><Relationship Id="rId89" Type="http://schemas.openxmlformats.org/officeDocument/2006/relationships/customXml" Target="../customXml/item89.xml"/><Relationship Id="rId112" Type="http://schemas.openxmlformats.org/officeDocument/2006/relationships/webSettings" Target="webSettings.xml"/><Relationship Id="rId16" Type="http://schemas.openxmlformats.org/officeDocument/2006/relationships/customXml" Target="../customXml/item16.xml"/><Relationship Id="rId107" Type="http://schemas.openxmlformats.org/officeDocument/2006/relationships/customXml" Target="../customXml/item107.xml"/><Relationship Id="rId11" Type="http://schemas.openxmlformats.org/officeDocument/2006/relationships/customXml" Target="../customXml/item11.xml"/><Relationship Id="rId24" Type="http://schemas.openxmlformats.org/officeDocument/2006/relationships/customXml" Target="../customXml/item24.xml"/><Relationship Id="rId32" Type="http://schemas.openxmlformats.org/officeDocument/2006/relationships/customXml" Target="../customXml/item32.xml"/><Relationship Id="rId37" Type="http://schemas.openxmlformats.org/officeDocument/2006/relationships/customXml" Target="../customXml/item37.xml"/><Relationship Id="rId40" Type="http://schemas.openxmlformats.org/officeDocument/2006/relationships/customXml" Target="../customXml/item40.xml"/><Relationship Id="rId45" Type="http://schemas.openxmlformats.org/officeDocument/2006/relationships/customXml" Target="../customXml/item45.xml"/><Relationship Id="rId53" Type="http://schemas.openxmlformats.org/officeDocument/2006/relationships/customXml" Target="../customXml/item53.xml"/><Relationship Id="rId58" Type="http://schemas.openxmlformats.org/officeDocument/2006/relationships/customXml" Target="../customXml/item58.xml"/><Relationship Id="rId66" Type="http://schemas.openxmlformats.org/officeDocument/2006/relationships/customXml" Target="../customXml/item66.xml"/><Relationship Id="rId74" Type="http://schemas.openxmlformats.org/officeDocument/2006/relationships/customXml" Target="../customXml/item74.xml"/><Relationship Id="rId79" Type="http://schemas.openxmlformats.org/officeDocument/2006/relationships/customXml" Target="../customXml/item79.xml"/><Relationship Id="rId87" Type="http://schemas.openxmlformats.org/officeDocument/2006/relationships/customXml" Target="../customXml/item87.xml"/><Relationship Id="rId102" Type="http://schemas.openxmlformats.org/officeDocument/2006/relationships/customXml" Target="../customXml/item102.xml"/><Relationship Id="rId110" Type="http://schemas.openxmlformats.org/officeDocument/2006/relationships/styles" Target="styles.xml"/><Relationship Id="rId115" Type="http://schemas.openxmlformats.org/officeDocument/2006/relationships/footer" Target="footer1.xml"/><Relationship Id="rId5" Type="http://schemas.openxmlformats.org/officeDocument/2006/relationships/customXml" Target="../customXml/item5.xml"/><Relationship Id="rId61" Type="http://schemas.openxmlformats.org/officeDocument/2006/relationships/customXml" Target="../customXml/item61.xml"/><Relationship Id="rId82" Type="http://schemas.openxmlformats.org/officeDocument/2006/relationships/customXml" Target="../customXml/item82.xml"/><Relationship Id="rId90" Type="http://schemas.openxmlformats.org/officeDocument/2006/relationships/customXml" Target="../customXml/item90.xml"/><Relationship Id="rId95" Type="http://schemas.openxmlformats.org/officeDocument/2006/relationships/customXml" Target="../customXml/item95.xml"/><Relationship Id="rId19" Type="http://schemas.openxmlformats.org/officeDocument/2006/relationships/customXml" Target="../customXml/item19.xml"/><Relationship Id="rId14" Type="http://schemas.openxmlformats.org/officeDocument/2006/relationships/customXml" Target="../customXml/item14.xml"/><Relationship Id="rId22" Type="http://schemas.openxmlformats.org/officeDocument/2006/relationships/customXml" Target="../customXml/item22.xml"/><Relationship Id="rId27" Type="http://schemas.openxmlformats.org/officeDocument/2006/relationships/customXml" Target="../customXml/item27.xml"/><Relationship Id="rId30" Type="http://schemas.openxmlformats.org/officeDocument/2006/relationships/customXml" Target="../customXml/item30.xml"/><Relationship Id="rId35" Type="http://schemas.openxmlformats.org/officeDocument/2006/relationships/customXml" Target="../customXml/item35.xml"/><Relationship Id="rId43" Type="http://schemas.openxmlformats.org/officeDocument/2006/relationships/customXml" Target="../customXml/item43.xml"/><Relationship Id="rId48" Type="http://schemas.openxmlformats.org/officeDocument/2006/relationships/customXml" Target="../customXml/item48.xml"/><Relationship Id="rId56" Type="http://schemas.openxmlformats.org/officeDocument/2006/relationships/customXml" Target="../customXml/item56.xml"/><Relationship Id="rId64" Type="http://schemas.openxmlformats.org/officeDocument/2006/relationships/customXml" Target="../customXml/item64.xml"/><Relationship Id="rId69" Type="http://schemas.openxmlformats.org/officeDocument/2006/relationships/customXml" Target="../customXml/item69.xml"/><Relationship Id="rId77" Type="http://schemas.openxmlformats.org/officeDocument/2006/relationships/customXml" Target="../customXml/item77.xml"/><Relationship Id="rId100" Type="http://schemas.openxmlformats.org/officeDocument/2006/relationships/customXml" Target="../customXml/item100.xml"/><Relationship Id="rId105" Type="http://schemas.openxmlformats.org/officeDocument/2006/relationships/customXml" Target="../customXml/item105.xml"/><Relationship Id="rId113" Type="http://schemas.openxmlformats.org/officeDocument/2006/relationships/footnotes" Target="footnotes.xml"/><Relationship Id="rId118" Type="http://schemas.openxmlformats.org/officeDocument/2006/relationships/theme" Target="theme/theme1.xml"/><Relationship Id="rId8" Type="http://schemas.openxmlformats.org/officeDocument/2006/relationships/customXml" Target="../customXml/item8.xml"/><Relationship Id="rId51" Type="http://schemas.openxmlformats.org/officeDocument/2006/relationships/customXml" Target="../customXml/item51.xml"/><Relationship Id="rId72" Type="http://schemas.openxmlformats.org/officeDocument/2006/relationships/customXml" Target="../customXml/item72.xml"/><Relationship Id="rId80" Type="http://schemas.openxmlformats.org/officeDocument/2006/relationships/customXml" Target="../customXml/item80.xml"/><Relationship Id="rId85" Type="http://schemas.openxmlformats.org/officeDocument/2006/relationships/customXml" Target="../customXml/item85.xml"/><Relationship Id="rId93" Type="http://schemas.openxmlformats.org/officeDocument/2006/relationships/customXml" Target="../customXml/item93.xml"/><Relationship Id="rId98" Type="http://schemas.openxmlformats.org/officeDocument/2006/relationships/customXml" Target="../customXml/item98.xml"/><Relationship Id="rId3" Type="http://schemas.openxmlformats.org/officeDocument/2006/relationships/customXml" Target="../customXml/item3.xml"/><Relationship Id="rId12" Type="http://schemas.openxmlformats.org/officeDocument/2006/relationships/customXml" Target="../customXml/item12.xml"/><Relationship Id="rId17" Type="http://schemas.openxmlformats.org/officeDocument/2006/relationships/customXml" Target="../customXml/item17.xml"/><Relationship Id="rId25" Type="http://schemas.openxmlformats.org/officeDocument/2006/relationships/customXml" Target="../customXml/item25.xml"/><Relationship Id="rId33" Type="http://schemas.openxmlformats.org/officeDocument/2006/relationships/customXml" Target="../customXml/item33.xml"/><Relationship Id="rId38" Type="http://schemas.openxmlformats.org/officeDocument/2006/relationships/customXml" Target="../customXml/item38.xml"/><Relationship Id="rId46" Type="http://schemas.openxmlformats.org/officeDocument/2006/relationships/customXml" Target="../customXml/item46.xml"/><Relationship Id="rId59" Type="http://schemas.openxmlformats.org/officeDocument/2006/relationships/customXml" Target="../customXml/item59.xml"/><Relationship Id="rId67" Type="http://schemas.openxmlformats.org/officeDocument/2006/relationships/customXml" Target="../customXml/item67.xml"/><Relationship Id="rId103" Type="http://schemas.openxmlformats.org/officeDocument/2006/relationships/customXml" Target="../customXml/item103.xml"/><Relationship Id="rId108" Type="http://schemas.openxmlformats.org/officeDocument/2006/relationships/customXml" Target="../customXml/item108.xml"/><Relationship Id="rId116" Type="http://schemas.openxmlformats.org/officeDocument/2006/relationships/footer" Target="footer2.xml"/><Relationship Id="rId20" Type="http://schemas.openxmlformats.org/officeDocument/2006/relationships/customXml" Target="../customXml/item20.xml"/><Relationship Id="rId41" Type="http://schemas.openxmlformats.org/officeDocument/2006/relationships/customXml" Target="../customXml/item41.xml"/><Relationship Id="rId54" Type="http://schemas.openxmlformats.org/officeDocument/2006/relationships/customXml" Target="../customXml/item54.xml"/><Relationship Id="rId62" Type="http://schemas.openxmlformats.org/officeDocument/2006/relationships/customXml" Target="../customXml/item62.xml"/><Relationship Id="rId70" Type="http://schemas.openxmlformats.org/officeDocument/2006/relationships/customXml" Target="../customXml/item70.xml"/><Relationship Id="rId75" Type="http://schemas.openxmlformats.org/officeDocument/2006/relationships/customXml" Target="../customXml/item75.xml"/><Relationship Id="rId83" Type="http://schemas.openxmlformats.org/officeDocument/2006/relationships/customXml" Target="../customXml/item83.xml"/><Relationship Id="rId88" Type="http://schemas.openxmlformats.org/officeDocument/2006/relationships/customXml" Target="../customXml/item88.xml"/><Relationship Id="rId91" Type="http://schemas.openxmlformats.org/officeDocument/2006/relationships/customXml" Target="../customXml/item91.xml"/><Relationship Id="rId96" Type="http://schemas.openxmlformats.org/officeDocument/2006/relationships/customXml" Target="../customXml/item96.xml"/><Relationship Id="rId111" Type="http://schemas.openxmlformats.org/officeDocument/2006/relationships/settings" Target="settings.xml"/><Relationship Id="rId1" Type="http://schemas.openxmlformats.org/officeDocument/2006/relationships/customXml" Target="../customXml/item1.xml"/><Relationship Id="rId6" Type="http://schemas.openxmlformats.org/officeDocument/2006/relationships/customXml" Target="../customXml/item6.xml"/><Relationship Id="rId15" Type="http://schemas.openxmlformats.org/officeDocument/2006/relationships/customXml" Target="../customXml/item15.xml"/><Relationship Id="rId23" Type="http://schemas.openxmlformats.org/officeDocument/2006/relationships/customXml" Target="../customXml/item23.xml"/><Relationship Id="rId28" Type="http://schemas.openxmlformats.org/officeDocument/2006/relationships/customXml" Target="../customXml/item28.xml"/><Relationship Id="rId36" Type="http://schemas.openxmlformats.org/officeDocument/2006/relationships/customXml" Target="../customXml/item36.xml"/><Relationship Id="rId49" Type="http://schemas.openxmlformats.org/officeDocument/2006/relationships/customXml" Target="../customXml/item49.xml"/><Relationship Id="rId57" Type="http://schemas.openxmlformats.org/officeDocument/2006/relationships/customXml" Target="../customXml/item57.xml"/><Relationship Id="rId106" Type="http://schemas.openxmlformats.org/officeDocument/2006/relationships/customXml" Target="../customXml/item106.xml"/><Relationship Id="rId114" Type="http://schemas.openxmlformats.org/officeDocument/2006/relationships/endnotes" Target="endnotes.xml"/><Relationship Id="rId10" Type="http://schemas.openxmlformats.org/officeDocument/2006/relationships/customXml" Target="../customXml/item10.xml"/><Relationship Id="rId31" Type="http://schemas.openxmlformats.org/officeDocument/2006/relationships/customXml" Target="../customXml/item31.xml"/><Relationship Id="rId44" Type="http://schemas.openxmlformats.org/officeDocument/2006/relationships/customXml" Target="../customXml/item44.xml"/><Relationship Id="rId52" Type="http://schemas.openxmlformats.org/officeDocument/2006/relationships/customXml" Target="../customXml/item52.xml"/><Relationship Id="rId60" Type="http://schemas.openxmlformats.org/officeDocument/2006/relationships/customXml" Target="../customXml/item60.xml"/><Relationship Id="rId65" Type="http://schemas.openxmlformats.org/officeDocument/2006/relationships/customXml" Target="../customXml/item65.xml"/><Relationship Id="rId73" Type="http://schemas.openxmlformats.org/officeDocument/2006/relationships/customXml" Target="../customXml/item73.xml"/><Relationship Id="rId78" Type="http://schemas.openxmlformats.org/officeDocument/2006/relationships/customXml" Target="../customXml/item78.xml"/><Relationship Id="rId81" Type="http://schemas.openxmlformats.org/officeDocument/2006/relationships/customXml" Target="../customXml/item81.xml"/><Relationship Id="rId86" Type="http://schemas.openxmlformats.org/officeDocument/2006/relationships/customXml" Target="../customXml/item86.xml"/><Relationship Id="rId94" Type="http://schemas.openxmlformats.org/officeDocument/2006/relationships/customXml" Target="../customXml/item94.xml"/><Relationship Id="rId99" Type="http://schemas.openxmlformats.org/officeDocument/2006/relationships/customXml" Target="../customXml/item99.xml"/><Relationship Id="rId101" Type="http://schemas.openxmlformats.org/officeDocument/2006/relationships/customXml" Target="../customXml/item101.xml"/><Relationship Id="rId4" Type="http://schemas.openxmlformats.org/officeDocument/2006/relationships/customXml" Target="../customXml/item4.xml"/><Relationship Id="rId9" Type="http://schemas.openxmlformats.org/officeDocument/2006/relationships/customXml" Target="../customXml/item9.xml"/><Relationship Id="rId13" Type="http://schemas.openxmlformats.org/officeDocument/2006/relationships/customXml" Target="../customXml/item13.xml"/><Relationship Id="rId18" Type="http://schemas.openxmlformats.org/officeDocument/2006/relationships/customXml" Target="../customXml/item18.xml"/><Relationship Id="rId39" Type="http://schemas.openxmlformats.org/officeDocument/2006/relationships/customXml" Target="../customXml/item39.xml"/><Relationship Id="rId109" Type="http://schemas.openxmlformats.org/officeDocument/2006/relationships/numbering" Target="numbering.xml"/><Relationship Id="rId34" Type="http://schemas.openxmlformats.org/officeDocument/2006/relationships/customXml" Target="../customXml/item34.xml"/><Relationship Id="rId50" Type="http://schemas.openxmlformats.org/officeDocument/2006/relationships/customXml" Target="../customXml/item50.xml"/><Relationship Id="rId55" Type="http://schemas.openxmlformats.org/officeDocument/2006/relationships/customXml" Target="../customXml/item55.xml"/><Relationship Id="rId76" Type="http://schemas.openxmlformats.org/officeDocument/2006/relationships/customXml" Target="../customXml/item76.xml"/><Relationship Id="rId97" Type="http://schemas.openxmlformats.org/officeDocument/2006/relationships/customXml" Target="../customXml/item97.xml"/><Relationship Id="rId104" Type="http://schemas.openxmlformats.org/officeDocument/2006/relationships/customXml" Target="../customXml/item104.xml"/><Relationship Id="rId7" Type="http://schemas.openxmlformats.org/officeDocument/2006/relationships/customXml" Target="../customXml/item7.xml"/><Relationship Id="rId71" Type="http://schemas.openxmlformats.org/officeDocument/2006/relationships/customXml" Target="../customXml/item71.xml"/><Relationship Id="rId92" Type="http://schemas.openxmlformats.org/officeDocument/2006/relationships/customXml" Target="../customXml/item92.xml"/><Relationship Id="rId2" Type="http://schemas.openxmlformats.org/officeDocument/2006/relationships/customXml" Target="../customXml/item2.xml"/><Relationship Id="rId29" Type="http://schemas.openxmlformats.org/officeDocument/2006/relationships/customXml" Target="../customXml/item29.xml"/></Relationships>
</file>

<file path=word/theme/theme1.xml><?xml version="1.0" encoding="utf-8"?>
<a:theme xmlns:a="http://schemas.openxmlformats.org/drawingml/2006/main" name="Kantoorthema">
  <a:themeElements>
    <a:clrScheme name="Kantoor">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toor">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toor">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_rels/item10.xml.rels><?xml version="1.0" encoding="UTF-8" standalone="yes"?>
<Relationships xmlns="http://schemas.openxmlformats.org/package/2006/relationships"><Relationship Id="rId1" Type="http://schemas.openxmlformats.org/officeDocument/2006/relationships/customXmlProps" Target="itemProps10.xml"/></Relationships>
</file>

<file path=customXml/_rels/item11.xml.rels><?xml version="1.0" encoding="UTF-8" standalone="yes"?>
<Relationships xmlns="http://schemas.openxmlformats.org/package/2006/relationships"><Relationship Id="rId1" Type="http://schemas.openxmlformats.org/officeDocument/2006/relationships/customXmlProps" Target="itemProps11.xml"/></Relationships>
</file>

<file path=customXml/_rels/item12.xml.rels><?xml version="1.0" encoding="UTF-8" standalone="yes"?>
<Relationships xmlns="http://schemas.openxmlformats.org/package/2006/relationships"><Relationship Id="rId1" Type="http://schemas.openxmlformats.org/officeDocument/2006/relationships/customXmlProps" Target="itemProps12.xml"/></Relationships>
</file>

<file path=customXml/_rels/item13.xml.rels><?xml version="1.0" encoding="UTF-8" standalone="yes"?>
<Relationships xmlns="http://schemas.openxmlformats.org/package/2006/relationships"><Relationship Id="rId1" Type="http://schemas.openxmlformats.org/officeDocument/2006/relationships/customXmlProps" Target="itemProps13.xml"/></Relationships>
</file>

<file path=customXml/_rels/item14.xml.rels><?xml version="1.0" encoding="UTF-8" standalone="yes"?>
<Relationships xmlns="http://schemas.openxmlformats.org/package/2006/relationships"><Relationship Id="rId1" Type="http://schemas.openxmlformats.org/officeDocument/2006/relationships/customXmlProps" Target="itemProps14.xml"/></Relationships>
</file>

<file path=customXml/_rels/item15.xml.rels><?xml version="1.0" encoding="UTF-8" standalone="yes"?>
<Relationships xmlns="http://schemas.openxmlformats.org/package/2006/relationships"><Relationship Id="rId1" Type="http://schemas.openxmlformats.org/officeDocument/2006/relationships/customXmlProps" Target="itemProps15.xml"/></Relationships>
</file>

<file path=customXml/_rels/item16.xml.rels><?xml version="1.0" encoding="UTF-8" standalone="yes"?>
<Relationships xmlns="http://schemas.openxmlformats.org/package/2006/relationships"><Relationship Id="rId1" Type="http://schemas.openxmlformats.org/officeDocument/2006/relationships/customXmlProps" Target="itemProps16.xml"/></Relationships>
</file>

<file path=customXml/_rels/item17.xml.rels><?xml version="1.0" encoding="UTF-8" standalone="yes"?>
<Relationships xmlns="http://schemas.openxmlformats.org/package/2006/relationships"><Relationship Id="rId1" Type="http://schemas.openxmlformats.org/officeDocument/2006/relationships/customXmlProps" Target="itemProps17.xml"/></Relationships>
</file>

<file path=customXml/_rels/item18.xml.rels><?xml version="1.0" encoding="UTF-8" standalone="yes"?>
<Relationships xmlns="http://schemas.openxmlformats.org/package/2006/relationships"><Relationship Id="rId1" Type="http://schemas.openxmlformats.org/officeDocument/2006/relationships/customXmlProps" Target="itemProps18.xml"/></Relationships>
</file>

<file path=customXml/_rels/item19.xml.rels><?xml version="1.0" encoding="UTF-8" standalone="yes"?>
<Relationships xmlns="http://schemas.openxmlformats.org/package/2006/relationships"><Relationship Id="rId1" Type="http://schemas.openxmlformats.org/officeDocument/2006/relationships/customXmlProps" Target="itemProps19.xml"/></Relationships>
</file>

<file path=customXml/_rels/item20.xml.rels><?xml version="1.0" encoding="UTF-8" standalone="yes"?>
<Relationships xmlns="http://schemas.openxmlformats.org/package/2006/relationships"><Relationship Id="rId1" Type="http://schemas.openxmlformats.org/officeDocument/2006/relationships/customXmlProps" Target="itemProps20.xml"/></Relationships>
</file>

<file path=customXml/_rels/item21.xml.rels><?xml version="1.0" encoding="UTF-8" standalone="yes"?>
<Relationships xmlns="http://schemas.openxmlformats.org/package/2006/relationships"><Relationship Id="rId1" Type="http://schemas.openxmlformats.org/officeDocument/2006/relationships/customXmlProps" Target="itemProps21.xml"/></Relationships>
</file>

<file path=customXml/_rels/item22.xml.rels><?xml version="1.0" encoding="UTF-8" standalone="yes"?>
<Relationships xmlns="http://schemas.openxmlformats.org/package/2006/relationships"><Relationship Id="rId1" Type="http://schemas.openxmlformats.org/officeDocument/2006/relationships/customXmlProps" Target="itemProps22.xml"/></Relationships>
</file>

<file path=customXml/_rels/item23.xml.rels><?xml version="1.0" encoding="UTF-8" standalone="yes"?>
<Relationships xmlns="http://schemas.openxmlformats.org/package/2006/relationships"><Relationship Id="rId1" Type="http://schemas.openxmlformats.org/officeDocument/2006/relationships/customXmlProps" Target="itemProps23.xml"/></Relationships>
</file>

<file path=customXml/_rels/item24.xml.rels><?xml version="1.0" encoding="UTF-8" standalone="yes"?>
<Relationships xmlns="http://schemas.openxmlformats.org/package/2006/relationships"><Relationship Id="rId1" Type="http://schemas.openxmlformats.org/officeDocument/2006/relationships/customXmlProps" Target="itemProps24.xml"/></Relationships>
</file>

<file path=customXml/_rels/item25.xml.rels><?xml version="1.0" encoding="UTF-8" standalone="yes"?>
<Relationships xmlns="http://schemas.openxmlformats.org/package/2006/relationships"><Relationship Id="rId1" Type="http://schemas.openxmlformats.org/officeDocument/2006/relationships/customXmlProps" Target="itemProps25.xml"/></Relationships>
</file>

<file path=customXml/_rels/item26.xml.rels><?xml version="1.0" encoding="UTF-8" standalone="yes"?>
<Relationships xmlns="http://schemas.openxmlformats.org/package/2006/relationships"><Relationship Id="rId1" Type="http://schemas.openxmlformats.org/officeDocument/2006/relationships/customXmlProps" Target="itemProps26.xml"/></Relationships>
</file>

<file path=customXml/_rels/item27.xml.rels><?xml version="1.0" encoding="UTF-8" standalone="yes"?>
<Relationships xmlns="http://schemas.openxmlformats.org/package/2006/relationships"><Relationship Id="rId1" Type="http://schemas.openxmlformats.org/officeDocument/2006/relationships/customXmlProps" Target="itemProps27.xml"/></Relationships>
</file>

<file path=customXml/_rels/item28.xml.rels><?xml version="1.0" encoding="UTF-8" standalone="yes"?>
<Relationships xmlns="http://schemas.openxmlformats.org/package/2006/relationships"><Relationship Id="rId1" Type="http://schemas.openxmlformats.org/officeDocument/2006/relationships/customXmlProps" Target="itemProps28.xml"/></Relationships>
</file>

<file path=customXml/_rels/item29.xml.rels><?xml version="1.0" encoding="UTF-8" standalone="yes"?>
<Relationships xmlns="http://schemas.openxmlformats.org/package/2006/relationships"><Relationship Id="rId1" Type="http://schemas.openxmlformats.org/officeDocument/2006/relationships/customXmlProps" Target="itemProps29.xml"/></Relationships>
</file>

<file path=customXml/_rels/item30.xml.rels><?xml version="1.0" encoding="UTF-8" standalone="yes"?>
<Relationships xmlns="http://schemas.openxmlformats.org/package/2006/relationships"><Relationship Id="rId1" Type="http://schemas.openxmlformats.org/officeDocument/2006/relationships/customXmlProps" Target="itemProps30.xml"/></Relationships>
</file>

<file path=customXml/_rels/item31.xml.rels><?xml version="1.0" encoding="UTF-8" standalone="yes"?>
<Relationships xmlns="http://schemas.openxmlformats.org/package/2006/relationships"><Relationship Id="rId1" Type="http://schemas.openxmlformats.org/officeDocument/2006/relationships/customXmlProps" Target="itemProps31.xml"/></Relationships>
</file>

<file path=customXml/_rels/item32.xml.rels><?xml version="1.0" encoding="UTF-8" standalone="yes"?>
<Relationships xmlns="http://schemas.openxmlformats.org/package/2006/relationships"><Relationship Id="rId1" Type="http://schemas.openxmlformats.org/officeDocument/2006/relationships/customXmlProps" Target="itemProps32.xml"/></Relationships>
</file>

<file path=customXml/_rels/item33.xml.rels><?xml version="1.0" encoding="UTF-8" standalone="yes"?>
<Relationships xmlns="http://schemas.openxmlformats.org/package/2006/relationships"><Relationship Id="rId1" Type="http://schemas.openxmlformats.org/officeDocument/2006/relationships/customXmlProps" Target="itemProps33.xml"/></Relationships>
</file>

<file path=customXml/_rels/item34.xml.rels><?xml version="1.0" encoding="UTF-8" standalone="yes"?>
<Relationships xmlns="http://schemas.openxmlformats.org/package/2006/relationships"><Relationship Id="rId1" Type="http://schemas.openxmlformats.org/officeDocument/2006/relationships/customXmlProps" Target="itemProps34.xml"/></Relationships>
</file>

<file path=customXml/_rels/item35.xml.rels><?xml version="1.0" encoding="UTF-8" standalone="yes"?>
<Relationships xmlns="http://schemas.openxmlformats.org/package/2006/relationships"><Relationship Id="rId1" Type="http://schemas.openxmlformats.org/officeDocument/2006/relationships/customXmlProps" Target="itemProps35.xml"/></Relationships>
</file>

<file path=customXml/_rels/item36.xml.rels><?xml version="1.0" encoding="UTF-8" standalone="yes"?>
<Relationships xmlns="http://schemas.openxmlformats.org/package/2006/relationships"><Relationship Id="rId1" Type="http://schemas.openxmlformats.org/officeDocument/2006/relationships/customXmlProps" Target="itemProps36.xml"/></Relationships>
</file>

<file path=customXml/_rels/item37.xml.rels><?xml version="1.0" encoding="UTF-8" standalone="yes"?>
<Relationships xmlns="http://schemas.openxmlformats.org/package/2006/relationships"><Relationship Id="rId1" Type="http://schemas.openxmlformats.org/officeDocument/2006/relationships/customXmlProps" Target="itemProps37.xml"/></Relationships>
</file>

<file path=customXml/_rels/item38.xml.rels><?xml version="1.0" encoding="UTF-8" standalone="yes"?>
<Relationships xmlns="http://schemas.openxmlformats.org/package/2006/relationships"><Relationship Id="rId1" Type="http://schemas.openxmlformats.org/officeDocument/2006/relationships/customXmlProps" Target="itemProps38.xml"/></Relationships>
</file>

<file path=customXml/_rels/item39.xml.rels><?xml version="1.0" encoding="UTF-8" standalone="yes"?>
<Relationships xmlns="http://schemas.openxmlformats.org/package/2006/relationships"><Relationship Id="rId1" Type="http://schemas.openxmlformats.org/officeDocument/2006/relationships/customXmlProps" Target="itemProps39.xml"/></Relationships>
</file>

<file path=customXml/_rels/item40.xml.rels><?xml version="1.0" encoding="UTF-8" standalone="yes"?>
<Relationships xmlns="http://schemas.openxmlformats.org/package/2006/relationships"><Relationship Id="rId1" Type="http://schemas.openxmlformats.org/officeDocument/2006/relationships/customXmlProps" Target="itemProps40.xml"/></Relationships>
</file>

<file path=customXml/_rels/item41.xml.rels><?xml version="1.0" encoding="UTF-8" standalone="yes"?>
<Relationships xmlns="http://schemas.openxmlformats.org/package/2006/relationships"><Relationship Id="rId1" Type="http://schemas.openxmlformats.org/officeDocument/2006/relationships/customXmlProps" Target="itemProps41.xml"/></Relationships>
</file>

<file path=customXml/_rels/item42.xml.rels><?xml version="1.0" encoding="UTF-8" standalone="yes"?>
<Relationships xmlns="http://schemas.openxmlformats.org/package/2006/relationships"><Relationship Id="rId1" Type="http://schemas.openxmlformats.org/officeDocument/2006/relationships/customXmlProps" Target="itemProps42.xml"/></Relationships>
</file>

<file path=customXml/_rels/item43.xml.rels><?xml version="1.0" encoding="UTF-8" standalone="yes"?>
<Relationships xmlns="http://schemas.openxmlformats.org/package/2006/relationships"><Relationship Id="rId1" Type="http://schemas.openxmlformats.org/officeDocument/2006/relationships/customXmlProps" Target="itemProps43.xml"/></Relationships>
</file>

<file path=customXml/_rels/item44.xml.rels><?xml version="1.0" encoding="UTF-8" standalone="yes"?>
<Relationships xmlns="http://schemas.openxmlformats.org/package/2006/relationships"><Relationship Id="rId1" Type="http://schemas.openxmlformats.org/officeDocument/2006/relationships/customXmlProps" Target="itemProps44.xml"/></Relationships>
</file>

<file path=customXml/_rels/item45.xml.rels><?xml version="1.0" encoding="UTF-8" standalone="yes"?>
<Relationships xmlns="http://schemas.openxmlformats.org/package/2006/relationships"><Relationship Id="rId1" Type="http://schemas.openxmlformats.org/officeDocument/2006/relationships/customXmlProps" Target="itemProps45.xml"/></Relationships>
</file>

<file path=customXml/_rels/item46.xml.rels><?xml version="1.0" encoding="UTF-8" standalone="yes"?>
<Relationships xmlns="http://schemas.openxmlformats.org/package/2006/relationships"><Relationship Id="rId1" Type="http://schemas.openxmlformats.org/officeDocument/2006/relationships/customXmlProps" Target="itemProps46.xml"/></Relationships>
</file>

<file path=customXml/_rels/item47.xml.rels><?xml version="1.0" encoding="UTF-8" standalone="yes"?>
<Relationships xmlns="http://schemas.openxmlformats.org/package/2006/relationships"><Relationship Id="rId1" Type="http://schemas.openxmlformats.org/officeDocument/2006/relationships/customXmlProps" Target="itemProps47.xml"/></Relationships>
</file>

<file path=customXml/_rels/item48.xml.rels><?xml version="1.0" encoding="UTF-8" standalone="yes"?>
<Relationships xmlns="http://schemas.openxmlformats.org/package/2006/relationships"><Relationship Id="rId1" Type="http://schemas.openxmlformats.org/officeDocument/2006/relationships/customXmlProps" Target="itemProps48.xml"/></Relationships>
</file>

<file path=customXml/_rels/item49.xml.rels><?xml version="1.0" encoding="UTF-8" standalone="yes"?>
<Relationships xmlns="http://schemas.openxmlformats.org/package/2006/relationships"><Relationship Id="rId1" Type="http://schemas.openxmlformats.org/officeDocument/2006/relationships/customXmlProps" Target="itemProps49.xml"/></Relationships>
</file>

<file path=customXml/_rels/item50.xml.rels><?xml version="1.0" encoding="UTF-8" standalone="yes"?>
<Relationships xmlns="http://schemas.openxmlformats.org/package/2006/relationships"><Relationship Id="rId1" Type="http://schemas.openxmlformats.org/officeDocument/2006/relationships/customXmlProps" Target="itemProps50.xml"/></Relationships>
</file>

<file path=customXml/_rels/item51.xml.rels><?xml version="1.0" encoding="UTF-8" standalone="yes"?>
<Relationships xmlns="http://schemas.openxmlformats.org/package/2006/relationships"><Relationship Id="rId1" Type="http://schemas.openxmlformats.org/officeDocument/2006/relationships/customXmlProps" Target="itemProps51.xml"/></Relationships>
</file>

<file path=customXml/_rels/item52.xml.rels><?xml version="1.0" encoding="UTF-8" standalone="yes"?>
<Relationships xmlns="http://schemas.openxmlformats.org/package/2006/relationships"><Relationship Id="rId1" Type="http://schemas.openxmlformats.org/officeDocument/2006/relationships/customXmlProps" Target="itemProps52.xml"/></Relationships>
</file>

<file path=customXml/_rels/item53.xml.rels><?xml version="1.0" encoding="UTF-8" standalone="yes"?>
<Relationships xmlns="http://schemas.openxmlformats.org/package/2006/relationships"><Relationship Id="rId1" Type="http://schemas.openxmlformats.org/officeDocument/2006/relationships/customXmlProps" Target="itemProps53.xml"/></Relationships>
</file>

<file path=customXml/_rels/item54.xml.rels><?xml version="1.0" encoding="UTF-8" standalone="yes"?>
<Relationships xmlns="http://schemas.openxmlformats.org/package/2006/relationships"><Relationship Id="rId1" Type="http://schemas.openxmlformats.org/officeDocument/2006/relationships/customXmlProps" Target="itemProps54.xml"/></Relationships>
</file>

<file path=customXml/_rels/item55.xml.rels><?xml version="1.0" encoding="UTF-8" standalone="yes"?>
<Relationships xmlns="http://schemas.openxmlformats.org/package/2006/relationships"><Relationship Id="rId1" Type="http://schemas.openxmlformats.org/officeDocument/2006/relationships/customXmlProps" Target="itemProps55.xml"/></Relationships>
</file>

<file path=customXml/_rels/item56.xml.rels><?xml version="1.0" encoding="UTF-8" standalone="yes"?>
<Relationships xmlns="http://schemas.openxmlformats.org/package/2006/relationships"><Relationship Id="rId1" Type="http://schemas.openxmlformats.org/officeDocument/2006/relationships/customXmlProps" Target="itemProps56.xml"/></Relationships>
</file>

<file path=customXml/_rels/item57.xml.rels><?xml version="1.0" encoding="UTF-8" standalone="yes"?>
<Relationships xmlns="http://schemas.openxmlformats.org/package/2006/relationships"><Relationship Id="rId1" Type="http://schemas.openxmlformats.org/officeDocument/2006/relationships/customXmlProps" Target="itemProps57.xml"/></Relationships>
</file>

<file path=customXml/_rels/item58.xml.rels><?xml version="1.0" encoding="UTF-8" standalone="yes"?>
<Relationships xmlns="http://schemas.openxmlformats.org/package/2006/relationships"><Relationship Id="rId1" Type="http://schemas.openxmlformats.org/officeDocument/2006/relationships/customXmlProps" Target="itemProps58.xml"/></Relationships>
</file>

<file path=customXml/_rels/item59.xml.rels><?xml version="1.0" encoding="UTF-8" standalone="yes"?>
<Relationships xmlns="http://schemas.openxmlformats.org/package/2006/relationships"><Relationship Id="rId1" Type="http://schemas.openxmlformats.org/officeDocument/2006/relationships/customXmlProps" Target="itemProps59.xml"/></Relationships>
</file>

<file path=customXml/_rels/item60.xml.rels><?xml version="1.0" encoding="UTF-8" standalone="yes"?>
<Relationships xmlns="http://schemas.openxmlformats.org/package/2006/relationships"><Relationship Id="rId1" Type="http://schemas.openxmlformats.org/officeDocument/2006/relationships/customXmlProps" Target="itemProps60.xml"/></Relationships>
</file>

<file path=customXml/_rels/item61.xml.rels><?xml version="1.0" encoding="UTF-8" standalone="yes"?>
<Relationships xmlns="http://schemas.openxmlformats.org/package/2006/relationships"><Relationship Id="rId1" Type="http://schemas.openxmlformats.org/officeDocument/2006/relationships/customXmlProps" Target="itemProps61.xml"/></Relationships>
</file>

<file path=customXml/_rels/item62.xml.rels><?xml version="1.0" encoding="UTF-8" standalone="yes"?>
<Relationships xmlns="http://schemas.openxmlformats.org/package/2006/relationships"><Relationship Id="rId1" Type="http://schemas.openxmlformats.org/officeDocument/2006/relationships/customXmlProps" Target="itemProps62.xml"/></Relationships>
</file>

<file path=customXml/_rels/item63.xml.rels><?xml version="1.0" encoding="UTF-8" standalone="yes"?>
<Relationships xmlns="http://schemas.openxmlformats.org/package/2006/relationships"><Relationship Id="rId1" Type="http://schemas.openxmlformats.org/officeDocument/2006/relationships/customXmlProps" Target="itemProps63.xml"/></Relationships>
</file>

<file path=customXml/_rels/item64.xml.rels><?xml version="1.0" encoding="UTF-8" standalone="yes"?>
<Relationships xmlns="http://schemas.openxmlformats.org/package/2006/relationships"><Relationship Id="rId1" Type="http://schemas.openxmlformats.org/officeDocument/2006/relationships/customXmlProps" Target="itemProps64.xml"/></Relationships>
</file>

<file path=customXml/_rels/item65.xml.rels><?xml version="1.0" encoding="UTF-8" standalone="yes"?>
<Relationships xmlns="http://schemas.openxmlformats.org/package/2006/relationships"><Relationship Id="rId1" Type="http://schemas.openxmlformats.org/officeDocument/2006/relationships/customXmlProps" Target="itemProps65.xml"/></Relationships>
</file>

<file path=customXml/_rels/item66.xml.rels><?xml version="1.0" encoding="UTF-8" standalone="yes"?>
<Relationships xmlns="http://schemas.openxmlformats.org/package/2006/relationships"><Relationship Id="rId1" Type="http://schemas.openxmlformats.org/officeDocument/2006/relationships/customXmlProps" Target="itemProps66.xml"/></Relationships>
</file>

<file path=customXml/_rels/item67.xml.rels><?xml version="1.0" encoding="UTF-8" standalone="yes"?>
<Relationships xmlns="http://schemas.openxmlformats.org/package/2006/relationships"><Relationship Id="rId1" Type="http://schemas.openxmlformats.org/officeDocument/2006/relationships/customXmlProps" Target="itemProps67.xml"/></Relationships>
</file>

<file path=customXml/_rels/item68.xml.rels><?xml version="1.0" encoding="UTF-8" standalone="yes"?>
<Relationships xmlns="http://schemas.openxmlformats.org/package/2006/relationships"><Relationship Id="rId1" Type="http://schemas.openxmlformats.org/officeDocument/2006/relationships/customXmlProps" Target="itemProps68.xml"/></Relationships>
</file>

<file path=customXml/_rels/item69.xml.rels><?xml version="1.0" encoding="UTF-8" standalone="yes"?>
<Relationships xmlns="http://schemas.openxmlformats.org/package/2006/relationships"><Relationship Id="rId1" Type="http://schemas.openxmlformats.org/officeDocument/2006/relationships/customXmlProps" Target="itemProps69.xml"/></Relationships>
</file>

<file path=customXml/_rels/item70.xml.rels><?xml version="1.0" encoding="UTF-8" standalone="yes"?>
<Relationships xmlns="http://schemas.openxmlformats.org/package/2006/relationships"><Relationship Id="rId1" Type="http://schemas.openxmlformats.org/officeDocument/2006/relationships/customXmlProps" Target="itemProps70.xml"/></Relationships>
</file>

<file path=customXml/_rels/item71.xml.rels><?xml version="1.0" encoding="UTF-8" standalone="yes"?>
<Relationships xmlns="http://schemas.openxmlformats.org/package/2006/relationships"><Relationship Id="rId1" Type="http://schemas.openxmlformats.org/officeDocument/2006/relationships/customXmlProps" Target="itemProps71.xml"/></Relationships>
</file>

<file path=customXml/_rels/item72.xml.rels><?xml version="1.0" encoding="UTF-8" standalone="yes"?>
<Relationships xmlns="http://schemas.openxmlformats.org/package/2006/relationships"><Relationship Id="rId1" Type="http://schemas.openxmlformats.org/officeDocument/2006/relationships/customXmlProps" Target="itemProps72.xml"/></Relationships>
</file>

<file path=customXml/_rels/item73.xml.rels><?xml version="1.0" encoding="UTF-8" standalone="yes"?>
<Relationships xmlns="http://schemas.openxmlformats.org/package/2006/relationships"><Relationship Id="rId1" Type="http://schemas.openxmlformats.org/officeDocument/2006/relationships/customXmlProps" Target="itemProps73.xml"/></Relationships>
</file>

<file path=customXml/_rels/item74.xml.rels><?xml version="1.0" encoding="UTF-8" standalone="yes"?>
<Relationships xmlns="http://schemas.openxmlformats.org/package/2006/relationships"><Relationship Id="rId1" Type="http://schemas.openxmlformats.org/officeDocument/2006/relationships/customXmlProps" Target="itemProps74.xml"/></Relationships>
</file>

<file path=customXml/_rels/item75.xml.rels><?xml version="1.0" encoding="UTF-8" standalone="yes"?>
<Relationships xmlns="http://schemas.openxmlformats.org/package/2006/relationships"><Relationship Id="rId1" Type="http://schemas.openxmlformats.org/officeDocument/2006/relationships/customXmlProps" Target="itemProps75.xml"/></Relationships>
</file>

<file path=customXml/_rels/item76.xml.rels><?xml version="1.0" encoding="UTF-8" standalone="yes"?>
<Relationships xmlns="http://schemas.openxmlformats.org/package/2006/relationships"><Relationship Id="rId1" Type="http://schemas.openxmlformats.org/officeDocument/2006/relationships/customXmlProps" Target="itemProps76.xml"/></Relationships>
</file>

<file path=customXml/_rels/item77.xml.rels><?xml version="1.0" encoding="UTF-8" standalone="yes"?>
<Relationships xmlns="http://schemas.openxmlformats.org/package/2006/relationships"><Relationship Id="rId1" Type="http://schemas.openxmlformats.org/officeDocument/2006/relationships/customXmlProps" Target="itemProps77.xml"/></Relationships>
</file>

<file path=customXml/_rels/item78.xml.rels><?xml version="1.0" encoding="UTF-8" standalone="yes"?>
<Relationships xmlns="http://schemas.openxmlformats.org/package/2006/relationships"><Relationship Id="rId1" Type="http://schemas.openxmlformats.org/officeDocument/2006/relationships/customXmlProps" Target="itemProps78.xml"/></Relationships>
</file>

<file path=customXml/_rels/item79.xml.rels><?xml version="1.0" encoding="UTF-8" standalone="yes"?>
<Relationships xmlns="http://schemas.openxmlformats.org/package/2006/relationships"><Relationship Id="rId1" Type="http://schemas.openxmlformats.org/officeDocument/2006/relationships/customXmlProps" Target="itemProps79.xml"/></Relationships>
</file>

<file path=customXml/_rels/item80.xml.rels><?xml version="1.0" encoding="UTF-8" standalone="yes"?>
<Relationships xmlns="http://schemas.openxmlformats.org/package/2006/relationships"><Relationship Id="rId1" Type="http://schemas.openxmlformats.org/officeDocument/2006/relationships/customXmlProps" Target="itemProps80.xml"/></Relationships>
</file>

<file path=customXml/_rels/item81.xml.rels><?xml version="1.0" encoding="UTF-8" standalone="yes"?>
<Relationships xmlns="http://schemas.openxmlformats.org/package/2006/relationships"><Relationship Id="rId1" Type="http://schemas.openxmlformats.org/officeDocument/2006/relationships/customXmlProps" Target="itemProps81.xml"/></Relationships>
</file>

<file path=customXml/_rels/item82.xml.rels><?xml version="1.0" encoding="UTF-8" standalone="yes"?>
<Relationships xmlns="http://schemas.openxmlformats.org/package/2006/relationships"><Relationship Id="rId1" Type="http://schemas.openxmlformats.org/officeDocument/2006/relationships/customXmlProps" Target="itemProps82.xml"/></Relationships>
</file>

<file path=customXml/_rels/item83.xml.rels><?xml version="1.0" encoding="UTF-8" standalone="yes"?>
<Relationships xmlns="http://schemas.openxmlformats.org/package/2006/relationships"><Relationship Id="rId1" Type="http://schemas.openxmlformats.org/officeDocument/2006/relationships/customXmlProps" Target="itemProps83.xml"/></Relationships>
</file>

<file path=customXml/_rels/item84.xml.rels><?xml version="1.0" encoding="UTF-8" standalone="yes"?>
<Relationships xmlns="http://schemas.openxmlformats.org/package/2006/relationships"><Relationship Id="rId1" Type="http://schemas.openxmlformats.org/officeDocument/2006/relationships/customXmlProps" Target="itemProps84.xml"/></Relationships>
</file>

<file path=customXml/_rels/item85.xml.rels><?xml version="1.0" encoding="UTF-8" standalone="yes"?>
<Relationships xmlns="http://schemas.openxmlformats.org/package/2006/relationships"><Relationship Id="rId1" Type="http://schemas.openxmlformats.org/officeDocument/2006/relationships/customXmlProps" Target="itemProps85.xml"/></Relationships>
</file>

<file path=customXml/_rels/item86.xml.rels><?xml version="1.0" encoding="UTF-8" standalone="yes"?>
<Relationships xmlns="http://schemas.openxmlformats.org/package/2006/relationships"><Relationship Id="rId1" Type="http://schemas.openxmlformats.org/officeDocument/2006/relationships/customXmlProps" Target="itemProps86.xml"/></Relationships>
</file>

<file path=customXml/_rels/item87.xml.rels><?xml version="1.0" encoding="UTF-8" standalone="yes"?>
<Relationships xmlns="http://schemas.openxmlformats.org/package/2006/relationships"><Relationship Id="rId1" Type="http://schemas.openxmlformats.org/officeDocument/2006/relationships/customXmlProps" Target="itemProps87.xml"/></Relationships>
</file>

<file path=customXml/_rels/item88.xml.rels><?xml version="1.0" encoding="UTF-8" standalone="yes"?>
<Relationships xmlns="http://schemas.openxmlformats.org/package/2006/relationships"><Relationship Id="rId1" Type="http://schemas.openxmlformats.org/officeDocument/2006/relationships/customXmlProps" Target="itemProps88.xml"/></Relationships>
</file>

<file path=customXml/_rels/item89.xml.rels><?xml version="1.0" encoding="UTF-8" standalone="yes"?>
<Relationships xmlns="http://schemas.openxmlformats.org/package/2006/relationships"><Relationship Id="rId1" Type="http://schemas.openxmlformats.org/officeDocument/2006/relationships/customXmlProps" Target="itemProps89.xml"/></Relationships>
</file>

<file path=customXml/_rels/item90.xml.rels><?xml version="1.0" encoding="UTF-8" standalone="yes"?>
<Relationships xmlns="http://schemas.openxmlformats.org/package/2006/relationships"><Relationship Id="rId1" Type="http://schemas.openxmlformats.org/officeDocument/2006/relationships/customXmlProps" Target="itemProps90.xml"/></Relationships>
</file>

<file path=customXml/_rels/item91.xml.rels><?xml version="1.0" encoding="UTF-8" standalone="yes"?>
<Relationships xmlns="http://schemas.openxmlformats.org/package/2006/relationships"><Relationship Id="rId1" Type="http://schemas.openxmlformats.org/officeDocument/2006/relationships/customXmlProps" Target="itemProps91.xml"/></Relationships>
</file>

<file path=customXml/_rels/item92.xml.rels><?xml version="1.0" encoding="UTF-8" standalone="yes"?>
<Relationships xmlns="http://schemas.openxmlformats.org/package/2006/relationships"><Relationship Id="rId1" Type="http://schemas.openxmlformats.org/officeDocument/2006/relationships/customXmlProps" Target="itemProps92.xml"/></Relationships>
</file>

<file path=customXml/_rels/item93.xml.rels><?xml version="1.0" encoding="UTF-8" standalone="yes"?>
<Relationships xmlns="http://schemas.openxmlformats.org/package/2006/relationships"><Relationship Id="rId1" Type="http://schemas.openxmlformats.org/officeDocument/2006/relationships/customXmlProps" Target="itemProps93.xml"/></Relationships>
</file>

<file path=customXml/_rels/item94.xml.rels><?xml version="1.0" encoding="UTF-8" standalone="yes"?>
<Relationships xmlns="http://schemas.openxmlformats.org/package/2006/relationships"><Relationship Id="rId1" Type="http://schemas.openxmlformats.org/officeDocument/2006/relationships/customXmlProps" Target="itemProps94.xml"/></Relationships>
</file>

<file path=customXml/_rels/item95.xml.rels><?xml version="1.0" encoding="UTF-8" standalone="yes"?>
<Relationships xmlns="http://schemas.openxmlformats.org/package/2006/relationships"><Relationship Id="rId1" Type="http://schemas.openxmlformats.org/officeDocument/2006/relationships/customXmlProps" Target="itemProps95.xml"/></Relationships>
</file>

<file path=customXml/_rels/item96.xml.rels><?xml version="1.0" encoding="UTF-8" standalone="yes"?>
<Relationships xmlns="http://schemas.openxmlformats.org/package/2006/relationships"><Relationship Id="rId1" Type="http://schemas.openxmlformats.org/officeDocument/2006/relationships/customXmlProps" Target="itemProps96.xml"/></Relationships>
</file>

<file path=customXml/_rels/item97.xml.rels><?xml version="1.0" encoding="UTF-8" standalone="yes"?>
<Relationships xmlns="http://schemas.openxmlformats.org/package/2006/relationships"><Relationship Id="rId1" Type="http://schemas.openxmlformats.org/officeDocument/2006/relationships/customXmlProps" Target="itemProps97.xml"/></Relationships>
</file>

<file path=customXml/_rels/item98.xml.rels><?xml version="1.0" encoding="UTF-8" standalone="yes"?>
<Relationships xmlns="http://schemas.openxmlformats.org/package/2006/relationships"><Relationship Id="rId1" Type="http://schemas.openxmlformats.org/officeDocument/2006/relationships/customXmlProps" Target="itemProps98.xml"/></Relationships>
</file>

<file path=customXml/_rels/item99.xml.rels><?xml version="1.0" encoding="UTF-8" standalone="yes"?>
<Relationships xmlns="http://schemas.openxmlformats.org/package/2006/relationships"><Relationship Id="rId1" Type="http://schemas.openxmlformats.org/officeDocument/2006/relationships/customXmlProps" Target="itemProps99.xml"/></Relationships>
</file>

<file path=customXml/_rels/item100.xml.rels><?xml version="1.0" encoding="UTF-8" standalone="yes"?>
<Relationships xmlns="http://schemas.openxmlformats.org/package/2006/relationships"><Relationship Id="rId1" Type="http://schemas.openxmlformats.org/officeDocument/2006/relationships/customXmlProps" Target="itemProps100.xml"/></Relationships>
</file>

<file path=customXml/_rels/item101.xml.rels><?xml version="1.0" encoding="UTF-8" standalone="yes"?>
<Relationships xmlns="http://schemas.openxmlformats.org/package/2006/relationships"><Relationship Id="rId1" Type="http://schemas.openxmlformats.org/officeDocument/2006/relationships/customXmlProps" Target="itemProps101.xml"/></Relationships>
</file>

<file path=customXml/_rels/item102.xml.rels><?xml version="1.0" encoding="UTF-8" standalone="yes"?>
<Relationships xmlns="http://schemas.openxmlformats.org/package/2006/relationships"><Relationship Id="rId1" Type="http://schemas.openxmlformats.org/officeDocument/2006/relationships/customXmlProps" Target="itemProps102.xml"/></Relationships>
</file>

<file path=customXml/_rels/item103.xml.rels><?xml version="1.0" encoding="UTF-8" standalone="yes"?>
<Relationships xmlns="http://schemas.openxmlformats.org/package/2006/relationships"><Relationship Id="rId1" Type="http://schemas.openxmlformats.org/officeDocument/2006/relationships/customXmlProps" Target="itemProps103.xml"/></Relationships>
</file>

<file path=customXml/_rels/item104.xml.rels><?xml version="1.0" encoding="UTF-8" standalone="yes"?>
<Relationships xmlns="http://schemas.openxmlformats.org/package/2006/relationships"><Relationship Id="rId1" Type="http://schemas.openxmlformats.org/officeDocument/2006/relationships/customXmlProps" Target="itemProps104.xml"/></Relationships>
</file>

<file path=customXml/_rels/item105.xml.rels><?xml version="1.0" encoding="UTF-8" standalone="yes"?>
<Relationships xmlns="http://schemas.openxmlformats.org/package/2006/relationships"><Relationship Id="rId1" Type="http://schemas.openxmlformats.org/officeDocument/2006/relationships/customXmlProps" Target="itemProps105.xml"/></Relationships>
</file>

<file path=customXml/_rels/item106.xml.rels><?xml version="1.0" encoding="UTF-8" standalone="yes"?>
<Relationships xmlns="http://schemas.openxmlformats.org/package/2006/relationships"><Relationship Id="rId1" Type="http://schemas.openxmlformats.org/officeDocument/2006/relationships/customXmlProps" Target="itemProps106.xml"/></Relationships>
</file>

<file path=customXml/_rels/item107.xml.rels><?xml version="1.0" encoding="UTF-8" standalone="yes"?>
<Relationships xmlns="http://schemas.openxmlformats.org/package/2006/relationships"><Relationship Id="rId1" Type="http://schemas.openxmlformats.org/officeDocument/2006/relationships/customXmlProps" Target="itemProps107.xml"/></Relationships>
</file>

<file path=customXml/_rels/item108.xml.rels><?xml version="1.0" encoding="UTF-8" standalone="yes"?>
<Relationships xmlns="http://schemas.openxmlformats.org/package/2006/relationships"><Relationship Id="rId1" Type="http://schemas.openxmlformats.org/officeDocument/2006/relationships/customXmlProps" Target="itemProps108.xml"/></Relationships>
</file>

<file path=customXml/item1.xml><?xml version="1.0" encoding="utf-8"?>
<b:Sources xmlns:b="http://schemas.openxmlformats.org/officeDocument/2006/bibliography" xmlns="http://schemas.openxmlformats.org/officeDocument/2006/bibliography" SelectedStyle="\APA.XSL" StyleName="APA"/>
</file>

<file path=customXml/item2.xml><?xml version="1.0" encoding="utf-8"?>
<b:Sources xmlns:b="http://schemas.openxmlformats.org/officeDocument/2006/bibliography" xmlns="http://schemas.openxmlformats.org/officeDocument/2006/bibliography" SelectedStyle="\APA.XSL" StyleName="APA"/>
</file>

<file path=customXml/item3.xml><?xml version="1.0" encoding="utf-8"?>
<b:Sources xmlns:b="http://schemas.openxmlformats.org/officeDocument/2006/bibliography" xmlns="http://schemas.openxmlformats.org/officeDocument/2006/bibliography" SelectedStyle="\APA.XSL" StyleName="APA"/>
</file>

<file path=customXml/item4.xml><?xml version="1.0" encoding="utf-8"?>
<b:Sources xmlns:b="http://schemas.openxmlformats.org/officeDocument/2006/bibliography" xmlns="http://schemas.openxmlformats.org/officeDocument/2006/bibliography" SelectedStyle="\APA.XSL" StyleName="APA"/>
</file>

<file path=customXml/item5.xml><?xml version="1.0" encoding="utf-8"?>
<b:Sources xmlns:b="http://schemas.openxmlformats.org/officeDocument/2006/bibliography" xmlns="http://schemas.openxmlformats.org/officeDocument/2006/bibliography" SelectedStyle="\APA.XSL" StyleName="APA"/>
</file>

<file path=customXml/item6.xml><?xml version="1.0" encoding="utf-8"?>
<b:Sources xmlns:b="http://schemas.openxmlformats.org/officeDocument/2006/bibliography" xmlns="http://schemas.openxmlformats.org/officeDocument/2006/bibliography" SelectedStyle="\APA.XSL" StyleName="APA"/>
</file>

<file path=customXml/item7.xml><?xml version="1.0" encoding="utf-8"?>
<b:Sources xmlns:b="http://schemas.openxmlformats.org/officeDocument/2006/bibliography" xmlns="http://schemas.openxmlformats.org/officeDocument/2006/bibliography" SelectedStyle="\APA.XSL" StyleName="APA"/>
</file>

<file path=customXml/item8.xml><?xml version="1.0" encoding="utf-8"?>
<b:Sources xmlns:b="http://schemas.openxmlformats.org/officeDocument/2006/bibliography" xmlns="http://schemas.openxmlformats.org/officeDocument/2006/bibliography" SelectedStyle="\APA.XSL" StyleName="APA"/>
</file>

<file path=customXml/item9.xml><?xml version="1.0" encoding="utf-8"?>
<b:Sources xmlns:b="http://schemas.openxmlformats.org/officeDocument/2006/bibliography" xmlns="http://schemas.openxmlformats.org/officeDocument/2006/bibliography" SelectedStyle="\APA.XSL" StyleName="APA"/>
</file>

<file path=customXml/item10.xml><?xml version="1.0" encoding="utf-8"?>
<b:Sources xmlns:b="http://schemas.openxmlformats.org/officeDocument/2006/bibliography" xmlns="http://schemas.openxmlformats.org/officeDocument/2006/bibliography" SelectedStyle="\APA.XSL" StyleName="APA"/>
</file>

<file path=customXml/item11.xml><?xml version="1.0" encoding="utf-8"?>
<b:Sources xmlns:b="http://schemas.openxmlformats.org/officeDocument/2006/bibliography" xmlns="http://schemas.openxmlformats.org/officeDocument/2006/bibliography" SelectedStyle="\APA.XSL" StyleName="APA"/>
</file>

<file path=customXml/item12.xml><?xml version="1.0" encoding="utf-8"?>
<b:Sources xmlns:b="http://schemas.openxmlformats.org/officeDocument/2006/bibliography" xmlns="http://schemas.openxmlformats.org/officeDocument/2006/bibliography" SelectedStyle="\APA.XSL" StyleName="APA"/>
</file>

<file path=customXml/item13.xml><?xml version="1.0" encoding="utf-8"?>
<b:Sources xmlns:b="http://schemas.openxmlformats.org/officeDocument/2006/bibliography" xmlns="http://schemas.openxmlformats.org/officeDocument/2006/bibliography" SelectedStyle="\APA.XSL" StyleName="APA"/>
</file>

<file path=customXml/item14.xml><?xml version="1.0" encoding="utf-8"?>
<b:Sources xmlns:b="http://schemas.openxmlformats.org/officeDocument/2006/bibliography" xmlns="http://schemas.openxmlformats.org/officeDocument/2006/bibliography" SelectedStyle="\APA.XSL" StyleName="APA"/>
</file>

<file path=customXml/item15.xml><?xml version="1.0" encoding="utf-8"?>
<b:Sources xmlns:b="http://schemas.openxmlformats.org/officeDocument/2006/bibliography" xmlns="http://schemas.openxmlformats.org/officeDocument/2006/bibliography" SelectedStyle="\APA.XSL" StyleName="APA"/>
</file>

<file path=customXml/item16.xml><?xml version="1.0" encoding="utf-8"?>
<b:Sources xmlns:b="http://schemas.openxmlformats.org/officeDocument/2006/bibliography" xmlns="http://schemas.openxmlformats.org/officeDocument/2006/bibliography" SelectedStyle="\APA.XSL" StyleName="APA"/>
</file>

<file path=customXml/item17.xml><?xml version="1.0" encoding="utf-8"?>
<b:Sources xmlns:b="http://schemas.openxmlformats.org/officeDocument/2006/bibliography" xmlns="http://schemas.openxmlformats.org/officeDocument/2006/bibliography" SelectedStyle="\APA.XSL" StyleName="APA"/>
</file>

<file path=customXml/item18.xml><?xml version="1.0" encoding="utf-8"?>
<b:Sources xmlns:b="http://schemas.openxmlformats.org/officeDocument/2006/bibliography" xmlns="http://schemas.openxmlformats.org/officeDocument/2006/bibliography" SelectedStyle="\APA.XSL" StyleName="APA"/>
</file>

<file path=customXml/item19.xml><?xml version="1.0" encoding="utf-8"?>
<b:Sources xmlns:b="http://schemas.openxmlformats.org/officeDocument/2006/bibliography" xmlns="http://schemas.openxmlformats.org/officeDocument/2006/bibliography" SelectedStyle="\APA.XSL" StyleName="APA"/>
</file>

<file path=customXml/item20.xml><?xml version="1.0" encoding="utf-8"?>
<b:Sources xmlns:b="http://schemas.openxmlformats.org/officeDocument/2006/bibliography" xmlns="http://schemas.openxmlformats.org/officeDocument/2006/bibliography" SelectedStyle="\APA.XSL" StyleName="APA"/>
</file>

<file path=customXml/item21.xml><?xml version="1.0" encoding="utf-8"?>
<b:Sources xmlns:b="http://schemas.openxmlformats.org/officeDocument/2006/bibliography" xmlns="http://schemas.openxmlformats.org/officeDocument/2006/bibliography" SelectedStyle="\APA.XSL" StyleName="APA"/>
</file>

<file path=customXml/item22.xml><?xml version="1.0" encoding="utf-8"?>
<b:Sources xmlns:b="http://schemas.openxmlformats.org/officeDocument/2006/bibliography" xmlns="http://schemas.openxmlformats.org/officeDocument/2006/bibliography" SelectedStyle="\APA.XSL" StyleName="APA"/>
</file>

<file path=customXml/item23.xml><?xml version="1.0" encoding="utf-8"?>
<b:Sources xmlns:b="http://schemas.openxmlformats.org/officeDocument/2006/bibliography" xmlns="http://schemas.openxmlformats.org/officeDocument/2006/bibliography" SelectedStyle="\APA.XSL" StyleName="APA"/>
</file>

<file path=customXml/item24.xml><?xml version="1.0" encoding="utf-8"?>
<b:Sources xmlns:b="http://schemas.openxmlformats.org/officeDocument/2006/bibliography" xmlns="http://schemas.openxmlformats.org/officeDocument/2006/bibliography" SelectedStyle="\APA.XSL" StyleName="APA"/>
</file>

<file path=customXml/item25.xml><?xml version="1.0" encoding="utf-8"?>
<b:Sources xmlns:b="http://schemas.openxmlformats.org/officeDocument/2006/bibliography" xmlns="http://schemas.openxmlformats.org/officeDocument/2006/bibliography" SelectedStyle="\APA.XSL" StyleName="APA"/>
</file>

<file path=customXml/item26.xml><?xml version="1.0" encoding="utf-8"?>
<b:Sources xmlns:b="http://schemas.openxmlformats.org/officeDocument/2006/bibliography" xmlns="http://schemas.openxmlformats.org/officeDocument/2006/bibliography" SelectedStyle="\APA.XSL" StyleName="APA"/>
</file>

<file path=customXml/item27.xml><?xml version="1.0" encoding="utf-8"?>
<b:Sources xmlns:b="http://schemas.openxmlformats.org/officeDocument/2006/bibliography" xmlns="http://schemas.openxmlformats.org/officeDocument/2006/bibliography" SelectedStyle="\APA.XSL" StyleName="APA"/>
</file>

<file path=customXml/item28.xml><?xml version="1.0" encoding="utf-8"?>
<b:Sources xmlns:b="http://schemas.openxmlformats.org/officeDocument/2006/bibliography" xmlns="http://schemas.openxmlformats.org/officeDocument/2006/bibliography" SelectedStyle="\APA.XSL" StyleName="APA"/>
</file>

<file path=customXml/item29.xml><?xml version="1.0" encoding="utf-8"?>
<b:Sources xmlns:b="http://schemas.openxmlformats.org/officeDocument/2006/bibliography" xmlns="http://schemas.openxmlformats.org/officeDocument/2006/bibliography" SelectedStyle="\APA.XSL" StyleName="APA"/>
</file>

<file path=customXml/item30.xml><?xml version="1.0" encoding="utf-8"?>
<b:Sources xmlns:b="http://schemas.openxmlformats.org/officeDocument/2006/bibliography" xmlns="http://schemas.openxmlformats.org/officeDocument/2006/bibliography" SelectedStyle="\APA.XSL" StyleName="APA"/>
</file>

<file path=customXml/item31.xml><?xml version="1.0" encoding="utf-8"?>
<b:Sources xmlns:b="http://schemas.openxmlformats.org/officeDocument/2006/bibliography" xmlns="http://schemas.openxmlformats.org/officeDocument/2006/bibliography" SelectedStyle="\APA.XSL" StyleName="APA"/>
</file>

<file path=customXml/item32.xml><?xml version="1.0" encoding="utf-8"?>
<b:Sources xmlns:b="http://schemas.openxmlformats.org/officeDocument/2006/bibliography" xmlns="http://schemas.openxmlformats.org/officeDocument/2006/bibliography" SelectedStyle="\APA.XSL" StyleName="APA"/>
</file>

<file path=customXml/item33.xml><?xml version="1.0" encoding="utf-8"?>
<b:Sources xmlns:b="http://schemas.openxmlformats.org/officeDocument/2006/bibliography" xmlns="http://schemas.openxmlformats.org/officeDocument/2006/bibliography" SelectedStyle="\APA.XSL" StyleName="APA"/>
</file>

<file path=customXml/item34.xml><?xml version="1.0" encoding="utf-8"?>
<b:Sources xmlns:b="http://schemas.openxmlformats.org/officeDocument/2006/bibliography" xmlns="http://schemas.openxmlformats.org/officeDocument/2006/bibliography" SelectedStyle="\APA.XSL" StyleName="APA"/>
</file>

<file path=customXml/item35.xml><?xml version="1.0" encoding="utf-8"?>
<b:Sources xmlns:b="http://schemas.openxmlformats.org/officeDocument/2006/bibliography" xmlns="http://schemas.openxmlformats.org/officeDocument/2006/bibliography" SelectedStyle="\APA.XSL" StyleName="APA"/>
</file>

<file path=customXml/item36.xml><?xml version="1.0" encoding="utf-8"?>
<b:Sources xmlns:b="http://schemas.openxmlformats.org/officeDocument/2006/bibliography" xmlns="http://schemas.openxmlformats.org/officeDocument/2006/bibliography" SelectedStyle="\APA.XSL" StyleName="APA"/>
</file>

<file path=customXml/item37.xml><?xml version="1.0" encoding="utf-8"?>
<b:Sources xmlns:b="http://schemas.openxmlformats.org/officeDocument/2006/bibliography" xmlns="http://schemas.openxmlformats.org/officeDocument/2006/bibliography" SelectedStyle="\APA.XSL" StyleName="APA"/>
</file>

<file path=customXml/item38.xml><?xml version="1.0" encoding="utf-8"?>
<b:Sources xmlns:b="http://schemas.openxmlformats.org/officeDocument/2006/bibliography" xmlns="http://schemas.openxmlformats.org/officeDocument/2006/bibliography" SelectedStyle="\APA.XSL" StyleName="APA"/>
</file>

<file path=customXml/item39.xml><?xml version="1.0" encoding="utf-8"?>
<b:Sources xmlns:b="http://schemas.openxmlformats.org/officeDocument/2006/bibliography" xmlns="http://schemas.openxmlformats.org/officeDocument/2006/bibliography" SelectedStyle="\APA.XSL" StyleName="APA"/>
</file>

<file path=customXml/item40.xml><?xml version="1.0" encoding="utf-8"?>
<b:Sources xmlns:b="http://schemas.openxmlformats.org/officeDocument/2006/bibliography" xmlns="http://schemas.openxmlformats.org/officeDocument/2006/bibliography" SelectedStyle="\APA.XSL" StyleName="APA"/>
</file>

<file path=customXml/item41.xml><?xml version="1.0" encoding="utf-8"?>
<b:Sources xmlns:b="http://schemas.openxmlformats.org/officeDocument/2006/bibliography" xmlns="http://schemas.openxmlformats.org/officeDocument/2006/bibliography" SelectedStyle="\APA.XSL" StyleName="APA"/>
</file>

<file path=customXml/item42.xml><?xml version="1.0" encoding="utf-8"?>
<b:Sources xmlns:b="http://schemas.openxmlformats.org/officeDocument/2006/bibliography" xmlns="http://schemas.openxmlformats.org/officeDocument/2006/bibliography" SelectedStyle="\APA.XSL" StyleName="APA"/>
</file>

<file path=customXml/item43.xml><?xml version="1.0" encoding="utf-8"?>
<b:Sources xmlns:b="http://schemas.openxmlformats.org/officeDocument/2006/bibliography" xmlns="http://schemas.openxmlformats.org/officeDocument/2006/bibliography" SelectedStyle="\APA.XSL" StyleName="APA"/>
</file>

<file path=customXml/item44.xml><?xml version="1.0" encoding="utf-8"?>
<b:Sources xmlns:b="http://schemas.openxmlformats.org/officeDocument/2006/bibliography" xmlns="http://schemas.openxmlformats.org/officeDocument/2006/bibliography" SelectedStyle="\APA.XSL" StyleName="APA"/>
</file>

<file path=customXml/item45.xml><?xml version="1.0" encoding="utf-8"?>
<b:Sources xmlns:b="http://schemas.openxmlformats.org/officeDocument/2006/bibliography" xmlns="http://schemas.openxmlformats.org/officeDocument/2006/bibliography" SelectedStyle="\APA.XSL" StyleName="APA"/>
</file>

<file path=customXml/item46.xml><?xml version="1.0" encoding="utf-8"?>
<b:Sources xmlns:b="http://schemas.openxmlformats.org/officeDocument/2006/bibliography" xmlns="http://schemas.openxmlformats.org/officeDocument/2006/bibliography" SelectedStyle="\APA.XSL" StyleName="APA"/>
</file>

<file path=customXml/item47.xml><?xml version="1.0" encoding="utf-8"?>
<b:Sources xmlns:b="http://schemas.openxmlformats.org/officeDocument/2006/bibliography" xmlns="http://schemas.openxmlformats.org/officeDocument/2006/bibliography" SelectedStyle="\APA.XSL" StyleName="APA"/>
</file>

<file path=customXml/item48.xml><?xml version="1.0" encoding="utf-8"?>
<b:Sources xmlns:b="http://schemas.openxmlformats.org/officeDocument/2006/bibliography" xmlns="http://schemas.openxmlformats.org/officeDocument/2006/bibliography" SelectedStyle="\APA.XSL" StyleName="APA"/>
</file>

<file path=customXml/item49.xml><?xml version="1.0" encoding="utf-8"?>
<b:Sources xmlns:b="http://schemas.openxmlformats.org/officeDocument/2006/bibliography" xmlns="http://schemas.openxmlformats.org/officeDocument/2006/bibliography" SelectedStyle="\APA.XSL" StyleName="APA"/>
</file>

<file path=customXml/item50.xml><?xml version="1.0" encoding="utf-8"?>
<b:Sources xmlns:b="http://schemas.openxmlformats.org/officeDocument/2006/bibliography" xmlns="http://schemas.openxmlformats.org/officeDocument/2006/bibliography" SelectedStyle="\APA.XSL" StyleName="APA"/>
</file>

<file path=customXml/item51.xml><?xml version="1.0" encoding="utf-8"?>
<b:Sources xmlns:b="http://schemas.openxmlformats.org/officeDocument/2006/bibliography" xmlns="http://schemas.openxmlformats.org/officeDocument/2006/bibliography" SelectedStyle="\APA.XSL" StyleName="APA"/>
</file>

<file path=customXml/item52.xml><?xml version="1.0" encoding="utf-8"?>
<b:Sources xmlns:b="http://schemas.openxmlformats.org/officeDocument/2006/bibliography" xmlns="http://schemas.openxmlformats.org/officeDocument/2006/bibliography" SelectedStyle="\APA.XSL" StyleName="APA"/>
</file>

<file path=customXml/item53.xml><?xml version="1.0" encoding="utf-8"?>
<b:Sources xmlns:b="http://schemas.openxmlformats.org/officeDocument/2006/bibliography" xmlns="http://schemas.openxmlformats.org/officeDocument/2006/bibliography" SelectedStyle="\APA.XSL" StyleName="APA"/>
</file>

<file path=customXml/item54.xml><?xml version="1.0" encoding="utf-8"?>
<b:Sources xmlns:b="http://schemas.openxmlformats.org/officeDocument/2006/bibliography" xmlns="http://schemas.openxmlformats.org/officeDocument/2006/bibliography" SelectedStyle="\APA.XSL" StyleName="APA"/>
</file>

<file path=customXml/item55.xml><?xml version="1.0" encoding="utf-8"?>
<b:Sources xmlns:b="http://schemas.openxmlformats.org/officeDocument/2006/bibliography" xmlns="http://schemas.openxmlformats.org/officeDocument/2006/bibliography" SelectedStyle="\APA.XSL" StyleName="APA"/>
</file>

<file path=customXml/item56.xml><?xml version="1.0" encoding="utf-8"?>
<b:Sources xmlns:b="http://schemas.openxmlformats.org/officeDocument/2006/bibliography" xmlns="http://schemas.openxmlformats.org/officeDocument/2006/bibliography" SelectedStyle="\APA.XSL" StyleName="APA"/>
</file>

<file path=customXml/item57.xml><?xml version="1.0" encoding="utf-8"?>
<b:Sources xmlns:b="http://schemas.openxmlformats.org/officeDocument/2006/bibliography" xmlns="http://schemas.openxmlformats.org/officeDocument/2006/bibliography" SelectedStyle="\APA.XSL" StyleName="APA"/>
</file>

<file path=customXml/item58.xml><?xml version="1.0" encoding="utf-8"?>
<b:Sources xmlns:b="http://schemas.openxmlformats.org/officeDocument/2006/bibliography" xmlns="http://schemas.openxmlformats.org/officeDocument/2006/bibliography" SelectedStyle="\APA.XSL" StyleName="APA"/>
</file>

<file path=customXml/item59.xml><?xml version="1.0" encoding="utf-8"?>
<b:Sources xmlns:b="http://schemas.openxmlformats.org/officeDocument/2006/bibliography" xmlns="http://schemas.openxmlformats.org/officeDocument/2006/bibliography" SelectedStyle="\APA.XSL" StyleName="APA"/>
</file>

<file path=customXml/item60.xml><?xml version="1.0" encoding="utf-8"?>
<b:Sources xmlns:b="http://schemas.openxmlformats.org/officeDocument/2006/bibliography" xmlns="http://schemas.openxmlformats.org/officeDocument/2006/bibliography" SelectedStyle="\APA.XSL" StyleName="APA"/>
</file>

<file path=customXml/item61.xml><?xml version="1.0" encoding="utf-8"?>
<b:Sources xmlns:b="http://schemas.openxmlformats.org/officeDocument/2006/bibliography" xmlns="http://schemas.openxmlformats.org/officeDocument/2006/bibliography" SelectedStyle="\APA.XSL" StyleName="APA"/>
</file>

<file path=customXml/item62.xml><?xml version="1.0" encoding="utf-8"?>
<b:Sources xmlns:b="http://schemas.openxmlformats.org/officeDocument/2006/bibliography" xmlns="http://schemas.openxmlformats.org/officeDocument/2006/bibliography" SelectedStyle="\APA.XSL" StyleName="APA"/>
</file>

<file path=customXml/item63.xml><?xml version="1.0" encoding="utf-8"?>
<b:Sources xmlns:b="http://schemas.openxmlformats.org/officeDocument/2006/bibliography" xmlns="http://schemas.openxmlformats.org/officeDocument/2006/bibliography" SelectedStyle="\APA.XSL" StyleName="APA"/>
</file>

<file path=customXml/item64.xml><?xml version="1.0" encoding="utf-8"?>
<b:Sources xmlns:b="http://schemas.openxmlformats.org/officeDocument/2006/bibliography" xmlns="http://schemas.openxmlformats.org/officeDocument/2006/bibliography" SelectedStyle="\APA.XSL" StyleName="APA"/>
</file>

<file path=customXml/item65.xml><?xml version="1.0" encoding="utf-8"?>
<b:Sources xmlns:b="http://schemas.openxmlformats.org/officeDocument/2006/bibliography" xmlns="http://schemas.openxmlformats.org/officeDocument/2006/bibliography" SelectedStyle="\APA.XSL" StyleName="APA"/>
</file>

<file path=customXml/item66.xml><?xml version="1.0" encoding="utf-8"?>
<b:Sources xmlns:b="http://schemas.openxmlformats.org/officeDocument/2006/bibliography" xmlns="http://schemas.openxmlformats.org/officeDocument/2006/bibliography" SelectedStyle="\APA.XSL" StyleName="APA"/>
</file>

<file path=customXml/item67.xml><?xml version="1.0" encoding="utf-8"?>
<b:Sources xmlns:b="http://schemas.openxmlformats.org/officeDocument/2006/bibliography" xmlns="http://schemas.openxmlformats.org/officeDocument/2006/bibliography" SelectedStyle="\APA.XSL" StyleName="APA"/>
</file>

<file path=customXml/item68.xml><?xml version="1.0" encoding="utf-8"?>
<b:Sources xmlns:b="http://schemas.openxmlformats.org/officeDocument/2006/bibliography" xmlns="http://schemas.openxmlformats.org/officeDocument/2006/bibliography" SelectedStyle="\APA.XSL" StyleName="APA"/>
</file>

<file path=customXml/item69.xml><?xml version="1.0" encoding="utf-8"?>
<b:Sources xmlns:b="http://schemas.openxmlformats.org/officeDocument/2006/bibliography" xmlns="http://schemas.openxmlformats.org/officeDocument/2006/bibliography" SelectedStyle="\APA.XSL" StyleName="APA"/>
</file>

<file path=customXml/item70.xml><?xml version="1.0" encoding="utf-8"?>
<b:Sources xmlns:b="http://schemas.openxmlformats.org/officeDocument/2006/bibliography" xmlns="http://schemas.openxmlformats.org/officeDocument/2006/bibliography" SelectedStyle="\APA.XSL" StyleName="APA"/>
</file>

<file path=customXml/item71.xml><?xml version="1.0" encoding="utf-8"?>
<b:Sources xmlns:b="http://schemas.openxmlformats.org/officeDocument/2006/bibliography" xmlns="http://schemas.openxmlformats.org/officeDocument/2006/bibliography" SelectedStyle="\APA.XSL" StyleName="APA"/>
</file>

<file path=customXml/item72.xml><?xml version="1.0" encoding="utf-8"?>
<b:Sources xmlns:b="http://schemas.openxmlformats.org/officeDocument/2006/bibliography" xmlns="http://schemas.openxmlformats.org/officeDocument/2006/bibliography" SelectedStyle="\APA.XSL" StyleName="APA"/>
</file>

<file path=customXml/item73.xml><?xml version="1.0" encoding="utf-8"?>
<b:Sources xmlns:b="http://schemas.openxmlformats.org/officeDocument/2006/bibliography" xmlns="http://schemas.openxmlformats.org/officeDocument/2006/bibliography" SelectedStyle="\APA.XSL" StyleName="APA"/>
</file>

<file path=customXml/item74.xml><?xml version="1.0" encoding="utf-8"?>
<b:Sources xmlns:b="http://schemas.openxmlformats.org/officeDocument/2006/bibliography" xmlns="http://schemas.openxmlformats.org/officeDocument/2006/bibliography" SelectedStyle="\APA.XSL" StyleName="APA"/>
</file>

<file path=customXml/item75.xml><?xml version="1.0" encoding="utf-8"?>
<b:Sources xmlns:b="http://schemas.openxmlformats.org/officeDocument/2006/bibliography" xmlns="http://schemas.openxmlformats.org/officeDocument/2006/bibliography" SelectedStyle="\APA.XSL" StyleName="APA"/>
</file>

<file path=customXml/item76.xml><?xml version="1.0" encoding="utf-8"?>
<b:Sources xmlns:b="http://schemas.openxmlformats.org/officeDocument/2006/bibliography" xmlns="http://schemas.openxmlformats.org/officeDocument/2006/bibliography" SelectedStyle="\APA.XSL" StyleName="APA"/>
</file>

<file path=customXml/item77.xml><?xml version="1.0" encoding="utf-8"?>
<b:Sources xmlns:b="http://schemas.openxmlformats.org/officeDocument/2006/bibliography" xmlns="http://schemas.openxmlformats.org/officeDocument/2006/bibliography" SelectedStyle="\APA.XSL" StyleName="APA"/>
</file>

<file path=customXml/item78.xml><?xml version="1.0" encoding="utf-8"?>
<b:Sources xmlns:b="http://schemas.openxmlformats.org/officeDocument/2006/bibliography" xmlns="http://schemas.openxmlformats.org/officeDocument/2006/bibliography" SelectedStyle="\APA.XSL" StyleName="APA"/>
</file>

<file path=customXml/item79.xml><?xml version="1.0" encoding="utf-8"?>
<b:Sources xmlns:b="http://schemas.openxmlformats.org/officeDocument/2006/bibliography" xmlns="http://schemas.openxmlformats.org/officeDocument/2006/bibliography" SelectedStyle="\APA.XSL" StyleName="APA"/>
</file>

<file path=customXml/item80.xml><?xml version="1.0" encoding="utf-8"?>
<b:Sources xmlns:b="http://schemas.openxmlformats.org/officeDocument/2006/bibliography" xmlns="http://schemas.openxmlformats.org/officeDocument/2006/bibliography" SelectedStyle="\APA.XSL" StyleName="APA"/>
</file>

<file path=customXml/item81.xml><?xml version="1.0" encoding="utf-8"?>
<b:Sources xmlns:b="http://schemas.openxmlformats.org/officeDocument/2006/bibliography" xmlns="http://schemas.openxmlformats.org/officeDocument/2006/bibliography" SelectedStyle="\APA.XSL" StyleName="APA"/>
</file>

<file path=customXml/item82.xml><?xml version="1.0" encoding="utf-8"?>
<b:Sources xmlns:b="http://schemas.openxmlformats.org/officeDocument/2006/bibliography" xmlns="http://schemas.openxmlformats.org/officeDocument/2006/bibliography" SelectedStyle="\APA.XSL" StyleName="APA"/>
</file>

<file path=customXml/item83.xml><?xml version="1.0" encoding="utf-8"?>
<b:Sources xmlns:b="http://schemas.openxmlformats.org/officeDocument/2006/bibliography" xmlns="http://schemas.openxmlformats.org/officeDocument/2006/bibliography" SelectedStyle="\APA.XSL" StyleName="APA"/>
</file>

<file path=customXml/item84.xml><?xml version="1.0" encoding="utf-8"?>
<b:Sources xmlns:b="http://schemas.openxmlformats.org/officeDocument/2006/bibliography" xmlns="http://schemas.openxmlformats.org/officeDocument/2006/bibliography" SelectedStyle="\APA.XSL" StyleName="APA"/>
</file>

<file path=customXml/item85.xml><?xml version="1.0" encoding="utf-8"?>
<b:Sources xmlns:b="http://schemas.openxmlformats.org/officeDocument/2006/bibliography" xmlns="http://schemas.openxmlformats.org/officeDocument/2006/bibliography" SelectedStyle="\APA.XSL" StyleName="APA"/>
</file>

<file path=customXml/item86.xml><?xml version="1.0" encoding="utf-8"?>
<b:Sources xmlns:b="http://schemas.openxmlformats.org/officeDocument/2006/bibliography" xmlns="http://schemas.openxmlformats.org/officeDocument/2006/bibliography" SelectedStyle="\APA.XSL" StyleName="APA"/>
</file>

<file path=customXml/item87.xml><?xml version="1.0" encoding="utf-8"?>
<b:Sources xmlns:b="http://schemas.openxmlformats.org/officeDocument/2006/bibliography" xmlns="http://schemas.openxmlformats.org/officeDocument/2006/bibliography" SelectedStyle="\APA.XSL" StyleName="APA"/>
</file>

<file path=customXml/item88.xml><?xml version="1.0" encoding="utf-8"?>
<b:Sources xmlns:b="http://schemas.openxmlformats.org/officeDocument/2006/bibliography" xmlns="http://schemas.openxmlformats.org/officeDocument/2006/bibliography" SelectedStyle="\APA.XSL" StyleName="APA"/>
</file>

<file path=customXml/item89.xml><?xml version="1.0" encoding="utf-8"?>
<b:Sources xmlns:b="http://schemas.openxmlformats.org/officeDocument/2006/bibliography" xmlns="http://schemas.openxmlformats.org/officeDocument/2006/bibliography" SelectedStyle="\APA.XSL" StyleName="APA"/>
</file>

<file path=customXml/item90.xml><?xml version="1.0" encoding="utf-8"?>
<b:Sources xmlns:b="http://schemas.openxmlformats.org/officeDocument/2006/bibliography" xmlns="http://schemas.openxmlformats.org/officeDocument/2006/bibliography" SelectedStyle="\APA.XSL" StyleName="APA"/>
</file>

<file path=customXml/item91.xml><?xml version="1.0" encoding="utf-8"?>
<b:Sources xmlns:b="http://schemas.openxmlformats.org/officeDocument/2006/bibliography" xmlns="http://schemas.openxmlformats.org/officeDocument/2006/bibliography" SelectedStyle="\APA.XSL" StyleName="APA"/>
</file>

<file path=customXml/item92.xml><?xml version="1.0" encoding="utf-8"?>
<b:Sources xmlns:b="http://schemas.openxmlformats.org/officeDocument/2006/bibliography" xmlns="http://schemas.openxmlformats.org/officeDocument/2006/bibliography" SelectedStyle="\APA.XSL" StyleName="APA"/>
</file>

<file path=customXml/item93.xml><?xml version="1.0" encoding="utf-8"?>
<b:Sources xmlns:b="http://schemas.openxmlformats.org/officeDocument/2006/bibliography" xmlns="http://schemas.openxmlformats.org/officeDocument/2006/bibliography" SelectedStyle="\APA.XSL" StyleName="APA"/>
</file>

<file path=customXml/item94.xml><?xml version="1.0" encoding="utf-8"?>
<b:Sources xmlns:b="http://schemas.openxmlformats.org/officeDocument/2006/bibliography" xmlns="http://schemas.openxmlformats.org/officeDocument/2006/bibliography" SelectedStyle="\APA.XSL" StyleName="APA"/>
</file>

<file path=customXml/item95.xml><?xml version="1.0" encoding="utf-8"?>
<b:Sources xmlns:b="http://schemas.openxmlformats.org/officeDocument/2006/bibliography" xmlns="http://schemas.openxmlformats.org/officeDocument/2006/bibliography" SelectedStyle="\APA.XSL" StyleName="APA"/>
</file>

<file path=customXml/item96.xml><?xml version="1.0" encoding="utf-8"?>
<b:Sources xmlns:b="http://schemas.openxmlformats.org/officeDocument/2006/bibliography" xmlns="http://schemas.openxmlformats.org/officeDocument/2006/bibliography" SelectedStyle="\APA.XSL" StyleName="APA"/>
</file>

<file path=customXml/item97.xml><?xml version="1.0" encoding="utf-8"?>
<b:Sources xmlns:b="http://schemas.openxmlformats.org/officeDocument/2006/bibliography" xmlns="http://schemas.openxmlformats.org/officeDocument/2006/bibliography" SelectedStyle="\APA.XSL" StyleName="APA"/>
</file>

<file path=customXml/item98.xml><?xml version="1.0" encoding="utf-8"?>
<b:Sources xmlns:b="http://schemas.openxmlformats.org/officeDocument/2006/bibliography" xmlns="http://schemas.openxmlformats.org/officeDocument/2006/bibliography" SelectedStyle="\APA.XSL" StyleName="APA"/>
</file>

<file path=customXml/item99.xml><?xml version="1.0" encoding="utf-8"?>
<b:Sources xmlns:b="http://schemas.openxmlformats.org/officeDocument/2006/bibliography" xmlns="http://schemas.openxmlformats.org/officeDocument/2006/bibliography" SelectedStyle="\APA.XSL" StyleName="APA"/>
</file>

<file path=customXml/item100.xml><?xml version="1.0" encoding="utf-8"?>
<b:Sources xmlns:b="http://schemas.openxmlformats.org/officeDocument/2006/bibliography" xmlns="http://schemas.openxmlformats.org/officeDocument/2006/bibliography" SelectedStyle="\APA.XSL" StyleName="APA"/>
</file>

<file path=customXml/item101.xml><?xml version="1.0" encoding="utf-8"?>
<b:Sources xmlns:b="http://schemas.openxmlformats.org/officeDocument/2006/bibliography" xmlns="http://schemas.openxmlformats.org/officeDocument/2006/bibliography" SelectedStyle="\APA.XSL" StyleName="APA"/>
</file>

<file path=customXml/item102.xml><?xml version="1.0" encoding="utf-8"?>
<b:Sources xmlns:b="http://schemas.openxmlformats.org/officeDocument/2006/bibliography" xmlns="http://schemas.openxmlformats.org/officeDocument/2006/bibliography" SelectedStyle="\APA.XSL" StyleName="APA"/>
</file>

<file path=customXml/item103.xml><?xml version="1.0" encoding="utf-8"?>
<b:Sources xmlns:b="http://schemas.openxmlformats.org/officeDocument/2006/bibliography" xmlns="http://schemas.openxmlformats.org/officeDocument/2006/bibliography" SelectedStyle="\APA.XSL" StyleName="APA"/>
</file>

<file path=customXml/item104.xml><?xml version="1.0" encoding="utf-8"?>
<b:Sources xmlns:b="http://schemas.openxmlformats.org/officeDocument/2006/bibliography" xmlns="http://schemas.openxmlformats.org/officeDocument/2006/bibliography" SelectedStyle="\APA.XSL" StyleName="APA"/>
</file>

<file path=customXml/item105.xml><?xml version="1.0" encoding="utf-8"?>
<b:Sources xmlns:b="http://schemas.openxmlformats.org/officeDocument/2006/bibliography" xmlns="http://schemas.openxmlformats.org/officeDocument/2006/bibliography" SelectedStyle="\APA.XSL" StyleName="APA"/>
</file>

<file path=customXml/item106.xml><?xml version="1.0" encoding="utf-8"?>
<b:Sources xmlns:b="http://schemas.openxmlformats.org/officeDocument/2006/bibliography" xmlns="http://schemas.openxmlformats.org/officeDocument/2006/bibliography" SelectedStyle="\APA.XSL" StyleName="APA"/>
</file>

<file path=customXml/item107.xml><?xml version="1.0" encoding="utf-8"?>
<b:Sources xmlns:b="http://schemas.openxmlformats.org/officeDocument/2006/bibliography" xmlns="http://schemas.openxmlformats.org/officeDocument/2006/bibliography" SelectedStyle="\APA.XSL" StyleName="APA"/>
</file>

<file path=customXml/item108.xml><?xml version="1.0" encoding="utf-8"?>
<b:Sources xmlns:b="http://schemas.openxmlformats.org/officeDocument/2006/bibliography" xmlns="http://schemas.openxmlformats.org/officeDocument/2006/bibliography" SelectedStyle="\APA.XSL" StyleName="APA"/>
</file>

<file path=customXml/itemProps1.xml><?xml version="1.0" encoding="utf-8"?>
<ds:datastoreItem xmlns:ds="http://schemas.openxmlformats.org/officeDocument/2006/customXml" ds:itemID="{94F8DB12-0FA5-B64A-9B27-EED2C3C621BA}">
  <ds:schemaRefs>
    <ds:schemaRef ds:uri="http://schemas.openxmlformats.org/officeDocument/2006/bibliography"/>
  </ds:schemaRefs>
</ds:datastoreItem>
</file>

<file path=customXml/itemProps2.xml><?xml version="1.0" encoding="utf-8"?>
<ds:datastoreItem xmlns:ds="http://schemas.openxmlformats.org/officeDocument/2006/customXml" ds:itemID="{EA332329-85B4-C149-835A-17774C43A7B3}">
  <ds:schemaRefs>
    <ds:schemaRef ds:uri="http://schemas.openxmlformats.org/officeDocument/2006/bibliography"/>
  </ds:schemaRefs>
</ds:datastoreItem>
</file>

<file path=customXml/itemProps3.xml><?xml version="1.0" encoding="utf-8"?>
<ds:datastoreItem xmlns:ds="http://schemas.openxmlformats.org/officeDocument/2006/customXml" ds:itemID="{E28BFCD6-51B8-D64D-8082-DA35CF4794E5}">
  <ds:schemaRefs>
    <ds:schemaRef ds:uri="http://schemas.openxmlformats.org/officeDocument/2006/bibliography"/>
  </ds:schemaRefs>
</ds:datastoreItem>
</file>

<file path=customXml/itemProps4.xml><?xml version="1.0" encoding="utf-8"?>
<ds:datastoreItem xmlns:ds="http://schemas.openxmlformats.org/officeDocument/2006/customXml" ds:itemID="{60A40FB0-EB14-4D83-82D6-B342D116DD14}">
  <ds:schemaRefs>
    <ds:schemaRef ds:uri="http://schemas.openxmlformats.org/officeDocument/2006/bibliography"/>
  </ds:schemaRefs>
</ds:datastoreItem>
</file>

<file path=customXml/itemProps5.xml><?xml version="1.0" encoding="utf-8"?>
<ds:datastoreItem xmlns:ds="http://schemas.openxmlformats.org/officeDocument/2006/customXml" ds:itemID="{60458B3B-F30C-FE49-A2C9-9B606FE11D51}">
  <ds:schemaRefs>
    <ds:schemaRef ds:uri="http://schemas.openxmlformats.org/officeDocument/2006/bibliography"/>
  </ds:schemaRefs>
</ds:datastoreItem>
</file>

<file path=customXml/itemProps6.xml><?xml version="1.0" encoding="utf-8"?>
<ds:datastoreItem xmlns:ds="http://schemas.openxmlformats.org/officeDocument/2006/customXml" ds:itemID="{64545A7F-27E3-2547-858A-040C0E16483A}">
  <ds:schemaRefs>
    <ds:schemaRef ds:uri="http://schemas.openxmlformats.org/officeDocument/2006/bibliography"/>
  </ds:schemaRefs>
</ds:datastoreItem>
</file>

<file path=customXml/itemProps7.xml><?xml version="1.0" encoding="utf-8"?>
<ds:datastoreItem xmlns:ds="http://schemas.openxmlformats.org/officeDocument/2006/customXml" ds:itemID="{F5FF51F6-5D01-D644-86E7-EAB25F95F6E6}">
  <ds:schemaRefs>
    <ds:schemaRef ds:uri="http://schemas.openxmlformats.org/officeDocument/2006/bibliography"/>
  </ds:schemaRefs>
</ds:datastoreItem>
</file>

<file path=customXml/itemProps8.xml><?xml version="1.0" encoding="utf-8"?>
<ds:datastoreItem xmlns:ds="http://schemas.openxmlformats.org/officeDocument/2006/customXml" ds:itemID="{25E44FB1-9091-41C8-8293-CB20C8416884}">
  <ds:schemaRefs>
    <ds:schemaRef ds:uri="http://schemas.openxmlformats.org/officeDocument/2006/bibliography"/>
  </ds:schemaRefs>
</ds:datastoreItem>
</file>

<file path=customXml/itemProps9.xml><?xml version="1.0" encoding="utf-8"?>
<ds:datastoreItem xmlns:ds="http://schemas.openxmlformats.org/officeDocument/2006/customXml" ds:itemID="{922DA494-972F-154C-B2AB-ACCA1B837B9B}">
  <ds:schemaRefs>
    <ds:schemaRef ds:uri="http://schemas.openxmlformats.org/officeDocument/2006/bibliography"/>
  </ds:schemaRefs>
</ds:datastoreItem>
</file>

<file path=customXml/itemProps10.xml><?xml version="1.0" encoding="utf-8"?>
<ds:datastoreItem xmlns:ds="http://schemas.openxmlformats.org/officeDocument/2006/customXml" ds:itemID="{052707CA-54CF-5D4D-8835-7E6EFBD48451}">
  <ds:schemaRefs>
    <ds:schemaRef ds:uri="http://schemas.openxmlformats.org/officeDocument/2006/bibliography"/>
  </ds:schemaRefs>
</ds:datastoreItem>
</file>

<file path=customXml/itemProps11.xml><?xml version="1.0" encoding="utf-8"?>
<ds:datastoreItem xmlns:ds="http://schemas.openxmlformats.org/officeDocument/2006/customXml" ds:itemID="{DB01AEF7-6AB9-4664-90F1-A0520BA4001F}">
  <ds:schemaRefs>
    <ds:schemaRef ds:uri="http://schemas.openxmlformats.org/officeDocument/2006/bibliography"/>
  </ds:schemaRefs>
</ds:datastoreItem>
</file>

<file path=customXml/itemProps12.xml><?xml version="1.0" encoding="utf-8"?>
<ds:datastoreItem xmlns:ds="http://schemas.openxmlformats.org/officeDocument/2006/customXml" ds:itemID="{BDC470B8-108D-0844-9A37-E93CD7F3AB96}">
  <ds:schemaRefs>
    <ds:schemaRef ds:uri="http://schemas.openxmlformats.org/officeDocument/2006/bibliography"/>
  </ds:schemaRefs>
</ds:datastoreItem>
</file>

<file path=customXml/itemProps13.xml><?xml version="1.0" encoding="utf-8"?>
<ds:datastoreItem xmlns:ds="http://schemas.openxmlformats.org/officeDocument/2006/customXml" ds:itemID="{A8070879-E006-A047-9A9B-2D1A04C0D061}">
  <ds:schemaRefs>
    <ds:schemaRef ds:uri="http://schemas.openxmlformats.org/officeDocument/2006/bibliography"/>
  </ds:schemaRefs>
</ds:datastoreItem>
</file>

<file path=customXml/itemProps14.xml><?xml version="1.0" encoding="utf-8"?>
<ds:datastoreItem xmlns:ds="http://schemas.openxmlformats.org/officeDocument/2006/customXml" ds:itemID="{0B17CBB8-6FC9-8D47-93C6-7DCE098F139A}">
  <ds:schemaRefs>
    <ds:schemaRef ds:uri="http://schemas.openxmlformats.org/officeDocument/2006/bibliography"/>
  </ds:schemaRefs>
</ds:datastoreItem>
</file>

<file path=customXml/itemProps15.xml><?xml version="1.0" encoding="utf-8"?>
<ds:datastoreItem xmlns:ds="http://schemas.openxmlformats.org/officeDocument/2006/customXml" ds:itemID="{226B6AF6-A111-FF4A-B4A5-F6382E28D2C7}">
  <ds:schemaRefs>
    <ds:schemaRef ds:uri="http://schemas.openxmlformats.org/officeDocument/2006/bibliography"/>
  </ds:schemaRefs>
</ds:datastoreItem>
</file>

<file path=customXml/itemProps16.xml><?xml version="1.0" encoding="utf-8"?>
<ds:datastoreItem xmlns:ds="http://schemas.openxmlformats.org/officeDocument/2006/customXml" ds:itemID="{D3462ECB-29CC-2B45-8831-695CBDA043D7}">
  <ds:schemaRefs>
    <ds:schemaRef ds:uri="http://schemas.openxmlformats.org/officeDocument/2006/bibliography"/>
  </ds:schemaRefs>
</ds:datastoreItem>
</file>

<file path=customXml/itemProps17.xml><?xml version="1.0" encoding="utf-8"?>
<ds:datastoreItem xmlns:ds="http://schemas.openxmlformats.org/officeDocument/2006/customXml" ds:itemID="{E652367D-8531-6D4F-A87C-C73013BACAD8}">
  <ds:schemaRefs>
    <ds:schemaRef ds:uri="http://schemas.openxmlformats.org/officeDocument/2006/bibliography"/>
  </ds:schemaRefs>
</ds:datastoreItem>
</file>

<file path=customXml/itemProps18.xml><?xml version="1.0" encoding="utf-8"?>
<ds:datastoreItem xmlns:ds="http://schemas.openxmlformats.org/officeDocument/2006/customXml" ds:itemID="{39C15D9A-832D-A041-A3ED-A6C760FB9855}">
  <ds:schemaRefs>
    <ds:schemaRef ds:uri="http://schemas.openxmlformats.org/officeDocument/2006/bibliography"/>
  </ds:schemaRefs>
</ds:datastoreItem>
</file>

<file path=customXml/itemProps19.xml><?xml version="1.0" encoding="utf-8"?>
<ds:datastoreItem xmlns:ds="http://schemas.openxmlformats.org/officeDocument/2006/customXml" ds:itemID="{4B533F69-1253-B549-ACA8-4AF70A3D382D}">
  <ds:schemaRefs>
    <ds:schemaRef ds:uri="http://schemas.openxmlformats.org/officeDocument/2006/bibliography"/>
  </ds:schemaRefs>
</ds:datastoreItem>
</file>

<file path=customXml/itemProps20.xml><?xml version="1.0" encoding="utf-8"?>
<ds:datastoreItem xmlns:ds="http://schemas.openxmlformats.org/officeDocument/2006/customXml" ds:itemID="{74184EDD-0B26-4B0C-9F1E-0591DEBED307}">
  <ds:schemaRefs>
    <ds:schemaRef ds:uri="http://schemas.openxmlformats.org/officeDocument/2006/bibliography"/>
  </ds:schemaRefs>
</ds:datastoreItem>
</file>

<file path=customXml/itemProps21.xml><?xml version="1.0" encoding="utf-8"?>
<ds:datastoreItem xmlns:ds="http://schemas.openxmlformats.org/officeDocument/2006/customXml" ds:itemID="{132B9FC7-D434-914B-AC24-E9013881E7EB}">
  <ds:schemaRefs>
    <ds:schemaRef ds:uri="http://schemas.openxmlformats.org/officeDocument/2006/bibliography"/>
  </ds:schemaRefs>
</ds:datastoreItem>
</file>

<file path=customXml/itemProps22.xml><?xml version="1.0" encoding="utf-8"?>
<ds:datastoreItem xmlns:ds="http://schemas.openxmlformats.org/officeDocument/2006/customXml" ds:itemID="{C313A33E-0F74-4344-A47D-C4D4EFD116D8}">
  <ds:schemaRefs>
    <ds:schemaRef ds:uri="http://schemas.openxmlformats.org/officeDocument/2006/bibliography"/>
  </ds:schemaRefs>
</ds:datastoreItem>
</file>

<file path=customXml/itemProps23.xml><?xml version="1.0" encoding="utf-8"?>
<ds:datastoreItem xmlns:ds="http://schemas.openxmlformats.org/officeDocument/2006/customXml" ds:itemID="{2272AA71-45A7-4347-A4D9-C60A128EA943}">
  <ds:schemaRefs>
    <ds:schemaRef ds:uri="http://schemas.openxmlformats.org/officeDocument/2006/bibliography"/>
  </ds:schemaRefs>
</ds:datastoreItem>
</file>

<file path=customXml/itemProps24.xml><?xml version="1.0" encoding="utf-8"?>
<ds:datastoreItem xmlns:ds="http://schemas.openxmlformats.org/officeDocument/2006/customXml" ds:itemID="{EB576895-0B39-7842-9238-28EADE505CEA}">
  <ds:schemaRefs>
    <ds:schemaRef ds:uri="http://schemas.openxmlformats.org/officeDocument/2006/bibliography"/>
  </ds:schemaRefs>
</ds:datastoreItem>
</file>

<file path=customXml/itemProps25.xml><?xml version="1.0" encoding="utf-8"?>
<ds:datastoreItem xmlns:ds="http://schemas.openxmlformats.org/officeDocument/2006/customXml" ds:itemID="{C04F14F1-196D-9D4A-BBC0-94485D0F749C}">
  <ds:schemaRefs>
    <ds:schemaRef ds:uri="http://schemas.openxmlformats.org/officeDocument/2006/bibliography"/>
  </ds:schemaRefs>
</ds:datastoreItem>
</file>

<file path=customXml/itemProps26.xml><?xml version="1.0" encoding="utf-8"?>
<ds:datastoreItem xmlns:ds="http://schemas.openxmlformats.org/officeDocument/2006/customXml" ds:itemID="{0B8FD7AD-A765-514D-BECB-D4439FD6615E}">
  <ds:schemaRefs>
    <ds:schemaRef ds:uri="http://schemas.openxmlformats.org/officeDocument/2006/bibliography"/>
  </ds:schemaRefs>
</ds:datastoreItem>
</file>

<file path=customXml/itemProps27.xml><?xml version="1.0" encoding="utf-8"?>
<ds:datastoreItem xmlns:ds="http://schemas.openxmlformats.org/officeDocument/2006/customXml" ds:itemID="{930F9FDD-6D1A-40A4-B1F6-9ACA7CB57E64}">
  <ds:schemaRefs>
    <ds:schemaRef ds:uri="http://schemas.openxmlformats.org/officeDocument/2006/bibliography"/>
  </ds:schemaRefs>
</ds:datastoreItem>
</file>

<file path=customXml/itemProps28.xml><?xml version="1.0" encoding="utf-8"?>
<ds:datastoreItem xmlns:ds="http://schemas.openxmlformats.org/officeDocument/2006/customXml" ds:itemID="{F5959628-5D01-40F7-8FA5-D867B6C8D243}">
  <ds:schemaRefs>
    <ds:schemaRef ds:uri="http://schemas.openxmlformats.org/officeDocument/2006/bibliography"/>
  </ds:schemaRefs>
</ds:datastoreItem>
</file>

<file path=customXml/itemProps29.xml><?xml version="1.0" encoding="utf-8"?>
<ds:datastoreItem xmlns:ds="http://schemas.openxmlformats.org/officeDocument/2006/customXml" ds:itemID="{AE947270-6AB2-FF4E-92A5-C3DDD05B6C75}">
  <ds:schemaRefs>
    <ds:schemaRef ds:uri="http://schemas.openxmlformats.org/officeDocument/2006/bibliography"/>
  </ds:schemaRefs>
</ds:datastoreItem>
</file>

<file path=customXml/itemProps30.xml><?xml version="1.0" encoding="utf-8"?>
<ds:datastoreItem xmlns:ds="http://schemas.openxmlformats.org/officeDocument/2006/customXml" ds:itemID="{B2EFF681-A553-4C45-9EAC-6D57544FADA4}">
  <ds:schemaRefs>
    <ds:schemaRef ds:uri="http://schemas.openxmlformats.org/officeDocument/2006/bibliography"/>
  </ds:schemaRefs>
</ds:datastoreItem>
</file>

<file path=customXml/itemProps31.xml><?xml version="1.0" encoding="utf-8"?>
<ds:datastoreItem xmlns:ds="http://schemas.openxmlformats.org/officeDocument/2006/customXml" ds:itemID="{13D9E006-4FCB-7E41-8A1B-06988D58A2CB}">
  <ds:schemaRefs>
    <ds:schemaRef ds:uri="http://schemas.openxmlformats.org/officeDocument/2006/bibliography"/>
  </ds:schemaRefs>
</ds:datastoreItem>
</file>

<file path=customXml/itemProps32.xml><?xml version="1.0" encoding="utf-8"?>
<ds:datastoreItem xmlns:ds="http://schemas.openxmlformats.org/officeDocument/2006/customXml" ds:itemID="{8D848839-5259-BD49-8190-1CBE4539AEF4}">
  <ds:schemaRefs>
    <ds:schemaRef ds:uri="http://schemas.openxmlformats.org/officeDocument/2006/bibliography"/>
  </ds:schemaRefs>
</ds:datastoreItem>
</file>

<file path=customXml/itemProps33.xml><?xml version="1.0" encoding="utf-8"?>
<ds:datastoreItem xmlns:ds="http://schemas.openxmlformats.org/officeDocument/2006/customXml" ds:itemID="{8180156A-DE0D-5A42-8607-19FE07544DC0}">
  <ds:schemaRefs>
    <ds:schemaRef ds:uri="http://schemas.openxmlformats.org/officeDocument/2006/bibliography"/>
  </ds:schemaRefs>
</ds:datastoreItem>
</file>

<file path=customXml/itemProps34.xml><?xml version="1.0" encoding="utf-8"?>
<ds:datastoreItem xmlns:ds="http://schemas.openxmlformats.org/officeDocument/2006/customXml" ds:itemID="{BE568C4E-5E5B-2043-BE80-F415BB0B1367}">
  <ds:schemaRefs>
    <ds:schemaRef ds:uri="http://schemas.openxmlformats.org/officeDocument/2006/bibliography"/>
  </ds:schemaRefs>
</ds:datastoreItem>
</file>

<file path=customXml/itemProps35.xml><?xml version="1.0" encoding="utf-8"?>
<ds:datastoreItem xmlns:ds="http://schemas.openxmlformats.org/officeDocument/2006/customXml" ds:itemID="{B8450C2D-38BD-1447-BC72-7BE071C81B22}">
  <ds:schemaRefs>
    <ds:schemaRef ds:uri="http://schemas.openxmlformats.org/officeDocument/2006/bibliography"/>
  </ds:schemaRefs>
</ds:datastoreItem>
</file>

<file path=customXml/itemProps36.xml><?xml version="1.0" encoding="utf-8"?>
<ds:datastoreItem xmlns:ds="http://schemas.openxmlformats.org/officeDocument/2006/customXml" ds:itemID="{3384EE22-E0A3-204A-937A-E6C2DDA3C75D}">
  <ds:schemaRefs>
    <ds:schemaRef ds:uri="http://schemas.openxmlformats.org/officeDocument/2006/bibliography"/>
  </ds:schemaRefs>
</ds:datastoreItem>
</file>

<file path=customXml/itemProps37.xml><?xml version="1.0" encoding="utf-8"?>
<ds:datastoreItem xmlns:ds="http://schemas.openxmlformats.org/officeDocument/2006/customXml" ds:itemID="{BCBA84CC-37D4-2748-9906-10B52D09EC6B}">
  <ds:schemaRefs>
    <ds:schemaRef ds:uri="http://schemas.openxmlformats.org/officeDocument/2006/bibliography"/>
  </ds:schemaRefs>
</ds:datastoreItem>
</file>

<file path=customXml/itemProps38.xml><?xml version="1.0" encoding="utf-8"?>
<ds:datastoreItem xmlns:ds="http://schemas.openxmlformats.org/officeDocument/2006/customXml" ds:itemID="{B1129BE5-54F4-414C-AA15-22EEDB5F7F5D}">
  <ds:schemaRefs>
    <ds:schemaRef ds:uri="http://schemas.openxmlformats.org/officeDocument/2006/bibliography"/>
  </ds:schemaRefs>
</ds:datastoreItem>
</file>

<file path=customXml/itemProps39.xml><?xml version="1.0" encoding="utf-8"?>
<ds:datastoreItem xmlns:ds="http://schemas.openxmlformats.org/officeDocument/2006/customXml" ds:itemID="{B23C24BD-0AD5-7B47-8022-2B47228D1295}">
  <ds:schemaRefs>
    <ds:schemaRef ds:uri="http://schemas.openxmlformats.org/officeDocument/2006/bibliography"/>
  </ds:schemaRefs>
</ds:datastoreItem>
</file>

<file path=customXml/itemProps40.xml><?xml version="1.0" encoding="utf-8"?>
<ds:datastoreItem xmlns:ds="http://schemas.openxmlformats.org/officeDocument/2006/customXml" ds:itemID="{AE63C3F5-E293-4149-9D02-7A351D5D84F4}">
  <ds:schemaRefs>
    <ds:schemaRef ds:uri="http://schemas.openxmlformats.org/officeDocument/2006/bibliography"/>
  </ds:schemaRefs>
</ds:datastoreItem>
</file>

<file path=customXml/itemProps41.xml><?xml version="1.0" encoding="utf-8"?>
<ds:datastoreItem xmlns:ds="http://schemas.openxmlformats.org/officeDocument/2006/customXml" ds:itemID="{17E20F56-3851-144D-B8D0-5CC0A7C668C2}">
  <ds:schemaRefs>
    <ds:schemaRef ds:uri="http://schemas.openxmlformats.org/officeDocument/2006/bibliography"/>
  </ds:schemaRefs>
</ds:datastoreItem>
</file>

<file path=customXml/itemProps42.xml><?xml version="1.0" encoding="utf-8"?>
<ds:datastoreItem xmlns:ds="http://schemas.openxmlformats.org/officeDocument/2006/customXml" ds:itemID="{96167557-5672-4A4A-B603-388482A43436}">
  <ds:schemaRefs>
    <ds:schemaRef ds:uri="http://schemas.openxmlformats.org/officeDocument/2006/bibliography"/>
  </ds:schemaRefs>
</ds:datastoreItem>
</file>

<file path=customXml/itemProps43.xml><?xml version="1.0" encoding="utf-8"?>
<ds:datastoreItem xmlns:ds="http://schemas.openxmlformats.org/officeDocument/2006/customXml" ds:itemID="{405AE681-AC2A-488B-B310-5581811D9E67}">
  <ds:schemaRefs>
    <ds:schemaRef ds:uri="http://schemas.openxmlformats.org/officeDocument/2006/bibliography"/>
  </ds:schemaRefs>
</ds:datastoreItem>
</file>

<file path=customXml/itemProps44.xml><?xml version="1.0" encoding="utf-8"?>
<ds:datastoreItem xmlns:ds="http://schemas.openxmlformats.org/officeDocument/2006/customXml" ds:itemID="{CB53F0B0-57AD-7040-AA57-50C3E2EAE473}">
  <ds:schemaRefs>
    <ds:schemaRef ds:uri="http://schemas.openxmlformats.org/officeDocument/2006/bibliography"/>
  </ds:schemaRefs>
</ds:datastoreItem>
</file>

<file path=customXml/itemProps45.xml><?xml version="1.0" encoding="utf-8"?>
<ds:datastoreItem xmlns:ds="http://schemas.openxmlformats.org/officeDocument/2006/customXml" ds:itemID="{5BC8CFC1-C23F-4AA1-B65A-EEED3293D901}">
  <ds:schemaRefs>
    <ds:schemaRef ds:uri="http://schemas.openxmlformats.org/officeDocument/2006/bibliography"/>
  </ds:schemaRefs>
</ds:datastoreItem>
</file>

<file path=customXml/itemProps46.xml><?xml version="1.0" encoding="utf-8"?>
<ds:datastoreItem xmlns:ds="http://schemas.openxmlformats.org/officeDocument/2006/customXml" ds:itemID="{B77C95E6-86E7-2F48-89D6-0B6A6A0D54FB}">
  <ds:schemaRefs>
    <ds:schemaRef ds:uri="http://schemas.openxmlformats.org/officeDocument/2006/bibliography"/>
  </ds:schemaRefs>
</ds:datastoreItem>
</file>

<file path=customXml/itemProps47.xml><?xml version="1.0" encoding="utf-8"?>
<ds:datastoreItem xmlns:ds="http://schemas.openxmlformats.org/officeDocument/2006/customXml" ds:itemID="{3F0D1EC7-8A1B-B947-A330-544643748C1C}">
  <ds:schemaRefs>
    <ds:schemaRef ds:uri="http://schemas.openxmlformats.org/officeDocument/2006/bibliography"/>
  </ds:schemaRefs>
</ds:datastoreItem>
</file>

<file path=customXml/itemProps48.xml><?xml version="1.0" encoding="utf-8"?>
<ds:datastoreItem xmlns:ds="http://schemas.openxmlformats.org/officeDocument/2006/customXml" ds:itemID="{032BD814-7807-3C4C-8943-B647EC1C4F7D}">
  <ds:schemaRefs>
    <ds:schemaRef ds:uri="http://schemas.openxmlformats.org/officeDocument/2006/bibliography"/>
  </ds:schemaRefs>
</ds:datastoreItem>
</file>

<file path=customXml/itemProps49.xml><?xml version="1.0" encoding="utf-8"?>
<ds:datastoreItem xmlns:ds="http://schemas.openxmlformats.org/officeDocument/2006/customXml" ds:itemID="{15E8C9D6-41D9-5B43-B9AE-4BCCF5FE2C5B}">
  <ds:schemaRefs>
    <ds:schemaRef ds:uri="http://schemas.openxmlformats.org/officeDocument/2006/bibliography"/>
  </ds:schemaRefs>
</ds:datastoreItem>
</file>

<file path=customXml/itemProps50.xml><?xml version="1.0" encoding="utf-8"?>
<ds:datastoreItem xmlns:ds="http://schemas.openxmlformats.org/officeDocument/2006/customXml" ds:itemID="{EFE74205-3E2E-4FD9-A74B-FFC7BA0BA517}">
  <ds:schemaRefs>
    <ds:schemaRef ds:uri="http://schemas.openxmlformats.org/officeDocument/2006/bibliography"/>
  </ds:schemaRefs>
</ds:datastoreItem>
</file>

<file path=customXml/itemProps51.xml><?xml version="1.0" encoding="utf-8"?>
<ds:datastoreItem xmlns:ds="http://schemas.openxmlformats.org/officeDocument/2006/customXml" ds:itemID="{C0CB8D7C-F82D-C74C-AF60-0A89AFD422E9}">
  <ds:schemaRefs>
    <ds:schemaRef ds:uri="http://schemas.openxmlformats.org/officeDocument/2006/bibliography"/>
  </ds:schemaRefs>
</ds:datastoreItem>
</file>

<file path=customXml/itemProps52.xml><?xml version="1.0" encoding="utf-8"?>
<ds:datastoreItem xmlns:ds="http://schemas.openxmlformats.org/officeDocument/2006/customXml" ds:itemID="{AD217E1F-BFEC-7E4C-A26D-8A95620AEB99}">
  <ds:schemaRefs>
    <ds:schemaRef ds:uri="http://schemas.openxmlformats.org/officeDocument/2006/bibliography"/>
  </ds:schemaRefs>
</ds:datastoreItem>
</file>

<file path=customXml/itemProps53.xml><?xml version="1.0" encoding="utf-8"?>
<ds:datastoreItem xmlns:ds="http://schemas.openxmlformats.org/officeDocument/2006/customXml" ds:itemID="{C1DAF5B1-F258-3C4E-9B10-F9ECA4AAF30B}">
  <ds:schemaRefs>
    <ds:schemaRef ds:uri="http://schemas.openxmlformats.org/officeDocument/2006/bibliography"/>
  </ds:schemaRefs>
</ds:datastoreItem>
</file>

<file path=customXml/itemProps54.xml><?xml version="1.0" encoding="utf-8"?>
<ds:datastoreItem xmlns:ds="http://schemas.openxmlformats.org/officeDocument/2006/customXml" ds:itemID="{CDD8A59F-A278-3443-BEE6-5DFD1C92E299}">
  <ds:schemaRefs>
    <ds:schemaRef ds:uri="http://schemas.openxmlformats.org/officeDocument/2006/bibliography"/>
  </ds:schemaRefs>
</ds:datastoreItem>
</file>

<file path=customXml/itemProps55.xml><?xml version="1.0" encoding="utf-8"?>
<ds:datastoreItem xmlns:ds="http://schemas.openxmlformats.org/officeDocument/2006/customXml" ds:itemID="{AD7C7DAD-D45E-F44B-B942-6EABF071BAEB}">
  <ds:schemaRefs>
    <ds:schemaRef ds:uri="http://schemas.openxmlformats.org/officeDocument/2006/bibliography"/>
  </ds:schemaRefs>
</ds:datastoreItem>
</file>

<file path=customXml/itemProps56.xml><?xml version="1.0" encoding="utf-8"?>
<ds:datastoreItem xmlns:ds="http://schemas.openxmlformats.org/officeDocument/2006/customXml" ds:itemID="{FC0218DD-34CB-F648-B8DB-0881F6147C89}">
  <ds:schemaRefs>
    <ds:schemaRef ds:uri="http://schemas.openxmlformats.org/officeDocument/2006/bibliography"/>
  </ds:schemaRefs>
</ds:datastoreItem>
</file>

<file path=customXml/itemProps57.xml><?xml version="1.0" encoding="utf-8"?>
<ds:datastoreItem xmlns:ds="http://schemas.openxmlformats.org/officeDocument/2006/customXml" ds:itemID="{CB5AC52B-19E7-F446-B491-E78295BAF268}">
  <ds:schemaRefs>
    <ds:schemaRef ds:uri="http://schemas.openxmlformats.org/officeDocument/2006/bibliography"/>
  </ds:schemaRefs>
</ds:datastoreItem>
</file>

<file path=customXml/itemProps58.xml><?xml version="1.0" encoding="utf-8"?>
<ds:datastoreItem xmlns:ds="http://schemas.openxmlformats.org/officeDocument/2006/customXml" ds:itemID="{2DB65CEC-A018-0442-BF34-02FC4E80B14A}">
  <ds:schemaRefs>
    <ds:schemaRef ds:uri="http://schemas.openxmlformats.org/officeDocument/2006/bibliography"/>
  </ds:schemaRefs>
</ds:datastoreItem>
</file>

<file path=customXml/itemProps59.xml><?xml version="1.0" encoding="utf-8"?>
<ds:datastoreItem xmlns:ds="http://schemas.openxmlformats.org/officeDocument/2006/customXml" ds:itemID="{CB539EC9-2618-48E3-B6A5-34FCB46EFFDF}">
  <ds:schemaRefs>
    <ds:schemaRef ds:uri="http://schemas.openxmlformats.org/officeDocument/2006/bibliography"/>
  </ds:schemaRefs>
</ds:datastoreItem>
</file>

<file path=customXml/itemProps60.xml><?xml version="1.0" encoding="utf-8"?>
<ds:datastoreItem xmlns:ds="http://schemas.openxmlformats.org/officeDocument/2006/customXml" ds:itemID="{B9EE50C3-0784-D54A-B4EF-F0E9A63B9328}">
  <ds:schemaRefs>
    <ds:schemaRef ds:uri="http://schemas.openxmlformats.org/officeDocument/2006/bibliography"/>
  </ds:schemaRefs>
</ds:datastoreItem>
</file>

<file path=customXml/itemProps61.xml><?xml version="1.0" encoding="utf-8"?>
<ds:datastoreItem xmlns:ds="http://schemas.openxmlformats.org/officeDocument/2006/customXml" ds:itemID="{F31B68A3-DFC2-8A40-A011-30CA3A42B6F5}">
  <ds:schemaRefs>
    <ds:schemaRef ds:uri="http://schemas.openxmlformats.org/officeDocument/2006/bibliography"/>
  </ds:schemaRefs>
</ds:datastoreItem>
</file>

<file path=customXml/itemProps62.xml><?xml version="1.0" encoding="utf-8"?>
<ds:datastoreItem xmlns:ds="http://schemas.openxmlformats.org/officeDocument/2006/customXml" ds:itemID="{8A5AC044-9610-7F42-8C22-180BEDC26F41}">
  <ds:schemaRefs>
    <ds:schemaRef ds:uri="http://schemas.openxmlformats.org/officeDocument/2006/bibliography"/>
  </ds:schemaRefs>
</ds:datastoreItem>
</file>

<file path=customXml/itemProps63.xml><?xml version="1.0" encoding="utf-8"?>
<ds:datastoreItem xmlns:ds="http://schemas.openxmlformats.org/officeDocument/2006/customXml" ds:itemID="{B64B55DB-9C0E-4DB1-A335-D0EA2A62447B}">
  <ds:schemaRefs>
    <ds:schemaRef ds:uri="http://schemas.openxmlformats.org/officeDocument/2006/bibliography"/>
  </ds:schemaRefs>
</ds:datastoreItem>
</file>

<file path=customXml/itemProps64.xml><?xml version="1.0" encoding="utf-8"?>
<ds:datastoreItem xmlns:ds="http://schemas.openxmlformats.org/officeDocument/2006/customXml" ds:itemID="{BA27BFA6-5464-4A12-AF50-3DE6A3E705E2}">
  <ds:schemaRefs>
    <ds:schemaRef ds:uri="http://schemas.openxmlformats.org/officeDocument/2006/bibliography"/>
  </ds:schemaRefs>
</ds:datastoreItem>
</file>

<file path=customXml/itemProps65.xml><?xml version="1.0" encoding="utf-8"?>
<ds:datastoreItem xmlns:ds="http://schemas.openxmlformats.org/officeDocument/2006/customXml" ds:itemID="{25E82C5A-EBEA-354C-9D8C-D303BC6F1106}">
  <ds:schemaRefs>
    <ds:schemaRef ds:uri="http://schemas.openxmlformats.org/officeDocument/2006/bibliography"/>
  </ds:schemaRefs>
</ds:datastoreItem>
</file>

<file path=customXml/itemProps66.xml><?xml version="1.0" encoding="utf-8"?>
<ds:datastoreItem xmlns:ds="http://schemas.openxmlformats.org/officeDocument/2006/customXml" ds:itemID="{5B1465B3-2E49-E841-955D-117EB1F3BB6E}">
  <ds:schemaRefs>
    <ds:schemaRef ds:uri="http://schemas.openxmlformats.org/officeDocument/2006/bibliography"/>
  </ds:schemaRefs>
</ds:datastoreItem>
</file>

<file path=customXml/itemProps67.xml><?xml version="1.0" encoding="utf-8"?>
<ds:datastoreItem xmlns:ds="http://schemas.openxmlformats.org/officeDocument/2006/customXml" ds:itemID="{D94929C4-51DE-C74E-842A-ACE1743B8848}">
  <ds:schemaRefs>
    <ds:schemaRef ds:uri="http://schemas.openxmlformats.org/officeDocument/2006/bibliography"/>
  </ds:schemaRefs>
</ds:datastoreItem>
</file>

<file path=customXml/itemProps68.xml><?xml version="1.0" encoding="utf-8"?>
<ds:datastoreItem xmlns:ds="http://schemas.openxmlformats.org/officeDocument/2006/customXml" ds:itemID="{3ABB7743-29AD-6B4C-8A64-7351644E110D}">
  <ds:schemaRefs>
    <ds:schemaRef ds:uri="http://schemas.openxmlformats.org/officeDocument/2006/bibliography"/>
  </ds:schemaRefs>
</ds:datastoreItem>
</file>

<file path=customXml/itemProps69.xml><?xml version="1.0" encoding="utf-8"?>
<ds:datastoreItem xmlns:ds="http://schemas.openxmlformats.org/officeDocument/2006/customXml" ds:itemID="{45DE5E63-9BEC-174F-9DBC-B9AD9EF63AFF}">
  <ds:schemaRefs>
    <ds:schemaRef ds:uri="http://schemas.openxmlformats.org/officeDocument/2006/bibliography"/>
  </ds:schemaRefs>
</ds:datastoreItem>
</file>

<file path=customXml/itemProps70.xml><?xml version="1.0" encoding="utf-8"?>
<ds:datastoreItem xmlns:ds="http://schemas.openxmlformats.org/officeDocument/2006/customXml" ds:itemID="{2A1643B5-1EBE-480F-89DF-3682B5E5B5AB}">
  <ds:schemaRefs>
    <ds:schemaRef ds:uri="http://schemas.openxmlformats.org/officeDocument/2006/bibliography"/>
  </ds:schemaRefs>
</ds:datastoreItem>
</file>

<file path=customXml/itemProps71.xml><?xml version="1.0" encoding="utf-8"?>
<ds:datastoreItem xmlns:ds="http://schemas.openxmlformats.org/officeDocument/2006/customXml" ds:itemID="{4D250E5B-A42A-2E4B-84A9-ABFBF07EFCF1}">
  <ds:schemaRefs>
    <ds:schemaRef ds:uri="http://schemas.openxmlformats.org/officeDocument/2006/bibliography"/>
  </ds:schemaRefs>
</ds:datastoreItem>
</file>

<file path=customXml/itemProps72.xml><?xml version="1.0" encoding="utf-8"?>
<ds:datastoreItem xmlns:ds="http://schemas.openxmlformats.org/officeDocument/2006/customXml" ds:itemID="{D3C6B22A-B5A2-4CE4-BCB4-15BDD4E4EDE9}">
  <ds:schemaRefs>
    <ds:schemaRef ds:uri="http://schemas.openxmlformats.org/officeDocument/2006/bibliography"/>
  </ds:schemaRefs>
</ds:datastoreItem>
</file>

<file path=customXml/itemProps73.xml><?xml version="1.0" encoding="utf-8"?>
<ds:datastoreItem xmlns:ds="http://schemas.openxmlformats.org/officeDocument/2006/customXml" ds:itemID="{D21C9FC7-3B23-714E-869E-9BD7E43F76AF}">
  <ds:schemaRefs>
    <ds:schemaRef ds:uri="http://schemas.openxmlformats.org/officeDocument/2006/bibliography"/>
  </ds:schemaRefs>
</ds:datastoreItem>
</file>

<file path=customXml/itemProps74.xml><?xml version="1.0" encoding="utf-8"?>
<ds:datastoreItem xmlns:ds="http://schemas.openxmlformats.org/officeDocument/2006/customXml" ds:itemID="{F1D47310-4EB7-7444-B508-197C600C6105}">
  <ds:schemaRefs>
    <ds:schemaRef ds:uri="http://schemas.openxmlformats.org/officeDocument/2006/bibliography"/>
  </ds:schemaRefs>
</ds:datastoreItem>
</file>

<file path=customXml/itemProps75.xml><?xml version="1.0" encoding="utf-8"?>
<ds:datastoreItem xmlns:ds="http://schemas.openxmlformats.org/officeDocument/2006/customXml" ds:itemID="{D35BE9D4-26F2-B248-8243-D52D4BC93B2A}">
  <ds:schemaRefs>
    <ds:schemaRef ds:uri="http://schemas.openxmlformats.org/officeDocument/2006/bibliography"/>
  </ds:schemaRefs>
</ds:datastoreItem>
</file>

<file path=customXml/itemProps76.xml><?xml version="1.0" encoding="utf-8"?>
<ds:datastoreItem xmlns:ds="http://schemas.openxmlformats.org/officeDocument/2006/customXml" ds:itemID="{888E0542-B447-1943-AA02-5BBEA0035C64}">
  <ds:schemaRefs>
    <ds:schemaRef ds:uri="http://schemas.openxmlformats.org/officeDocument/2006/bibliography"/>
  </ds:schemaRefs>
</ds:datastoreItem>
</file>

<file path=customXml/itemProps77.xml><?xml version="1.0" encoding="utf-8"?>
<ds:datastoreItem xmlns:ds="http://schemas.openxmlformats.org/officeDocument/2006/customXml" ds:itemID="{76DF155F-B891-C34C-B1EC-42F3BC1214D2}">
  <ds:schemaRefs>
    <ds:schemaRef ds:uri="http://schemas.openxmlformats.org/officeDocument/2006/bibliography"/>
  </ds:schemaRefs>
</ds:datastoreItem>
</file>

<file path=customXml/itemProps78.xml><?xml version="1.0" encoding="utf-8"?>
<ds:datastoreItem xmlns:ds="http://schemas.openxmlformats.org/officeDocument/2006/customXml" ds:itemID="{86A6A259-19AC-2142-B602-148F1A5F816E}">
  <ds:schemaRefs>
    <ds:schemaRef ds:uri="http://schemas.openxmlformats.org/officeDocument/2006/bibliography"/>
  </ds:schemaRefs>
</ds:datastoreItem>
</file>

<file path=customXml/itemProps79.xml><?xml version="1.0" encoding="utf-8"?>
<ds:datastoreItem xmlns:ds="http://schemas.openxmlformats.org/officeDocument/2006/customXml" ds:itemID="{B7E08B65-16F7-3A4E-A9DE-D0C372C8482A}">
  <ds:schemaRefs>
    <ds:schemaRef ds:uri="http://schemas.openxmlformats.org/officeDocument/2006/bibliography"/>
  </ds:schemaRefs>
</ds:datastoreItem>
</file>

<file path=customXml/itemProps80.xml><?xml version="1.0" encoding="utf-8"?>
<ds:datastoreItem xmlns:ds="http://schemas.openxmlformats.org/officeDocument/2006/customXml" ds:itemID="{E500961F-5328-1249-81AB-46F675A98789}">
  <ds:schemaRefs>
    <ds:schemaRef ds:uri="http://schemas.openxmlformats.org/officeDocument/2006/bibliography"/>
  </ds:schemaRefs>
</ds:datastoreItem>
</file>

<file path=customXml/itemProps81.xml><?xml version="1.0" encoding="utf-8"?>
<ds:datastoreItem xmlns:ds="http://schemas.openxmlformats.org/officeDocument/2006/customXml" ds:itemID="{8B453137-44B6-604D-AA83-06501DABB28F}">
  <ds:schemaRefs>
    <ds:schemaRef ds:uri="http://schemas.openxmlformats.org/officeDocument/2006/bibliography"/>
  </ds:schemaRefs>
</ds:datastoreItem>
</file>

<file path=customXml/itemProps82.xml><?xml version="1.0" encoding="utf-8"?>
<ds:datastoreItem xmlns:ds="http://schemas.openxmlformats.org/officeDocument/2006/customXml" ds:itemID="{F1AE4399-E2C2-3740-A2A9-E865A33A1FF3}">
  <ds:schemaRefs>
    <ds:schemaRef ds:uri="http://schemas.openxmlformats.org/officeDocument/2006/bibliography"/>
  </ds:schemaRefs>
</ds:datastoreItem>
</file>

<file path=customXml/itemProps83.xml><?xml version="1.0" encoding="utf-8"?>
<ds:datastoreItem xmlns:ds="http://schemas.openxmlformats.org/officeDocument/2006/customXml" ds:itemID="{0B56D8E0-16C4-B444-9181-4A8A0A3E60C7}">
  <ds:schemaRefs>
    <ds:schemaRef ds:uri="http://schemas.openxmlformats.org/officeDocument/2006/bibliography"/>
  </ds:schemaRefs>
</ds:datastoreItem>
</file>

<file path=customXml/itemProps84.xml><?xml version="1.0" encoding="utf-8"?>
<ds:datastoreItem xmlns:ds="http://schemas.openxmlformats.org/officeDocument/2006/customXml" ds:itemID="{7AC454A4-6DD9-A04C-878D-483D8CC44D6E}">
  <ds:schemaRefs>
    <ds:schemaRef ds:uri="http://schemas.openxmlformats.org/officeDocument/2006/bibliography"/>
  </ds:schemaRefs>
</ds:datastoreItem>
</file>

<file path=customXml/itemProps85.xml><?xml version="1.0" encoding="utf-8"?>
<ds:datastoreItem xmlns:ds="http://schemas.openxmlformats.org/officeDocument/2006/customXml" ds:itemID="{70536B00-BAD8-0C42-A5C4-819E23F414BB}">
  <ds:schemaRefs>
    <ds:schemaRef ds:uri="http://schemas.openxmlformats.org/officeDocument/2006/bibliography"/>
  </ds:schemaRefs>
</ds:datastoreItem>
</file>

<file path=customXml/itemProps86.xml><?xml version="1.0" encoding="utf-8"?>
<ds:datastoreItem xmlns:ds="http://schemas.openxmlformats.org/officeDocument/2006/customXml" ds:itemID="{2D8020E9-C875-6843-9436-126E45F6B350}">
  <ds:schemaRefs>
    <ds:schemaRef ds:uri="http://schemas.openxmlformats.org/officeDocument/2006/bibliography"/>
  </ds:schemaRefs>
</ds:datastoreItem>
</file>

<file path=customXml/itemProps87.xml><?xml version="1.0" encoding="utf-8"?>
<ds:datastoreItem xmlns:ds="http://schemas.openxmlformats.org/officeDocument/2006/customXml" ds:itemID="{C5B7187A-CE7B-714C-B33B-BB6C304C6C73}">
  <ds:schemaRefs>
    <ds:schemaRef ds:uri="http://schemas.openxmlformats.org/officeDocument/2006/bibliography"/>
  </ds:schemaRefs>
</ds:datastoreItem>
</file>

<file path=customXml/itemProps88.xml><?xml version="1.0" encoding="utf-8"?>
<ds:datastoreItem xmlns:ds="http://schemas.openxmlformats.org/officeDocument/2006/customXml" ds:itemID="{AD068863-0AED-409C-B7B7-F2B7C728B0F3}">
  <ds:schemaRefs>
    <ds:schemaRef ds:uri="http://schemas.openxmlformats.org/officeDocument/2006/bibliography"/>
  </ds:schemaRefs>
</ds:datastoreItem>
</file>

<file path=customXml/itemProps89.xml><?xml version="1.0" encoding="utf-8"?>
<ds:datastoreItem xmlns:ds="http://schemas.openxmlformats.org/officeDocument/2006/customXml" ds:itemID="{6F768D8D-B6B8-4444-9A66-7D60E3F73C23}">
  <ds:schemaRefs>
    <ds:schemaRef ds:uri="http://schemas.openxmlformats.org/officeDocument/2006/bibliography"/>
  </ds:schemaRefs>
</ds:datastoreItem>
</file>

<file path=customXml/itemProps90.xml><?xml version="1.0" encoding="utf-8"?>
<ds:datastoreItem xmlns:ds="http://schemas.openxmlformats.org/officeDocument/2006/customXml" ds:itemID="{4542E9A4-33D8-0741-ABA2-6B61EC063117}">
  <ds:schemaRefs>
    <ds:schemaRef ds:uri="http://schemas.openxmlformats.org/officeDocument/2006/bibliography"/>
  </ds:schemaRefs>
</ds:datastoreItem>
</file>

<file path=customXml/itemProps91.xml><?xml version="1.0" encoding="utf-8"?>
<ds:datastoreItem xmlns:ds="http://schemas.openxmlformats.org/officeDocument/2006/customXml" ds:itemID="{FF34A8F7-A01C-6C46-96DA-00553F4BA690}">
  <ds:schemaRefs>
    <ds:schemaRef ds:uri="http://schemas.openxmlformats.org/officeDocument/2006/bibliography"/>
  </ds:schemaRefs>
</ds:datastoreItem>
</file>

<file path=customXml/itemProps92.xml><?xml version="1.0" encoding="utf-8"?>
<ds:datastoreItem xmlns:ds="http://schemas.openxmlformats.org/officeDocument/2006/customXml" ds:itemID="{87402E86-3D8E-194F-949C-A6CD0C027607}">
  <ds:schemaRefs>
    <ds:schemaRef ds:uri="http://schemas.openxmlformats.org/officeDocument/2006/bibliography"/>
  </ds:schemaRefs>
</ds:datastoreItem>
</file>

<file path=customXml/itemProps93.xml><?xml version="1.0" encoding="utf-8"?>
<ds:datastoreItem xmlns:ds="http://schemas.openxmlformats.org/officeDocument/2006/customXml" ds:itemID="{D5A26180-76F8-854E-8055-F4D62BAD6915}">
  <ds:schemaRefs>
    <ds:schemaRef ds:uri="http://schemas.openxmlformats.org/officeDocument/2006/bibliography"/>
  </ds:schemaRefs>
</ds:datastoreItem>
</file>

<file path=customXml/itemProps94.xml><?xml version="1.0" encoding="utf-8"?>
<ds:datastoreItem xmlns:ds="http://schemas.openxmlformats.org/officeDocument/2006/customXml" ds:itemID="{45CDA28F-BDF6-4C4D-BE8A-384F98A350F4}">
  <ds:schemaRefs>
    <ds:schemaRef ds:uri="http://schemas.openxmlformats.org/officeDocument/2006/bibliography"/>
  </ds:schemaRefs>
</ds:datastoreItem>
</file>

<file path=customXml/itemProps95.xml><?xml version="1.0" encoding="utf-8"?>
<ds:datastoreItem xmlns:ds="http://schemas.openxmlformats.org/officeDocument/2006/customXml" ds:itemID="{01C5DF8B-032C-1C4E-88C9-C9A2B3E2F084}">
  <ds:schemaRefs>
    <ds:schemaRef ds:uri="http://schemas.openxmlformats.org/officeDocument/2006/bibliography"/>
  </ds:schemaRefs>
</ds:datastoreItem>
</file>

<file path=customXml/itemProps96.xml><?xml version="1.0" encoding="utf-8"?>
<ds:datastoreItem xmlns:ds="http://schemas.openxmlformats.org/officeDocument/2006/customXml" ds:itemID="{E960B124-1826-964C-B541-E34AFF2EDAE1}">
  <ds:schemaRefs>
    <ds:schemaRef ds:uri="http://schemas.openxmlformats.org/officeDocument/2006/bibliography"/>
  </ds:schemaRefs>
</ds:datastoreItem>
</file>

<file path=customXml/itemProps97.xml><?xml version="1.0" encoding="utf-8"?>
<ds:datastoreItem xmlns:ds="http://schemas.openxmlformats.org/officeDocument/2006/customXml" ds:itemID="{113D0B8C-12F3-3144-A227-6DA5ECB9BB14}">
  <ds:schemaRefs>
    <ds:schemaRef ds:uri="http://schemas.openxmlformats.org/officeDocument/2006/bibliography"/>
  </ds:schemaRefs>
</ds:datastoreItem>
</file>

<file path=customXml/itemProps98.xml><?xml version="1.0" encoding="utf-8"?>
<ds:datastoreItem xmlns:ds="http://schemas.openxmlformats.org/officeDocument/2006/customXml" ds:itemID="{C8D3DC44-0BBC-D946-B131-C7806BD8A290}">
  <ds:schemaRefs>
    <ds:schemaRef ds:uri="http://schemas.openxmlformats.org/officeDocument/2006/bibliography"/>
  </ds:schemaRefs>
</ds:datastoreItem>
</file>

<file path=customXml/itemProps99.xml><?xml version="1.0" encoding="utf-8"?>
<ds:datastoreItem xmlns:ds="http://schemas.openxmlformats.org/officeDocument/2006/customXml" ds:itemID="{92F3F49C-31F6-4248-B6E6-21A6CD32B5EB}">
  <ds:schemaRefs>
    <ds:schemaRef ds:uri="http://schemas.openxmlformats.org/officeDocument/2006/bibliography"/>
  </ds:schemaRefs>
</ds:datastoreItem>
</file>

<file path=customXml/itemProps100.xml><?xml version="1.0" encoding="utf-8"?>
<ds:datastoreItem xmlns:ds="http://schemas.openxmlformats.org/officeDocument/2006/customXml" ds:itemID="{4FBB5B74-80F8-0242-8D4B-A94F06F4B606}">
  <ds:schemaRefs>
    <ds:schemaRef ds:uri="http://schemas.openxmlformats.org/officeDocument/2006/bibliography"/>
  </ds:schemaRefs>
</ds:datastoreItem>
</file>

<file path=customXml/itemProps101.xml><?xml version="1.0" encoding="utf-8"?>
<ds:datastoreItem xmlns:ds="http://schemas.openxmlformats.org/officeDocument/2006/customXml" ds:itemID="{D27A21C6-1BF3-7A45-9D44-1F279E402ECF}">
  <ds:schemaRefs>
    <ds:schemaRef ds:uri="http://schemas.openxmlformats.org/officeDocument/2006/bibliography"/>
  </ds:schemaRefs>
</ds:datastoreItem>
</file>

<file path=customXml/itemProps102.xml><?xml version="1.0" encoding="utf-8"?>
<ds:datastoreItem xmlns:ds="http://schemas.openxmlformats.org/officeDocument/2006/customXml" ds:itemID="{976BDAF4-EAD3-411D-AEC6-AF0FE6853BCD}">
  <ds:schemaRefs>
    <ds:schemaRef ds:uri="http://schemas.openxmlformats.org/officeDocument/2006/bibliography"/>
  </ds:schemaRefs>
</ds:datastoreItem>
</file>

<file path=customXml/itemProps103.xml><?xml version="1.0" encoding="utf-8"?>
<ds:datastoreItem xmlns:ds="http://schemas.openxmlformats.org/officeDocument/2006/customXml" ds:itemID="{AA385D60-C946-A340-8B1F-968716B58A55}">
  <ds:schemaRefs>
    <ds:schemaRef ds:uri="http://schemas.openxmlformats.org/officeDocument/2006/bibliography"/>
  </ds:schemaRefs>
</ds:datastoreItem>
</file>

<file path=customXml/itemProps104.xml><?xml version="1.0" encoding="utf-8"?>
<ds:datastoreItem xmlns:ds="http://schemas.openxmlformats.org/officeDocument/2006/customXml" ds:itemID="{0FB30BAD-E45D-6447-B412-C3D013B1643F}">
  <ds:schemaRefs>
    <ds:schemaRef ds:uri="http://schemas.openxmlformats.org/officeDocument/2006/bibliography"/>
  </ds:schemaRefs>
</ds:datastoreItem>
</file>

<file path=customXml/itemProps105.xml><?xml version="1.0" encoding="utf-8"?>
<ds:datastoreItem xmlns:ds="http://schemas.openxmlformats.org/officeDocument/2006/customXml" ds:itemID="{F551940C-9765-6D44-BB1C-54A4886B607E}">
  <ds:schemaRefs>
    <ds:schemaRef ds:uri="http://schemas.openxmlformats.org/officeDocument/2006/bibliography"/>
  </ds:schemaRefs>
</ds:datastoreItem>
</file>

<file path=customXml/itemProps106.xml><?xml version="1.0" encoding="utf-8"?>
<ds:datastoreItem xmlns:ds="http://schemas.openxmlformats.org/officeDocument/2006/customXml" ds:itemID="{36FD6314-0E08-4E88-B55B-B7DE2076BED7}">
  <ds:schemaRefs>
    <ds:schemaRef ds:uri="http://schemas.openxmlformats.org/officeDocument/2006/bibliography"/>
  </ds:schemaRefs>
</ds:datastoreItem>
</file>

<file path=customXml/itemProps107.xml><?xml version="1.0" encoding="utf-8"?>
<ds:datastoreItem xmlns:ds="http://schemas.openxmlformats.org/officeDocument/2006/customXml" ds:itemID="{34606CF2-C7D6-4F38-8D37-350EC72EA370}">
  <ds:schemaRefs>
    <ds:schemaRef ds:uri="http://schemas.openxmlformats.org/officeDocument/2006/bibliography"/>
  </ds:schemaRefs>
</ds:datastoreItem>
</file>

<file path=customXml/itemProps108.xml><?xml version="1.0" encoding="utf-8"?>
<ds:datastoreItem xmlns:ds="http://schemas.openxmlformats.org/officeDocument/2006/customXml" ds:itemID="{3587E7BD-B04A-43D0-9118-19B4F4A7B022}">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Normal</Template>
  <TotalTime>3</TotalTime>
  <Pages>17</Pages>
  <Words>24380</Words>
  <Characters>138968</Characters>
  <Application>Microsoft Office Word</Application>
  <DocSecurity>0</DocSecurity>
  <Lines>1158</Lines>
  <Paragraphs>326</Paragraphs>
  <ScaleCrop>false</ScaleCrop>
  <HeadingPairs>
    <vt:vector size="2" baseType="variant">
      <vt:variant>
        <vt:lpstr>Title</vt:lpstr>
      </vt:variant>
      <vt:variant>
        <vt:i4>1</vt:i4>
      </vt:variant>
    </vt:vector>
  </HeadingPairs>
  <TitlesOfParts>
    <vt:vector size="1" baseType="lpstr">
      <vt:lpstr/>
    </vt:vector>
  </TitlesOfParts>
  <Company>UMCG</Company>
  <LinksUpToDate>false</LinksUpToDate>
  <CharactersWithSpaces>163022</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gebruiker</dc:creator>
  <cp:keywords/>
  <dc:description/>
  <cp:lastModifiedBy>Marques, Sara </cp:lastModifiedBy>
  <cp:revision>5</cp:revision>
  <cp:lastPrinted>2017-09-25T10:50:00Z</cp:lastPrinted>
  <dcterms:created xsi:type="dcterms:W3CDTF">2017-11-17T20:28:00Z</dcterms:created>
  <dcterms:modified xsi:type="dcterms:W3CDTF">2018-07-24T11:40:00Z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ZOTERO_PREF_1">
    <vt:lpwstr>&lt;data data-version="3" zotero-version="4.0.29.15"&gt;&lt;session id="0QeXyxnJ"/&gt;&lt;style id="http://www.zotero.org/styles/the-lancet" hasBibliography="1" bibliographyStyleHasBeenSet="1"/&gt;&lt;prefs&gt;&lt;pref name="fieldType" value="Field"/&gt;&lt;pref name="storeReferences" va</vt:lpwstr>
  </property>
  <property fmtid="{D5CDD505-2E9C-101B-9397-08002B2CF9AE}" pid="3" name="ZOTERO_PREF_2">
    <vt:lpwstr>lue="true"/&gt;&lt;pref name="automaticJournalAbbreviations" value="true"/&gt;&lt;pref name="noteType" value=""/&gt;&lt;/prefs&gt;&lt;/data&gt;</vt:lpwstr>
  </property>
</Properties>
</file>