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30" d="100"/>
          <a:sy n="130" d="100"/>
        </p:scale>
        <p:origin x="-136" y="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7922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319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3571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507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4632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65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2916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2689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3466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510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4961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71BFF-A0DB-0142-B80A-A6812F37724B}" type="datetimeFigureOut">
              <a:rPr lang="es-ES" smtClean="0"/>
              <a:t>23/9/16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4E016-61A5-6D4F-AF94-88FB7D3B258E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0729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Agrupar 1"/>
          <p:cNvGrpSpPr/>
          <p:nvPr/>
        </p:nvGrpSpPr>
        <p:grpSpPr>
          <a:xfrm>
            <a:off x="3087077" y="556846"/>
            <a:ext cx="2639980" cy="5836993"/>
            <a:chOff x="3341077" y="552356"/>
            <a:chExt cx="2385980" cy="5836993"/>
          </a:xfrm>
        </p:grpSpPr>
        <p:sp>
          <p:nvSpPr>
            <p:cNvPr id="3" name="Forma libre 2"/>
            <p:cNvSpPr/>
            <p:nvPr/>
          </p:nvSpPr>
          <p:spPr>
            <a:xfrm>
              <a:off x="5193642" y="3486018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" name="Forma libre 3"/>
            <p:cNvSpPr/>
            <p:nvPr/>
          </p:nvSpPr>
          <p:spPr>
            <a:xfrm>
              <a:off x="4772162" y="2958433"/>
              <a:ext cx="467199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8168"/>
                  </a:lnTo>
                  <a:lnTo>
                    <a:pt x="467199" y="158168"/>
                  </a:lnTo>
                  <a:lnTo>
                    <a:pt x="467199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Forma libre 4"/>
            <p:cNvSpPr/>
            <p:nvPr/>
          </p:nvSpPr>
          <p:spPr>
            <a:xfrm>
              <a:off x="4701822" y="5495822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Forma libre 6"/>
            <p:cNvSpPr/>
            <p:nvPr/>
          </p:nvSpPr>
          <p:spPr>
            <a:xfrm>
              <a:off x="4263970" y="4907309"/>
              <a:ext cx="483571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8168"/>
                  </a:lnTo>
                  <a:lnTo>
                    <a:pt x="483571" y="158168"/>
                  </a:lnTo>
                  <a:lnTo>
                    <a:pt x="483571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orma libre 7"/>
            <p:cNvSpPr/>
            <p:nvPr/>
          </p:nvSpPr>
          <p:spPr>
            <a:xfrm>
              <a:off x="3726430" y="5566252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orma libre 8"/>
            <p:cNvSpPr/>
            <p:nvPr/>
          </p:nvSpPr>
          <p:spPr>
            <a:xfrm>
              <a:off x="3772150" y="4907309"/>
              <a:ext cx="491819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91819" y="0"/>
                  </a:moveTo>
                  <a:lnTo>
                    <a:pt x="491819" y="158168"/>
                  </a:lnTo>
                  <a:lnTo>
                    <a:pt x="0" y="158168"/>
                  </a:lnTo>
                  <a:lnTo>
                    <a:pt x="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orma libre 9"/>
            <p:cNvSpPr/>
            <p:nvPr/>
          </p:nvSpPr>
          <p:spPr>
            <a:xfrm>
              <a:off x="4218250" y="4168450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orma libre 10"/>
            <p:cNvSpPr/>
            <p:nvPr/>
          </p:nvSpPr>
          <p:spPr>
            <a:xfrm>
              <a:off x="4218250" y="3429591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orma libre 11"/>
            <p:cNvSpPr/>
            <p:nvPr/>
          </p:nvSpPr>
          <p:spPr>
            <a:xfrm>
              <a:off x="4263970" y="2958433"/>
              <a:ext cx="508191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08191" y="0"/>
                  </a:moveTo>
                  <a:lnTo>
                    <a:pt x="508191" y="158168"/>
                  </a:lnTo>
                  <a:lnTo>
                    <a:pt x="0" y="158168"/>
                  </a:lnTo>
                  <a:lnTo>
                    <a:pt x="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orma libre 12"/>
            <p:cNvSpPr/>
            <p:nvPr/>
          </p:nvSpPr>
          <p:spPr>
            <a:xfrm>
              <a:off x="4726442" y="2219574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orma libre 13"/>
            <p:cNvSpPr/>
            <p:nvPr/>
          </p:nvSpPr>
          <p:spPr>
            <a:xfrm>
              <a:off x="4284466" y="1480715"/>
              <a:ext cx="487695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8168"/>
                  </a:lnTo>
                  <a:lnTo>
                    <a:pt x="487695" y="158168"/>
                  </a:lnTo>
                  <a:lnTo>
                    <a:pt x="487695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orma libre 14"/>
            <p:cNvSpPr/>
            <p:nvPr/>
          </p:nvSpPr>
          <p:spPr>
            <a:xfrm>
              <a:off x="3751050" y="2219574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orma libre 15"/>
            <p:cNvSpPr/>
            <p:nvPr/>
          </p:nvSpPr>
          <p:spPr>
            <a:xfrm>
              <a:off x="3796770" y="1480714"/>
              <a:ext cx="487695" cy="3163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87695" y="0"/>
                  </a:moveTo>
                  <a:lnTo>
                    <a:pt x="487695" y="158168"/>
                  </a:lnTo>
                  <a:lnTo>
                    <a:pt x="0" y="158168"/>
                  </a:lnTo>
                  <a:lnTo>
                    <a:pt x="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orma libre 16"/>
            <p:cNvSpPr/>
            <p:nvPr/>
          </p:nvSpPr>
          <p:spPr>
            <a:xfrm>
              <a:off x="4238746" y="1051851"/>
              <a:ext cx="91440" cy="23209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232098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Forma libre 18"/>
            <p:cNvSpPr/>
            <p:nvPr/>
          </p:nvSpPr>
          <p:spPr>
            <a:xfrm>
              <a:off x="3974114" y="552356"/>
              <a:ext cx="954896" cy="583733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Oligometastatic NSCLC patients</a:t>
              </a:r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(1-5 lesions)</a:t>
              </a:r>
              <a:r>
                <a:rPr lang="en-GB" sz="900" kern="1200" noProof="0" dirty="0" smtClean="0">
                  <a:latin typeface="Times New Roman"/>
                  <a:cs typeface="Times New Roman"/>
                </a:rPr>
                <a:t>.</a:t>
              </a:r>
            </a:p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 </a:t>
              </a:r>
              <a:r>
                <a:rPr lang="en-GB" sz="900" kern="1200" noProof="0" dirty="0" smtClean="0">
                  <a:latin typeface="Times New Roman"/>
                  <a:cs typeface="Times New Roman"/>
                </a:rPr>
                <a:t>ECOG PS 0-1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21" name="Forma libre 20"/>
            <p:cNvSpPr/>
            <p:nvPr/>
          </p:nvSpPr>
          <p:spPr>
            <a:xfrm>
              <a:off x="3864445" y="1298706"/>
              <a:ext cx="954896" cy="196764"/>
            </a:xfrm>
            <a:custGeom>
              <a:avLst/>
              <a:gdLst>
                <a:gd name="connsiteX0" fmla="*/ 0 w 798047"/>
                <a:gd name="connsiteY0" fmla="*/ 19676 h 196764"/>
                <a:gd name="connsiteX1" fmla="*/ 19676 w 798047"/>
                <a:gd name="connsiteY1" fmla="*/ 0 h 196764"/>
                <a:gd name="connsiteX2" fmla="*/ 778371 w 798047"/>
                <a:gd name="connsiteY2" fmla="*/ 0 h 196764"/>
                <a:gd name="connsiteX3" fmla="*/ 798047 w 798047"/>
                <a:gd name="connsiteY3" fmla="*/ 19676 h 196764"/>
                <a:gd name="connsiteX4" fmla="*/ 798047 w 798047"/>
                <a:gd name="connsiteY4" fmla="*/ 177088 h 196764"/>
                <a:gd name="connsiteX5" fmla="*/ 778371 w 798047"/>
                <a:gd name="connsiteY5" fmla="*/ 196764 h 196764"/>
                <a:gd name="connsiteX6" fmla="*/ 19676 w 798047"/>
                <a:gd name="connsiteY6" fmla="*/ 196764 h 196764"/>
                <a:gd name="connsiteX7" fmla="*/ 0 w 798047"/>
                <a:gd name="connsiteY7" fmla="*/ 177088 h 196764"/>
                <a:gd name="connsiteX8" fmla="*/ 0 w 798047"/>
                <a:gd name="connsiteY8" fmla="*/ 19676 h 196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196764">
                  <a:moveTo>
                    <a:pt x="0" y="19676"/>
                  </a:moveTo>
                  <a:cubicBezTo>
                    <a:pt x="0" y="8809"/>
                    <a:pt x="8809" y="0"/>
                    <a:pt x="19676" y="0"/>
                  </a:cubicBezTo>
                  <a:lnTo>
                    <a:pt x="778371" y="0"/>
                  </a:lnTo>
                  <a:cubicBezTo>
                    <a:pt x="789238" y="0"/>
                    <a:pt x="798047" y="8809"/>
                    <a:pt x="798047" y="19676"/>
                  </a:cubicBezTo>
                  <a:lnTo>
                    <a:pt x="798047" y="177088"/>
                  </a:lnTo>
                  <a:cubicBezTo>
                    <a:pt x="798047" y="187955"/>
                    <a:pt x="789238" y="196764"/>
                    <a:pt x="778371" y="196764"/>
                  </a:cubicBezTo>
                  <a:lnTo>
                    <a:pt x="19676" y="196764"/>
                  </a:lnTo>
                  <a:cubicBezTo>
                    <a:pt x="8809" y="196764"/>
                    <a:pt x="0" y="187955"/>
                    <a:pt x="0" y="177088"/>
                  </a:cubicBezTo>
                  <a:lnTo>
                    <a:pt x="0" y="19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623" tIns="28623" rIns="28623" bIns="28623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900" kern="1200" dirty="0" smtClean="0">
                  <a:latin typeface="Times New Roman"/>
                  <a:cs typeface="Times New Roman"/>
                </a:rPr>
                <a:t>PET/TC &amp; </a:t>
              </a:r>
              <a:r>
                <a:rPr lang="en-GB" sz="900" kern="1200" noProof="0" dirty="0" smtClean="0">
                  <a:latin typeface="Times New Roman"/>
                  <a:cs typeface="Times New Roman"/>
                </a:rPr>
                <a:t>brain </a:t>
              </a:r>
              <a:r>
                <a:rPr lang="es-ES" sz="900" kern="1200" dirty="0" smtClean="0">
                  <a:latin typeface="Times New Roman"/>
                  <a:cs typeface="Times New Roman"/>
                </a:rPr>
                <a:t>MR</a:t>
              </a:r>
              <a:endParaRPr lang="es-ES" sz="900" kern="1200" dirty="0">
                <a:latin typeface="Times New Roman"/>
                <a:cs typeface="Times New Roman"/>
              </a:endParaRPr>
            </a:p>
          </p:txBody>
        </p:sp>
        <p:sp>
          <p:nvSpPr>
            <p:cNvPr id="23" name="Forma libre 22"/>
            <p:cNvSpPr/>
            <p:nvPr/>
          </p:nvSpPr>
          <p:spPr>
            <a:xfrm>
              <a:off x="3461800" y="1712813"/>
              <a:ext cx="822666" cy="590999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smtClean="0">
                  <a:latin typeface="Times New Roman"/>
                  <a:cs typeface="Times New Roman"/>
                </a:rPr>
                <a:t>Solitary lesion</a:t>
              </a:r>
              <a:endParaRPr lang="en-GB" sz="900" kern="1200" noProof="0">
                <a:latin typeface="Times New Roman"/>
                <a:cs typeface="Times New Roman"/>
              </a:endParaRPr>
            </a:p>
          </p:txBody>
        </p:sp>
        <p:sp>
          <p:nvSpPr>
            <p:cNvPr id="25" name="Forma libre 24"/>
            <p:cNvSpPr/>
            <p:nvPr/>
          </p:nvSpPr>
          <p:spPr>
            <a:xfrm>
              <a:off x="3341077" y="2451672"/>
              <a:ext cx="943389" cy="590999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Comprehensive local therapy(primary and metastases) + systemic chemotherapy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27" name="Forma libre 26"/>
            <p:cNvSpPr/>
            <p:nvPr/>
          </p:nvSpPr>
          <p:spPr>
            <a:xfrm>
              <a:off x="4461810" y="1712813"/>
              <a:ext cx="777551" cy="590999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900" kern="1200" dirty="0" smtClean="0">
                  <a:latin typeface="Times New Roman"/>
                  <a:cs typeface="Times New Roman"/>
                </a:rPr>
                <a:t>2-5 </a:t>
              </a:r>
              <a:r>
                <a:rPr lang="en-GB" sz="900" kern="1200" noProof="0" dirty="0" smtClean="0">
                  <a:latin typeface="Times New Roman"/>
                  <a:cs typeface="Times New Roman"/>
                </a:rPr>
                <a:t>metastatic lesions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29" name="Forma libre 28"/>
            <p:cNvSpPr/>
            <p:nvPr/>
          </p:nvSpPr>
          <p:spPr>
            <a:xfrm>
              <a:off x="4461809" y="2451672"/>
              <a:ext cx="911267" cy="590999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Are the primary and the metastasis suitable of radical treatment?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31" name="Forma libre 30"/>
            <p:cNvSpPr/>
            <p:nvPr/>
          </p:nvSpPr>
          <p:spPr>
            <a:xfrm>
              <a:off x="3974115" y="3190532"/>
              <a:ext cx="635678" cy="323298"/>
            </a:xfrm>
            <a:custGeom>
              <a:avLst/>
              <a:gdLst>
                <a:gd name="connsiteX0" fmla="*/ 0 w 514301"/>
                <a:gd name="connsiteY0" fmla="*/ 23906 h 239059"/>
                <a:gd name="connsiteX1" fmla="*/ 23906 w 514301"/>
                <a:gd name="connsiteY1" fmla="*/ 0 h 239059"/>
                <a:gd name="connsiteX2" fmla="*/ 490395 w 514301"/>
                <a:gd name="connsiteY2" fmla="*/ 0 h 239059"/>
                <a:gd name="connsiteX3" fmla="*/ 514301 w 514301"/>
                <a:gd name="connsiteY3" fmla="*/ 23906 h 239059"/>
                <a:gd name="connsiteX4" fmla="*/ 514301 w 514301"/>
                <a:gd name="connsiteY4" fmla="*/ 215153 h 239059"/>
                <a:gd name="connsiteX5" fmla="*/ 490395 w 514301"/>
                <a:gd name="connsiteY5" fmla="*/ 239059 h 239059"/>
                <a:gd name="connsiteX6" fmla="*/ 23906 w 514301"/>
                <a:gd name="connsiteY6" fmla="*/ 239059 h 239059"/>
                <a:gd name="connsiteX7" fmla="*/ 0 w 514301"/>
                <a:gd name="connsiteY7" fmla="*/ 215153 h 239059"/>
                <a:gd name="connsiteX8" fmla="*/ 0 w 514301"/>
                <a:gd name="connsiteY8" fmla="*/ 23906 h 239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4301" h="239059">
                  <a:moveTo>
                    <a:pt x="0" y="23906"/>
                  </a:moveTo>
                  <a:cubicBezTo>
                    <a:pt x="0" y="10703"/>
                    <a:pt x="10703" y="0"/>
                    <a:pt x="23906" y="0"/>
                  </a:cubicBezTo>
                  <a:lnTo>
                    <a:pt x="490395" y="0"/>
                  </a:lnTo>
                  <a:cubicBezTo>
                    <a:pt x="503598" y="0"/>
                    <a:pt x="514301" y="10703"/>
                    <a:pt x="514301" y="23906"/>
                  </a:cubicBezTo>
                  <a:lnTo>
                    <a:pt x="514301" y="215153"/>
                  </a:lnTo>
                  <a:cubicBezTo>
                    <a:pt x="514301" y="228356"/>
                    <a:pt x="503598" y="239059"/>
                    <a:pt x="490395" y="239059"/>
                  </a:cubicBezTo>
                  <a:lnTo>
                    <a:pt x="23906" y="239059"/>
                  </a:lnTo>
                  <a:cubicBezTo>
                    <a:pt x="10703" y="239059"/>
                    <a:pt x="0" y="228356"/>
                    <a:pt x="0" y="215153"/>
                  </a:cubicBezTo>
                  <a:lnTo>
                    <a:pt x="0" y="2390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62" tIns="29862" rIns="29862" bIns="2986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Yes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33" name="Forma libre 32"/>
            <p:cNvSpPr/>
            <p:nvPr/>
          </p:nvSpPr>
          <p:spPr>
            <a:xfrm>
              <a:off x="3953618" y="3745928"/>
              <a:ext cx="798047" cy="506760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Systemic chemotherapy (3-4 cycles)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35" name="Forma libre 34"/>
            <p:cNvSpPr/>
            <p:nvPr/>
          </p:nvSpPr>
          <p:spPr>
            <a:xfrm>
              <a:off x="3864446" y="4400548"/>
              <a:ext cx="887220" cy="590999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Response?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37" name="Forma libre 36"/>
            <p:cNvSpPr/>
            <p:nvPr/>
          </p:nvSpPr>
          <p:spPr>
            <a:xfrm>
              <a:off x="3593660" y="5139407"/>
              <a:ext cx="534324" cy="511083"/>
            </a:xfrm>
            <a:custGeom>
              <a:avLst/>
              <a:gdLst>
                <a:gd name="connsiteX0" fmla="*/ 0 w 534324"/>
                <a:gd name="connsiteY0" fmla="*/ 42684 h 426844"/>
                <a:gd name="connsiteX1" fmla="*/ 42684 w 534324"/>
                <a:gd name="connsiteY1" fmla="*/ 0 h 426844"/>
                <a:gd name="connsiteX2" fmla="*/ 491640 w 534324"/>
                <a:gd name="connsiteY2" fmla="*/ 0 h 426844"/>
                <a:gd name="connsiteX3" fmla="*/ 534324 w 534324"/>
                <a:gd name="connsiteY3" fmla="*/ 42684 h 426844"/>
                <a:gd name="connsiteX4" fmla="*/ 534324 w 534324"/>
                <a:gd name="connsiteY4" fmla="*/ 384160 h 426844"/>
                <a:gd name="connsiteX5" fmla="*/ 491640 w 534324"/>
                <a:gd name="connsiteY5" fmla="*/ 426844 h 426844"/>
                <a:gd name="connsiteX6" fmla="*/ 42684 w 534324"/>
                <a:gd name="connsiteY6" fmla="*/ 426844 h 426844"/>
                <a:gd name="connsiteX7" fmla="*/ 0 w 534324"/>
                <a:gd name="connsiteY7" fmla="*/ 384160 h 426844"/>
                <a:gd name="connsiteX8" fmla="*/ 0 w 534324"/>
                <a:gd name="connsiteY8" fmla="*/ 42684 h 426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4324" h="426844">
                  <a:moveTo>
                    <a:pt x="0" y="42684"/>
                  </a:moveTo>
                  <a:cubicBezTo>
                    <a:pt x="0" y="19110"/>
                    <a:pt x="19110" y="0"/>
                    <a:pt x="42684" y="0"/>
                  </a:cubicBezTo>
                  <a:lnTo>
                    <a:pt x="491640" y="0"/>
                  </a:lnTo>
                  <a:cubicBezTo>
                    <a:pt x="515214" y="0"/>
                    <a:pt x="534324" y="19110"/>
                    <a:pt x="534324" y="42684"/>
                  </a:cubicBezTo>
                  <a:lnTo>
                    <a:pt x="534324" y="384160"/>
                  </a:lnTo>
                  <a:cubicBezTo>
                    <a:pt x="534324" y="407734"/>
                    <a:pt x="515214" y="426844"/>
                    <a:pt x="491640" y="426844"/>
                  </a:cubicBezTo>
                  <a:lnTo>
                    <a:pt x="42684" y="426844"/>
                  </a:lnTo>
                  <a:cubicBezTo>
                    <a:pt x="19110" y="426844"/>
                    <a:pt x="0" y="407734"/>
                    <a:pt x="0" y="384160"/>
                  </a:cubicBezTo>
                  <a:lnTo>
                    <a:pt x="0" y="42684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5362" tIns="35362" rIns="35362" bIns="3536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PR/SD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39" name="Forma libre 38"/>
            <p:cNvSpPr/>
            <p:nvPr/>
          </p:nvSpPr>
          <p:spPr>
            <a:xfrm>
              <a:off x="3341077" y="5812160"/>
              <a:ext cx="918769" cy="577189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Comprehensive local therapy(primary and metastases)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41" name="Forma libre 40"/>
            <p:cNvSpPr/>
            <p:nvPr/>
          </p:nvSpPr>
          <p:spPr>
            <a:xfrm>
              <a:off x="4560804" y="5139407"/>
              <a:ext cx="632838" cy="440653"/>
            </a:xfrm>
            <a:custGeom>
              <a:avLst/>
              <a:gdLst>
                <a:gd name="connsiteX0" fmla="*/ 0 w 550820"/>
                <a:gd name="connsiteY0" fmla="*/ 35641 h 356414"/>
                <a:gd name="connsiteX1" fmla="*/ 35641 w 550820"/>
                <a:gd name="connsiteY1" fmla="*/ 0 h 356414"/>
                <a:gd name="connsiteX2" fmla="*/ 515179 w 550820"/>
                <a:gd name="connsiteY2" fmla="*/ 0 h 356414"/>
                <a:gd name="connsiteX3" fmla="*/ 550820 w 550820"/>
                <a:gd name="connsiteY3" fmla="*/ 35641 h 356414"/>
                <a:gd name="connsiteX4" fmla="*/ 550820 w 550820"/>
                <a:gd name="connsiteY4" fmla="*/ 320773 h 356414"/>
                <a:gd name="connsiteX5" fmla="*/ 515179 w 550820"/>
                <a:gd name="connsiteY5" fmla="*/ 356414 h 356414"/>
                <a:gd name="connsiteX6" fmla="*/ 35641 w 550820"/>
                <a:gd name="connsiteY6" fmla="*/ 356414 h 356414"/>
                <a:gd name="connsiteX7" fmla="*/ 0 w 550820"/>
                <a:gd name="connsiteY7" fmla="*/ 320773 h 356414"/>
                <a:gd name="connsiteX8" fmla="*/ 0 w 550820"/>
                <a:gd name="connsiteY8" fmla="*/ 35641 h 356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0820" h="356414">
                  <a:moveTo>
                    <a:pt x="0" y="35641"/>
                  </a:moveTo>
                  <a:cubicBezTo>
                    <a:pt x="0" y="15957"/>
                    <a:pt x="15957" y="0"/>
                    <a:pt x="35641" y="0"/>
                  </a:cubicBezTo>
                  <a:lnTo>
                    <a:pt x="515179" y="0"/>
                  </a:lnTo>
                  <a:cubicBezTo>
                    <a:pt x="534863" y="0"/>
                    <a:pt x="550820" y="15957"/>
                    <a:pt x="550820" y="35641"/>
                  </a:cubicBezTo>
                  <a:lnTo>
                    <a:pt x="550820" y="320773"/>
                  </a:lnTo>
                  <a:cubicBezTo>
                    <a:pt x="550820" y="340457"/>
                    <a:pt x="534863" y="356414"/>
                    <a:pt x="515179" y="356414"/>
                  </a:cubicBezTo>
                  <a:lnTo>
                    <a:pt x="35641" y="356414"/>
                  </a:lnTo>
                  <a:cubicBezTo>
                    <a:pt x="15957" y="356414"/>
                    <a:pt x="0" y="340457"/>
                    <a:pt x="0" y="320773"/>
                  </a:cubicBezTo>
                  <a:lnTo>
                    <a:pt x="0" y="35641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3299" tIns="33299" rIns="33299" bIns="33299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PD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43" name="Forma libre 42"/>
            <p:cNvSpPr/>
            <p:nvPr/>
          </p:nvSpPr>
          <p:spPr>
            <a:xfrm>
              <a:off x="4437190" y="5727920"/>
              <a:ext cx="798047" cy="591000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Continue with chemotherapy or best supportive care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45" name="Forma libre 44"/>
            <p:cNvSpPr/>
            <p:nvPr/>
          </p:nvSpPr>
          <p:spPr>
            <a:xfrm>
              <a:off x="5029891" y="3190532"/>
              <a:ext cx="596285" cy="379724"/>
            </a:xfrm>
            <a:custGeom>
              <a:avLst/>
              <a:gdLst>
                <a:gd name="connsiteX0" fmla="*/ 0 w 596285"/>
                <a:gd name="connsiteY0" fmla="*/ 29549 h 295486"/>
                <a:gd name="connsiteX1" fmla="*/ 29549 w 596285"/>
                <a:gd name="connsiteY1" fmla="*/ 0 h 295486"/>
                <a:gd name="connsiteX2" fmla="*/ 566736 w 596285"/>
                <a:gd name="connsiteY2" fmla="*/ 0 h 295486"/>
                <a:gd name="connsiteX3" fmla="*/ 596285 w 596285"/>
                <a:gd name="connsiteY3" fmla="*/ 29549 h 295486"/>
                <a:gd name="connsiteX4" fmla="*/ 596285 w 596285"/>
                <a:gd name="connsiteY4" fmla="*/ 265937 h 295486"/>
                <a:gd name="connsiteX5" fmla="*/ 566736 w 596285"/>
                <a:gd name="connsiteY5" fmla="*/ 295486 h 295486"/>
                <a:gd name="connsiteX6" fmla="*/ 29549 w 596285"/>
                <a:gd name="connsiteY6" fmla="*/ 295486 h 295486"/>
                <a:gd name="connsiteX7" fmla="*/ 0 w 596285"/>
                <a:gd name="connsiteY7" fmla="*/ 265937 h 295486"/>
                <a:gd name="connsiteX8" fmla="*/ 0 w 596285"/>
                <a:gd name="connsiteY8" fmla="*/ 29549 h 295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6285" h="295486">
                  <a:moveTo>
                    <a:pt x="0" y="29549"/>
                  </a:moveTo>
                  <a:cubicBezTo>
                    <a:pt x="0" y="13230"/>
                    <a:pt x="13230" y="0"/>
                    <a:pt x="29549" y="0"/>
                  </a:cubicBezTo>
                  <a:lnTo>
                    <a:pt x="566736" y="0"/>
                  </a:lnTo>
                  <a:cubicBezTo>
                    <a:pt x="583055" y="0"/>
                    <a:pt x="596285" y="13230"/>
                    <a:pt x="596285" y="29549"/>
                  </a:cubicBezTo>
                  <a:lnTo>
                    <a:pt x="596285" y="265937"/>
                  </a:lnTo>
                  <a:cubicBezTo>
                    <a:pt x="596285" y="282256"/>
                    <a:pt x="583055" y="295486"/>
                    <a:pt x="566736" y="295486"/>
                  </a:cubicBezTo>
                  <a:lnTo>
                    <a:pt x="29549" y="295486"/>
                  </a:lnTo>
                  <a:cubicBezTo>
                    <a:pt x="13230" y="295486"/>
                    <a:pt x="0" y="282256"/>
                    <a:pt x="0" y="265937"/>
                  </a:cubicBezTo>
                  <a:lnTo>
                    <a:pt x="0" y="29549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514" tIns="31514" rIns="31514" bIns="31514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No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  <p:sp>
          <p:nvSpPr>
            <p:cNvPr id="47" name="Forma libre 46"/>
            <p:cNvSpPr/>
            <p:nvPr/>
          </p:nvSpPr>
          <p:spPr>
            <a:xfrm>
              <a:off x="4929010" y="3745928"/>
              <a:ext cx="798047" cy="563188"/>
            </a:xfrm>
            <a:custGeom>
              <a:avLst/>
              <a:gdLst>
                <a:gd name="connsiteX0" fmla="*/ 0 w 798047"/>
                <a:gd name="connsiteY0" fmla="*/ 50676 h 506760"/>
                <a:gd name="connsiteX1" fmla="*/ 50676 w 798047"/>
                <a:gd name="connsiteY1" fmla="*/ 0 h 506760"/>
                <a:gd name="connsiteX2" fmla="*/ 747371 w 798047"/>
                <a:gd name="connsiteY2" fmla="*/ 0 h 506760"/>
                <a:gd name="connsiteX3" fmla="*/ 798047 w 798047"/>
                <a:gd name="connsiteY3" fmla="*/ 50676 h 506760"/>
                <a:gd name="connsiteX4" fmla="*/ 798047 w 798047"/>
                <a:gd name="connsiteY4" fmla="*/ 456084 h 506760"/>
                <a:gd name="connsiteX5" fmla="*/ 747371 w 798047"/>
                <a:gd name="connsiteY5" fmla="*/ 506760 h 506760"/>
                <a:gd name="connsiteX6" fmla="*/ 50676 w 798047"/>
                <a:gd name="connsiteY6" fmla="*/ 506760 h 506760"/>
                <a:gd name="connsiteX7" fmla="*/ 0 w 798047"/>
                <a:gd name="connsiteY7" fmla="*/ 456084 h 506760"/>
                <a:gd name="connsiteX8" fmla="*/ 0 w 798047"/>
                <a:gd name="connsiteY8" fmla="*/ 50676 h 506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8047" h="506760">
                  <a:moveTo>
                    <a:pt x="0" y="50676"/>
                  </a:moveTo>
                  <a:cubicBezTo>
                    <a:pt x="0" y="22688"/>
                    <a:pt x="22688" y="0"/>
                    <a:pt x="50676" y="0"/>
                  </a:cubicBezTo>
                  <a:lnTo>
                    <a:pt x="747371" y="0"/>
                  </a:lnTo>
                  <a:cubicBezTo>
                    <a:pt x="775359" y="0"/>
                    <a:pt x="798047" y="22688"/>
                    <a:pt x="798047" y="50676"/>
                  </a:cubicBezTo>
                  <a:lnTo>
                    <a:pt x="798047" y="456084"/>
                  </a:lnTo>
                  <a:cubicBezTo>
                    <a:pt x="798047" y="484072"/>
                    <a:pt x="775359" y="506760"/>
                    <a:pt x="747371" y="506760"/>
                  </a:cubicBezTo>
                  <a:lnTo>
                    <a:pt x="50676" y="506760"/>
                  </a:lnTo>
                  <a:cubicBezTo>
                    <a:pt x="22688" y="506760"/>
                    <a:pt x="0" y="484072"/>
                    <a:pt x="0" y="456084"/>
                  </a:cubicBezTo>
                  <a:lnTo>
                    <a:pt x="0" y="50676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702" tIns="37702" rIns="37702" bIns="37702" numCol="1" spcCol="1270" anchor="ctr" anchorCtr="0">
              <a:noAutofit/>
            </a:bodyPr>
            <a:lstStyle/>
            <a:p>
              <a:pPr lvl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900" kern="1200" noProof="0" dirty="0" smtClean="0">
                  <a:latin typeface="Times New Roman"/>
                  <a:cs typeface="Times New Roman"/>
                </a:rPr>
                <a:t>Palliative chemotherapy</a:t>
              </a:r>
              <a:endParaRPr lang="en-GB" sz="900" kern="1200" noProof="0" dirty="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07890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84</Words>
  <Application>Microsoft Macintosh PowerPoint</Application>
  <PresentationFormat>Presentación en pantalla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Oscar Juan Vidal</dc:creator>
  <cp:lastModifiedBy>Oscar Juan Vidal</cp:lastModifiedBy>
  <cp:revision>4</cp:revision>
  <dcterms:created xsi:type="dcterms:W3CDTF">2016-09-01T13:33:59Z</dcterms:created>
  <dcterms:modified xsi:type="dcterms:W3CDTF">2016-09-23T11:22:10Z</dcterms:modified>
</cp:coreProperties>
</file>