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0267275" cy="42811700"/>
  <p:notesSz cx="6858000" cy="9144000"/>
  <p:defaultTextStyle>
    <a:defPPr>
      <a:defRPr lang="en-US"/>
    </a:defPPr>
    <a:lvl1pPr marL="0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7256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4516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1772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49028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36284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3545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0801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98057" algn="l" defTabSz="208725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700">
          <p15:clr>
            <a:srgbClr val="A4A3A4"/>
          </p15:clr>
        </p15:guide>
        <p15:guide id="2" pos="95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39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673" autoAdjust="0"/>
  </p:normalViewPr>
  <p:slideViewPr>
    <p:cSldViewPr snapToGrid="0" snapToObjects="1">
      <p:cViewPr>
        <p:scale>
          <a:sx n="71" d="100"/>
          <a:sy n="71" d="100"/>
        </p:scale>
        <p:origin x="1208" y="144"/>
      </p:cViewPr>
      <p:guideLst>
        <p:guide orient="horz" pos="8700"/>
        <p:guide pos="95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zban-Shotorbani, Salime" userId="4bd4187d-5fcf-434b-a2f4-1f51c1021c86" providerId="ADAL" clId="{C181C548-55F3-8943-A9AF-1BD2163CB9EF}"/>
    <pc:docChg chg="undo redo custSel modSld">
      <pc:chgData name="Bazban-Shotorbani, Salime" userId="4bd4187d-5fcf-434b-a2f4-1f51c1021c86" providerId="ADAL" clId="{C181C548-55F3-8943-A9AF-1BD2163CB9EF}" dt="2024-08-15T13:38:31.750" v="73" actId="20577"/>
      <pc:docMkLst>
        <pc:docMk/>
      </pc:docMkLst>
      <pc:sldChg chg="modSp mod">
        <pc:chgData name="Bazban-Shotorbani, Salime" userId="4bd4187d-5fcf-434b-a2f4-1f51c1021c86" providerId="ADAL" clId="{C181C548-55F3-8943-A9AF-1BD2163CB9EF}" dt="2024-08-15T13:38:31.750" v="73" actId="20577"/>
        <pc:sldMkLst>
          <pc:docMk/>
          <pc:sldMk cId="585919298" sldId="257"/>
        </pc:sldMkLst>
        <pc:spChg chg="mod">
          <ac:chgData name="Bazban-Shotorbani, Salime" userId="4bd4187d-5fcf-434b-a2f4-1f51c1021c86" providerId="ADAL" clId="{C181C548-55F3-8943-A9AF-1BD2163CB9EF}" dt="2024-08-15T13:38:31.750" v="73" actId="20577"/>
          <ac:spMkLst>
            <pc:docMk/>
            <pc:sldMk cId="585919298" sldId="257"/>
            <ac:spMk id="4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DC85-D191-D34F-AE53-B794EE55DD5D}" type="datetimeFigureOut">
              <a:rPr lang="en-US" smtClean="0"/>
              <a:t>8/15/24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7CC0-4E63-C043-9475-AAF49CA3C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323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7256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4516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1772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49028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36284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3545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0801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698057" algn="l" defTabSz="2087256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57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2001D-6B7C-C340-A0C1-E0D96AE3D4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39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13299385"/>
            <a:ext cx="25727184" cy="91767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0091" y="24259963"/>
            <a:ext cx="21187093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7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4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49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36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3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0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98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50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89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906" y="27510491"/>
            <a:ext cx="25727184" cy="850287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0906" y="18145428"/>
            <a:ext cx="25727184" cy="9365056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725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4516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177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4902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3628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354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080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9805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1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364" y="9989406"/>
            <a:ext cx="13368046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5865" y="9989406"/>
            <a:ext cx="13368046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99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583085"/>
            <a:ext cx="13373303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7256" indent="0">
              <a:buNone/>
              <a:defRPr sz="9100" b="1"/>
            </a:lvl2pPr>
            <a:lvl3pPr marL="4174516" indent="0">
              <a:buNone/>
              <a:defRPr sz="8200" b="1"/>
            </a:lvl3pPr>
            <a:lvl4pPr marL="6261772" indent="0">
              <a:buNone/>
              <a:defRPr sz="7300" b="1"/>
            </a:lvl4pPr>
            <a:lvl5pPr marL="8349028" indent="0">
              <a:buNone/>
              <a:defRPr sz="7300" b="1"/>
            </a:lvl5pPr>
            <a:lvl6pPr marL="10436284" indent="0">
              <a:buNone/>
              <a:defRPr sz="7300" b="1"/>
            </a:lvl6pPr>
            <a:lvl7pPr marL="12523545" indent="0">
              <a:buNone/>
              <a:defRPr sz="7300" b="1"/>
            </a:lvl7pPr>
            <a:lvl8pPr marL="14610801" indent="0">
              <a:buNone/>
              <a:defRPr sz="7300" b="1"/>
            </a:lvl8pPr>
            <a:lvl9pPr marL="16698057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364" y="13576859"/>
            <a:ext cx="13373303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5360" y="9583085"/>
            <a:ext cx="13378556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7256" indent="0">
              <a:buNone/>
              <a:defRPr sz="9100" b="1"/>
            </a:lvl2pPr>
            <a:lvl3pPr marL="4174516" indent="0">
              <a:buNone/>
              <a:defRPr sz="8200" b="1"/>
            </a:lvl3pPr>
            <a:lvl4pPr marL="6261772" indent="0">
              <a:buNone/>
              <a:defRPr sz="7300" b="1"/>
            </a:lvl4pPr>
            <a:lvl5pPr marL="8349028" indent="0">
              <a:buNone/>
              <a:defRPr sz="7300" b="1"/>
            </a:lvl5pPr>
            <a:lvl6pPr marL="10436284" indent="0">
              <a:buNone/>
              <a:defRPr sz="7300" b="1"/>
            </a:lvl6pPr>
            <a:lvl7pPr marL="12523545" indent="0">
              <a:buNone/>
              <a:defRPr sz="7300" b="1"/>
            </a:lvl7pPr>
            <a:lvl8pPr marL="14610801" indent="0">
              <a:buNone/>
              <a:defRPr sz="7300" b="1"/>
            </a:lvl8pPr>
            <a:lvl9pPr marL="16698057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5360" y="13576859"/>
            <a:ext cx="13378556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74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2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566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69" y="1704540"/>
            <a:ext cx="9957725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664" y="1704549"/>
            <a:ext cx="16920247" cy="3653860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369" y="8958754"/>
            <a:ext cx="9957725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7256" indent="0">
              <a:buNone/>
              <a:defRPr sz="5500"/>
            </a:lvl2pPr>
            <a:lvl3pPr marL="4174516" indent="0">
              <a:buNone/>
              <a:defRPr sz="4600"/>
            </a:lvl3pPr>
            <a:lvl4pPr marL="6261772" indent="0">
              <a:buNone/>
              <a:defRPr sz="4100"/>
            </a:lvl4pPr>
            <a:lvl5pPr marL="8349028" indent="0">
              <a:buNone/>
              <a:defRPr sz="4100"/>
            </a:lvl5pPr>
            <a:lvl6pPr marL="10436284" indent="0">
              <a:buNone/>
              <a:defRPr sz="4100"/>
            </a:lvl6pPr>
            <a:lvl7pPr marL="12523545" indent="0">
              <a:buNone/>
              <a:defRPr sz="4100"/>
            </a:lvl7pPr>
            <a:lvl8pPr marL="14610801" indent="0">
              <a:buNone/>
              <a:defRPr sz="4100"/>
            </a:lvl8pPr>
            <a:lvl9pPr marL="16698057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201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598" y="29968190"/>
            <a:ext cx="18160365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2598" y="3825305"/>
            <a:ext cx="18160365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7256" indent="0">
              <a:buNone/>
              <a:defRPr sz="12800"/>
            </a:lvl2pPr>
            <a:lvl3pPr marL="4174516" indent="0">
              <a:buNone/>
              <a:defRPr sz="11000"/>
            </a:lvl3pPr>
            <a:lvl4pPr marL="6261772" indent="0">
              <a:buNone/>
              <a:defRPr sz="9100"/>
            </a:lvl4pPr>
            <a:lvl5pPr marL="8349028" indent="0">
              <a:buNone/>
              <a:defRPr sz="9100"/>
            </a:lvl5pPr>
            <a:lvl6pPr marL="10436284" indent="0">
              <a:buNone/>
              <a:defRPr sz="9100"/>
            </a:lvl6pPr>
            <a:lvl7pPr marL="12523545" indent="0">
              <a:buNone/>
              <a:defRPr sz="9100"/>
            </a:lvl7pPr>
            <a:lvl8pPr marL="14610801" indent="0">
              <a:buNone/>
              <a:defRPr sz="9100"/>
            </a:lvl8pPr>
            <a:lvl9pPr marL="16698057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598" y="33506104"/>
            <a:ext cx="18160365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7256" indent="0">
              <a:buNone/>
              <a:defRPr sz="5500"/>
            </a:lvl2pPr>
            <a:lvl3pPr marL="4174516" indent="0">
              <a:buNone/>
              <a:defRPr sz="4600"/>
            </a:lvl3pPr>
            <a:lvl4pPr marL="6261772" indent="0">
              <a:buNone/>
              <a:defRPr sz="4100"/>
            </a:lvl4pPr>
            <a:lvl5pPr marL="8349028" indent="0">
              <a:buNone/>
              <a:defRPr sz="4100"/>
            </a:lvl5pPr>
            <a:lvl6pPr marL="10436284" indent="0">
              <a:buNone/>
              <a:defRPr sz="4100"/>
            </a:lvl6pPr>
            <a:lvl7pPr marL="12523545" indent="0">
              <a:buNone/>
              <a:defRPr sz="4100"/>
            </a:lvl7pPr>
            <a:lvl8pPr marL="14610801" indent="0">
              <a:buNone/>
              <a:defRPr sz="4100"/>
            </a:lvl8pPr>
            <a:lvl9pPr marL="16698057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612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92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36212" y="10702934"/>
            <a:ext cx="22542814" cy="22803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07769" y="10702934"/>
            <a:ext cx="67123988" cy="22803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8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364" y="1714453"/>
            <a:ext cx="27240548" cy="7135283"/>
          </a:xfrm>
          <a:prstGeom prst="rect">
            <a:avLst/>
          </a:prstGeom>
        </p:spPr>
        <p:txBody>
          <a:bodyPr vert="horz" lIns="417451" tIns="208726" rIns="417451" bIns="208726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989406"/>
            <a:ext cx="27240548" cy="28253743"/>
          </a:xfrm>
          <a:prstGeom prst="rect">
            <a:avLst/>
          </a:prstGeom>
        </p:spPr>
        <p:txBody>
          <a:bodyPr vert="horz" lIns="417451" tIns="208726" rIns="417451" bIns="2087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364" y="39680113"/>
            <a:ext cx="7062364" cy="2279327"/>
          </a:xfrm>
          <a:prstGeom prst="rect">
            <a:avLst/>
          </a:prstGeom>
        </p:spPr>
        <p:txBody>
          <a:bodyPr vert="horz" lIns="417451" tIns="208726" rIns="417451" bIns="208726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88ED4-62BB-9443-8AC5-ADCDBCC3F665}" type="datetimeFigureOut">
              <a:rPr lang="en-US" smtClean="0"/>
              <a:t>8/15/24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1319" y="39680113"/>
            <a:ext cx="9584637" cy="2279327"/>
          </a:xfrm>
          <a:prstGeom prst="rect">
            <a:avLst/>
          </a:prstGeom>
        </p:spPr>
        <p:txBody>
          <a:bodyPr vert="horz" lIns="417451" tIns="208726" rIns="417451" bIns="208726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1547" y="39680113"/>
            <a:ext cx="7062364" cy="2279327"/>
          </a:xfrm>
          <a:prstGeom prst="rect">
            <a:avLst/>
          </a:prstGeom>
        </p:spPr>
        <p:txBody>
          <a:bodyPr vert="horz" lIns="417451" tIns="208726" rIns="417451" bIns="208726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848C3-6673-2E46-A2A6-59D427B1F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84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087256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444" indent="-1565444" algn="l" defTabSz="2087256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1794" indent="-1304534" algn="l" defTabSz="2087256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8144" indent="-1043628" algn="l" defTabSz="2087256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5400" indent="-1043628" algn="l" defTabSz="2087256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2656" indent="-1043628" algn="l" defTabSz="2087256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79912" indent="-1043628" algn="l" defTabSz="2087256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7173" indent="-1043628" algn="l" defTabSz="2087256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4429" indent="-1043628" algn="l" defTabSz="2087256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1685" indent="-1043628" algn="l" defTabSz="2087256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256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4516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1772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49028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6284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3545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0801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8057" algn="l" defTabSz="208725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.png"/><Relationship Id="rId21" Type="http://schemas.openxmlformats.org/officeDocument/2006/relationships/image" Target="../media/image14.jpg"/><Relationship Id="rId42" Type="http://schemas.openxmlformats.org/officeDocument/2006/relationships/image" Target="../media/image34.png"/><Relationship Id="rId47" Type="http://schemas.openxmlformats.org/officeDocument/2006/relationships/image" Target="../media/image37.png"/><Relationship Id="rId63" Type="http://schemas.microsoft.com/office/2007/relationships/hdphoto" Target="../media/hdphoto10.wdp"/><Relationship Id="rId68" Type="http://schemas.openxmlformats.org/officeDocument/2006/relationships/image" Target="../media/image55.png"/><Relationship Id="rId16" Type="http://schemas.microsoft.com/office/2007/relationships/hdphoto" Target="../media/hdphoto3.wdp"/><Relationship Id="rId11" Type="http://schemas.openxmlformats.org/officeDocument/2006/relationships/image" Target="../media/image9.png"/><Relationship Id="rId24" Type="http://schemas.openxmlformats.org/officeDocument/2006/relationships/image" Target="../media/image17.png"/><Relationship Id="rId32" Type="http://schemas.openxmlformats.org/officeDocument/2006/relationships/image" Target="../media/image25.png"/><Relationship Id="rId37" Type="http://schemas.openxmlformats.org/officeDocument/2006/relationships/image" Target="../media/image30.png"/><Relationship Id="rId40" Type="http://schemas.openxmlformats.org/officeDocument/2006/relationships/image" Target="../media/image33.png"/><Relationship Id="rId45" Type="http://schemas.microsoft.com/office/2007/relationships/hdphoto" Target="../media/hdphoto8.wdp"/><Relationship Id="rId53" Type="http://schemas.openxmlformats.org/officeDocument/2006/relationships/image" Target="../media/image43.png"/><Relationship Id="rId58" Type="http://schemas.openxmlformats.org/officeDocument/2006/relationships/image" Target="../media/image47.png"/><Relationship Id="rId66" Type="http://schemas.openxmlformats.org/officeDocument/2006/relationships/image" Target="../media/image53.png"/><Relationship Id="rId74" Type="http://schemas.openxmlformats.org/officeDocument/2006/relationships/image" Target="../media/image61.png"/><Relationship Id="rId5" Type="http://schemas.openxmlformats.org/officeDocument/2006/relationships/image" Target="../media/image3.png"/><Relationship Id="rId61" Type="http://schemas.openxmlformats.org/officeDocument/2006/relationships/image" Target="../media/image50.png"/><Relationship Id="rId19" Type="http://schemas.openxmlformats.org/officeDocument/2006/relationships/image" Target="../media/image13.png"/><Relationship Id="rId14" Type="http://schemas.microsoft.com/office/2007/relationships/hdphoto" Target="../media/hdphoto2.wdp"/><Relationship Id="rId22" Type="http://schemas.openxmlformats.org/officeDocument/2006/relationships/image" Target="../media/image15.png"/><Relationship Id="rId27" Type="http://schemas.openxmlformats.org/officeDocument/2006/relationships/image" Target="../media/image20.png"/><Relationship Id="rId30" Type="http://schemas.openxmlformats.org/officeDocument/2006/relationships/image" Target="../media/image23.png"/><Relationship Id="rId35" Type="http://schemas.openxmlformats.org/officeDocument/2006/relationships/image" Target="../media/image28.png"/><Relationship Id="rId43" Type="http://schemas.microsoft.com/office/2007/relationships/hdphoto" Target="../media/hdphoto7.wdp"/><Relationship Id="rId48" Type="http://schemas.openxmlformats.org/officeDocument/2006/relationships/image" Target="../media/image38.png"/><Relationship Id="rId56" Type="http://schemas.openxmlformats.org/officeDocument/2006/relationships/image" Target="../media/image46.png"/><Relationship Id="rId64" Type="http://schemas.openxmlformats.org/officeDocument/2006/relationships/image" Target="../media/image52.png"/><Relationship Id="rId69" Type="http://schemas.openxmlformats.org/officeDocument/2006/relationships/image" Target="../media/image56.png"/><Relationship Id="rId77" Type="http://schemas.openxmlformats.org/officeDocument/2006/relationships/image" Target="../media/image64.png"/><Relationship Id="rId8" Type="http://schemas.openxmlformats.org/officeDocument/2006/relationships/image" Target="../media/image6.png"/><Relationship Id="rId51" Type="http://schemas.openxmlformats.org/officeDocument/2006/relationships/image" Target="../media/image41.png"/><Relationship Id="rId72" Type="http://schemas.openxmlformats.org/officeDocument/2006/relationships/image" Target="../media/image59.png"/><Relationship Id="rId3" Type="http://schemas.openxmlformats.org/officeDocument/2006/relationships/image" Target="../media/image1.jpeg"/><Relationship Id="rId12" Type="http://schemas.microsoft.com/office/2007/relationships/hdphoto" Target="../media/hdphoto1.wdp"/><Relationship Id="rId17" Type="http://schemas.openxmlformats.org/officeDocument/2006/relationships/image" Target="../media/image12.png"/><Relationship Id="rId25" Type="http://schemas.openxmlformats.org/officeDocument/2006/relationships/image" Target="../media/image18.png"/><Relationship Id="rId33" Type="http://schemas.openxmlformats.org/officeDocument/2006/relationships/image" Target="../media/image26.png"/><Relationship Id="rId38" Type="http://schemas.openxmlformats.org/officeDocument/2006/relationships/image" Target="../media/image31.png"/><Relationship Id="rId46" Type="http://schemas.openxmlformats.org/officeDocument/2006/relationships/image" Target="../media/image36.png"/><Relationship Id="rId59" Type="http://schemas.openxmlformats.org/officeDocument/2006/relationships/image" Target="../media/image48.png"/><Relationship Id="rId67" Type="http://schemas.openxmlformats.org/officeDocument/2006/relationships/image" Target="../media/image54.png"/><Relationship Id="rId20" Type="http://schemas.microsoft.com/office/2007/relationships/hdphoto" Target="../media/hdphoto5.wdp"/><Relationship Id="rId41" Type="http://schemas.microsoft.com/office/2007/relationships/hdphoto" Target="../media/hdphoto6.wdp"/><Relationship Id="rId54" Type="http://schemas.openxmlformats.org/officeDocument/2006/relationships/image" Target="../media/image44.png"/><Relationship Id="rId62" Type="http://schemas.openxmlformats.org/officeDocument/2006/relationships/image" Target="../media/image51.png"/><Relationship Id="rId70" Type="http://schemas.openxmlformats.org/officeDocument/2006/relationships/image" Target="../media/image57.png"/><Relationship Id="rId75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5" Type="http://schemas.openxmlformats.org/officeDocument/2006/relationships/image" Target="../media/image11.png"/><Relationship Id="rId23" Type="http://schemas.openxmlformats.org/officeDocument/2006/relationships/image" Target="../media/image16.png"/><Relationship Id="rId28" Type="http://schemas.openxmlformats.org/officeDocument/2006/relationships/image" Target="../media/image21.png"/><Relationship Id="rId36" Type="http://schemas.openxmlformats.org/officeDocument/2006/relationships/image" Target="../media/image29.png"/><Relationship Id="rId49" Type="http://schemas.openxmlformats.org/officeDocument/2006/relationships/image" Target="../media/image39.png"/><Relationship Id="rId57" Type="http://schemas.microsoft.com/office/2007/relationships/hdphoto" Target="../media/hdphoto9.wdp"/><Relationship Id="rId10" Type="http://schemas.openxmlformats.org/officeDocument/2006/relationships/image" Target="../media/image8.png"/><Relationship Id="rId31" Type="http://schemas.openxmlformats.org/officeDocument/2006/relationships/image" Target="../media/image24.png"/><Relationship Id="rId44" Type="http://schemas.openxmlformats.org/officeDocument/2006/relationships/image" Target="../media/image35.png"/><Relationship Id="rId52" Type="http://schemas.openxmlformats.org/officeDocument/2006/relationships/image" Target="../media/image42.png"/><Relationship Id="rId60" Type="http://schemas.openxmlformats.org/officeDocument/2006/relationships/image" Target="../media/image49.png"/><Relationship Id="rId65" Type="http://schemas.microsoft.com/office/2007/relationships/hdphoto" Target="../media/hdphoto11.wdp"/><Relationship Id="rId73" Type="http://schemas.openxmlformats.org/officeDocument/2006/relationships/image" Target="../media/image60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3" Type="http://schemas.openxmlformats.org/officeDocument/2006/relationships/image" Target="../media/image10.png"/><Relationship Id="rId18" Type="http://schemas.microsoft.com/office/2007/relationships/hdphoto" Target="../media/hdphoto4.wdp"/><Relationship Id="rId39" Type="http://schemas.openxmlformats.org/officeDocument/2006/relationships/image" Target="../media/image32.png"/><Relationship Id="rId34" Type="http://schemas.openxmlformats.org/officeDocument/2006/relationships/image" Target="../media/image27.png"/><Relationship Id="rId50" Type="http://schemas.openxmlformats.org/officeDocument/2006/relationships/image" Target="../media/image40.png"/><Relationship Id="rId55" Type="http://schemas.openxmlformats.org/officeDocument/2006/relationships/image" Target="../media/image45.png"/><Relationship Id="rId76" Type="http://schemas.openxmlformats.org/officeDocument/2006/relationships/image" Target="../media/image63.png"/><Relationship Id="rId7" Type="http://schemas.openxmlformats.org/officeDocument/2006/relationships/image" Target="../media/image5.png"/><Relationship Id="rId71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nner_posterPP-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35615"/>
            <a:ext cx="30339371" cy="565240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26276" y="40874108"/>
            <a:ext cx="26547660" cy="1477297"/>
          </a:xfrm>
          <a:prstGeom prst="rect">
            <a:avLst/>
          </a:prstGeom>
          <a:noFill/>
        </p:spPr>
        <p:txBody>
          <a:bodyPr wrap="square" lIns="91409" tIns="45705" rIns="91409" bIns="45705" rtlCol="0">
            <a:spAutoFit/>
          </a:bodyPr>
          <a:lstStyle/>
          <a:p>
            <a:r>
              <a:rPr lang="da-DK" sz="1800" b="1" dirty="0">
                <a:latin typeface="Cambria" panose="02040503050406030204" pitchFamily="18" charset="0"/>
                <a:cs typeface="Helvetica"/>
              </a:rPr>
              <a:t>References:</a:t>
            </a: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</a:pPr>
            <a:r>
              <a:rPr lang="en-GB" sz="18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Pearsall, Sarah M., et al. "Lineage plasticity in SCLC generates non-neuroendocrine cells primed for vasculogenic mimicry."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of Thoracic Oncology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18.10 (2023): 1362-1385.</a:t>
            </a: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</a:pPr>
            <a:r>
              <a:rPr lang="en-GB" sz="18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Williamson, Stuart C., et al. "Vasculogenic mimicry in small cell lung cancer."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Nature communications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7.1 (2016): 13322.</a:t>
            </a:r>
          </a:p>
          <a:p>
            <a:pPr marL="342900" lvl="0" indent="-342900">
              <a:buSzPts val="1200"/>
              <a:buFont typeface="Times New Roman" panose="02020603050405020304" pitchFamily="18" charset="0"/>
              <a:buAutoNum type="arabicPeriod"/>
            </a:pPr>
            <a:r>
              <a:rPr lang="en-GB" sz="18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Leung, </a:t>
            </a:r>
            <a:r>
              <a:rPr lang="en-GB" sz="1800" kern="10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Chak</a:t>
            </a:r>
            <a:r>
              <a:rPr lang="en-GB" sz="1800" kern="1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Ming, et al. "A guide to the organ-on-a-chip." 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Nature Reviews Methods Primers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2.1 (2022): 33.</a:t>
            </a:r>
            <a:r>
              <a:rPr lang="en-US" sz="1800" dirty="0">
                <a:latin typeface="Cambria" panose="02040503050406030204" pitchFamily="18" charset="0"/>
              </a:rPr>
              <a:t>.</a:t>
            </a:r>
            <a:endParaRPr lang="da-DK" sz="1800" dirty="0">
              <a:latin typeface="Cambria" panose="02040503050406030204" pitchFamily="18" charset="0"/>
              <a:cs typeface="Cambria"/>
            </a:endParaRPr>
          </a:p>
          <a:p>
            <a:endParaRPr lang="da-DK" sz="1800" dirty="0">
              <a:latin typeface="Cambria" panose="02040503050406030204" pitchFamily="18" charset="0"/>
              <a:cs typeface="Cambria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0" y="40382880"/>
            <a:ext cx="30267275" cy="0"/>
          </a:xfrm>
          <a:prstGeom prst="line">
            <a:avLst/>
          </a:prstGeom>
          <a:ln w="190500" cmpd="sng">
            <a:solidFill>
              <a:srgbClr val="990000"/>
            </a:solidFill>
          </a:ln>
          <a:effectLst>
            <a:outerShdw dir="5400000" rotWithShape="0">
              <a:srgbClr val="99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0521350" y="4077266"/>
            <a:ext cx="184603" cy="1354187"/>
          </a:xfrm>
          <a:prstGeom prst="rect">
            <a:avLst/>
          </a:prstGeom>
          <a:noFill/>
        </p:spPr>
        <p:txBody>
          <a:bodyPr wrap="none" lIns="91409" tIns="45705" rIns="91409" bIns="45705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9516" y="2661014"/>
            <a:ext cx="14591212" cy="55662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659207"/>
            <a:ext cx="30280728" cy="523078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-2402540" y="5601396"/>
            <a:ext cx="33696613" cy="3170068"/>
          </a:xfrm>
          <a:prstGeom prst="rect">
            <a:avLst/>
          </a:prstGeom>
          <a:noFill/>
        </p:spPr>
        <p:txBody>
          <a:bodyPr wrap="square" lIns="91409" tIns="45705" rIns="91409" bIns="45705" rtlCol="0">
            <a:spAutoFit/>
          </a:bodyPr>
          <a:lstStyle/>
          <a:p>
            <a:pPr algn="ctr"/>
            <a:r>
              <a:rPr lang="en-GB" sz="5000" b="1" u="sng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Salime Bazban-</a:t>
            </a:r>
            <a:r>
              <a:rPr lang="en-GB" sz="5000" b="1" u="sng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Shotorbani</a:t>
            </a:r>
            <a:r>
              <a:rPr lang="en-GB" sz="5000" b="1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a</a:t>
            </a:r>
            <a:r>
              <a:rPr lang="en-GB" sz="5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Kathryn Simpson</a:t>
            </a:r>
            <a:r>
              <a:rPr lang="en-GB" sz="5000" b="1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b</a:t>
            </a:r>
            <a:r>
              <a:rPr lang="en-GB" sz="5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Sam Au</a:t>
            </a:r>
            <a:r>
              <a:rPr lang="en-GB" sz="5000" b="1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a</a:t>
            </a:r>
            <a:endParaRPr lang="da-DK" sz="50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GB" sz="4000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a </a:t>
            </a:r>
            <a:r>
              <a:rPr lang="en-GB" sz="4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Department of Bioengineering, Imperial College London, London, UK</a:t>
            </a:r>
          </a:p>
          <a:p>
            <a:pPr algn="ctr"/>
            <a:r>
              <a:rPr lang="en-GB" sz="4000" baseline="30000" dirty="0">
                <a:solidFill>
                  <a:schemeClr val="bg1"/>
                </a:solidFill>
                <a:ea typeface="Times New Roman" panose="02020603050405020304" pitchFamily="18" charset="0"/>
              </a:rPr>
              <a:t>b</a:t>
            </a:r>
            <a:r>
              <a:rPr lang="en-GB" sz="4000" baseline="30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sz="4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Cancer Research UK, Lung Cancer Centre of Excellence, Manchester, UK</a:t>
            </a:r>
            <a:endParaRPr lang="da-DK" sz="4000" b="1" dirty="0">
              <a:solidFill>
                <a:schemeClr val="bg1"/>
              </a:solidFill>
            </a:endParaRPr>
          </a:p>
          <a:p>
            <a:pPr algn="ctr"/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23072651" y="36055463"/>
            <a:ext cx="108051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mbria" panose="02040503050406030204" pitchFamily="18" charset="0"/>
              </a:rPr>
              <a:t>More information about this project</a:t>
            </a:r>
            <a:endParaRPr lang="da-DK" sz="3000" dirty="0">
              <a:latin typeface="Cambria" panose="020405030504060302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94895" y="9195818"/>
            <a:ext cx="6594876" cy="15072699"/>
          </a:xfrm>
          <a:prstGeom prst="rect">
            <a:avLst/>
          </a:prstGeom>
          <a:noFill/>
          <a:ln w="76200">
            <a:noFill/>
          </a:ln>
          <a:effectLst>
            <a:outerShdw blurRad="127000" dir="3600000" algn="tl" rotWithShape="0">
              <a:srgbClr val="999999">
                <a:alpha val="8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359882" tIns="719764" rIns="359882" bIns="719764" rtlCol="0">
            <a:spAutoFit/>
          </a:bodyPr>
          <a:lstStyle/>
          <a:p>
            <a:pPr algn="ctr"/>
            <a:r>
              <a:rPr lang="en-US" sz="37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Introduction</a:t>
            </a:r>
          </a:p>
          <a:p>
            <a:pPr algn="ctr"/>
            <a:endParaRPr lang="da-DK" sz="37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</a:rPr>
              <a:t>Angiogenesis, the formation of new blood vessels by endothelial cells, is the most studied mechanism utilised by solid tumours to overcome nutrient limitations. Vasculogenic Mimicry (VM) is an alternative, tumour-autonomous mechanism of </a:t>
            </a:r>
            <a:r>
              <a:rPr lang="en-GB" sz="2800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</a:rPr>
              <a:t>de novo </a:t>
            </a:r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</a:rPr>
              <a:t>vessel genesis.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During vasculogenic mimicry, Tumor cells organize themselves to form vessel-like structure. Then, normal blood vessels hook up to channels within the tumor.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VM correlates with poor prognosis in multiple cancers including small cell lung cancer (SCLC). Traditional </a:t>
            </a:r>
            <a:r>
              <a:rPr lang="en-GB" sz="2800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in vitro </a:t>
            </a:r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platforms cannot recapitulate </a:t>
            </a:r>
            <a:r>
              <a:rPr lang="en-GB" sz="2800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physioloigically</a:t>
            </a:r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relevant contexts required to study VM due to several limitations of these models, including lack of 3D architecture, absence of fluid flow, lack of dynamic forces, limited real-time analysis, and limited cell-cell and cell-matrix interactions. Organ-on-a-chip technology can overcome these limitations and serve as a crucial bridge between </a:t>
            </a:r>
            <a:r>
              <a:rPr lang="en-GB" sz="2800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in vitro</a:t>
            </a:r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and </a:t>
            </a:r>
            <a:r>
              <a:rPr lang="en-GB" sz="2800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in vivo</a:t>
            </a:r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models in VM studies.</a:t>
            </a:r>
          </a:p>
          <a:p>
            <a:pPr algn="just"/>
            <a:endParaRPr lang="da-DK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/>
            <a:endParaRPr lang="da-DK" sz="2700" dirty="0">
              <a:solidFill>
                <a:schemeClr val="tx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57524" y="22423214"/>
            <a:ext cx="6627524" cy="18812184"/>
          </a:xfrm>
          <a:prstGeom prst="rect">
            <a:avLst/>
          </a:prstGeom>
          <a:noFill/>
          <a:ln w="76200">
            <a:noFill/>
          </a:ln>
          <a:effectLst>
            <a:outerShdw blurRad="127000" dir="3600000" algn="tl" rotWithShape="0">
              <a:srgbClr val="999999">
                <a:alpha val="8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359882" tIns="719764" rIns="359882" bIns="719764" rtlCol="0">
            <a:spAutoFit/>
          </a:bodyPr>
          <a:lstStyle/>
          <a:p>
            <a:pPr algn="ctr"/>
            <a:r>
              <a:rPr lang="da-DK" sz="37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Methods</a:t>
            </a:r>
            <a:r>
              <a:rPr lang="da-DK" sz="2700" dirty="0">
                <a:solidFill>
                  <a:schemeClr val="tx1"/>
                </a:solidFill>
                <a:latin typeface="Cambria" panose="02040503050406030204" pitchFamily="18" charset="0"/>
                <a:cs typeface="Helvetica"/>
              </a:rPr>
              <a:t> </a:t>
            </a:r>
          </a:p>
          <a:p>
            <a:pPr algn="ctr"/>
            <a:endParaRPr lang="da-DK" sz="2700" dirty="0">
              <a:solidFill>
                <a:schemeClr val="tx1"/>
              </a:solidFill>
              <a:latin typeface="Cambria" panose="02040503050406030204" pitchFamily="18" charset="0"/>
              <a:cs typeface="Helvetica"/>
            </a:endParaRPr>
          </a:p>
          <a:p>
            <a:pPr algn="just"/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Microfluidic chip fabrication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/>
            <a:r>
              <a:rPr lang="en-GB" sz="28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</a:rPr>
              <a:t>In this study, we designed and developed an organ-on-a-chip platform using poly dimethyl siloxane (PDMS). The developed chip consists of three independent channels, separated by micropillars, which can provide a 3D biomimetic environment for patient-derived SCLC cancer cells. Standard photolithography and soft lithography techniques were utilized to fabricate the chips. 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/>
            <a:endParaRPr lang="da-DK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/>
            <a:r>
              <a:rPr lang="en-GB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Development of  NNE-CDX models</a:t>
            </a:r>
            <a:endParaRPr lang="da-DK" sz="28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/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lood samples were obtained from patients.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irculating tumour cells (CTCs) were enriched via </a:t>
            </a:r>
            <a:r>
              <a:rPr lang="en-GB" sz="28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RosetteSepTM</a:t>
            </a:r>
            <a:r>
              <a:rPr lang="en-GB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CTCs implanted into the flank of mice. After development of CDX tumours in mice, the tumours were removed from mice and dissociated into single cells.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Immunomagnetic depletion of mouse cells and dead cells was performed. </a:t>
            </a:r>
            <a:r>
              <a:rPr lang="en-GB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CDX cells, NE and NNE cells were separated based on their markers.</a:t>
            </a:r>
            <a:endParaRPr lang="en-GB" sz="280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da-DK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3D Microfluidic cell culture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The cell lines (i.e., HUVECs and NNE CDX models) were mixed with ECM-simulating gels (i.e., Matrigel and Fibrin) and injected into the middle channel of the chip. Then, the side channels were used to provide the media. </a:t>
            </a:r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The microfluidic devices were kept in the incubator (37ᵒC, 5% CO2) and media was exchanged every 24 h. 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614875" y="21961090"/>
            <a:ext cx="6560519" cy="6901231"/>
          </a:xfrm>
          <a:prstGeom prst="rect">
            <a:avLst/>
          </a:prstGeom>
          <a:noFill/>
          <a:ln w="76200">
            <a:noFill/>
          </a:ln>
          <a:effectLst>
            <a:outerShdw blurRad="127000" dir="3600000" algn="tl" rotWithShape="0">
              <a:srgbClr val="999999">
                <a:alpha val="8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359882" tIns="719764" rIns="359882" bIns="719764" rtlCol="0">
            <a:spAutoFit/>
          </a:bodyPr>
          <a:lstStyle/>
          <a:p>
            <a:pPr algn="ctr"/>
            <a:r>
              <a:rPr lang="da-DK" sz="3700" b="1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</a:t>
            </a:r>
            <a:endParaRPr lang="da-DK" sz="37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da-DK" sz="2800" b="1" dirty="0">
              <a:solidFill>
                <a:schemeClr val="tx1"/>
              </a:solidFill>
              <a:latin typeface="Cambria" panose="02040503050406030204" pitchFamily="18" charset="0"/>
              <a:cs typeface="Helvetica" panose="020B0604020202020204" pitchFamily="34" charset="0"/>
            </a:endParaRP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The VM chip developed in this study can serve as a vital link between </a:t>
            </a:r>
            <a:r>
              <a:rPr lang="en-GB" sz="2800" i="1" dirty="0">
                <a:solidFill>
                  <a:schemeClr val="tx1"/>
                </a:solidFill>
                <a:latin typeface="Cambria" panose="02040503050406030204" pitchFamily="18" charset="0"/>
              </a:rPr>
              <a:t>in vitro </a:t>
            </a:r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and</a:t>
            </a:r>
            <a:r>
              <a:rPr lang="en-GB" sz="2800" i="1" dirty="0">
                <a:solidFill>
                  <a:schemeClr val="tx1"/>
                </a:solidFill>
                <a:latin typeface="Cambria" panose="02040503050406030204" pitchFamily="18" charset="0"/>
              </a:rPr>
              <a:t> in vivo </a:t>
            </a:r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models, enhancing our understanding of VM genesis and transport. Therefore, this innovative tool can significantly contribute to the development and refinement of therapies and the investigation of tumour-drug distributions.</a:t>
            </a:r>
            <a:endParaRPr lang="da-DK" sz="2800" b="1" dirty="0">
              <a:solidFill>
                <a:schemeClr val="tx1"/>
              </a:solidFill>
              <a:latin typeface="Cambria" panose="02040503050406030204" pitchFamily="18" charset="0"/>
              <a:cs typeface="Helvetica" panose="020B0604020202020204" pitchFamily="34" charset="0"/>
            </a:endParaRPr>
          </a:p>
          <a:p>
            <a:pPr algn="ctr"/>
            <a:endParaRPr lang="da-DK" sz="37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2583572" y="27828201"/>
            <a:ext cx="6560520" cy="5900957"/>
          </a:xfrm>
          <a:prstGeom prst="rect">
            <a:avLst/>
          </a:prstGeom>
          <a:noFill/>
          <a:ln w="76200">
            <a:noFill/>
          </a:ln>
          <a:effectLst>
            <a:outerShdw blurRad="127000" dir="3600000" algn="tl" rotWithShape="0">
              <a:srgbClr val="999999">
                <a:alpha val="8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359882" tIns="719764" rIns="359882" bIns="719764" rtlCol="0">
            <a:spAutoFit/>
          </a:bodyPr>
          <a:lstStyle/>
          <a:p>
            <a:pPr algn="ctr"/>
            <a:r>
              <a:rPr lang="da-DK" sz="3700" b="1" dirty="0">
                <a:solidFill>
                  <a:schemeClr val="tx1"/>
                </a:solidFill>
                <a:latin typeface="Helvetica" pitchFamily="2" charset="0"/>
                <a:cs typeface="Helvetica" panose="020B0604020202020204" pitchFamily="34" charset="0"/>
              </a:rPr>
              <a:t>Future Works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The developed VM-on-a-chip model will be used to investigate the pseudo-hypoxic and chemo-resistant </a:t>
            </a:r>
            <a:r>
              <a:rPr lang="en-GB" sz="2800" dirty="0" err="1">
                <a:solidFill>
                  <a:schemeClr val="tx1"/>
                </a:solidFill>
                <a:latin typeface="Cambria" panose="02040503050406030204" pitchFamily="18" charset="0"/>
              </a:rPr>
              <a:t>behavior</a:t>
            </a:r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 of VM networks. This investigation aims to elucidate the underlying mechanisms driving pseudo-hypoxia and chemo-resistance, as well as identify potential biomarkers associated with these </a:t>
            </a:r>
            <a:r>
              <a:rPr lang="en-GB" sz="2800" dirty="0" err="1">
                <a:solidFill>
                  <a:schemeClr val="tx1"/>
                </a:solidFill>
                <a:latin typeface="Cambria" panose="02040503050406030204" pitchFamily="18" charset="0"/>
              </a:rPr>
              <a:t>behaviors</a:t>
            </a:r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  <a:endParaRPr lang="da-DK" sz="2800" b="1" dirty="0">
              <a:solidFill>
                <a:schemeClr val="tx1"/>
              </a:solidFill>
              <a:latin typeface="Cambria" panose="02040503050406030204" pitchFamily="18" charset="0"/>
              <a:cs typeface="Helvetica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61952" y="3044879"/>
            <a:ext cx="292053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Organ-on-a-chip Models to Investigate the Genesis and Transport Capabilities </a:t>
            </a:r>
            <a:r>
              <a:rPr lang="en-GB" sz="7000" b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of Vessels </a:t>
            </a:r>
            <a:r>
              <a:rPr lang="en-GB" sz="7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during Vasculogenic Mimicry in Small Cell Lung Cancer</a:t>
            </a:r>
            <a:endParaRPr lang="da-DK" sz="7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7CF470-00A4-FBCB-306E-D32454B0F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83" y="932004"/>
            <a:ext cx="6346017" cy="698062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AB0EC89-B1ED-2772-CD1D-4A723A184B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1112" y="404274"/>
            <a:ext cx="8268593" cy="1937599"/>
          </a:xfrm>
          <a:prstGeom prst="rect">
            <a:avLst/>
          </a:prstGeom>
        </p:spPr>
      </p:pic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C154178-C479-CBC2-5F89-3E21108C3037}"/>
              </a:ext>
            </a:extLst>
          </p:cNvPr>
          <p:cNvGrpSpPr/>
          <p:nvPr/>
        </p:nvGrpSpPr>
        <p:grpSpPr>
          <a:xfrm>
            <a:off x="7876032" y="28969473"/>
            <a:ext cx="14547859" cy="5421148"/>
            <a:chOff x="7856215" y="9944595"/>
            <a:chExt cx="14547859" cy="5421148"/>
          </a:xfrm>
        </p:grpSpPr>
        <p:pic>
          <p:nvPicPr>
            <p:cNvPr id="48" name="Picture 47" descr="A diagram of a brain tumor&#10;&#10;Description automatically generated">
              <a:extLst>
                <a:ext uri="{FF2B5EF4-FFF2-40B4-BE49-F238E27FC236}">
                  <a16:creationId xmlns:a16="http://schemas.microsoft.com/office/drawing/2014/main" id="{F1AE01FC-0112-3168-0162-67FFA3241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65860" y="10195111"/>
              <a:ext cx="6692577" cy="4178080"/>
            </a:xfrm>
            <a:prstGeom prst="rect">
              <a:avLst/>
            </a:prstGeom>
          </p:spPr>
        </p:pic>
        <p:pic>
          <p:nvPicPr>
            <p:cNvPr id="51" name="Picture 50" descr="A diagram of a brain&#10;&#10;Description automatically generated">
              <a:extLst>
                <a:ext uri="{FF2B5EF4-FFF2-40B4-BE49-F238E27FC236}">
                  <a16:creationId xmlns:a16="http://schemas.microsoft.com/office/drawing/2014/main" id="{3F638A7E-8B75-51AF-D179-8513CDD7F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91325" y="10133533"/>
              <a:ext cx="6409850" cy="4301236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0C4AE6F-1727-E1CE-64B2-E6B9B6ACC81B}"/>
                </a:ext>
              </a:extLst>
            </p:cNvPr>
            <p:cNvSpPr/>
            <p:nvPr/>
          </p:nvSpPr>
          <p:spPr>
            <a:xfrm>
              <a:off x="8065860" y="10011905"/>
              <a:ext cx="2147523" cy="141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EC3256B-3F66-9028-C2DB-860578E768A4}"/>
                </a:ext>
              </a:extLst>
            </p:cNvPr>
            <p:cNvSpPr/>
            <p:nvPr/>
          </p:nvSpPr>
          <p:spPr>
            <a:xfrm>
              <a:off x="11678592" y="10104129"/>
              <a:ext cx="2147523" cy="992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BC12943-E2BE-C7EE-DADB-70D758314A79}"/>
                </a:ext>
              </a:extLst>
            </p:cNvPr>
            <p:cNvSpPr/>
            <p:nvPr/>
          </p:nvSpPr>
          <p:spPr>
            <a:xfrm>
              <a:off x="15257565" y="9944595"/>
              <a:ext cx="2257358" cy="1410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346B4C-EE90-71C7-5C4F-B67D0CAD34E4}"/>
                </a:ext>
              </a:extLst>
            </p:cNvPr>
            <p:cNvSpPr/>
            <p:nvPr/>
          </p:nvSpPr>
          <p:spPr>
            <a:xfrm>
              <a:off x="18870297" y="10184076"/>
              <a:ext cx="2429136" cy="1151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3076CB8-A7F4-513F-94D9-5CC00752622F}"/>
                </a:ext>
              </a:extLst>
            </p:cNvPr>
            <p:cNvSpPr txBox="1"/>
            <p:nvPr/>
          </p:nvSpPr>
          <p:spPr>
            <a:xfrm>
              <a:off x="7856215" y="14842523"/>
              <a:ext cx="145478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mbria" panose="02040503050406030204" pitchFamily="18" charset="0"/>
                </a:rPr>
                <a:t>Figure 4. Angiogenesis </a:t>
              </a:r>
              <a:r>
                <a:rPr lang="en-US" sz="2800" b="1" i="1" dirty="0">
                  <a:latin typeface="Cambria" panose="02040503050406030204" pitchFamily="18" charset="0"/>
                </a:rPr>
                <a:t>vs v</a:t>
              </a:r>
              <a:r>
                <a:rPr lang="en-US" sz="2800" b="1" dirty="0">
                  <a:latin typeface="Cambria" panose="02040503050406030204" pitchFamily="18" charset="0"/>
                </a:rPr>
                <a:t>asculogenic mimicry (VM).</a:t>
              </a:r>
            </a:p>
          </p:txBody>
        </p:sp>
        <p:pic>
          <p:nvPicPr>
            <p:cNvPr id="83" name="Picture 82" descr="Diagram of a cell structure&#10;&#10;Description automatically generated">
              <a:extLst>
                <a:ext uri="{FF2B5EF4-FFF2-40B4-BE49-F238E27FC236}">
                  <a16:creationId xmlns:a16="http://schemas.microsoft.com/office/drawing/2014/main" id="{9FA57D9A-9745-D621-B3D5-140806B33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585260" y="13232329"/>
              <a:ext cx="1761245" cy="1414280"/>
            </a:xfrm>
            <a:prstGeom prst="rect">
              <a:avLst/>
            </a:prstGeom>
          </p:spPr>
        </p:pic>
        <p:pic>
          <p:nvPicPr>
            <p:cNvPr id="85" name="Picture 84" descr="Diagram of a cell structure&#10;&#10;Description automatically generated">
              <a:extLst>
                <a:ext uri="{FF2B5EF4-FFF2-40B4-BE49-F238E27FC236}">
                  <a16:creationId xmlns:a16="http://schemas.microsoft.com/office/drawing/2014/main" id="{4937C4E1-00E1-B4D6-8806-0153DA13A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540261" y="13205321"/>
              <a:ext cx="1761245" cy="1603671"/>
            </a:xfrm>
            <a:prstGeom prst="rect">
              <a:avLst/>
            </a:prstGeom>
          </p:spPr>
        </p:pic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10D5B956-59E1-E6C7-1186-82A63164362B}"/>
              </a:ext>
            </a:extLst>
          </p:cNvPr>
          <p:cNvGrpSpPr/>
          <p:nvPr/>
        </p:nvGrpSpPr>
        <p:grpSpPr>
          <a:xfrm>
            <a:off x="8243935" y="15553368"/>
            <a:ext cx="13851499" cy="7088406"/>
            <a:chOff x="8367075" y="15559093"/>
            <a:chExt cx="13851499" cy="7088406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5A56395-CE9E-96A7-574A-9BB13D611F35}"/>
                </a:ext>
              </a:extLst>
            </p:cNvPr>
            <p:cNvGrpSpPr/>
            <p:nvPr/>
          </p:nvGrpSpPr>
          <p:grpSpPr>
            <a:xfrm>
              <a:off x="8372989" y="17793463"/>
              <a:ext cx="5927372" cy="1510695"/>
              <a:chOff x="10167923" y="17944500"/>
              <a:chExt cx="5927372" cy="1510695"/>
            </a:xfrm>
          </p:grpSpPr>
          <p:pic>
            <p:nvPicPr>
              <p:cNvPr id="117" name="Picture 116" descr="A close-up of a microscope&#10;&#10;Description automatically generated">
                <a:extLst>
                  <a:ext uri="{FF2B5EF4-FFF2-40B4-BE49-F238E27FC236}">
                    <a16:creationId xmlns:a16="http://schemas.microsoft.com/office/drawing/2014/main" id="{7BD810F8-1F34-85F6-C59F-3EA4CEB90A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harpenSoften amount="50000"/>
                        </a14:imgEffect>
                        <a14:imgEffect>
                          <a14:brightnessContrast bright="3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10143226" y="18001923"/>
                <a:ext cx="1477969" cy="1428575"/>
              </a:xfrm>
              <a:prstGeom prst="rect">
                <a:avLst/>
              </a:prstGeom>
            </p:spPr>
          </p:pic>
          <p:pic>
            <p:nvPicPr>
              <p:cNvPr id="118" name="Picture 117" descr="A close-up of a microscope&#10;&#10;Description automatically generated">
                <a:extLst>
                  <a:ext uri="{FF2B5EF4-FFF2-40B4-BE49-F238E27FC236}">
                    <a16:creationId xmlns:a16="http://schemas.microsoft.com/office/drawing/2014/main" id="{A89C41A8-FE42-E10E-BED9-D7F0FF0887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25000"/>
                        </a14:imgEffect>
                        <a14:imgEffect>
                          <a14:brightnessContrast bright="3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11614177" y="17975371"/>
                <a:ext cx="1494793" cy="1464856"/>
              </a:xfrm>
              <a:prstGeom prst="rect">
                <a:avLst/>
              </a:prstGeom>
            </p:spPr>
          </p:pic>
          <p:pic>
            <p:nvPicPr>
              <p:cNvPr id="119" name="Picture 118" descr="A close-up of a cell&#10;&#10;Description automatically generated">
                <a:extLst>
                  <a:ext uri="{FF2B5EF4-FFF2-40B4-BE49-F238E27FC236}">
                    <a16:creationId xmlns:a16="http://schemas.microsoft.com/office/drawing/2014/main" id="{C322A138-21E7-F596-6CD4-C5C550AB07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harpenSoften amount="250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13115701" y="17969745"/>
                <a:ext cx="1510695" cy="1460206"/>
              </a:xfrm>
              <a:prstGeom prst="rect">
                <a:avLst/>
              </a:prstGeom>
            </p:spPr>
          </p:pic>
          <p:pic>
            <p:nvPicPr>
              <p:cNvPr id="120" name="Picture 119" descr="A close-up of a blue surface&#10;&#10;Description automatically generated">
                <a:extLst>
                  <a:ext uri="{FF2B5EF4-FFF2-40B4-BE49-F238E27FC236}">
                    <a16:creationId xmlns:a16="http://schemas.microsoft.com/office/drawing/2014/main" id="{0E97558A-638E-45ED-B113-AEA1E12F7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sharpenSoften amount="250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14609850" y="17969745"/>
                <a:ext cx="1510689" cy="1460200"/>
              </a:xfrm>
              <a:prstGeom prst="rect">
                <a:avLst/>
              </a:prstGeom>
            </p:spPr>
          </p:pic>
        </p:grpSp>
        <p:pic>
          <p:nvPicPr>
            <p:cNvPr id="121" name="Picture 120" descr="A picture containing green&#10;&#10;Description automatically generated">
              <a:extLst>
                <a:ext uri="{FF2B5EF4-FFF2-40B4-BE49-F238E27FC236}">
                  <a16:creationId xmlns:a16="http://schemas.microsoft.com/office/drawing/2014/main" id="{F4803561-3F51-9027-167B-7DB0B908B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74918" y="15559093"/>
              <a:ext cx="13843656" cy="2120595"/>
            </a:xfrm>
            <a:prstGeom prst="rect">
              <a:avLst/>
            </a:prstGeom>
          </p:spPr>
        </p:pic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21778223-66A2-DB5A-34F9-4343AF16CAEE}"/>
                </a:ext>
              </a:extLst>
            </p:cNvPr>
            <p:cNvGrpSpPr/>
            <p:nvPr/>
          </p:nvGrpSpPr>
          <p:grpSpPr>
            <a:xfrm>
              <a:off x="14138681" y="20801924"/>
              <a:ext cx="3267788" cy="1801520"/>
              <a:chOff x="17173274" y="17912517"/>
              <a:chExt cx="2499857" cy="1536579"/>
            </a:xfrm>
          </p:grpSpPr>
          <p:pic>
            <p:nvPicPr>
              <p:cNvPr id="108" name="Picture 107" descr="A picture containing electronics&#10;&#10;Description automatically generated">
                <a:extLst>
                  <a:ext uri="{FF2B5EF4-FFF2-40B4-BE49-F238E27FC236}">
                    <a16:creationId xmlns:a16="http://schemas.microsoft.com/office/drawing/2014/main" id="{0FAFDF96-2C70-B39C-65C6-46E1AE4B65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327443" y="18035720"/>
                <a:ext cx="2345688" cy="1377480"/>
              </a:xfrm>
              <a:prstGeom prst="rect">
                <a:avLst/>
              </a:prstGeom>
            </p:spPr>
          </p:pic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99DEADCA-1FA2-7E19-0DDD-BDE7FA5AAD38}"/>
                  </a:ext>
                </a:extLst>
              </p:cNvPr>
              <p:cNvSpPr/>
              <p:nvPr/>
            </p:nvSpPr>
            <p:spPr>
              <a:xfrm>
                <a:off x="17173274" y="17912517"/>
                <a:ext cx="799681" cy="1536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7" name="Picture 126" descr="A red and black background&#10;&#10;Description automatically generated">
              <a:extLst>
                <a:ext uri="{FF2B5EF4-FFF2-40B4-BE49-F238E27FC236}">
                  <a16:creationId xmlns:a16="http://schemas.microsoft.com/office/drawing/2014/main" id="{E627DA2C-6BD2-CFF2-B1EA-D4A91336B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5400000">
              <a:off x="11368115" y="19645788"/>
              <a:ext cx="1425690" cy="1460203"/>
            </a:xfrm>
            <a:prstGeom prst="rect">
              <a:avLst/>
            </a:prstGeom>
          </p:spPr>
        </p:pic>
        <p:pic>
          <p:nvPicPr>
            <p:cNvPr id="128" name="Picture 127" descr="A green glowing cells on a black background&#10;&#10;Description automatically generated">
              <a:extLst>
                <a:ext uri="{FF2B5EF4-FFF2-40B4-BE49-F238E27FC236}">
                  <a16:creationId xmlns:a16="http://schemas.microsoft.com/office/drawing/2014/main" id="{DEDF5146-267C-ECCD-3F82-05BEB047C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5400000">
              <a:off x="9903079" y="19645788"/>
              <a:ext cx="1425690" cy="1460205"/>
            </a:xfrm>
            <a:prstGeom prst="rect">
              <a:avLst/>
            </a:prstGeom>
          </p:spPr>
        </p:pic>
        <p:pic>
          <p:nvPicPr>
            <p:cNvPr id="129" name="Picture 128" descr="Blue spots on a black background&#10;&#10;Description automatically generated">
              <a:extLst>
                <a:ext uri="{FF2B5EF4-FFF2-40B4-BE49-F238E27FC236}">
                  <a16:creationId xmlns:a16="http://schemas.microsoft.com/office/drawing/2014/main" id="{90E0C1E7-0BF5-9F0D-DFDA-7ABA0C775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5400000">
              <a:off x="8411721" y="19645786"/>
              <a:ext cx="1425690" cy="1460205"/>
            </a:xfrm>
            <a:prstGeom prst="rect">
              <a:avLst/>
            </a:prstGeom>
          </p:spPr>
        </p:pic>
        <p:pic>
          <p:nvPicPr>
            <p:cNvPr id="130" name="Picture 129" descr="A close up of a cell&#10;&#10;Description automatically generated">
              <a:extLst>
                <a:ext uri="{FF2B5EF4-FFF2-40B4-BE49-F238E27FC236}">
                  <a16:creationId xmlns:a16="http://schemas.microsoft.com/office/drawing/2014/main" id="{45665DD3-2321-AE32-D8C7-7FCAEF3D0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5400000">
              <a:off x="12861790" y="19642824"/>
              <a:ext cx="1431622" cy="1460202"/>
            </a:xfrm>
            <a:prstGeom prst="rect">
              <a:avLst/>
            </a:prstGeom>
          </p:spPr>
        </p:pic>
        <p:pic>
          <p:nvPicPr>
            <p:cNvPr id="131" name="Picture 130" descr="A green glowing cells on a black background&#10;&#10;Description automatically generated">
              <a:extLst>
                <a:ext uri="{FF2B5EF4-FFF2-40B4-BE49-F238E27FC236}">
                  <a16:creationId xmlns:a16="http://schemas.microsoft.com/office/drawing/2014/main" id="{7EF51874-F986-C0E7-92AB-23EF90B88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9877055" y="21154525"/>
              <a:ext cx="1452985" cy="1483533"/>
            </a:xfrm>
            <a:prstGeom prst="rect">
              <a:avLst/>
            </a:prstGeom>
          </p:spPr>
        </p:pic>
        <p:pic>
          <p:nvPicPr>
            <p:cNvPr id="132" name="Picture 131" descr="Blue lights on a black background&#10;&#10;Description automatically generated">
              <a:extLst>
                <a:ext uri="{FF2B5EF4-FFF2-40B4-BE49-F238E27FC236}">
                  <a16:creationId xmlns:a16="http://schemas.microsoft.com/office/drawing/2014/main" id="{A2F20263-6E0D-A1F6-4720-C67C663E7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8399722" y="21154525"/>
              <a:ext cx="1452985" cy="1467311"/>
            </a:xfrm>
            <a:prstGeom prst="rect">
              <a:avLst/>
            </a:prstGeom>
          </p:spPr>
        </p:pic>
        <p:pic>
          <p:nvPicPr>
            <p:cNvPr id="133" name="Picture 132" descr="Red cells on a black background&#10;&#10;Description automatically generated">
              <a:extLst>
                <a:ext uri="{FF2B5EF4-FFF2-40B4-BE49-F238E27FC236}">
                  <a16:creationId xmlns:a16="http://schemas.microsoft.com/office/drawing/2014/main" id="{EAFC9C8D-480A-1102-CBDC-42C0BD453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1354388" y="21154525"/>
              <a:ext cx="1469229" cy="1490902"/>
            </a:xfrm>
            <a:prstGeom prst="rect">
              <a:avLst/>
            </a:prstGeom>
          </p:spPr>
        </p:pic>
        <p:pic>
          <p:nvPicPr>
            <p:cNvPr id="134" name="Picture 133" descr="A colorful cells under a microscope&#10;&#10;Description automatically generated">
              <a:extLst>
                <a:ext uri="{FF2B5EF4-FFF2-40B4-BE49-F238E27FC236}">
                  <a16:creationId xmlns:a16="http://schemas.microsoft.com/office/drawing/2014/main" id="{1384AB1E-194C-9B8A-E879-A7D63694A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2838733" y="21163781"/>
              <a:ext cx="1468969" cy="1483718"/>
            </a:xfrm>
            <a:prstGeom prst="rect">
              <a:avLst/>
            </a:prstGeom>
          </p:spPr>
        </p:pic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81B94F5-0E92-7E89-E9A2-56C81B3AEE54}"/>
                </a:ext>
              </a:extLst>
            </p:cNvPr>
            <p:cNvSpPr txBox="1"/>
            <p:nvPr/>
          </p:nvSpPr>
          <p:spPr>
            <a:xfrm>
              <a:off x="9860096" y="19672746"/>
              <a:ext cx="5266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WGA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436A7F8-DCB7-A32C-0284-580511F97A69}"/>
                </a:ext>
              </a:extLst>
            </p:cNvPr>
            <p:cNvSpPr txBox="1"/>
            <p:nvPr/>
          </p:nvSpPr>
          <p:spPr>
            <a:xfrm>
              <a:off x="11343128" y="19663043"/>
              <a:ext cx="697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GAPDH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15A5195-E9D6-937D-44F2-64F0FD82511B}"/>
                </a:ext>
              </a:extLst>
            </p:cNvPr>
            <p:cNvSpPr txBox="1"/>
            <p:nvPr/>
          </p:nvSpPr>
          <p:spPr>
            <a:xfrm>
              <a:off x="12765743" y="19613310"/>
              <a:ext cx="627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Merge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B253A9D-2C19-5D2B-34FF-395D009F467D}"/>
                </a:ext>
              </a:extLst>
            </p:cNvPr>
            <p:cNvSpPr txBox="1"/>
            <p:nvPr/>
          </p:nvSpPr>
          <p:spPr>
            <a:xfrm>
              <a:off x="8372989" y="19656535"/>
              <a:ext cx="5380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DAPI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D65601A-19F4-9AE5-4FC9-A9538FD8CDC2}"/>
                </a:ext>
              </a:extLst>
            </p:cNvPr>
            <p:cNvSpPr txBox="1"/>
            <p:nvPr/>
          </p:nvSpPr>
          <p:spPr>
            <a:xfrm>
              <a:off x="11352446" y="21137484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Phalloidin</a:t>
              </a:r>
            </a:p>
          </p:txBody>
        </p:sp>
        <p:pic>
          <p:nvPicPr>
            <p:cNvPr id="146" name="Picture 145" descr="A diagram of a connection&#10;&#10;Description automatically generated with medium confidence">
              <a:extLst>
                <a:ext uri="{FF2B5EF4-FFF2-40B4-BE49-F238E27FC236}">
                  <a16:creationId xmlns:a16="http://schemas.microsoft.com/office/drawing/2014/main" id="{06DDF931-42F5-99B4-05AA-24BBFB884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8030736" y="21041875"/>
              <a:ext cx="2058196" cy="1201048"/>
            </a:xfrm>
            <a:prstGeom prst="rect">
              <a:avLst/>
            </a:prstGeom>
          </p:spPr>
        </p:pic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174C15D2-22EE-4B01-7FB5-E2A5F8B2C47D}"/>
                </a:ext>
              </a:extLst>
            </p:cNvPr>
            <p:cNvSpPr/>
            <p:nvPr/>
          </p:nvSpPr>
          <p:spPr>
            <a:xfrm>
              <a:off x="18937947" y="21623702"/>
              <a:ext cx="121887" cy="3458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2119610-01B7-2C02-3944-D0F009FAFCCD}"/>
                </a:ext>
              </a:extLst>
            </p:cNvPr>
            <p:cNvCxnSpPr>
              <a:cxnSpLocks/>
              <a:stCxn id="147" idx="0"/>
            </p:cNvCxnSpPr>
            <p:nvPr/>
          </p:nvCxnSpPr>
          <p:spPr>
            <a:xfrm flipV="1">
              <a:off x="18998891" y="21323237"/>
              <a:ext cx="1355223" cy="300465"/>
            </a:xfrm>
            <a:prstGeom prst="line">
              <a:avLst/>
            </a:prstGeom>
            <a:ln w="31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FB2E118B-8D4D-C1FF-D719-164F0E40F6F2}"/>
                </a:ext>
              </a:extLst>
            </p:cNvPr>
            <p:cNvCxnSpPr>
              <a:cxnSpLocks/>
            </p:cNvCxnSpPr>
            <p:nvPr/>
          </p:nvCxnSpPr>
          <p:spPr>
            <a:xfrm>
              <a:off x="18987861" y="21663808"/>
              <a:ext cx="1305781" cy="328481"/>
            </a:xfrm>
            <a:prstGeom prst="line">
              <a:avLst/>
            </a:prstGeom>
            <a:ln w="31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D7C7DC3E-E39B-CAFA-B493-7C0FE75E80BE}"/>
                </a:ext>
              </a:extLst>
            </p:cNvPr>
            <p:cNvSpPr/>
            <p:nvPr/>
          </p:nvSpPr>
          <p:spPr>
            <a:xfrm>
              <a:off x="18121023" y="22354564"/>
              <a:ext cx="286082" cy="95954"/>
            </a:xfrm>
            <a:prstGeom prst="rect">
              <a:avLst/>
            </a:prstGeom>
            <a:solidFill>
              <a:srgbClr val="FF0000">
                <a:tint val="66000"/>
                <a:satMod val="1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1AD520AD-0887-25B6-7D93-A1BD9C147B3A}"/>
                </a:ext>
              </a:extLst>
            </p:cNvPr>
            <p:cNvSpPr/>
            <p:nvPr/>
          </p:nvSpPr>
          <p:spPr>
            <a:xfrm>
              <a:off x="18121023" y="22204295"/>
              <a:ext cx="286082" cy="95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2D050"/>
                </a:solidFill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74687927-E5CA-F451-D4BB-82C567DF2F22}"/>
                </a:ext>
              </a:extLst>
            </p:cNvPr>
            <p:cNvSpPr txBox="1"/>
            <p:nvPr/>
          </p:nvSpPr>
          <p:spPr>
            <a:xfrm>
              <a:off x="18364900" y="22114016"/>
              <a:ext cx="9476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ECM + Cells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11CC1832-A531-29E6-3482-13CC3A44845D}"/>
                </a:ext>
              </a:extLst>
            </p:cNvPr>
            <p:cNvSpPr txBox="1"/>
            <p:nvPr/>
          </p:nvSpPr>
          <p:spPr>
            <a:xfrm>
              <a:off x="18355794" y="22258045"/>
              <a:ext cx="15969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Media + Supplements</a:t>
              </a:r>
            </a:p>
          </p:txBody>
        </p:sp>
        <p:pic>
          <p:nvPicPr>
            <p:cNvPr id="154" name="Picture 153" descr="A green vines on a white background&#10;&#10;Description automatically generated">
              <a:extLst>
                <a:ext uri="{FF2B5EF4-FFF2-40B4-BE49-F238E27FC236}">
                  <a16:creationId xmlns:a16="http://schemas.microsoft.com/office/drawing/2014/main" id="{9181B514-2378-1217-7168-74931CE75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0274102" y="21257256"/>
              <a:ext cx="1327010" cy="815181"/>
            </a:xfrm>
            <a:prstGeom prst="rect">
              <a:avLst/>
            </a:prstGeom>
          </p:spPr>
        </p:pic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00C5C371-777E-CC18-C691-BE8761FBAB81}"/>
                </a:ext>
              </a:extLst>
            </p:cNvPr>
            <p:cNvSpPr/>
            <p:nvPr/>
          </p:nvSpPr>
          <p:spPr>
            <a:xfrm>
              <a:off x="20278229" y="21257255"/>
              <a:ext cx="1317316" cy="81518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74656F9C-A45C-EBF3-7507-B8452B469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4612731" y="17786778"/>
              <a:ext cx="1815393" cy="1769586"/>
            </a:xfrm>
            <a:prstGeom prst="rect">
              <a:avLst/>
            </a:prstGeom>
          </p:spPr>
        </p:pic>
        <p:pic>
          <p:nvPicPr>
            <p:cNvPr id="158" name="Picture 157" descr="Icon&#10;&#10;Description automatically generated">
              <a:extLst>
                <a:ext uri="{FF2B5EF4-FFF2-40B4-BE49-F238E27FC236}">
                  <a16:creationId xmlns:a16="http://schemas.microsoft.com/office/drawing/2014/main" id="{D42B554B-A1E2-D9C7-F090-FFFAD9639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9934401" y="17757636"/>
              <a:ext cx="2284173" cy="1483948"/>
            </a:xfrm>
            <a:prstGeom prst="rect">
              <a:avLst/>
            </a:prstGeom>
          </p:spPr>
        </p:pic>
        <p:pic>
          <p:nvPicPr>
            <p:cNvPr id="159" name="Picture 158" descr="Diagram&#10;&#10;Description automatically generated">
              <a:extLst>
                <a:ext uri="{FF2B5EF4-FFF2-40B4-BE49-F238E27FC236}">
                  <a16:creationId xmlns:a16="http://schemas.microsoft.com/office/drawing/2014/main" id="{84BA7697-5B5C-EDA4-6707-E37C882B6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5988524" y="19445040"/>
              <a:ext cx="1706060" cy="1108368"/>
            </a:xfrm>
            <a:prstGeom prst="rect">
              <a:avLst/>
            </a:prstGeom>
          </p:spPr>
        </p:pic>
        <p:pic>
          <p:nvPicPr>
            <p:cNvPr id="160" name="Picture 159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91C34AF6-5EE0-536A-0CCB-CD7E4CCED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18461072" y="19232388"/>
              <a:ext cx="1954433" cy="1269728"/>
            </a:xfrm>
            <a:prstGeom prst="rect">
              <a:avLst/>
            </a:prstGeom>
          </p:spPr>
        </p:pic>
        <p:pic>
          <p:nvPicPr>
            <p:cNvPr id="164" name="Picture 163" descr="Diagram&#10;&#10;Description automatically generated">
              <a:extLst>
                <a:ext uri="{FF2B5EF4-FFF2-40B4-BE49-F238E27FC236}">
                  <a16:creationId xmlns:a16="http://schemas.microsoft.com/office/drawing/2014/main" id="{EC457E81-B757-B75C-CD48-5C9A3C9CA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7568543" y="17914903"/>
              <a:ext cx="1703950" cy="1483948"/>
            </a:xfrm>
            <a:prstGeom prst="rect">
              <a:avLst/>
            </a:prstGeom>
          </p:spPr>
        </p:pic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8D891FE1-1056-1D4F-BC27-9BDCBA34FE1F}"/>
                </a:ext>
              </a:extLst>
            </p:cNvPr>
            <p:cNvSpPr txBox="1"/>
            <p:nvPr/>
          </p:nvSpPr>
          <p:spPr>
            <a:xfrm>
              <a:off x="16405045" y="18399601"/>
              <a:ext cx="1116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Photo</a:t>
              </a:r>
            </a:p>
            <a:p>
              <a:pPr algn="ctr"/>
              <a:r>
                <a:rPr lang="en-US" sz="12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lithography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D11CA03F-E6D6-D6CD-89E8-9D000A2BE925}"/>
                </a:ext>
              </a:extLst>
            </p:cNvPr>
            <p:cNvSpPr txBox="1"/>
            <p:nvPr/>
          </p:nvSpPr>
          <p:spPr>
            <a:xfrm>
              <a:off x="19041070" y="18424420"/>
              <a:ext cx="1145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Soft</a:t>
              </a:r>
            </a:p>
            <a:p>
              <a:pPr algn="ctr"/>
              <a:r>
                <a:rPr lang="en-US" sz="12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lithography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C7B440FA-61F8-96FB-FC8E-1F3718C6823D}"/>
                </a:ext>
              </a:extLst>
            </p:cNvPr>
            <p:cNvSpPr/>
            <p:nvPr/>
          </p:nvSpPr>
          <p:spPr>
            <a:xfrm>
              <a:off x="14542140" y="17757636"/>
              <a:ext cx="7676434" cy="3044288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1C306EE-655E-9F8F-8300-2851E570D253}"/>
                </a:ext>
              </a:extLst>
            </p:cNvPr>
            <p:cNvSpPr txBox="1"/>
            <p:nvPr/>
          </p:nvSpPr>
          <p:spPr>
            <a:xfrm>
              <a:off x="8367075" y="21149013"/>
              <a:ext cx="5380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DAPI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99DAC30-3A11-A8C9-18C5-8FC127B15CCD}"/>
                </a:ext>
              </a:extLst>
            </p:cNvPr>
            <p:cNvSpPr txBox="1"/>
            <p:nvPr/>
          </p:nvSpPr>
          <p:spPr>
            <a:xfrm>
              <a:off x="9852707" y="21142000"/>
              <a:ext cx="5266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WGA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3B8F4C3-0529-1792-80D3-06ED7874D0D7}"/>
                </a:ext>
              </a:extLst>
            </p:cNvPr>
            <p:cNvSpPr txBox="1"/>
            <p:nvPr/>
          </p:nvSpPr>
          <p:spPr>
            <a:xfrm>
              <a:off x="12800441" y="21137402"/>
              <a:ext cx="627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Merge</a:t>
              </a:r>
            </a:p>
          </p:txBody>
        </p:sp>
        <p:sp>
          <p:nvSpPr>
            <p:cNvPr id="182" name="Right Arrow 181">
              <a:extLst>
                <a:ext uri="{FF2B5EF4-FFF2-40B4-BE49-F238E27FC236}">
                  <a16:creationId xmlns:a16="http://schemas.microsoft.com/office/drawing/2014/main" id="{5656913D-CE8D-39C6-31F2-C283CBD04349}"/>
                </a:ext>
              </a:extLst>
            </p:cNvPr>
            <p:cNvSpPr/>
            <p:nvPr/>
          </p:nvSpPr>
          <p:spPr>
            <a:xfrm>
              <a:off x="16710212" y="18908450"/>
              <a:ext cx="387162" cy="160957"/>
            </a:xfrm>
            <a:prstGeom prst="rightArrow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Right Arrow 182">
              <a:extLst>
                <a:ext uri="{FF2B5EF4-FFF2-40B4-BE49-F238E27FC236}">
                  <a16:creationId xmlns:a16="http://schemas.microsoft.com/office/drawing/2014/main" id="{2E6D3FBD-48C7-4F67-8D6D-1E56E019058F}"/>
                </a:ext>
              </a:extLst>
            </p:cNvPr>
            <p:cNvSpPr/>
            <p:nvPr/>
          </p:nvSpPr>
          <p:spPr>
            <a:xfrm>
              <a:off x="19394796" y="18920173"/>
              <a:ext cx="387162" cy="160957"/>
            </a:xfrm>
            <a:prstGeom prst="rightArrow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Right Arrow 183">
              <a:extLst>
                <a:ext uri="{FF2B5EF4-FFF2-40B4-BE49-F238E27FC236}">
                  <a16:creationId xmlns:a16="http://schemas.microsoft.com/office/drawing/2014/main" id="{75AE4338-2E25-9BA7-78C8-8FF27FF60455}"/>
                </a:ext>
              </a:extLst>
            </p:cNvPr>
            <p:cNvSpPr/>
            <p:nvPr/>
          </p:nvSpPr>
          <p:spPr>
            <a:xfrm>
              <a:off x="17959891" y="20003385"/>
              <a:ext cx="387162" cy="160957"/>
            </a:xfrm>
            <a:prstGeom prst="rightArrow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666A7EE3-572F-90CD-B429-30C92A3B0AC7}"/>
                </a:ext>
              </a:extLst>
            </p:cNvPr>
            <p:cNvSpPr txBox="1"/>
            <p:nvPr/>
          </p:nvSpPr>
          <p:spPr>
            <a:xfrm>
              <a:off x="8367183" y="17831516"/>
              <a:ext cx="5773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Day 1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76C56D1-F60D-CF03-9B2A-C9CACBC026FB}"/>
                </a:ext>
              </a:extLst>
            </p:cNvPr>
            <p:cNvSpPr txBox="1"/>
            <p:nvPr/>
          </p:nvSpPr>
          <p:spPr>
            <a:xfrm>
              <a:off x="9810339" y="17811121"/>
              <a:ext cx="5773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Day 2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BC568E0-3B14-0B28-F9E7-E8BCE01E27AA}"/>
                </a:ext>
              </a:extLst>
            </p:cNvPr>
            <p:cNvSpPr txBox="1"/>
            <p:nvPr/>
          </p:nvSpPr>
          <p:spPr>
            <a:xfrm>
              <a:off x="11306780" y="17826189"/>
              <a:ext cx="5773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Day 3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A32B26B9-CF3B-7AAE-0C05-501C80A6CB04}"/>
                </a:ext>
              </a:extLst>
            </p:cNvPr>
            <p:cNvSpPr txBox="1"/>
            <p:nvPr/>
          </p:nvSpPr>
          <p:spPr>
            <a:xfrm>
              <a:off x="12810748" y="17786778"/>
              <a:ext cx="5773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Day 4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E141CD74-5A30-1E28-02AF-649D7E8E2776}"/>
              </a:ext>
            </a:extLst>
          </p:cNvPr>
          <p:cNvGrpSpPr/>
          <p:nvPr/>
        </p:nvGrpSpPr>
        <p:grpSpPr>
          <a:xfrm>
            <a:off x="8629442" y="23911589"/>
            <a:ext cx="12632462" cy="5276949"/>
            <a:chOff x="8541143" y="29597706"/>
            <a:chExt cx="12632462" cy="5276949"/>
          </a:xfrm>
        </p:grpSpPr>
        <p:cxnSp>
          <p:nvCxnSpPr>
            <p:cNvPr id="16" name="Straight Connector 15"/>
            <p:cNvCxnSpPr>
              <a:cxnSpLocks/>
            </p:cNvCxnSpPr>
            <p:nvPr/>
          </p:nvCxnSpPr>
          <p:spPr>
            <a:xfrm>
              <a:off x="16601440" y="34553009"/>
              <a:ext cx="0" cy="8243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06096527-5706-B607-3587-712B69885393}"/>
                </a:ext>
              </a:extLst>
            </p:cNvPr>
            <p:cNvGrpSpPr/>
            <p:nvPr/>
          </p:nvGrpSpPr>
          <p:grpSpPr>
            <a:xfrm>
              <a:off x="8541143" y="29828454"/>
              <a:ext cx="3481415" cy="3267277"/>
              <a:chOff x="5556285" y="1329333"/>
              <a:chExt cx="4221533" cy="4229486"/>
            </a:xfrm>
          </p:grpSpPr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2FE92DE2-B396-16C3-99C4-DE9DCD54F4C0}"/>
                  </a:ext>
                </a:extLst>
              </p:cNvPr>
              <p:cNvGrpSpPr/>
              <p:nvPr/>
            </p:nvGrpSpPr>
            <p:grpSpPr>
              <a:xfrm>
                <a:off x="5556285" y="1329333"/>
                <a:ext cx="4221533" cy="4229486"/>
                <a:chOff x="4543031" y="1318238"/>
                <a:chExt cx="4221533" cy="4229486"/>
              </a:xfrm>
            </p:grpSpPr>
            <p:pic>
              <p:nvPicPr>
                <p:cNvPr id="225" name="Picture 224" descr="A green glowing lines on a black background&#10;&#10;Description automatically generated">
                  <a:extLst>
                    <a:ext uri="{FF2B5EF4-FFF2-40B4-BE49-F238E27FC236}">
                      <a16:creationId xmlns:a16="http://schemas.microsoft.com/office/drawing/2014/main" id="{63FE2413-07A4-6FFE-9CF5-138D1467BD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43031" y="1318238"/>
                  <a:ext cx="3807825" cy="3819260"/>
                </a:xfrm>
                <a:prstGeom prst="rect">
                  <a:avLst/>
                </a:prstGeom>
              </p:spPr>
            </p:pic>
            <p:pic>
              <p:nvPicPr>
                <p:cNvPr id="226" name="Picture 225">
                  <a:extLst>
                    <a:ext uri="{FF2B5EF4-FFF2-40B4-BE49-F238E27FC236}">
                      <a16:creationId xmlns:a16="http://schemas.microsoft.com/office/drawing/2014/main" id="{10D7365A-750E-4D6A-BA4D-C6FC8F5CBB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396783" y="1318239"/>
                  <a:ext cx="367781" cy="3819259"/>
                </a:xfrm>
                <a:prstGeom prst="rect">
                  <a:avLst/>
                </a:prstGeom>
              </p:spPr>
            </p:pic>
            <p:pic>
              <p:nvPicPr>
                <p:cNvPr id="227" name="Picture 226">
                  <a:extLst>
                    <a:ext uri="{FF2B5EF4-FFF2-40B4-BE49-F238E27FC236}">
                      <a16:creationId xmlns:a16="http://schemas.microsoft.com/office/drawing/2014/main" id="{D14305A5-B325-3EC8-6200-78794698C9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543032" y="5178555"/>
                  <a:ext cx="3816176" cy="369169"/>
                </a:xfrm>
                <a:prstGeom prst="rect">
                  <a:avLst/>
                </a:prstGeom>
              </p:spPr>
            </p:pic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FB8A5331-98DF-8A02-109F-8F4836069DC5}"/>
                    </a:ext>
                  </a:extLst>
                </p:cNvPr>
                <p:cNvCxnSpPr/>
                <p:nvPr/>
              </p:nvCxnSpPr>
              <p:spPr>
                <a:xfrm>
                  <a:off x="6652009" y="5178554"/>
                  <a:ext cx="0" cy="36917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F0A00A5F-40EB-E189-C8F0-3FFCB96F24CC}"/>
                    </a:ext>
                  </a:extLst>
                </p:cNvPr>
                <p:cNvCxnSpPr/>
                <p:nvPr/>
              </p:nvCxnSpPr>
              <p:spPr>
                <a:xfrm>
                  <a:off x="8405134" y="3768131"/>
                  <a:ext cx="359430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F26894A0-06BC-DE89-3DBA-DAA8A0A8A2EC}"/>
                    </a:ext>
                  </a:extLst>
                </p:cNvPr>
                <p:cNvCxnSpPr>
                  <a:cxnSpLocks/>
                  <a:stCxn id="226" idx="0"/>
                  <a:endCxn id="226" idx="2"/>
                </p:cNvCxnSpPr>
                <p:nvPr/>
              </p:nvCxnSpPr>
              <p:spPr>
                <a:xfrm>
                  <a:off x="8580674" y="1318239"/>
                  <a:ext cx="0" cy="3819259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Straight Connector 230">
                  <a:extLst>
                    <a:ext uri="{FF2B5EF4-FFF2-40B4-BE49-F238E27FC236}">
                      <a16:creationId xmlns:a16="http://schemas.microsoft.com/office/drawing/2014/main" id="{9AA44B1A-BBCF-7542-E0B2-0EF574A3B2C8}"/>
                    </a:ext>
                  </a:extLst>
                </p:cNvPr>
                <p:cNvCxnSpPr>
                  <a:cxnSpLocks/>
                  <a:stCxn id="227" idx="1"/>
                  <a:endCxn id="227" idx="3"/>
                </p:cNvCxnSpPr>
                <p:nvPr/>
              </p:nvCxnSpPr>
              <p:spPr>
                <a:xfrm>
                  <a:off x="4543032" y="5363140"/>
                  <a:ext cx="3816176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3E9686D8-40F0-AD1B-645C-FAED728E886D}"/>
                  </a:ext>
                </a:extLst>
              </p:cNvPr>
              <p:cNvCxnSpPr/>
              <p:nvPr/>
            </p:nvCxnSpPr>
            <p:spPr>
              <a:xfrm>
                <a:off x="8825795" y="5037888"/>
                <a:ext cx="42852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A75F019D-E5E4-104B-46DC-F9B8A6EC9F46}"/>
                </a:ext>
              </a:extLst>
            </p:cNvPr>
            <p:cNvGrpSpPr/>
            <p:nvPr/>
          </p:nvGrpSpPr>
          <p:grpSpPr>
            <a:xfrm>
              <a:off x="12258337" y="29830575"/>
              <a:ext cx="3439260" cy="3269919"/>
              <a:chOff x="1090909" y="1318238"/>
              <a:chExt cx="4213181" cy="4243713"/>
            </a:xfrm>
          </p:grpSpPr>
          <p:grpSp>
            <p:nvGrpSpPr>
              <p:cNvPr id="233" name="Group 232">
                <a:extLst>
                  <a:ext uri="{FF2B5EF4-FFF2-40B4-BE49-F238E27FC236}">
                    <a16:creationId xmlns:a16="http://schemas.microsoft.com/office/drawing/2014/main" id="{20167CE9-6E05-225B-89CB-EB0C843AD13A}"/>
                  </a:ext>
                </a:extLst>
              </p:cNvPr>
              <p:cNvGrpSpPr/>
              <p:nvPr/>
            </p:nvGrpSpPr>
            <p:grpSpPr>
              <a:xfrm>
                <a:off x="1090909" y="1318238"/>
                <a:ext cx="4213181" cy="4243713"/>
                <a:chOff x="2864024" y="1881514"/>
                <a:chExt cx="4213181" cy="4243713"/>
              </a:xfrm>
            </p:grpSpPr>
            <p:pic>
              <p:nvPicPr>
                <p:cNvPr id="235" name="Picture 234" descr="A green glowing cells in a dark background&#10;&#10;Description automatically generated">
                  <a:extLst>
                    <a:ext uri="{FF2B5EF4-FFF2-40B4-BE49-F238E27FC236}">
                      <a16:creationId xmlns:a16="http://schemas.microsoft.com/office/drawing/2014/main" id="{1A3FD1A1-569C-1454-6730-503ACABBF1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0">
                  <a:extLst>
                    <a:ext uri="{BEBA8EAE-BF5A-486C-A8C5-ECC9F3942E4B}">
                      <a14:imgProps xmlns:a14="http://schemas.microsoft.com/office/drawing/2010/main">
                        <a14:imgLayer r:embed="rId41">
                          <a14:imgEffect>
                            <a14:brightnessContrast bright="40000" contras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64024" y="1881514"/>
                  <a:ext cx="3807824" cy="3830355"/>
                </a:xfrm>
                <a:prstGeom prst="rect">
                  <a:avLst/>
                </a:prstGeom>
              </p:spPr>
            </p:pic>
            <p:pic>
              <p:nvPicPr>
                <p:cNvPr id="236" name="Picture 235">
                  <a:extLst>
                    <a:ext uri="{FF2B5EF4-FFF2-40B4-BE49-F238E27FC236}">
                      <a16:creationId xmlns:a16="http://schemas.microsoft.com/office/drawing/2014/main" id="{6EDA6870-FCBD-F82E-44EF-FBFCDD73D4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>
                  <a:extLst>
                    <a:ext uri="{BEBA8EAE-BF5A-486C-A8C5-ECC9F3942E4B}">
                      <a14:imgProps xmlns:a14="http://schemas.microsoft.com/office/drawing/2010/main">
                        <a14:imgLayer r:embed="rId43">
                          <a14:imgEffect>
                            <a14:brightnessContrast bright="40000" contrast="2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709424" y="1881514"/>
                  <a:ext cx="367781" cy="3830355"/>
                </a:xfrm>
                <a:prstGeom prst="rect">
                  <a:avLst/>
                </a:prstGeom>
              </p:spPr>
            </p:pic>
            <p:pic>
              <p:nvPicPr>
                <p:cNvPr id="237" name="Picture 236">
                  <a:extLst>
                    <a:ext uri="{FF2B5EF4-FFF2-40B4-BE49-F238E27FC236}">
                      <a16:creationId xmlns:a16="http://schemas.microsoft.com/office/drawing/2014/main" id="{4D05B6AF-1EE0-6BF8-E24D-073C31E095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BEBA8EAE-BF5A-486C-A8C5-ECC9F3942E4B}">
                      <a14:imgProps xmlns:a14="http://schemas.microsoft.com/office/drawing/2010/main">
                        <a14:imgLayer r:embed="rId45"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64024" y="5756057"/>
                  <a:ext cx="3807824" cy="369170"/>
                </a:xfrm>
                <a:prstGeom prst="rect">
                  <a:avLst/>
                </a:prstGeom>
              </p:spPr>
            </p:pic>
          </p:grp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B1D8E510-A9B0-B9EA-BF72-A3386C70837A}"/>
                  </a:ext>
                </a:extLst>
              </p:cNvPr>
              <p:cNvCxnSpPr/>
              <p:nvPr/>
            </p:nvCxnSpPr>
            <p:spPr>
              <a:xfrm>
                <a:off x="4336173" y="5037888"/>
                <a:ext cx="42852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39" name="Picture 238" descr="Green glowing cells in a dark space&#10;&#10;Description automatically generated with medium confidence">
              <a:extLst>
                <a:ext uri="{FF2B5EF4-FFF2-40B4-BE49-F238E27FC236}">
                  <a16:creationId xmlns:a16="http://schemas.microsoft.com/office/drawing/2014/main" id="{E9FA029B-9041-DF7C-8BFC-CD1B65363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 rot="16200000">
              <a:off x="9180555" y="32819287"/>
              <a:ext cx="1322721" cy="2218720"/>
            </a:xfrm>
            <a:prstGeom prst="rect">
              <a:avLst/>
            </a:prstGeom>
          </p:spPr>
        </p:pic>
        <p:pic>
          <p:nvPicPr>
            <p:cNvPr id="240" name="Picture 239" descr="A green and red cells&#10;&#10;Description automatically generated">
              <a:extLst>
                <a:ext uri="{FF2B5EF4-FFF2-40B4-BE49-F238E27FC236}">
                  <a16:creationId xmlns:a16="http://schemas.microsoft.com/office/drawing/2014/main" id="{B2F2B710-CF79-E132-B9CE-D7ECE8064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 rot="16200000">
              <a:off x="13749056" y="32843656"/>
              <a:ext cx="1325836" cy="2246230"/>
            </a:xfrm>
            <a:prstGeom prst="rect">
              <a:avLst/>
            </a:prstGeom>
          </p:spPr>
        </p:pic>
        <p:pic>
          <p:nvPicPr>
            <p:cNvPr id="241" name="Picture 240" descr="A red and black background&#10;&#10;Description automatically generated">
              <a:extLst>
                <a:ext uri="{FF2B5EF4-FFF2-40B4-BE49-F238E27FC236}">
                  <a16:creationId xmlns:a16="http://schemas.microsoft.com/office/drawing/2014/main" id="{AC592C63-2278-FC0B-CC69-E49B39AF5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 rot="16200000">
              <a:off x="11462280" y="32849292"/>
              <a:ext cx="1309596" cy="2218718"/>
            </a:xfrm>
            <a:prstGeom prst="rect">
              <a:avLst/>
            </a:prstGeom>
          </p:spPr>
        </p:pic>
        <p:pic>
          <p:nvPicPr>
            <p:cNvPr id="243" name="Picture 242" descr="A diagram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816B1172-1714-01DF-C563-511479E18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16113358" y="29618977"/>
              <a:ext cx="2080430" cy="2454440"/>
            </a:xfrm>
            <a:prstGeom prst="rect">
              <a:avLst/>
            </a:prstGeom>
          </p:spPr>
        </p:pic>
        <p:pic>
          <p:nvPicPr>
            <p:cNvPr id="244" name="Picture 243" descr="A diagram of a number of bar graphs&#10;&#10;Description automatically generated with medium confidence">
              <a:extLst>
                <a:ext uri="{FF2B5EF4-FFF2-40B4-BE49-F238E27FC236}">
                  <a16:creationId xmlns:a16="http://schemas.microsoft.com/office/drawing/2014/main" id="{1BE3178D-39C7-7FB3-4474-0898621D9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18591095" y="29597706"/>
              <a:ext cx="2310920" cy="2578987"/>
            </a:xfrm>
            <a:prstGeom prst="rect">
              <a:avLst/>
            </a:prstGeom>
          </p:spPr>
        </p:pic>
        <p:pic>
          <p:nvPicPr>
            <p:cNvPr id="245" name="Picture 244" descr="A graph of different colored bars&#10;&#10;Description automatically generated with medium confidence">
              <a:extLst>
                <a:ext uri="{FF2B5EF4-FFF2-40B4-BE49-F238E27FC236}">
                  <a16:creationId xmlns:a16="http://schemas.microsoft.com/office/drawing/2014/main" id="{CB39E44F-9DDA-3917-9902-B6D8C5B4B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16402413" y="32167936"/>
              <a:ext cx="2080430" cy="2706719"/>
            </a:xfrm>
            <a:prstGeom prst="rect">
              <a:avLst/>
            </a:prstGeom>
          </p:spPr>
        </p:pic>
        <p:pic>
          <p:nvPicPr>
            <p:cNvPr id="267" name="Picture 266" descr="A graph of different colored bars&#10;&#10;Description automatically generated">
              <a:extLst>
                <a:ext uri="{FF2B5EF4-FFF2-40B4-BE49-F238E27FC236}">
                  <a16:creationId xmlns:a16="http://schemas.microsoft.com/office/drawing/2014/main" id="{BC6ADFBA-0B56-895F-3176-9549062D2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18549619" y="32482909"/>
              <a:ext cx="2623986" cy="2271510"/>
            </a:xfrm>
            <a:prstGeom prst="rect">
              <a:avLst/>
            </a:prstGeom>
          </p:spPr>
        </p:pic>
      </p:grpSp>
      <p:sp>
        <p:nvSpPr>
          <p:cNvPr id="272" name="TextBox 271">
            <a:extLst>
              <a:ext uri="{FF2B5EF4-FFF2-40B4-BE49-F238E27FC236}">
                <a16:creationId xmlns:a16="http://schemas.microsoft.com/office/drawing/2014/main" id="{6C6A05D2-AFC1-FADB-A077-0AD0B383640C}"/>
              </a:ext>
            </a:extLst>
          </p:cNvPr>
          <p:cNvSpPr txBox="1"/>
          <p:nvPr/>
        </p:nvSpPr>
        <p:spPr>
          <a:xfrm>
            <a:off x="7619411" y="38959044"/>
            <a:ext cx="14547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Figure 5. VM-on-a-chip </a:t>
            </a:r>
            <a:r>
              <a:rPr lang="en-US" sz="2800" b="1" i="1" dirty="0">
                <a:latin typeface="Cambria" panose="02040503050406030204" pitchFamily="18" charset="0"/>
              </a:rPr>
              <a:t>vs</a:t>
            </a:r>
            <a:r>
              <a:rPr lang="en-US" sz="2800" b="1" dirty="0">
                <a:latin typeface="Cambria" panose="02040503050406030204" pitchFamily="18" charset="0"/>
              </a:rPr>
              <a:t> EC-on-a-chip.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5FC38F6D-7A4C-E8A4-7410-F19B0506674C}"/>
              </a:ext>
            </a:extLst>
          </p:cNvPr>
          <p:cNvSpPr txBox="1"/>
          <p:nvPr/>
        </p:nvSpPr>
        <p:spPr>
          <a:xfrm>
            <a:off x="7228909" y="14462927"/>
            <a:ext cx="160969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Figure 1. </a:t>
            </a:r>
            <a:r>
              <a:rPr lang="en-GB" sz="2800" b="1" dirty="0">
                <a:effectLst/>
                <a:latin typeface="Cambria" panose="02040503050406030204" pitchFamily="18" charset="0"/>
              </a:rPr>
              <a:t>Patient Derived </a:t>
            </a:r>
            <a:r>
              <a:rPr lang="en-GB" sz="2800" b="1" dirty="0" err="1">
                <a:effectLst/>
                <a:latin typeface="Cambria" panose="02040503050406030204" pitchFamily="18" charset="0"/>
              </a:rPr>
              <a:t>EXplants</a:t>
            </a:r>
            <a:r>
              <a:rPr lang="en-GB" sz="2800" b="1" dirty="0">
                <a:effectLst/>
                <a:latin typeface="Cambria" panose="02040503050406030204" pitchFamily="18" charset="0"/>
              </a:rPr>
              <a:t> (CDX) cells to study VM in SCLS.</a:t>
            </a:r>
            <a:endParaRPr lang="en-GB" sz="2800" b="1" dirty="0">
              <a:latin typeface="Cambria" panose="02040503050406030204" pitchFamily="18" charset="0"/>
            </a:endParaRPr>
          </a:p>
          <a:p>
            <a:pPr algn="ctr"/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FC2140DD-A3B2-EF2B-F36B-5C6EC5E36416}"/>
              </a:ext>
            </a:extLst>
          </p:cNvPr>
          <p:cNvGrpSpPr/>
          <p:nvPr/>
        </p:nvGrpSpPr>
        <p:grpSpPr>
          <a:xfrm>
            <a:off x="9481857" y="10030582"/>
            <a:ext cx="11296576" cy="4329363"/>
            <a:chOff x="9481857" y="9920854"/>
            <a:chExt cx="11296576" cy="4329363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F3E5D4D3-1AEA-8A9C-ECE8-C5E368012201}"/>
                </a:ext>
              </a:extLst>
            </p:cNvPr>
            <p:cNvGrpSpPr/>
            <p:nvPr/>
          </p:nvGrpSpPr>
          <p:grpSpPr>
            <a:xfrm>
              <a:off x="9481857" y="9920854"/>
              <a:ext cx="11296576" cy="4329363"/>
              <a:chOff x="9444637" y="15970170"/>
              <a:chExt cx="11296576" cy="4329363"/>
            </a:xfrm>
          </p:grpSpPr>
          <p:pic>
            <p:nvPicPr>
              <p:cNvPr id="205" name="Picture 204" descr="A diagram of a human body&#10;&#10;Description automatically generated">
                <a:extLst>
                  <a:ext uri="{FF2B5EF4-FFF2-40B4-BE49-F238E27FC236}">
                    <a16:creationId xmlns:a16="http://schemas.microsoft.com/office/drawing/2014/main" id="{917FDAA1-DF18-070C-E95B-CB1B9D3CAF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352497" y="16025305"/>
                <a:ext cx="4635500" cy="4089400"/>
              </a:xfrm>
              <a:prstGeom prst="rect">
                <a:avLst/>
              </a:prstGeom>
            </p:spPr>
          </p:pic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277D192F-5E17-2DDC-5DED-64586C3E5AE6}"/>
                  </a:ext>
                </a:extLst>
              </p:cNvPr>
              <p:cNvGrpSpPr/>
              <p:nvPr/>
            </p:nvGrpSpPr>
            <p:grpSpPr>
              <a:xfrm>
                <a:off x="16600093" y="16066025"/>
                <a:ext cx="4141120" cy="3751530"/>
                <a:chOff x="16672184" y="16211709"/>
                <a:chExt cx="4141120" cy="3751530"/>
              </a:xfrm>
            </p:grpSpPr>
            <p:pic>
              <p:nvPicPr>
                <p:cNvPr id="207" name="Picture 206" descr="Graphical user interface&#10;&#10;Description automatically generated">
                  <a:extLst>
                    <a:ext uri="{FF2B5EF4-FFF2-40B4-BE49-F238E27FC236}">
                      <a16:creationId xmlns:a16="http://schemas.microsoft.com/office/drawing/2014/main" id="{F007224A-93AE-C283-71FF-1F8470997837}"/>
                    </a:ext>
                  </a:extLst>
                </p:cNvPr>
                <p:cNvPicPr/>
                <p:nvPr/>
              </p:nvPicPr>
              <p:blipFill rotWithShape="1">
                <a:blip r:embed="rId5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93" t="77442" r="76807" b="674"/>
                <a:stretch/>
              </p:blipFill>
              <p:spPr bwMode="auto">
                <a:xfrm>
                  <a:off x="18760383" y="16211709"/>
                  <a:ext cx="2052921" cy="198290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9" name="Picture 208" descr="A green animal with white text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1098D2C4-877E-29F8-C6D1-04CF1EB347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672184" y="18333581"/>
                  <a:ext cx="4125717" cy="1629658"/>
                </a:xfrm>
                <a:prstGeom prst="rect">
                  <a:avLst/>
                </a:prstGeom>
              </p:spPr>
            </p:pic>
            <p:pic>
              <p:nvPicPr>
                <p:cNvPr id="212" name="Picture 211" descr="A close up of cells&#10;&#10;Description automatically generated">
                  <a:extLst>
                    <a:ext uri="{FF2B5EF4-FFF2-40B4-BE49-F238E27FC236}">
                      <a16:creationId xmlns:a16="http://schemas.microsoft.com/office/drawing/2014/main" id="{8B1FA3BD-93FF-8939-6D2C-9B8AA32C05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BEBA8EAE-BF5A-486C-A8C5-ECC9F3942E4B}">
                      <a14:imgProps xmlns:a14="http://schemas.microsoft.com/office/drawing/2010/main">
                        <a14:imgLayer r:embed="rId57">
                          <a14:imgEffect>
                            <a14:sharpenSoften amount="50000"/>
                          </a14:imgEffect>
                          <a14:imgEffect>
                            <a14:brightnessContrast bright="40000" contrast="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696219" y="16272600"/>
                  <a:ext cx="2011387" cy="1855858"/>
                </a:xfrm>
                <a:prstGeom prst="rect">
                  <a:avLst/>
                </a:prstGeom>
              </p:spPr>
            </p:pic>
          </p:grpSp>
          <p:pic>
            <p:nvPicPr>
              <p:cNvPr id="191" name="Picture 190" descr="A person in a hospital bed&#10;&#10;Description automatically generated">
                <a:extLst>
                  <a:ext uri="{FF2B5EF4-FFF2-40B4-BE49-F238E27FC236}">
                    <a16:creationId xmlns:a16="http://schemas.microsoft.com/office/drawing/2014/main" id="{8C600805-ECC2-0E56-E370-48F2996DCF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516004" y="15970170"/>
                <a:ext cx="1312700" cy="1206043"/>
              </a:xfrm>
              <a:prstGeom prst="rect">
                <a:avLst/>
              </a:prstGeom>
            </p:spPr>
          </p:pic>
          <p:pic>
            <p:nvPicPr>
              <p:cNvPr id="197" name="Picture 196" descr="A group of white mice with blue eyes&#10;&#10;Description automatically generated">
                <a:extLst>
                  <a:ext uri="{FF2B5EF4-FFF2-40B4-BE49-F238E27FC236}">
                    <a16:creationId xmlns:a16="http://schemas.microsoft.com/office/drawing/2014/main" id="{F70E92EA-36BE-0BDB-F3FD-388650355B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444637" y="19136676"/>
                <a:ext cx="1124095" cy="1162857"/>
              </a:xfrm>
              <a:prstGeom prst="rect">
                <a:avLst/>
              </a:prstGeom>
            </p:spPr>
          </p:pic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3B401978-FE25-137B-5F85-63851B163B86}"/>
                  </a:ext>
                </a:extLst>
              </p:cNvPr>
              <p:cNvGrpSpPr/>
              <p:nvPr/>
            </p:nvGrpSpPr>
            <p:grpSpPr>
              <a:xfrm>
                <a:off x="9517257" y="17518050"/>
                <a:ext cx="1288891" cy="1127546"/>
                <a:chOff x="19615523" y="21930771"/>
                <a:chExt cx="1288891" cy="1127546"/>
              </a:xfrm>
            </p:grpSpPr>
            <p:pic>
              <p:nvPicPr>
                <p:cNvPr id="193" name="Picture 192" descr="A group of green and grey circles&#10;&#10;Description automatically generated">
                  <a:extLst>
                    <a:ext uri="{FF2B5EF4-FFF2-40B4-BE49-F238E27FC236}">
                      <a16:creationId xmlns:a16="http://schemas.microsoft.com/office/drawing/2014/main" id="{3A19E476-30B9-8918-9348-7398D7468E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9951914" y="22233784"/>
                  <a:ext cx="952500" cy="787400"/>
                </a:xfrm>
                <a:prstGeom prst="rect">
                  <a:avLst/>
                </a:prstGeom>
              </p:spPr>
            </p:pic>
            <p:pic>
              <p:nvPicPr>
                <p:cNvPr id="199" name="Picture 198" descr="A red liquid in a container&#10;&#10;Description automatically generated">
                  <a:extLst>
                    <a:ext uri="{FF2B5EF4-FFF2-40B4-BE49-F238E27FC236}">
                      <a16:creationId xmlns:a16="http://schemas.microsoft.com/office/drawing/2014/main" id="{DCA94797-894F-F959-7904-CBC9B4A11A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 rot="1007688" flipH="1">
                  <a:off x="19615523" y="21930771"/>
                  <a:ext cx="289686" cy="1127546"/>
                </a:xfrm>
                <a:prstGeom prst="rect">
                  <a:avLst/>
                </a:prstGeom>
              </p:spPr>
            </p:pic>
          </p:grpSp>
          <p:sp>
            <p:nvSpPr>
              <p:cNvPr id="216" name="Down Arrow 215">
                <a:extLst>
                  <a:ext uri="{FF2B5EF4-FFF2-40B4-BE49-F238E27FC236}">
                    <a16:creationId xmlns:a16="http://schemas.microsoft.com/office/drawing/2014/main" id="{8EA30290-4969-E021-B2DC-464B5A15DE39}"/>
                  </a:ext>
                </a:extLst>
              </p:cNvPr>
              <p:cNvSpPr/>
              <p:nvPr/>
            </p:nvSpPr>
            <p:spPr>
              <a:xfrm>
                <a:off x="9988157" y="17065578"/>
                <a:ext cx="347761" cy="537192"/>
              </a:xfrm>
              <a:prstGeom prst="down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Down Arrow 216">
                <a:extLst>
                  <a:ext uri="{FF2B5EF4-FFF2-40B4-BE49-F238E27FC236}">
                    <a16:creationId xmlns:a16="http://schemas.microsoft.com/office/drawing/2014/main" id="{C953FD4D-A8BB-3160-E505-B2B0D1CF8E10}"/>
                  </a:ext>
                </a:extLst>
              </p:cNvPr>
              <p:cNvSpPr/>
              <p:nvPr/>
            </p:nvSpPr>
            <p:spPr>
              <a:xfrm>
                <a:off x="9946004" y="18618761"/>
                <a:ext cx="347761" cy="537192"/>
              </a:xfrm>
              <a:prstGeom prst="down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B0E0876F-EA1A-CB2C-9972-1B5FE2F2C8C3}"/>
                </a:ext>
              </a:extLst>
            </p:cNvPr>
            <p:cNvSpPr txBox="1"/>
            <p:nvPr/>
          </p:nvSpPr>
          <p:spPr>
            <a:xfrm>
              <a:off x="13507116" y="13684930"/>
              <a:ext cx="1907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Endothelial Cells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3989C02-D831-29DB-AD77-8B8B1EE76A9F}"/>
                </a:ext>
              </a:extLst>
            </p:cNvPr>
            <p:cNvSpPr txBox="1"/>
            <p:nvPr/>
          </p:nvSpPr>
          <p:spPr>
            <a:xfrm>
              <a:off x="13525121" y="10031877"/>
              <a:ext cx="1907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NE cells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66CBEAB0-6B68-0B49-B41D-4EC02BB3D00C}"/>
                </a:ext>
              </a:extLst>
            </p:cNvPr>
            <p:cNvSpPr txBox="1"/>
            <p:nvPr/>
          </p:nvSpPr>
          <p:spPr>
            <a:xfrm>
              <a:off x="14741186" y="10038256"/>
              <a:ext cx="14381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cs typeface="Times New Roman" panose="02020603050405020304" pitchFamily="18" charset="0"/>
                </a:rPr>
                <a:t>NNE cells</a:t>
              </a:r>
            </a:p>
          </p:txBody>
        </p:sp>
      </p:grpSp>
      <p:sp>
        <p:nvSpPr>
          <p:cNvPr id="277" name="TextBox 276">
            <a:extLst>
              <a:ext uri="{FF2B5EF4-FFF2-40B4-BE49-F238E27FC236}">
                <a16:creationId xmlns:a16="http://schemas.microsoft.com/office/drawing/2014/main" id="{4DF92BA6-7198-F46A-1705-850C09DC36C1}"/>
              </a:ext>
            </a:extLst>
          </p:cNvPr>
          <p:cNvSpPr txBox="1"/>
          <p:nvPr/>
        </p:nvSpPr>
        <p:spPr>
          <a:xfrm>
            <a:off x="7109178" y="22924212"/>
            <a:ext cx="155683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Figure 2. Development of </a:t>
            </a:r>
            <a:r>
              <a:rPr lang="en-GB" sz="2800" b="1" dirty="0">
                <a:latin typeface="Cambria" panose="02040503050406030204" pitchFamily="18" charset="0"/>
              </a:rPr>
              <a:t>organ-on-a-chip models to study VM in SCLC</a:t>
            </a:r>
            <a:r>
              <a:rPr lang="en-GB" sz="2800" b="1" dirty="0">
                <a:effectLst/>
                <a:latin typeface="Cambria" panose="02040503050406030204" pitchFamily="18" charset="0"/>
              </a:rPr>
              <a:t>.</a:t>
            </a:r>
            <a:endParaRPr lang="en-GB" sz="2800" b="1" dirty="0">
              <a:latin typeface="Cambria" panose="02040503050406030204" pitchFamily="18" charset="0"/>
            </a:endParaRPr>
          </a:p>
          <a:p>
            <a:pPr algn="ctr"/>
            <a:endParaRPr lang="en-US" sz="2800" b="1" dirty="0">
              <a:latin typeface="Cambria" panose="02040503050406030204" pitchFamily="18" charset="0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1501CA59-8257-0D0A-2691-E24A2C044EDE}"/>
              </a:ext>
            </a:extLst>
          </p:cNvPr>
          <p:cNvSpPr txBox="1"/>
          <p:nvPr/>
        </p:nvSpPr>
        <p:spPr>
          <a:xfrm>
            <a:off x="7127651" y="29153219"/>
            <a:ext cx="15568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Figure 3. Fluid-conductivity of VM models.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7B1AAEE3-195C-AE87-C6CC-CDB14D7A9F4C}"/>
              </a:ext>
            </a:extLst>
          </p:cNvPr>
          <p:cNvSpPr txBox="1"/>
          <p:nvPr/>
        </p:nvSpPr>
        <p:spPr>
          <a:xfrm>
            <a:off x="8820669" y="27335458"/>
            <a:ext cx="5266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WGA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A934D0EB-4140-EA4F-6A71-28D2B363CB4E}"/>
              </a:ext>
            </a:extLst>
          </p:cNvPr>
          <p:cNvSpPr txBox="1"/>
          <p:nvPr/>
        </p:nvSpPr>
        <p:spPr>
          <a:xfrm>
            <a:off x="11065392" y="27367721"/>
            <a:ext cx="1141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Microparticle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D9EF7FB-E5F2-5E5A-0F94-B1CF3BBA7ABB}"/>
              </a:ext>
            </a:extLst>
          </p:cNvPr>
          <p:cNvSpPr txBox="1"/>
          <p:nvPr/>
        </p:nvSpPr>
        <p:spPr>
          <a:xfrm>
            <a:off x="13321670" y="27359870"/>
            <a:ext cx="627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Merge</a:t>
            </a:r>
          </a:p>
        </p:txBody>
      </p: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427C3F8B-50AD-022E-B5F3-B1C53F46BF93}"/>
              </a:ext>
            </a:extLst>
          </p:cNvPr>
          <p:cNvGrpSpPr/>
          <p:nvPr/>
        </p:nvGrpSpPr>
        <p:grpSpPr>
          <a:xfrm>
            <a:off x="8533209" y="34210662"/>
            <a:ext cx="13334327" cy="4957639"/>
            <a:chOff x="8530578" y="33887904"/>
            <a:chExt cx="13334327" cy="4957639"/>
          </a:xfrm>
        </p:grpSpPr>
        <p:cxnSp>
          <p:nvCxnSpPr>
            <p:cNvPr id="13" name="Straight Connector 12"/>
            <p:cNvCxnSpPr>
              <a:cxnSpLocks/>
            </p:cNvCxnSpPr>
            <p:nvPr/>
          </p:nvCxnSpPr>
          <p:spPr>
            <a:xfrm>
              <a:off x="19719787" y="33887904"/>
              <a:ext cx="0" cy="7884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6" name="Picture 245" descr="Red glowing spots on a black background&#10;&#10;Description automatically generated">
              <a:extLst>
                <a:ext uri="{FF2B5EF4-FFF2-40B4-BE49-F238E27FC236}">
                  <a16:creationId xmlns:a16="http://schemas.microsoft.com/office/drawing/2014/main" id="{82AFF554-303E-6613-B201-2E5FBBED1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BEBA8EAE-BF5A-486C-A8C5-ECC9F3942E4B}">
                  <a14:imgProps xmlns:a14="http://schemas.microsoft.com/office/drawing/2010/main">
                    <a14:imgLayer r:embed="rId63">
                      <a14:imgEffect>
                        <a14:sharpenSoften amount="8000"/>
                      </a14:imgEffect>
                      <a14:imgEffect>
                        <a14:colorTemperature colorTemp="7200"/>
                      </a14:imgEffect>
                      <a14:imgEffect>
                        <a14:saturation sat="20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990331" y="34881294"/>
              <a:ext cx="1566699" cy="1566699"/>
            </a:xfrm>
            <a:prstGeom prst="rect">
              <a:avLst/>
            </a:prstGeom>
          </p:spPr>
        </p:pic>
        <p:pic>
          <p:nvPicPr>
            <p:cNvPr id="247" name="Picture 246" descr="A close up of a cell&#10;&#10;Description automatically generated">
              <a:extLst>
                <a:ext uri="{FF2B5EF4-FFF2-40B4-BE49-F238E27FC236}">
                  <a16:creationId xmlns:a16="http://schemas.microsoft.com/office/drawing/2014/main" id="{E56B6E10-814C-96B7-4AB9-E9DE6E65B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sharpenSoften amount="25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243731" y="34885926"/>
              <a:ext cx="1566699" cy="1573137"/>
            </a:xfrm>
            <a:prstGeom prst="rect">
              <a:avLst/>
            </a:prstGeom>
          </p:spPr>
        </p:pic>
        <p:pic>
          <p:nvPicPr>
            <p:cNvPr id="248" name="Picture 24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C677BCD5-F9C3-2B0F-4C7F-AC1F0F38F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14641690" y="34885927"/>
              <a:ext cx="1561093" cy="1573137"/>
            </a:xfrm>
            <a:prstGeom prst="rect">
              <a:avLst/>
            </a:prstGeom>
          </p:spPr>
        </p:pic>
        <p:pic>
          <p:nvPicPr>
            <p:cNvPr id="249" name="Picture 248" descr="A green glowing cells under a microscope&#10;&#10;Description automatically generated">
              <a:extLst>
                <a:ext uri="{FF2B5EF4-FFF2-40B4-BE49-F238E27FC236}">
                  <a16:creationId xmlns:a16="http://schemas.microsoft.com/office/drawing/2014/main" id="{F52C83AF-CCF2-25FA-CF8B-61766101D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4641690" y="36590037"/>
              <a:ext cx="1575689" cy="1553496"/>
            </a:xfrm>
            <a:prstGeom prst="rect">
              <a:avLst/>
            </a:prstGeom>
          </p:spPr>
        </p:pic>
        <p:pic>
          <p:nvPicPr>
            <p:cNvPr id="250" name="Picture 249" descr="Red glowing cells on a black background&#10;&#10;Description automatically generated">
              <a:extLst>
                <a:ext uri="{FF2B5EF4-FFF2-40B4-BE49-F238E27FC236}">
                  <a16:creationId xmlns:a16="http://schemas.microsoft.com/office/drawing/2014/main" id="{DF334F0E-D7F5-1326-0BA4-B4FE93085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12990331" y="36580665"/>
              <a:ext cx="1566699" cy="1553496"/>
            </a:xfrm>
            <a:prstGeom prst="rect">
              <a:avLst/>
            </a:prstGeom>
          </p:spPr>
        </p:pic>
        <p:pic>
          <p:nvPicPr>
            <p:cNvPr id="251" name="Picture 250" descr="A close-up of a cell&#10;&#10;Description automatically generated">
              <a:extLst>
                <a:ext uri="{FF2B5EF4-FFF2-40B4-BE49-F238E27FC236}">
                  <a16:creationId xmlns:a16="http://schemas.microsoft.com/office/drawing/2014/main" id="{CFF869AF-C420-89DC-8336-F4074FF99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/>
            <a:stretch>
              <a:fillRect/>
            </a:stretch>
          </p:blipFill>
          <p:spPr>
            <a:xfrm>
              <a:off x="16273561" y="36560331"/>
              <a:ext cx="1536869" cy="1573138"/>
            </a:xfrm>
            <a:prstGeom prst="rect">
              <a:avLst/>
            </a:prstGeom>
          </p:spPr>
        </p:pic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6F3EDE03-CDF2-872A-62DD-CEB86C2DF00B}"/>
                </a:ext>
              </a:extLst>
            </p:cNvPr>
            <p:cNvGrpSpPr/>
            <p:nvPr/>
          </p:nvGrpSpPr>
          <p:grpSpPr>
            <a:xfrm>
              <a:off x="8539310" y="34881294"/>
              <a:ext cx="4380155" cy="1579110"/>
              <a:chOff x="226979" y="621806"/>
              <a:chExt cx="4847009" cy="1743675"/>
            </a:xfrm>
          </p:grpSpPr>
          <p:pic>
            <p:nvPicPr>
              <p:cNvPr id="253" name="Picture 252" descr="A green and blue cells&#10;&#10;Description automatically generated">
                <a:extLst>
                  <a:ext uri="{FF2B5EF4-FFF2-40B4-BE49-F238E27FC236}">
                    <a16:creationId xmlns:a16="http://schemas.microsoft.com/office/drawing/2014/main" id="{07081FB5-39AE-E177-2593-248FC8AF0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0"/>
              <a:stretch>
                <a:fillRect/>
              </a:stretch>
            </p:blipFill>
            <p:spPr>
              <a:xfrm rot="16200000">
                <a:off x="1778646" y="-929861"/>
                <a:ext cx="1743675" cy="4847009"/>
              </a:xfrm>
              <a:prstGeom prst="rect">
                <a:avLst/>
              </a:prstGeom>
            </p:spPr>
          </p:pic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67782E43-DD41-8B73-95E5-E13A17569B9C}"/>
                  </a:ext>
                </a:extLst>
              </p:cNvPr>
              <p:cNvSpPr txBox="1"/>
              <p:nvPr/>
            </p:nvSpPr>
            <p:spPr>
              <a:xfrm>
                <a:off x="271847" y="657206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VM</a:t>
                </a:r>
              </a:p>
            </p:txBody>
          </p: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B7756219-F6E4-B788-1CBE-78D8061BA8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509" y="2232838"/>
                <a:ext cx="46028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3CDD6D75-72CA-F1CA-C2AD-3D17A1C545A9}"/>
                </a:ext>
              </a:extLst>
            </p:cNvPr>
            <p:cNvGrpSpPr/>
            <p:nvPr/>
          </p:nvGrpSpPr>
          <p:grpSpPr>
            <a:xfrm>
              <a:off x="8530578" y="36570294"/>
              <a:ext cx="4380156" cy="1563175"/>
              <a:chOff x="181097" y="2551157"/>
              <a:chExt cx="4880364" cy="1823968"/>
            </a:xfrm>
          </p:grpSpPr>
          <p:pic>
            <p:nvPicPr>
              <p:cNvPr id="257" name="Picture 256" descr="A green and blue cells&#10;&#10;Description automatically generated">
                <a:extLst>
                  <a:ext uri="{FF2B5EF4-FFF2-40B4-BE49-F238E27FC236}">
                    <a16:creationId xmlns:a16="http://schemas.microsoft.com/office/drawing/2014/main" id="{90765037-F638-7E82-941F-FAAA3990B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1"/>
              <a:stretch>
                <a:fillRect/>
              </a:stretch>
            </p:blipFill>
            <p:spPr>
              <a:xfrm rot="5400000">
                <a:off x="1709295" y="1022959"/>
                <a:ext cx="1823968" cy="4880364"/>
              </a:xfrm>
              <a:prstGeom prst="rect">
                <a:avLst/>
              </a:prstGeom>
            </p:spPr>
          </p:pic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81288702-6CCA-D14A-8DD5-77919B12AC3D}"/>
                  </a:ext>
                </a:extLst>
              </p:cNvPr>
              <p:cNvSpPr txBox="1"/>
              <p:nvPr/>
            </p:nvSpPr>
            <p:spPr>
              <a:xfrm>
                <a:off x="288320" y="2601339"/>
                <a:ext cx="362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EC</a:t>
                </a:r>
              </a:p>
            </p:txBody>
          </p: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B1790977-C77F-51CB-B8D6-79E509BE62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1939" y="4238751"/>
                <a:ext cx="46028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63" name="Picture 262" descr="A graph of a number of different colored columns&#10;&#10;Description automatically generated with medium confidence">
              <a:extLst>
                <a:ext uri="{FF2B5EF4-FFF2-40B4-BE49-F238E27FC236}">
                  <a16:creationId xmlns:a16="http://schemas.microsoft.com/office/drawing/2014/main" id="{2821A4BE-BE90-BAF8-9155-B1B4699A8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18320684" y="34379936"/>
              <a:ext cx="1745802" cy="2163509"/>
            </a:xfrm>
            <a:prstGeom prst="rect">
              <a:avLst/>
            </a:prstGeom>
          </p:spPr>
        </p:pic>
        <p:pic>
          <p:nvPicPr>
            <p:cNvPr id="265" name="Picture 264" descr="A graph of different colored bars&#10;&#10;Description automatically generated with medium confidence">
              <a:extLst>
                <a:ext uri="{FF2B5EF4-FFF2-40B4-BE49-F238E27FC236}">
                  <a16:creationId xmlns:a16="http://schemas.microsoft.com/office/drawing/2014/main" id="{72ADC8DE-D414-6F8E-4CB4-44D1238AE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20066486" y="36570474"/>
              <a:ext cx="1798419" cy="2215126"/>
            </a:xfrm>
            <a:prstGeom prst="rect">
              <a:avLst/>
            </a:prstGeom>
          </p:spPr>
        </p:pic>
        <p:pic>
          <p:nvPicPr>
            <p:cNvPr id="269" name="Picture 268" descr="A graph of a network area&#10;&#10;Description automatically generated">
              <a:extLst>
                <a:ext uri="{FF2B5EF4-FFF2-40B4-BE49-F238E27FC236}">
                  <a16:creationId xmlns:a16="http://schemas.microsoft.com/office/drawing/2014/main" id="{EAE53BA9-4299-49A4-3D85-3CB5B120C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20133137" y="34404455"/>
              <a:ext cx="1630459" cy="2008248"/>
            </a:xfrm>
            <a:prstGeom prst="rect">
              <a:avLst/>
            </a:prstGeom>
          </p:spPr>
        </p:pic>
        <p:pic>
          <p:nvPicPr>
            <p:cNvPr id="270" name="Picture 269" descr="A graph of a number of points&#10;&#10;Description automatically generated with medium confidence">
              <a:extLst>
                <a:ext uri="{FF2B5EF4-FFF2-40B4-BE49-F238E27FC236}">
                  <a16:creationId xmlns:a16="http://schemas.microsoft.com/office/drawing/2014/main" id="{9898A579-D2B5-A4B9-E038-69113A44B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18130804" y="36649575"/>
              <a:ext cx="2065514" cy="2195968"/>
            </a:xfrm>
            <a:prstGeom prst="rect">
              <a:avLst/>
            </a:prstGeom>
          </p:spPr>
        </p:pic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C1EA4D0E-6996-213F-0A47-26404686DB7C}"/>
                </a:ext>
              </a:extLst>
            </p:cNvPr>
            <p:cNvSpPr txBox="1"/>
            <p:nvPr/>
          </p:nvSpPr>
          <p:spPr>
            <a:xfrm>
              <a:off x="12984072" y="34888072"/>
              <a:ext cx="6206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Lectin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98034168-74F2-6A4C-1084-0719AC8EBFB6}"/>
                </a:ext>
              </a:extLst>
            </p:cNvPr>
            <p:cNvSpPr txBox="1"/>
            <p:nvPr/>
          </p:nvSpPr>
          <p:spPr>
            <a:xfrm>
              <a:off x="12976457" y="36586130"/>
              <a:ext cx="6206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Lectin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CD9ED01A-3E8F-7522-CD3A-8C6CD55D3E49}"/>
                </a:ext>
              </a:extLst>
            </p:cNvPr>
            <p:cNvSpPr txBox="1"/>
            <p:nvPr/>
          </p:nvSpPr>
          <p:spPr>
            <a:xfrm>
              <a:off x="14623681" y="34881294"/>
              <a:ext cx="6158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CD-31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FAA427CF-0114-B0F5-E3D3-67F1CCF85EB5}"/>
                </a:ext>
              </a:extLst>
            </p:cNvPr>
            <p:cNvSpPr txBox="1"/>
            <p:nvPr/>
          </p:nvSpPr>
          <p:spPr>
            <a:xfrm>
              <a:off x="14628111" y="36583487"/>
              <a:ext cx="6158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CD-31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A255117A-2FB7-AFD2-08B4-B4EE66563771}"/>
                </a:ext>
              </a:extLst>
            </p:cNvPr>
            <p:cNvSpPr txBox="1"/>
            <p:nvPr/>
          </p:nvSpPr>
          <p:spPr>
            <a:xfrm>
              <a:off x="16217379" y="34886552"/>
              <a:ext cx="627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Merge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1367F13-EB71-C9D6-12EA-C5F865DD8CDE}"/>
                </a:ext>
              </a:extLst>
            </p:cNvPr>
            <p:cNvSpPr txBox="1"/>
            <p:nvPr/>
          </p:nvSpPr>
          <p:spPr>
            <a:xfrm>
              <a:off x="16232690" y="36570474"/>
              <a:ext cx="627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Merge</a:t>
              </a:r>
            </a:p>
          </p:txBody>
        </p:sp>
      </p:grpSp>
      <p:sp>
        <p:nvSpPr>
          <p:cNvPr id="291" name="TextBox 290">
            <a:extLst>
              <a:ext uri="{FF2B5EF4-FFF2-40B4-BE49-F238E27FC236}">
                <a16:creationId xmlns:a16="http://schemas.microsoft.com/office/drawing/2014/main" id="{16166B08-09A5-DF1C-32AB-D7DC9A97FE95}"/>
              </a:ext>
            </a:extLst>
          </p:cNvPr>
          <p:cNvSpPr txBox="1"/>
          <p:nvPr/>
        </p:nvSpPr>
        <p:spPr>
          <a:xfrm>
            <a:off x="22614875" y="9195818"/>
            <a:ext cx="6594876" cy="13795426"/>
          </a:xfrm>
          <a:prstGeom prst="rect">
            <a:avLst/>
          </a:prstGeom>
          <a:noFill/>
          <a:ln w="76200">
            <a:noFill/>
          </a:ln>
          <a:effectLst>
            <a:outerShdw blurRad="127000" dir="3600000" algn="tl" rotWithShape="0">
              <a:srgbClr val="999999">
                <a:alpha val="8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359882" tIns="719764" rIns="359882" bIns="719764" rtlCol="0">
            <a:spAutoFit/>
          </a:bodyPr>
          <a:lstStyle/>
          <a:p>
            <a:pPr algn="ctr"/>
            <a:r>
              <a:rPr lang="da-DK" sz="3700" b="1" dirty="0" err="1">
                <a:solidFill>
                  <a:schemeClr val="tx1"/>
                </a:solidFill>
                <a:latin typeface="Helvetica" pitchFamily="2" charset="0"/>
                <a:cs typeface="Helvetica" panose="020B0604020202020204" pitchFamily="34" charset="0"/>
              </a:rPr>
              <a:t>Results</a:t>
            </a:r>
            <a:endParaRPr lang="da-DK" sz="3700" b="1" dirty="0">
              <a:solidFill>
                <a:schemeClr val="tx1"/>
              </a:solidFill>
              <a:latin typeface="Helvetica" pitchFamily="2" charset="0"/>
              <a:cs typeface="Helvetica" panose="020B0604020202020204" pitchFamily="34" charset="0"/>
            </a:endParaRPr>
          </a:p>
          <a:p>
            <a:pPr algn="ctr"/>
            <a:endParaRPr lang="da-DK" sz="3700" b="1" dirty="0">
              <a:solidFill>
                <a:schemeClr val="tx1"/>
              </a:solidFill>
              <a:latin typeface="Helvetica" pitchFamily="2" charset="0"/>
              <a:cs typeface="Helvetica" panose="020B0604020202020204" pitchFamily="34" charset="0"/>
            </a:endParaRPr>
          </a:p>
          <a:p>
            <a:pPr marL="457200" lvl="0" indent="-457200" algn="just"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NNE cells express endothelial, integrin, and ECM </a:t>
            </a:r>
            <a:r>
              <a:rPr lang="en-GB" sz="2800" kern="0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remodeling</a:t>
            </a: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genes, priming them for VM. These cells form vessel-like structures in 2D with sufficient ECM and microenvironment (Fig. 1).</a:t>
            </a:r>
          </a:p>
          <a:p>
            <a:pPr marL="457200" indent="-457200" algn="just"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NNE CDX models successfully form 3D VM networks on developed chips  in this study (Fig. 2).</a:t>
            </a:r>
          </a:p>
          <a:p>
            <a:pPr marL="457200" indent="-457200" algn="just"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chips allow studying the effects of various parameters on VM networks. ECM gel significantly affects VM network density and diameter; Combination of Matrigel and Fibrin yield higher density and larger diameter networks (Fig. 3).</a:t>
            </a:r>
          </a:p>
          <a:p>
            <a:pPr marL="457200" indent="-457200" algn="just"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developed chips were utilized to prove the fluid-conductivity of VM networks </a:t>
            </a:r>
            <a:r>
              <a:rPr lang="en-GB" sz="2800" dirty="0">
                <a:solidFill>
                  <a:schemeClr val="tx1"/>
                </a:solidFill>
                <a:latin typeface="Cambria" panose="02040503050406030204" pitchFamily="18" charset="0"/>
              </a:rPr>
              <a:t>for the first time, which is a novel achievement in this study </a:t>
            </a: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(Fig. 3).</a:t>
            </a:r>
          </a:p>
          <a:p>
            <a:pPr marL="457200" indent="-457200" algn="just"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kern="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Chips can be used to  compare VM and EC. VM networks lack endothelial markers, form smaller networks, and have more branching points (Figs. 4, 5).</a:t>
            </a:r>
            <a:endParaRPr lang="en-GB" sz="2800" kern="100" dirty="0">
              <a:solidFill>
                <a:schemeClr val="tx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5" name="Picture 29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93EEE907-2CF0-DCF1-5A95-49FE2A9D6E2F}"/>
              </a:ext>
            </a:extLst>
      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24875535" y="34036736"/>
            <a:ext cx="1962884" cy="1992990"/>
          </a:xfrm>
          <a:prstGeom prst="rect">
            <a:avLst/>
          </a:prstGeom>
        </p:spPr>
      </p:pic>
      <p:pic>
        <p:nvPicPr>
          <p:cNvPr id="297" name="Picture 296" descr="A qr code with black squares&#10;&#10;Description automatically generated">
            <a:extLst>
              <a:ext uri="{FF2B5EF4-FFF2-40B4-BE49-F238E27FC236}">
                <a16:creationId xmlns:a16="http://schemas.microsoft.com/office/drawing/2014/main" id="{7A6EC125-1572-6E39-749A-C12963C05685}"/>
              </a:ext>
            </a:extLst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24909512" y="37198318"/>
            <a:ext cx="2019129" cy="2023666"/>
          </a:xfrm>
          <a:prstGeom prst="rect">
            <a:avLst/>
          </a:prstGeom>
        </p:spPr>
      </p:pic>
      <p:sp>
        <p:nvSpPr>
          <p:cNvPr id="299" name="TextBox 298">
            <a:extLst>
              <a:ext uri="{FF2B5EF4-FFF2-40B4-BE49-F238E27FC236}">
                <a16:creationId xmlns:a16="http://schemas.microsoft.com/office/drawing/2014/main" id="{2BFB2CBD-1D20-3EEE-55E5-222C68824EB1}"/>
              </a:ext>
            </a:extLst>
          </p:cNvPr>
          <p:cNvSpPr txBox="1"/>
          <p:nvPr/>
        </p:nvSpPr>
        <p:spPr>
          <a:xfrm flipH="1">
            <a:off x="23601270" y="39342140"/>
            <a:ext cx="47864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mbria" panose="02040503050406030204" pitchFamily="18" charset="0"/>
              </a:rPr>
              <a:t>Let’s connect on LinkedIn</a:t>
            </a:r>
            <a:endParaRPr lang="da-DK" sz="3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919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3443</TotalTime>
  <Words>873</Words>
  <Application>Microsoft Macintosh PowerPoint</Application>
  <PresentationFormat>Custom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Cambria</vt:lpstr>
      <vt:lpstr>Helvetica</vt:lpstr>
      <vt:lpstr>Times New Roman</vt:lpstr>
      <vt:lpstr>Office Theme</vt:lpstr>
      <vt:lpstr>PowerPoint Presentation</vt:lpstr>
    </vt:vector>
  </TitlesOfParts>
  <Company>RPI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Ulrich Johan Kudahl</dc:creator>
  <cp:lastModifiedBy>Bazban-Shotorbani, Salime</cp:lastModifiedBy>
  <cp:revision>157</cp:revision>
  <cp:lastPrinted>2012-04-30T08:21:17Z</cp:lastPrinted>
  <dcterms:created xsi:type="dcterms:W3CDTF">2012-04-18T13:53:06Z</dcterms:created>
  <dcterms:modified xsi:type="dcterms:W3CDTF">2024-08-15T13:38:32Z</dcterms:modified>
</cp:coreProperties>
</file>