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A497"/>
    <a:srgbClr val="2E9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5783"/>
  </p:normalViewPr>
  <p:slideViewPr>
    <p:cSldViewPr snapToGrid="0">
      <p:cViewPr>
        <p:scale>
          <a:sx n="127" d="100"/>
          <a:sy n="127" d="100"/>
        </p:scale>
        <p:origin x="928" y="-11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Kedrzycki" userId="4e24d169-3de4-4510-8213-c545a09e57a2" providerId="ADAL" clId="{934791B1-2115-4C4D-A54E-9FEEFC055815}"/>
    <pc:docChg chg="undo custSel addSld delSld modSld">
      <pc:chgData name="Martha Kedrzycki" userId="4e24d169-3de4-4510-8213-c545a09e57a2" providerId="ADAL" clId="{934791B1-2115-4C4D-A54E-9FEEFC055815}" dt="2021-02-23T21:06:49.381" v="880" actId="20577"/>
      <pc:docMkLst>
        <pc:docMk/>
      </pc:docMkLst>
      <pc:sldChg chg="addSp modSp mod">
        <pc:chgData name="Martha Kedrzycki" userId="4e24d169-3de4-4510-8213-c545a09e57a2" providerId="ADAL" clId="{934791B1-2115-4C4D-A54E-9FEEFC055815}" dt="2021-02-23T21:06:49.381" v="880" actId="20577"/>
        <pc:sldMkLst>
          <pc:docMk/>
          <pc:sldMk cId="4198328112" sldId="256"/>
        </pc:sldMkLst>
        <pc:spChg chg="mod">
          <ac:chgData name="Martha Kedrzycki" userId="4e24d169-3de4-4510-8213-c545a09e57a2" providerId="ADAL" clId="{934791B1-2115-4C4D-A54E-9FEEFC055815}" dt="2021-02-23T21:01:42.231" v="608" actId="1076"/>
          <ac:spMkLst>
            <pc:docMk/>
            <pc:sldMk cId="4198328112" sldId="256"/>
            <ac:spMk id="4" creationId="{8564D368-B640-B84C-B633-B616C11105E5}"/>
          </ac:spMkLst>
        </pc:spChg>
        <pc:spChg chg="add mod">
          <ac:chgData name="Martha Kedrzycki" userId="4e24d169-3de4-4510-8213-c545a09e57a2" providerId="ADAL" clId="{934791B1-2115-4C4D-A54E-9FEEFC055815}" dt="2021-02-23T19:54:28.951" v="485" actId="1037"/>
          <ac:spMkLst>
            <pc:docMk/>
            <pc:sldMk cId="4198328112" sldId="256"/>
            <ac:spMk id="8" creationId="{A1FE79F0-B6D2-4242-879D-C9E9EDB95981}"/>
          </ac:spMkLst>
        </pc:spChg>
        <pc:spChg chg="mod">
          <ac:chgData name="Martha Kedrzycki" userId="4e24d169-3de4-4510-8213-c545a09e57a2" providerId="ADAL" clId="{934791B1-2115-4C4D-A54E-9FEEFC055815}" dt="2021-02-23T19:55:02.451" v="498" actId="120"/>
          <ac:spMkLst>
            <pc:docMk/>
            <pc:sldMk cId="4198328112" sldId="256"/>
            <ac:spMk id="18" creationId="{CD57142F-C2CC-A547-8E98-CEE6DEAD9D23}"/>
          </ac:spMkLst>
        </pc:spChg>
        <pc:spChg chg="mod">
          <ac:chgData name="Martha Kedrzycki" userId="4e24d169-3de4-4510-8213-c545a09e57a2" providerId="ADAL" clId="{934791B1-2115-4C4D-A54E-9FEEFC055815}" dt="2021-02-23T19:44:11.324" v="164" actId="20577"/>
          <ac:spMkLst>
            <pc:docMk/>
            <pc:sldMk cId="4198328112" sldId="256"/>
            <ac:spMk id="20" creationId="{37A0E7AE-53CE-4C9C-A4E1-EB682472C794}"/>
          </ac:spMkLst>
        </pc:spChg>
        <pc:spChg chg="mod">
          <ac:chgData name="Martha Kedrzycki" userId="4e24d169-3de4-4510-8213-c545a09e57a2" providerId="ADAL" clId="{934791B1-2115-4C4D-A54E-9FEEFC055815}" dt="2021-02-23T21:01:33.379" v="606" actId="1076"/>
          <ac:spMkLst>
            <pc:docMk/>
            <pc:sldMk cId="4198328112" sldId="256"/>
            <ac:spMk id="28" creationId="{06329196-165B-9040-B4AB-8DD385AA097D}"/>
          </ac:spMkLst>
        </pc:spChg>
        <pc:spChg chg="mod">
          <ac:chgData name="Martha Kedrzycki" userId="4e24d169-3de4-4510-8213-c545a09e57a2" providerId="ADAL" clId="{934791B1-2115-4C4D-A54E-9FEEFC055815}" dt="2021-02-23T19:41:46.840" v="126" actId="20577"/>
          <ac:spMkLst>
            <pc:docMk/>
            <pc:sldMk cId="4198328112" sldId="256"/>
            <ac:spMk id="30" creationId="{269F9B8F-AA31-4AF7-B14F-9ACDAD52D921}"/>
          </ac:spMkLst>
        </pc:spChg>
        <pc:spChg chg="add mod">
          <ac:chgData name="Martha Kedrzycki" userId="4e24d169-3de4-4510-8213-c545a09e57a2" providerId="ADAL" clId="{934791B1-2115-4C4D-A54E-9FEEFC055815}" dt="2021-02-23T21:02:21.396" v="612" actId="20577"/>
          <ac:spMkLst>
            <pc:docMk/>
            <pc:sldMk cId="4198328112" sldId="256"/>
            <ac:spMk id="33" creationId="{F2D4EA9B-7E02-4192-A827-E1B4509CE0CD}"/>
          </ac:spMkLst>
        </pc:spChg>
        <pc:spChg chg="mod">
          <ac:chgData name="Martha Kedrzycki" userId="4e24d169-3de4-4510-8213-c545a09e57a2" providerId="ADAL" clId="{934791B1-2115-4C4D-A54E-9FEEFC055815}" dt="2021-02-23T21:06:01.987" v="877" actId="20577"/>
          <ac:spMkLst>
            <pc:docMk/>
            <pc:sldMk cId="4198328112" sldId="256"/>
            <ac:spMk id="36" creationId="{5E0BAC48-9829-4E54-9355-904BD0165BAA}"/>
          </ac:spMkLst>
        </pc:spChg>
        <pc:spChg chg="mod">
          <ac:chgData name="Martha Kedrzycki" userId="4e24d169-3de4-4510-8213-c545a09e57a2" providerId="ADAL" clId="{934791B1-2115-4C4D-A54E-9FEEFC055815}" dt="2021-02-23T21:01:47.868" v="609" actId="1076"/>
          <ac:spMkLst>
            <pc:docMk/>
            <pc:sldMk cId="4198328112" sldId="256"/>
            <ac:spMk id="37" creationId="{B1A0204B-5D77-2542-BAB7-BD55A9D1B2A7}"/>
          </ac:spMkLst>
        </pc:spChg>
        <pc:spChg chg="mod">
          <ac:chgData name="Martha Kedrzycki" userId="4e24d169-3de4-4510-8213-c545a09e57a2" providerId="ADAL" clId="{934791B1-2115-4C4D-A54E-9FEEFC055815}" dt="2021-02-23T20:57:26.161" v="577" actId="20577"/>
          <ac:spMkLst>
            <pc:docMk/>
            <pc:sldMk cId="4198328112" sldId="256"/>
            <ac:spMk id="54" creationId="{C128AA87-F5AF-7640-ACB6-49069FA75C33}"/>
          </ac:spMkLst>
        </pc:spChg>
        <pc:spChg chg="mod">
          <ac:chgData name="Martha Kedrzycki" userId="4e24d169-3de4-4510-8213-c545a09e57a2" providerId="ADAL" clId="{934791B1-2115-4C4D-A54E-9FEEFC055815}" dt="2021-02-23T19:53:37.513" v="470" actId="20577"/>
          <ac:spMkLst>
            <pc:docMk/>
            <pc:sldMk cId="4198328112" sldId="256"/>
            <ac:spMk id="68" creationId="{A291E9AC-C177-4C3D-946D-5037282D8301}"/>
          </ac:spMkLst>
        </pc:spChg>
        <pc:grpChg chg="mod">
          <ac:chgData name="Martha Kedrzycki" userId="4e24d169-3de4-4510-8213-c545a09e57a2" providerId="ADAL" clId="{934791B1-2115-4C4D-A54E-9FEEFC055815}" dt="2021-02-23T19:52:26.994" v="379" actId="1036"/>
          <ac:grpSpMkLst>
            <pc:docMk/>
            <pc:sldMk cId="4198328112" sldId="256"/>
            <ac:grpSpMk id="15" creationId="{E2314EE4-B23B-1F4A-8C6C-B3EC6D871D14}"/>
          </ac:grpSpMkLst>
        </pc:grpChg>
        <pc:graphicFrameChg chg="mod modGraphic">
          <ac:chgData name="Martha Kedrzycki" userId="4e24d169-3de4-4510-8213-c545a09e57a2" providerId="ADAL" clId="{934791B1-2115-4C4D-A54E-9FEEFC055815}" dt="2021-02-23T21:06:49.381" v="880" actId="20577"/>
          <ac:graphicFrameMkLst>
            <pc:docMk/>
            <pc:sldMk cId="4198328112" sldId="256"/>
            <ac:graphicFrameMk id="2" creationId="{7F659BA7-0661-414A-AC84-EEAE03C85EF1}"/>
          </ac:graphicFrameMkLst>
        </pc:graphicFrameChg>
        <pc:picChg chg="mod">
          <ac:chgData name="Martha Kedrzycki" userId="4e24d169-3de4-4510-8213-c545a09e57a2" providerId="ADAL" clId="{934791B1-2115-4C4D-A54E-9FEEFC055815}" dt="2021-02-23T21:01:57.010" v="610" actId="1076"/>
          <ac:picMkLst>
            <pc:docMk/>
            <pc:sldMk cId="4198328112" sldId="256"/>
            <ac:picMk id="19" creationId="{DAB9FDCD-0137-674E-ADF4-B410E3F167DD}"/>
          </ac:picMkLst>
        </pc:picChg>
        <pc:picChg chg="add mod">
          <ac:chgData name="Martha Kedrzycki" userId="4e24d169-3de4-4510-8213-c545a09e57a2" providerId="ADAL" clId="{934791B1-2115-4C4D-A54E-9FEEFC055815}" dt="2021-02-23T19:52:22.146" v="377" actId="14100"/>
          <ac:picMkLst>
            <pc:docMk/>
            <pc:sldMk cId="4198328112" sldId="256"/>
            <ac:picMk id="31" creationId="{54287D39-8059-4641-A0FB-79BE9238C75C}"/>
          </ac:picMkLst>
        </pc:picChg>
      </pc:sldChg>
      <pc:sldChg chg="addSp delSp modSp new del mod">
        <pc:chgData name="Martha Kedrzycki" userId="4e24d169-3de4-4510-8213-c545a09e57a2" providerId="ADAL" clId="{934791B1-2115-4C4D-A54E-9FEEFC055815}" dt="2021-02-23T19:53:08.190" v="463" actId="47"/>
        <pc:sldMkLst>
          <pc:docMk/>
          <pc:sldMk cId="40832873" sldId="257"/>
        </pc:sldMkLst>
        <pc:spChg chg="del">
          <ac:chgData name="Martha Kedrzycki" userId="4e24d169-3de4-4510-8213-c545a09e57a2" providerId="ADAL" clId="{934791B1-2115-4C4D-A54E-9FEEFC055815}" dt="2021-02-23T19:50:46.178" v="359" actId="478"/>
          <ac:spMkLst>
            <pc:docMk/>
            <pc:sldMk cId="40832873" sldId="257"/>
            <ac:spMk id="3" creationId="{1A2BA6F0-E765-484C-9A36-E95AE498B60C}"/>
          </ac:spMkLst>
        </pc:spChg>
        <pc:picChg chg="add mod modCrop">
          <ac:chgData name="Martha Kedrzycki" userId="4e24d169-3de4-4510-8213-c545a09e57a2" providerId="ADAL" clId="{934791B1-2115-4C4D-A54E-9FEEFC055815}" dt="2021-02-23T19:51:54.818" v="373" actId="14100"/>
          <ac:picMkLst>
            <pc:docMk/>
            <pc:sldMk cId="40832873" sldId="257"/>
            <ac:picMk id="5" creationId="{EEA31B12-5913-47DB-928B-D74012F2297E}"/>
          </ac:picMkLst>
        </pc:picChg>
      </pc:sldChg>
    </pc:docChg>
  </pc:docChgLst>
  <pc:docChgLst>
    <pc:chgData name="Elson, Daniel S" userId="b5b33ae8-bd61-4c51-9160-af3d0687f359" providerId="ADAL" clId="{ED110DB0-5A6A-4246-9BFF-AB0498696261}"/>
    <pc:docChg chg="modSld">
      <pc:chgData name="Elson, Daniel S" userId="b5b33ae8-bd61-4c51-9160-af3d0687f359" providerId="ADAL" clId="{ED110DB0-5A6A-4246-9BFF-AB0498696261}" dt="2020-09-18T08:33:48.144" v="48" actId="20577"/>
      <pc:docMkLst>
        <pc:docMk/>
      </pc:docMkLst>
      <pc:sldChg chg="modSp mod">
        <pc:chgData name="Elson, Daniel S" userId="b5b33ae8-bd61-4c51-9160-af3d0687f359" providerId="ADAL" clId="{ED110DB0-5A6A-4246-9BFF-AB0498696261}" dt="2020-09-18T08:33:48.144" v="48" actId="20577"/>
        <pc:sldMkLst>
          <pc:docMk/>
          <pc:sldMk cId="4198328112" sldId="256"/>
        </pc:sldMkLst>
        <pc:spChg chg="mod">
          <ac:chgData name="Elson, Daniel S" userId="b5b33ae8-bd61-4c51-9160-af3d0687f359" providerId="ADAL" clId="{ED110DB0-5A6A-4246-9BFF-AB0498696261}" dt="2020-09-18T08:33:26.573" v="46" actId="1037"/>
          <ac:spMkLst>
            <pc:docMk/>
            <pc:sldMk cId="4198328112" sldId="256"/>
            <ac:spMk id="12" creationId="{0F469AA2-08AC-4E0C-887A-FECE7E2628CA}"/>
          </ac:spMkLst>
        </pc:spChg>
        <pc:spChg chg="mod">
          <ac:chgData name="Elson, Daniel S" userId="b5b33ae8-bd61-4c51-9160-af3d0687f359" providerId="ADAL" clId="{ED110DB0-5A6A-4246-9BFF-AB0498696261}" dt="2020-09-18T08:24:37.141" v="3" actId="20577"/>
          <ac:spMkLst>
            <pc:docMk/>
            <pc:sldMk cId="4198328112" sldId="256"/>
            <ac:spMk id="20" creationId="{37A0E7AE-53CE-4C9C-A4E1-EB682472C794}"/>
          </ac:spMkLst>
        </pc:spChg>
        <pc:spChg chg="mod">
          <ac:chgData name="Elson, Daniel S" userId="b5b33ae8-bd61-4c51-9160-af3d0687f359" providerId="ADAL" clId="{ED110DB0-5A6A-4246-9BFF-AB0498696261}" dt="2020-09-18T08:25:02.196" v="6" actId="20577"/>
          <ac:spMkLst>
            <pc:docMk/>
            <pc:sldMk cId="4198328112" sldId="256"/>
            <ac:spMk id="30" creationId="{269F9B8F-AA31-4AF7-B14F-9ACDAD52D921}"/>
          </ac:spMkLst>
        </pc:spChg>
        <pc:spChg chg="mod">
          <ac:chgData name="Elson, Daniel S" userId="b5b33ae8-bd61-4c51-9160-af3d0687f359" providerId="ADAL" clId="{ED110DB0-5A6A-4246-9BFF-AB0498696261}" dt="2020-09-18T08:33:48.144" v="48" actId="20577"/>
          <ac:spMkLst>
            <pc:docMk/>
            <pc:sldMk cId="4198328112" sldId="256"/>
            <ac:spMk id="36" creationId="{5E0BAC48-9829-4E54-9355-904BD0165BAA}"/>
          </ac:spMkLst>
        </pc:spChg>
        <pc:spChg chg="mod">
          <ac:chgData name="Elson, Daniel S" userId="b5b33ae8-bd61-4c51-9160-af3d0687f359" providerId="ADAL" clId="{ED110DB0-5A6A-4246-9BFF-AB0498696261}" dt="2020-09-18T08:25:53.964" v="12" actId="20577"/>
          <ac:spMkLst>
            <pc:docMk/>
            <pc:sldMk cId="4198328112" sldId="256"/>
            <ac:spMk id="68" creationId="{A291E9AC-C177-4C3D-946D-5037282D8301}"/>
          </ac:spMkLst>
        </pc:spChg>
        <pc:picChg chg="mod">
          <ac:chgData name="Elson, Daniel S" userId="b5b33ae8-bd61-4c51-9160-af3d0687f359" providerId="ADAL" clId="{ED110DB0-5A6A-4246-9BFF-AB0498696261}" dt="2020-09-18T08:32:43.642" v="21"/>
          <ac:picMkLst>
            <pc:docMk/>
            <pc:sldMk cId="4198328112" sldId="256"/>
            <ac:picMk id="5" creationId="{4BDC50AE-0432-4D06-AF74-2BC7A1FCF091}"/>
          </ac:picMkLst>
        </pc:picChg>
        <pc:picChg chg="mod">
          <ac:chgData name="Elson, Daniel S" userId="b5b33ae8-bd61-4c51-9160-af3d0687f359" providerId="ADAL" clId="{ED110DB0-5A6A-4246-9BFF-AB0498696261}" dt="2020-09-18T08:33:00.751" v="23"/>
          <ac:picMkLst>
            <pc:docMk/>
            <pc:sldMk cId="4198328112" sldId="256"/>
            <ac:picMk id="6" creationId="{2C9E83CD-D74A-486C-8608-D857029AAF1D}"/>
          </ac:picMkLst>
        </pc:picChg>
        <pc:picChg chg="mod">
          <ac:chgData name="Elson, Daniel S" userId="b5b33ae8-bd61-4c51-9160-af3d0687f359" providerId="ADAL" clId="{ED110DB0-5A6A-4246-9BFF-AB0498696261}" dt="2020-09-18T08:33:15.232" v="25"/>
          <ac:picMkLst>
            <pc:docMk/>
            <pc:sldMk cId="4198328112" sldId="256"/>
            <ac:picMk id="7" creationId="{75BECDF2-A761-4DD4-855C-D6D92EB17C49}"/>
          </ac:picMkLst>
        </pc:picChg>
        <pc:picChg chg="mod">
          <ac:chgData name="Elson, Daniel S" userId="b5b33ae8-bd61-4c51-9160-af3d0687f359" providerId="ADAL" clId="{ED110DB0-5A6A-4246-9BFF-AB0498696261}" dt="2020-09-18T08:33:34.693" v="47" actId="14100"/>
          <ac:picMkLst>
            <pc:docMk/>
            <pc:sldMk cId="4198328112" sldId="256"/>
            <ac:picMk id="8" creationId="{34D7F551-4AEB-4E09-99E4-80DD29DEC40C}"/>
          </ac:picMkLst>
        </pc:picChg>
        <pc:picChg chg="mod">
          <ac:chgData name="Elson, Daniel S" userId="b5b33ae8-bd61-4c51-9160-af3d0687f359" providerId="ADAL" clId="{ED110DB0-5A6A-4246-9BFF-AB0498696261}" dt="2020-09-18T08:33:09.524" v="24"/>
          <ac:picMkLst>
            <pc:docMk/>
            <pc:sldMk cId="4198328112" sldId="256"/>
            <ac:picMk id="9" creationId="{F54F2CC3-84D5-4B75-A074-EAA3D726DF4F}"/>
          </ac:picMkLst>
        </pc:picChg>
      </pc:sldChg>
    </pc:docChg>
  </pc:docChgLst>
  <pc:docChgLst>
    <pc:chgData name="Martha Kedrzycki" userId="4e24d169-3de4-4510-8213-c545a09e57a2" providerId="ADAL" clId="{F80F4FD0-6A2A-443B-BEFA-C97499474E59}"/>
    <pc:docChg chg="modSld">
      <pc:chgData name="Martha Kedrzycki" userId="4e24d169-3de4-4510-8213-c545a09e57a2" providerId="ADAL" clId="{F80F4FD0-6A2A-443B-BEFA-C97499474E59}" dt="2020-09-17T17:54:21.313" v="28" actId="14100"/>
      <pc:docMkLst>
        <pc:docMk/>
      </pc:docMkLst>
      <pc:sldChg chg="modSp mod setBg">
        <pc:chgData name="Martha Kedrzycki" userId="4e24d169-3de4-4510-8213-c545a09e57a2" providerId="ADAL" clId="{F80F4FD0-6A2A-443B-BEFA-C97499474E59}" dt="2020-09-17T17:54:21.313" v="28" actId="14100"/>
        <pc:sldMkLst>
          <pc:docMk/>
          <pc:sldMk cId="4198328112" sldId="256"/>
        </pc:sldMkLst>
        <pc:spChg chg="mod">
          <ac:chgData name="Martha Kedrzycki" userId="4e24d169-3de4-4510-8213-c545a09e57a2" providerId="ADAL" clId="{F80F4FD0-6A2A-443B-BEFA-C97499474E59}" dt="2020-09-17T17:53:42.589" v="22" actId="207"/>
          <ac:spMkLst>
            <pc:docMk/>
            <pc:sldMk cId="4198328112" sldId="256"/>
            <ac:spMk id="14" creationId="{16185BA7-2660-4EC2-9B7C-630F3C589EEA}"/>
          </ac:spMkLst>
        </pc:spChg>
        <pc:spChg chg="mod">
          <ac:chgData name="Martha Kedrzycki" userId="4e24d169-3de4-4510-8213-c545a09e57a2" providerId="ADAL" clId="{F80F4FD0-6A2A-443B-BEFA-C97499474E59}" dt="2020-09-17T17:53:47.961" v="23" actId="207"/>
          <ac:spMkLst>
            <pc:docMk/>
            <pc:sldMk cId="4198328112" sldId="256"/>
            <ac:spMk id="20" creationId="{37A0E7AE-53CE-4C9C-A4E1-EB682472C794}"/>
          </ac:spMkLst>
        </pc:spChg>
        <pc:spChg chg="mod">
          <ac:chgData name="Martha Kedrzycki" userId="4e24d169-3de4-4510-8213-c545a09e57a2" providerId="ADAL" clId="{F80F4FD0-6A2A-443B-BEFA-C97499474E59}" dt="2020-09-17T17:53:50.762" v="24" actId="207"/>
          <ac:spMkLst>
            <pc:docMk/>
            <pc:sldMk cId="4198328112" sldId="256"/>
            <ac:spMk id="30" creationId="{269F9B8F-AA31-4AF7-B14F-9ACDAD52D921}"/>
          </ac:spMkLst>
        </pc:spChg>
        <pc:spChg chg="mod">
          <ac:chgData name="Martha Kedrzycki" userId="4e24d169-3de4-4510-8213-c545a09e57a2" providerId="ADAL" clId="{F80F4FD0-6A2A-443B-BEFA-C97499474E59}" dt="2020-09-17T17:52:47.819" v="20" actId="20577"/>
          <ac:spMkLst>
            <pc:docMk/>
            <pc:sldMk cId="4198328112" sldId="256"/>
            <ac:spMk id="36" creationId="{5E0BAC48-9829-4E54-9355-904BD0165BAA}"/>
          </ac:spMkLst>
        </pc:spChg>
        <pc:spChg chg="mod">
          <ac:chgData name="Martha Kedrzycki" userId="4e24d169-3de4-4510-8213-c545a09e57a2" providerId="ADAL" clId="{F80F4FD0-6A2A-443B-BEFA-C97499474E59}" dt="2020-09-17T17:51:23.046" v="16" actId="20577"/>
          <ac:spMkLst>
            <pc:docMk/>
            <pc:sldMk cId="4198328112" sldId="256"/>
            <ac:spMk id="68" creationId="{A291E9AC-C177-4C3D-946D-5037282D8301}"/>
          </ac:spMkLst>
        </pc:spChg>
        <pc:spChg chg="mod">
          <ac:chgData name="Martha Kedrzycki" userId="4e24d169-3de4-4510-8213-c545a09e57a2" providerId="ADAL" clId="{F80F4FD0-6A2A-443B-BEFA-C97499474E59}" dt="2020-09-17T17:54:06.164" v="26" actId="207"/>
          <ac:spMkLst>
            <pc:docMk/>
            <pc:sldMk cId="4198328112" sldId="256"/>
            <ac:spMk id="72" creationId="{857C7B95-D87A-4073-8B26-B1C9EB21781A}"/>
          </ac:spMkLst>
        </pc:spChg>
        <pc:spChg chg="mod">
          <ac:chgData name="Martha Kedrzycki" userId="4e24d169-3de4-4510-8213-c545a09e57a2" providerId="ADAL" clId="{F80F4FD0-6A2A-443B-BEFA-C97499474E59}" dt="2020-09-17T17:47:39.025" v="12" actId="1076"/>
          <ac:spMkLst>
            <pc:docMk/>
            <pc:sldMk cId="4198328112" sldId="256"/>
            <ac:spMk id="74" creationId="{F9666B93-1120-4AE6-A432-3975A67AAABC}"/>
          </ac:spMkLst>
        </pc:spChg>
        <pc:spChg chg="mod">
          <ac:chgData name="Martha Kedrzycki" userId="4e24d169-3de4-4510-8213-c545a09e57a2" providerId="ADAL" clId="{F80F4FD0-6A2A-443B-BEFA-C97499474E59}" dt="2020-09-17T17:54:10.276" v="27" actId="207"/>
          <ac:spMkLst>
            <pc:docMk/>
            <pc:sldMk cId="4198328112" sldId="256"/>
            <ac:spMk id="78" creationId="{FBA5BA91-6C93-47AC-AAEF-574470B9A29E}"/>
          </ac:spMkLst>
        </pc:spChg>
        <pc:picChg chg="mod">
          <ac:chgData name="Martha Kedrzycki" userId="4e24d169-3de4-4510-8213-c545a09e57a2" providerId="ADAL" clId="{F80F4FD0-6A2A-443B-BEFA-C97499474E59}" dt="2020-09-17T17:54:21.313" v="28" actId="14100"/>
          <ac:picMkLst>
            <pc:docMk/>
            <pc:sldMk cId="4198328112" sldId="256"/>
            <ac:picMk id="70" creationId="{E35DE842-11B0-4B2F-B86E-5B0C4F61DAE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29FAC83-1833-4CF0-BFF9-3CAC3871496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242574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29FAC83-1833-4CF0-BFF9-3CAC3871496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206695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29FAC83-1833-4CF0-BFF9-3CAC3871496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299709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29FAC83-1833-4CF0-BFF9-3CAC3871496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171072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29FAC83-1833-4CF0-BFF9-3CAC3871496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345688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29FAC83-1833-4CF0-BFF9-3CAC3871496C}"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166435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29FAC83-1833-4CF0-BFF9-3CAC3871496C}"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19075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29FAC83-1833-4CF0-BFF9-3CAC3871496C}"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272304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FAC83-1833-4CF0-BFF9-3CAC3871496C}"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18854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29FAC83-1833-4CF0-BFF9-3CAC3871496C}"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345251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29FAC83-1833-4CF0-BFF9-3CAC3871496C}"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D86998-716F-4CCB-820D-EC10CDB04A84}" type="slidenum">
              <a:rPr lang="en-GB" smtClean="0"/>
              <a:t>‹#›</a:t>
            </a:fld>
            <a:endParaRPr lang="en-GB"/>
          </a:p>
        </p:txBody>
      </p:sp>
    </p:spTree>
    <p:extLst>
      <p:ext uri="{BB962C8B-B14F-4D97-AF65-F5344CB8AC3E}">
        <p14:creationId xmlns:p14="http://schemas.microsoft.com/office/powerpoint/2010/main" val="25094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AC83-1833-4CF0-BFF9-3CAC3871496C}" type="datetimeFigureOut">
              <a:rPr lang="en-GB" smtClean="0"/>
              <a:t>23/02/2021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86998-716F-4CCB-820D-EC10CDB04A84}" type="slidenum">
              <a:rPr lang="en-GB" smtClean="0"/>
              <a:t>‹#›</a:t>
            </a:fld>
            <a:endParaRPr lang="en-GB"/>
          </a:p>
        </p:txBody>
      </p:sp>
    </p:spTree>
    <p:extLst>
      <p:ext uri="{BB962C8B-B14F-4D97-AF65-F5344CB8AC3E}">
        <p14:creationId xmlns:p14="http://schemas.microsoft.com/office/powerpoint/2010/main" val="35133163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9000" r="-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A5C92E-31F1-2B41-B583-5946A494EA31}"/>
              </a:ext>
            </a:extLst>
          </p:cNvPr>
          <p:cNvSpPr/>
          <p:nvPr/>
        </p:nvSpPr>
        <p:spPr>
          <a:xfrm>
            <a:off x="590147" y="729478"/>
            <a:ext cx="8725706" cy="5781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DC50AE-0432-4D06-AF74-2BC7A1FCF09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28789" y="6502949"/>
            <a:ext cx="1131275" cy="406369"/>
          </a:xfrm>
          <a:prstGeom prst="rect">
            <a:avLst/>
          </a:prstGeom>
        </p:spPr>
      </p:pic>
      <p:pic>
        <p:nvPicPr>
          <p:cNvPr id="6" name="Picture 5">
            <a:extLst>
              <a:ext uri="{FF2B5EF4-FFF2-40B4-BE49-F238E27FC236}">
                <a16:creationId xmlns:a16="http://schemas.microsoft.com/office/drawing/2014/main" id="{2C9E83CD-D74A-486C-8608-D857029AAF1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8784" y="6463073"/>
            <a:ext cx="2213473" cy="426596"/>
          </a:xfrm>
          <a:prstGeom prst="rect">
            <a:avLst/>
          </a:prstGeom>
        </p:spPr>
      </p:pic>
      <p:sp>
        <p:nvSpPr>
          <p:cNvPr id="12" name="TextBox 11">
            <a:extLst>
              <a:ext uri="{FF2B5EF4-FFF2-40B4-BE49-F238E27FC236}">
                <a16:creationId xmlns:a16="http://schemas.microsoft.com/office/drawing/2014/main" id="{0F469AA2-08AC-4E0C-887A-FECE7E2628CA}"/>
              </a:ext>
            </a:extLst>
          </p:cNvPr>
          <p:cNvSpPr txBox="1"/>
          <p:nvPr/>
        </p:nvSpPr>
        <p:spPr>
          <a:xfrm>
            <a:off x="4095913" y="6601027"/>
            <a:ext cx="1367023" cy="215444"/>
          </a:xfrm>
          <a:prstGeom prst="rect">
            <a:avLst/>
          </a:prstGeom>
          <a:noFill/>
        </p:spPr>
        <p:txBody>
          <a:bodyPr wrap="square" rtlCol="0">
            <a:spAutoFit/>
          </a:bodyPr>
          <a:lstStyle/>
          <a:p>
            <a:r>
              <a:rPr lang="en-GB" sz="800" b="1" dirty="0"/>
              <a:t>Contact: wc1615@ic.ac.uk</a:t>
            </a:r>
          </a:p>
        </p:txBody>
      </p:sp>
      <p:sp>
        <p:nvSpPr>
          <p:cNvPr id="14" name="TextBox 13">
            <a:extLst>
              <a:ext uri="{FF2B5EF4-FFF2-40B4-BE49-F238E27FC236}">
                <a16:creationId xmlns:a16="http://schemas.microsoft.com/office/drawing/2014/main" id="{16185BA7-2660-4EC2-9B7C-630F3C589EEA}"/>
              </a:ext>
            </a:extLst>
          </p:cNvPr>
          <p:cNvSpPr txBox="1"/>
          <p:nvPr/>
        </p:nvSpPr>
        <p:spPr>
          <a:xfrm>
            <a:off x="-13821" y="98255"/>
            <a:ext cx="9906000" cy="261610"/>
          </a:xfrm>
          <a:prstGeom prst="rect">
            <a:avLst/>
          </a:prstGeom>
          <a:noFill/>
        </p:spPr>
        <p:txBody>
          <a:bodyPr wrap="square" rtlCol="0">
            <a:spAutoFit/>
          </a:bodyPr>
          <a:lstStyle/>
          <a:p>
            <a:pPr algn="ctr"/>
            <a:r>
              <a:rPr lang="en-GB" sz="1100" b="1" dirty="0" err="1">
                <a:latin typeface="Arial" panose="020B0604020202020204" pitchFamily="34" charset="0"/>
                <a:cs typeface="Arial" panose="020B0604020202020204" pitchFamily="34" charset="0"/>
              </a:rPr>
              <a:t>Magseed</a:t>
            </a:r>
            <a:r>
              <a:rPr lang="en-GB" sz="1100" b="1" dirty="0">
                <a:latin typeface="Arial" panose="020B0604020202020204" pitchFamily="34" charset="0"/>
                <a:cs typeface="Arial" panose="020B0604020202020204" pitchFamily="34" charset="0"/>
              </a:rPr>
              <a:t>-Guided Wide Local Excision during the Covid-19 Pandemic: A Tenable Solution to Barriers in Accessing Elective Breast Cancer Surgery </a:t>
            </a:r>
            <a:endParaRPr lang="en-GB" sz="1100" dirty="0">
              <a:latin typeface="Arial" panose="020B0604020202020204" pitchFamily="34" charset="0"/>
              <a:cs typeface="Arial" panose="020B0604020202020204" pitchFamily="34" charset="0"/>
            </a:endParaRPr>
          </a:p>
        </p:txBody>
      </p:sp>
      <p:sp>
        <p:nvSpPr>
          <p:cNvPr id="16" name="Text Box 4">
            <a:extLst>
              <a:ext uri="{FF2B5EF4-FFF2-40B4-BE49-F238E27FC236}">
                <a16:creationId xmlns:a16="http://schemas.microsoft.com/office/drawing/2014/main" id="{6D9B1964-E39B-467D-89A1-42CDF98686E8}"/>
              </a:ext>
            </a:extLst>
          </p:cNvPr>
          <p:cNvSpPr txBox="1">
            <a:spLocks noChangeArrowheads="1"/>
          </p:cNvSpPr>
          <p:nvPr/>
        </p:nvSpPr>
        <p:spPr bwMode="auto">
          <a:xfrm>
            <a:off x="818362" y="342270"/>
            <a:ext cx="8241633" cy="4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465" tIns="24232" rIns="48465" bIns="24232">
            <a:spAutoFit/>
          </a:bodyPr>
          <a:lstStyle>
            <a:lvl1pPr defTabSz="646113">
              <a:defRPr sz="2400">
                <a:solidFill>
                  <a:schemeClr val="tx1"/>
                </a:solidFill>
                <a:latin typeface="Times New Roman" panose="02020603050405020304" pitchFamily="18" charset="0"/>
              </a:defRPr>
            </a:lvl1pPr>
            <a:lvl2pPr marL="323850" defTabSz="646113">
              <a:defRPr sz="2400">
                <a:solidFill>
                  <a:schemeClr val="tx1"/>
                </a:solidFill>
                <a:latin typeface="Times New Roman" panose="02020603050405020304" pitchFamily="18" charset="0"/>
              </a:defRPr>
            </a:lvl2pPr>
            <a:lvl3pPr marL="646113" defTabSz="646113">
              <a:defRPr sz="2400">
                <a:solidFill>
                  <a:schemeClr val="tx1"/>
                </a:solidFill>
                <a:latin typeface="Times New Roman" panose="02020603050405020304" pitchFamily="18" charset="0"/>
              </a:defRPr>
            </a:lvl3pPr>
            <a:lvl4pPr marL="969963" defTabSz="646113">
              <a:defRPr sz="2400">
                <a:solidFill>
                  <a:schemeClr val="tx1"/>
                </a:solidFill>
                <a:latin typeface="Times New Roman" panose="02020603050405020304" pitchFamily="18" charset="0"/>
              </a:defRPr>
            </a:lvl4pPr>
            <a:lvl5pPr marL="1292225" defTabSz="646113">
              <a:defRPr sz="2400">
                <a:solidFill>
                  <a:schemeClr val="tx1"/>
                </a:solidFill>
                <a:latin typeface="Times New Roman" panose="02020603050405020304" pitchFamily="18" charset="0"/>
              </a:defRPr>
            </a:lvl5pPr>
            <a:lvl6pPr marL="1749425" defTabSz="646113" fontAlgn="base">
              <a:spcBef>
                <a:spcPct val="0"/>
              </a:spcBef>
              <a:spcAft>
                <a:spcPct val="0"/>
              </a:spcAft>
              <a:defRPr sz="2400">
                <a:solidFill>
                  <a:schemeClr val="tx1"/>
                </a:solidFill>
                <a:latin typeface="Times New Roman" panose="02020603050405020304" pitchFamily="18" charset="0"/>
              </a:defRPr>
            </a:lvl6pPr>
            <a:lvl7pPr marL="2206625" defTabSz="646113" fontAlgn="base">
              <a:spcBef>
                <a:spcPct val="0"/>
              </a:spcBef>
              <a:spcAft>
                <a:spcPct val="0"/>
              </a:spcAft>
              <a:defRPr sz="2400">
                <a:solidFill>
                  <a:schemeClr val="tx1"/>
                </a:solidFill>
                <a:latin typeface="Times New Roman" panose="02020603050405020304" pitchFamily="18" charset="0"/>
              </a:defRPr>
            </a:lvl7pPr>
            <a:lvl8pPr marL="2663825" defTabSz="646113" fontAlgn="base">
              <a:spcBef>
                <a:spcPct val="0"/>
              </a:spcBef>
              <a:spcAft>
                <a:spcPct val="0"/>
              </a:spcAft>
              <a:defRPr sz="2400">
                <a:solidFill>
                  <a:schemeClr val="tx1"/>
                </a:solidFill>
                <a:latin typeface="Times New Roman" panose="02020603050405020304" pitchFamily="18" charset="0"/>
              </a:defRPr>
            </a:lvl8pPr>
            <a:lvl9pPr marL="3121025" defTabSz="646113" fontAlgn="base">
              <a:spcBef>
                <a:spcPct val="0"/>
              </a:spcBef>
              <a:spcAft>
                <a:spcPct val="0"/>
              </a:spcAft>
              <a:defRPr sz="2400">
                <a:solidFill>
                  <a:schemeClr val="tx1"/>
                </a:solidFill>
                <a:latin typeface="Times New Roman" panose="02020603050405020304" pitchFamily="18" charset="0"/>
              </a:defRPr>
            </a:lvl9pPr>
          </a:lstStyle>
          <a:p>
            <a:pPr algn="ctr"/>
            <a:r>
              <a:rPr lang="en-GB" sz="800" dirty="0" err="1">
                <a:latin typeface="Arial" panose="020B0604020202020204" pitchFamily="34" charset="0"/>
                <a:cs typeface="Arial" panose="020B0604020202020204" pitchFamily="34" charset="0"/>
              </a:rPr>
              <a:t>Jhia</a:t>
            </a:r>
            <a:r>
              <a:rPr lang="en-GB" sz="800" dirty="0">
                <a:latin typeface="Arial" panose="020B0604020202020204" pitchFamily="34" charset="0"/>
                <a:cs typeface="Arial" panose="020B0604020202020204" pitchFamily="34" charset="0"/>
              </a:rPr>
              <a:t> J Teh</a:t>
            </a:r>
            <a:r>
              <a:rPr lang="en-GB" sz="800" baseline="30000" dirty="0">
                <a:latin typeface="Arial" panose="020B0604020202020204" pitchFamily="34" charset="0"/>
                <a:cs typeface="Arial" panose="020B0604020202020204" pitchFamily="34" charset="0"/>
              </a:rPr>
              <a:t>1</a:t>
            </a:r>
            <a:r>
              <a:rPr lang="en-GB" sz="800" dirty="0">
                <a:latin typeface="Arial" panose="020B0604020202020204" pitchFamily="34" charset="0"/>
                <a:cs typeface="Arial" panose="020B0604020202020204" pitchFamily="34" charset="0"/>
              </a:rPr>
              <a:t>, </a:t>
            </a:r>
            <a:r>
              <a:rPr lang="en-GB" sz="800" u="sng" dirty="0">
                <a:latin typeface="Arial" panose="020B0604020202020204" pitchFamily="34" charset="0"/>
                <a:cs typeface="Arial" panose="020B0604020202020204" pitchFamily="34" charset="0"/>
              </a:rPr>
              <a:t>Wenyi Cai</a:t>
            </a:r>
            <a:r>
              <a:rPr lang="en-GB" sz="800" baseline="30000" dirty="0">
                <a:latin typeface="Arial" panose="020B0604020202020204" pitchFamily="34" charset="0"/>
                <a:cs typeface="Arial" panose="020B0604020202020204" pitchFamily="34" charset="0"/>
              </a:rPr>
              <a:t>1</a:t>
            </a:r>
            <a:r>
              <a:rPr lang="en-GB" sz="800" dirty="0">
                <a:latin typeface="Arial" panose="020B0604020202020204" pitchFamily="34" charset="0"/>
                <a:cs typeface="Arial" panose="020B0604020202020204" pitchFamily="34" charset="0"/>
              </a:rPr>
              <a:t>, Martha Kedrzycki</a:t>
            </a:r>
            <a:r>
              <a:rPr lang="en-GB" sz="800" baseline="30000" dirty="0">
                <a:latin typeface="Arial" panose="020B0604020202020204" pitchFamily="34" charset="0"/>
                <a:cs typeface="Arial" panose="020B0604020202020204" pitchFamily="34" charset="0"/>
              </a:rPr>
              <a:t>1</a:t>
            </a:r>
            <a:r>
              <a:rPr lang="en-GB" sz="800" dirty="0">
                <a:latin typeface="Arial" panose="020B0604020202020204" pitchFamily="34" charset="0"/>
                <a:cs typeface="Arial" panose="020B0604020202020204" pitchFamily="34" charset="0"/>
              </a:rPr>
              <a:t>, Paul T R Thiruchelvam</a:t>
            </a:r>
            <a:r>
              <a:rPr lang="en-GB" sz="800" baseline="30000" dirty="0">
                <a:latin typeface="Arial" panose="020B0604020202020204" pitchFamily="34" charset="0"/>
                <a:cs typeface="Arial" panose="020B0604020202020204" pitchFamily="34" charset="0"/>
              </a:rPr>
              <a:t>2</a:t>
            </a:r>
            <a:r>
              <a:rPr lang="en-GB" sz="800" dirty="0">
                <a:latin typeface="Arial" panose="020B0604020202020204" pitchFamily="34" charset="0"/>
                <a:cs typeface="Arial" panose="020B0604020202020204" pitchFamily="34" charset="0"/>
              </a:rPr>
              <a:t>, Dan S Elson</a:t>
            </a:r>
            <a:r>
              <a:rPr lang="en-GB" sz="800" baseline="30000" dirty="0">
                <a:latin typeface="Arial" panose="020B0604020202020204" pitchFamily="34" charset="0"/>
                <a:cs typeface="Arial" panose="020B0604020202020204" pitchFamily="34" charset="0"/>
              </a:rPr>
              <a:t>3</a:t>
            </a:r>
            <a:r>
              <a:rPr lang="en-GB" sz="800" dirty="0">
                <a:latin typeface="Arial" panose="020B0604020202020204" pitchFamily="34" charset="0"/>
                <a:cs typeface="Arial" panose="020B0604020202020204" pitchFamily="34" charset="0"/>
              </a:rPr>
              <a:t>, Daniel R Leff</a:t>
            </a:r>
            <a:r>
              <a:rPr lang="en-GB" sz="800" baseline="30000" dirty="0">
                <a:latin typeface="Arial" panose="020B0604020202020204" pitchFamily="34" charset="0"/>
                <a:cs typeface="Arial" panose="020B0604020202020204" pitchFamily="34" charset="0"/>
              </a:rPr>
              <a:t>2</a:t>
            </a:r>
          </a:p>
          <a:p>
            <a:pPr algn="ctr"/>
            <a:r>
              <a:rPr lang="en-GB" altLang="en-US" sz="800" dirty="0">
                <a:latin typeface="Arial" panose="020B0604020202020204" pitchFamily="34" charset="0"/>
                <a:cs typeface="Arial" panose="020B0604020202020204" pitchFamily="34" charset="0"/>
              </a:rPr>
              <a:t>1. Department of Surgery and Cancer, Imperial College London, 2. Hamlyn Centre for Robotic Surgery, Institute of Global Health Innovation,</a:t>
            </a:r>
          </a:p>
          <a:p>
            <a:pPr algn="ctr"/>
            <a:r>
              <a:rPr lang="en-GB" altLang="en-US" sz="800" dirty="0">
                <a:latin typeface="Arial" panose="020B0604020202020204" pitchFamily="34" charset="0"/>
                <a:cs typeface="Arial" panose="020B0604020202020204" pitchFamily="34" charset="0"/>
              </a:rPr>
              <a:t> 3. Imperial College Healthcare Trust </a:t>
            </a:r>
            <a:endParaRPr lang="en-GB" altLang="en-US" sz="8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7A0E7AE-53CE-4C9C-A4E1-EB682472C794}"/>
              </a:ext>
            </a:extLst>
          </p:cNvPr>
          <p:cNvSpPr txBox="1"/>
          <p:nvPr/>
        </p:nvSpPr>
        <p:spPr>
          <a:xfrm>
            <a:off x="639275" y="718351"/>
            <a:ext cx="4240209" cy="1615827"/>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Introduction</a:t>
            </a:r>
          </a:p>
          <a:p>
            <a:pPr marL="128550" indent="-128550" algn="just">
              <a:buFont typeface="Arial" panose="020B0604020202020204" pitchFamily="34" charset="0"/>
              <a:buChar char="•"/>
            </a:pPr>
            <a:r>
              <a:rPr lang="en-GB" sz="900" dirty="0" err="1">
                <a:latin typeface="Arial" panose="020B0604020202020204" pitchFamily="34" charset="0"/>
                <a:cs typeface="Arial" panose="020B0604020202020204" pitchFamily="34" charset="0"/>
              </a:rPr>
              <a:t>Magseed</a:t>
            </a:r>
            <a:r>
              <a:rPr lang="en-GB" sz="900" dirty="0">
                <a:latin typeface="Arial" panose="020B0604020202020204" pitchFamily="34" charset="0"/>
                <a:cs typeface="Arial" panose="020B0604020202020204" pitchFamily="34" charset="0"/>
              </a:rPr>
              <a:t>-guided localisation is a suitable alternative to wire-guided localisation (WGL) for small or impalpable breast cancers.</a:t>
            </a:r>
          </a:p>
          <a:p>
            <a:pPr marL="128550" indent="-128550" algn="just">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28550" indent="-128550" algn="just">
              <a:buFont typeface="Arial" panose="020B0604020202020204" pitchFamily="34" charset="0"/>
              <a:buChar char="•"/>
            </a:pPr>
            <a:r>
              <a:rPr lang="en-GB" sz="900" dirty="0">
                <a:latin typeface="Arial" panose="020B0604020202020204" pitchFamily="34" charset="0"/>
                <a:cs typeface="Arial" panose="020B0604020202020204" pitchFamily="34" charset="0"/>
              </a:rPr>
              <a:t>Advantages include advanced insertion, simpler logistical planning, and decreased risk of displacement (1). </a:t>
            </a:r>
          </a:p>
          <a:p>
            <a:pPr algn="just"/>
            <a:endParaRPr lang="en-GB" sz="900" dirty="0">
              <a:latin typeface="Arial" panose="020B0604020202020204" pitchFamily="34" charset="0"/>
              <a:cs typeface="Arial" panose="020B0604020202020204" pitchFamily="34" charset="0"/>
            </a:endParaRPr>
          </a:p>
          <a:p>
            <a:pPr marL="128550" indent="-128550" algn="just">
              <a:buFont typeface="Arial" panose="020B0604020202020204" pitchFamily="34" charset="0"/>
              <a:buChar char="•"/>
            </a:pPr>
            <a:r>
              <a:rPr lang="en-GB" sz="900" dirty="0">
                <a:latin typeface="Arial" panose="020B0604020202020204" pitchFamily="34" charset="0"/>
                <a:cs typeface="Arial" panose="020B0604020202020204" pitchFamily="34" charset="0"/>
              </a:rPr>
              <a:t>Given the severe disruption to elective surgeries during the Covid-19 pandemic, a local </a:t>
            </a:r>
            <a:r>
              <a:rPr lang="en-GB" sz="900" dirty="0" err="1">
                <a:latin typeface="Arial" panose="020B0604020202020204" pitchFamily="34" charset="0"/>
                <a:cs typeface="Arial" panose="020B0604020202020204" pitchFamily="34" charset="0"/>
              </a:rPr>
              <a:t>Magseed</a:t>
            </a:r>
            <a:r>
              <a:rPr lang="en-GB" sz="900" dirty="0">
                <a:latin typeface="Arial" panose="020B0604020202020204" pitchFamily="34" charset="0"/>
                <a:cs typeface="Arial" panose="020B0604020202020204" pitchFamily="34" charset="0"/>
              </a:rPr>
              <a:t> pathway was developed enabling safe patient flow. (i.e. time to self-isolate and obtain a negative </a:t>
            </a:r>
            <a:r>
              <a:rPr lang="en-GB" sz="900" dirty="0" err="1">
                <a:latin typeface="Arial" panose="020B0604020202020204" pitchFamily="34" charset="0"/>
                <a:cs typeface="Arial" panose="020B0604020202020204" pitchFamily="34" charset="0"/>
              </a:rPr>
              <a:t>Covid</a:t>
            </a:r>
            <a:r>
              <a:rPr lang="en-GB" sz="900" dirty="0">
                <a:latin typeface="Arial" panose="020B0604020202020204" pitchFamily="34" charset="0"/>
                <a:cs typeface="Arial" panose="020B0604020202020204" pitchFamily="34" charset="0"/>
              </a:rPr>
              <a:t> swab prior to admission to a dedicated </a:t>
            </a:r>
            <a:r>
              <a:rPr lang="en-GB" sz="900" dirty="0" err="1">
                <a:latin typeface="Arial" panose="020B0604020202020204" pitchFamily="34" charset="0"/>
                <a:cs typeface="Arial" panose="020B0604020202020204" pitchFamily="34" charset="0"/>
              </a:rPr>
              <a:t>Covid</a:t>
            </a:r>
            <a:r>
              <a:rPr lang="en-GB" sz="900" dirty="0">
                <a:latin typeface="Arial" panose="020B0604020202020204" pitchFamily="34" charset="0"/>
                <a:cs typeface="Arial" panose="020B0604020202020204" pitchFamily="34" charset="0"/>
              </a:rPr>
              <a:t>-free operation suite)</a:t>
            </a:r>
            <a:endParaRPr lang="en-GB" sz="900" b="1" dirty="0">
              <a:solidFill>
                <a:schemeClr val="bg1"/>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1D5750F-AFB8-4E91-B392-C848B908E7AC}"/>
              </a:ext>
            </a:extLst>
          </p:cNvPr>
          <p:cNvSpPr/>
          <p:nvPr/>
        </p:nvSpPr>
        <p:spPr>
          <a:xfrm>
            <a:off x="639275" y="764116"/>
            <a:ext cx="4299905" cy="1819838"/>
          </a:xfrm>
          <a:prstGeom prst="roundRect">
            <a:avLst>
              <a:gd name="adj" fmla="val 10910"/>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1" dirty="0"/>
          </a:p>
        </p:txBody>
      </p:sp>
      <p:sp>
        <p:nvSpPr>
          <p:cNvPr id="24" name="Rectangle: Rounded Corners 23">
            <a:extLst>
              <a:ext uri="{FF2B5EF4-FFF2-40B4-BE49-F238E27FC236}">
                <a16:creationId xmlns:a16="http://schemas.microsoft.com/office/drawing/2014/main" id="{E34E3C52-68E1-48D4-A195-F57CE114D915}"/>
              </a:ext>
            </a:extLst>
          </p:cNvPr>
          <p:cNvSpPr/>
          <p:nvPr/>
        </p:nvSpPr>
        <p:spPr>
          <a:xfrm>
            <a:off x="4998875" y="769537"/>
            <a:ext cx="4265705" cy="1814417"/>
          </a:xfrm>
          <a:prstGeom prst="roundRect">
            <a:avLst>
              <a:gd name="adj" fmla="val 10910"/>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1" dirty="0"/>
          </a:p>
        </p:txBody>
      </p:sp>
      <p:sp>
        <p:nvSpPr>
          <p:cNvPr id="30" name="TextBox 29">
            <a:extLst>
              <a:ext uri="{FF2B5EF4-FFF2-40B4-BE49-F238E27FC236}">
                <a16:creationId xmlns:a16="http://schemas.microsoft.com/office/drawing/2014/main" id="{269F9B8F-AA31-4AF7-B14F-9ACDAD52D921}"/>
              </a:ext>
            </a:extLst>
          </p:cNvPr>
          <p:cNvSpPr txBox="1"/>
          <p:nvPr/>
        </p:nvSpPr>
        <p:spPr>
          <a:xfrm>
            <a:off x="4985056" y="729478"/>
            <a:ext cx="4254028" cy="2154436"/>
          </a:xfrm>
          <a:prstGeom prst="rect">
            <a:avLst/>
          </a:prstGeom>
          <a:noFill/>
        </p:spPr>
        <p:txBody>
          <a:bodyPr wrap="square">
            <a:spAutoFit/>
          </a:bodyPr>
          <a:lstStyle/>
          <a:p>
            <a:pPr algn="ctr"/>
            <a:r>
              <a:rPr lang="en-GB" sz="900" b="1" dirty="0">
                <a:latin typeface="Arial" panose="020B0604020202020204" pitchFamily="34" charset="0"/>
                <a:cs typeface="Arial" panose="020B0604020202020204" pitchFamily="34" charset="0"/>
              </a:rPr>
              <a:t>Methodology</a:t>
            </a:r>
            <a:endParaRPr lang="en-GB" sz="800" b="1" dirty="0">
              <a:latin typeface="Arial" panose="020B0604020202020204" pitchFamily="34" charset="0"/>
              <a:cs typeface="Arial" panose="020B0604020202020204" pitchFamily="34" charset="0"/>
            </a:endParaRPr>
          </a:p>
          <a:p>
            <a:pPr marL="128550" indent="-128550" algn="just">
              <a:buFont typeface="Arial" panose="020B0604020202020204" pitchFamily="34" charset="0"/>
              <a:buChar char="•"/>
            </a:pPr>
            <a:r>
              <a:rPr lang="en-GB" sz="900" dirty="0">
                <a:latin typeface="Arial" panose="020B0604020202020204" pitchFamily="34" charset="0"/>
                <a:cs typeface="Arial" panose="020B0604020202020204" pitchFamily="34" charset="0"/>
              </a:rPr>
              <a:t>A prospective service evaluation was conducted in an University hospital. </a:t>
            </a:r>
          </a:p>
          <a:p>
            <a:pPr marL="128550" indent="-128550" algn="just">
              <a:buFont typeface="Arial" panose="020B0604020202020204" pitchFamily="34" charset="0"/>
              <a:buChar char="•"/>
            </a:pPr>
            <a:r>
              <a:rPr lang="en-GB" sz="900" dirty="0">
                <a:latin typeface="Arial" panose="020B0604020202020204" pitchFamily="34" charset="0"/>
                <a:cs typeface="Arial" panose="020B0604020202020204" pitchFamily="34" charset="0"/>
              </a:rPr>
              <a:t>This study was registered and granted permission by the local Audit Committee (Registration number 410). 	</a:t>
            </a:r>
          </a:p>
          <a:p>
            <a:pPr algn="just"/>
            <a:endParaRPr lang="en-GB" sz="900" dirty="0">
              <a:latin typeface="Arial" panose="020B0604020202020204" pitchFamily="34" charset="0"/>
              <a:cs typeface="Arial" panose="020B0604020202020204" pitchFamily="34" charset="0"/>
            </a:endParaRPr>
          </a:p>
          <a:p>
            <a:pPr marL="128550" indent="-128550" algn="just">
              <a:buFont typeface="Arial" panose="020B0604020202020204" pitchFamily="34" charset="0"/>
              <a:buChar char="•"/>
            </a:pPr>
            <a:r>
              <a:rPr lang="en-GB" sz="900" dirty="0">
                <a:latin typeface="Arial" panose="020B0604020202020204" pitchFamily="34" charset="0"/>
                <a:cs typeface="Arial" panose="020B0604020202020204" pitchFamily="34" charset="0"/>
              </a:rPr>
              <a:t>Patients who underwent </a:t>
            </a:r>
            <a:r>
              <a:rPr lang="en-GB" sz="900" dirty="0" err="1">
                <a:latin typeface="Arial" panose="020B0604020202020204" pitchFamily="34" charset="0"/>
                <a:cs typeface="Arial" panose="020B0604020202020204" pitchFamily="34" charset="0"/>
              </a:rPr>
              <a:t>Magseed</a:t>
            </a:r>
            <a:r>
              <a:rPr lang="en-GB" sz="900" dirty="0">
                <a:latin typeface="Arial" panose="020B0604020202020204" pitchFamily="34" charset="0"/>
                <a:cs typeface="Arial" panose="020B0604020202020204" pitchFamily="34" charset="0"/>
              </a:rPr>
              <a:t>-guided wide local excision (WLE) from 01/07/2020 to present were surveyed to detail their experiences on the </a:t>
            </a:r>
            <a:r>
              <a:rPr lang="en-GB" sz="900" dirty="0" err="1">
                <a:latin typeface="Arial" panose="020B0604020202020204" pitchFamily="34" charset="0"/>
                <a:cs typeface="Arial" panose="020B0604020202020204" pitchFamily="34" charset="0"/>
              </a:rPr>
              <a:t>Magseed</a:t>
            </a:r>
            <a:r>
              <a:rPr lang="en-GB" sz="900" dirty="0">
                <a:latin typeface="Arial" panose="020B0604020202020204" pitchFamily="34" charset="0"/>
                <a:cs typeface="Arial" panose="020B0604020202020204" pitchFamily="34" charset="0"/>
              </a:rPr>
              <a:t> pathway.</a:t>
            </a:r>
          </a:p>
          <a:p>
            <a:pPr marL="128550" indent="-128550" algn="just">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28550" indent="-128550" algn="just">
              <a:buFont typeface="Arial" panose="020B0604020202020204" pitchFamily="34" charset="0"/>
              <a:buChar char="•"/>
            </a:pPr>
            <a:r>
              <a:rPr lang="en-GB" sz="900" dirty="0">
                <a:latin typeface="Arial" panose="020B0604020202020204" pitchFamily="34" charset="0"/>
                <a:cs typeface="Arial" panose="020B0604020202020204" pitchFamily="34" charset="0"/>
              </a:rPr>
              <a:t>Qualitative data investigating </a:t>
            </a:r>
            <a:r>
              <a:rPr lang="en-GB" sz="900" b="1" dirty="0">
                <a:latin typeface="Arial" panose="020B0604020202020204" pitchFamily="34" charset="0"/>
                <a:cs typeface="Arial" panose="020B0604020202020204" pitchFamily="34" charset="0"/>
              </a:rPr>
              <a:t>anxiety</a:t>
            </a:r>
            <a:r>
              <a:rPr lang="en-GB" sz="900" dirty="0">
                <a:latin typeface="Arial" panose="020B0604020202020204" pitchFamily="34" charset="0"/>
                <a:cs typeface="Arial" panose="020B0604020202020204" pitchFamily="34" charset="0"/>
              </a:rPr>
              <a:t> and </a:t>
            </a:r>
            <a:r>
              <a:rPr lang="en-GB" sz="900" b="1" dirty="0">
                <a:latin typeface="Arial" panose="020B0604020202020204" pitchFamily="34" charset="0"/>
                <a:cs typeface="Arial" panose="020B0604020202020204" pitchFamily="34" charset="0"/>
              </a:rPr>
              <a:t>comfort post-insertion </a:t>
            </a:r>
            <a:r>
              <a:rPr lang="en-GB" sz="900" dirty="0">
                <a:latin typeface="Arial" panose="020B0604020202020204" pitchFamily="34" charset="0"/>
                <a:cs typeface="Arial" panose="020B0604020202020204" pitchFamily="34" charset="0"/>
              </a:rPr>
              <a:t>were reported using 10-fold Likert scales. </a:t>
            </a:r>
          </a:p>
          <a:p>
            <a:pPr marL="128550" indent="-128550" algn="just">
              <a:buFont typeface="Arial" panose="020B0604020202020204" pitchFamily="34" charset="0"/>
              <a:buChar char="•"/>
            </a:pPr>
            <a:r>
              <a:rPr lang="en-GB" sz="900" dirty="0">
                <a:latin typeface="Arial" panose="020B0604020202020204" pitchFamily="34" charset="0"/>
                <a:cs typeface="Arial" panose="020B0604020202020204" pitchFamily="34" charset="0"/>
              </a:rPr>
              <a:t>Quantitative data was collected retrospectively on patient demographics and tumour specifications.</a:t>
            </a:r>
          </a:p>
          <a:p>
            <a:pPr algn="just"/>
            <a:endParaRPr lang="en-GB" sz="900" dirty="0">
              <a:latin typeface="Arial" panose="020B0604020202020204" pitchFamily="34" charset="0"/>
              <a:cs typeface="Arial" panose="020B0604020202020204" pitchFamily="34" charset="0"/>
            </a:endParaRPr>
          </a:p>
          <a:p>
            <a:pPr marL="128550" indent="-128550">
              <a:buFont typeface="Arial" panose="020B0604020202020204" pitchFamily="34" charset="0"/>
              <a:buChar char="•"/>
            </a:pPr>
            <a:endParaRPr lang="en-GB" sz="800" b="1" dirty="0">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DD129B0E-AAB1-4D36-ABE8-0765C5A60877}"/>
              </a:ext>
            </a:extLst>
          </p:cNvPr>
          <p:cNvSpPr/>
          <p:nvPr/>
        </p:nvSpPr>
        <p:spPr>
          <a:xfrm>
            <a:off x="645157" y="5220440"/>
            <a:ext cx="4626061" cy="1246231"/>
          </a:xfrm>
          <a:prstGeom prst="roundRect">
            <a:avLst>
              <a:gd name="adj" fmla="val 10910"/>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1" dirty="0"/>
          </a:p>
        </p:txBody>
      </p:sp>
      <p:sp>
        <p:nvSpPr>
          <p:cNvPr id="34" name="Rectangle: Rounded Corners 33">
            <a:extLst>
              <a:ext uri="{FF2B5EF4-FFF2-40B4-BE49-F238E27FC236}">
                <a16:creationId xmlns:a16="http://schemas.microsoft.com/office/drawing/2014/main" id="{D913A821-B0BE-4E00-941F-65E816B3A29A}"/>
              </a:ext>
            </a:extLst>
          </p:cNvPr>
          <p:cNvSpPr/>
          <p:nvPr/>
        </p:nvSpPr>
        <p:spPr>
          <a:xfrm>
            <a:off x="639275" y="2619625"/>
            <a:ext cx="8625306" cy="2556463"/>
          </a:xfrm>
          <a:prstGeom prst="roundRect">
            <a:avLst>
              <a:gd name="adj" fmla="val 10910"/>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1" dirty="0"/>
          </a:p>
        </p:txBody>
      </p:sp>
      <p:sp>
        <p:nvSpPr>
          <p:cNvPr id="36" name="TextBox 35">
            <a:extLst>
              <a:ext uri="{FF2B5EF4-FFF2-40B4-BE49-F238E27FC236}">
                <a16:creationId xmlns:a16="http://schemas.microsoft.com/office/drawing/2014/main" id="{5E0BAC48-9829-4E54-9355-904BD0165BAA}"/>
              </a:ext>
            </a:extLst>
          </p:cNvPr>
          <p:cNvSpPr txBox="1"/>
          <p:nvPr/>
        </p:nvSpPr>
        <p:spPr>
          <a:xfrm>
            <a:off x="692577" y="5378284"/>
            <a:ext cx="4566364" cy="1061829"/>
          </a:xfrm>
          <a:prstGeom prst="rect">
            <a:avLst/>
          </a:prstGeom>
          <a:noFill/>
        </p:spPr>
        <p:txBody>
          <a:bodyPr wrap="square">
            <a:spAutoFit/>
          </a:bodyPr>
          <a:lstStyle/>
          <a:p>
            <a:pPr algn="just"/>
            <a:r>
              <a:rPr lang="en-GB" sz="900" dirty="0">
                <a:latin typeface="Arial" panose="020B0604020202020204" pitchFamily="34" charset="0"/>
                <a:cs typeface="Arial" panose="020B0604020202020204" pitchFamily="34" charset="0"/>
              </a:rPr>
              <a:t>The new </a:t>
            </a:r>
            <a:r>
              <a:rPr lang="en-GB" sz="900" dirty="0" err="1">
                <a:latin typeface="Arial" panose="020B0604020202020204" pitchFamily="34" charset="0"/>
                <a:cs typeface="Arial" panose="020B0604020202020204" pitchFamily="34" charset="0"/>
              </a:rPr>
              <a:t>Magseed</a:t>
            </a:r>
            <a:r>
              <a:rPr lang="en-GB" sz="900" dirty="0">
                <a:latin typeface="Arial" panose="020B0604020202020204" pitchFamily="34" charset="0"/>
                <a:cs typeface="Arial" panose="020B0604020202020204" pitchFamily="34" charset="0"/>
              </a:rPr>
              <a:t> pathway is positively regarded among patients. Recent study has found that delayed treatment beyond 90 days is associated with worse survival rates (2). Therefore, ensuring the continuity of breast cancer treatment in a safe manner is especially important given the ongoing disruption in elective surgery capacity. Given the difficulties associated with the COVID-19 pandemic both in terms of operational capacity and patient safety, </a:t>
            </a:r>
            <a:r>
              <a:rPr lang="en-GB" sz="900" dirty="0" err="1">
                <a:latin typeface="Arial" panose="020B0604020202020204" pitchFamily="34" charset="0"/>
                <a:cs typeface="Arial" panose="020B0604020202020204" pitchFamily="34" charset="0"/>
              </a:rPr>
              <a:t>Magseed</a:t>
            </a:r>
            <a:r>
              <a:rPr lang="en-GB" sz="900" dirty="0">
                <a:latin typeface="Arial" panose="020B0604020202020204" pitchFamily="34" charset="0"/>
                <a:cs typeface="Arial" panose="020B0604020202020204" pitchFamily="34" charset="0"/>
              </a:rPr>
              <a:t> localisation provides a viable alternative to WGL to ensure continuous provision breast cancer surgeries.</a:t>
            </a:r>
            <a:endParaRPr lang="en-GB" sz="900" b="1" u="sng" dirty="0">
              <a:solidFill>
                <a:schemeClr val="bg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A291E9AC-C177-4C3D-946D-5037282D8301}"/>
              </a:ext>
            </a:extLst>
          </p:cNvPr>
          <p:cNvSpPr txBox="1"/>
          <p:nvPr/>
        </p:nvSpPr>
        <p:spPr>
          <a:xfrm>
            <a:off x="590147" y="2779324"/>
            <a:ext cx="2793133" cy="707886"/>
          </a:xfrm>
          <a:prstGeom prst="rect">
            <a:avLst/>
          </a:prstGeom>
          <a:noFill/>
        </p:spPr>
        <p:txBody>
          <a:bodyPr wrap="square" rtlCol="0">
            <a:spAutoFit/>
          </a:bodyPr>
          <a:lstStyle/>
          <a:p>
            <a:pPr marL="171450" indent="-171450" algn="just">
              <a:buFont typeface="Arial" panose="020B0604020202020204" pitchFamily="34" charset="0"/>
              <a:buChar char="•"/>
            </a:pPr>
            <a:r>
              <a:rPr lang="en-GB" sz="800" dirty="0">
                <a:latin typeface="Arial" panose="020B0604020202020204" pitchFamily="34" charset="0"/>
                <a:cs typeface="Arial" panose="020B0604020202020204" pitchFamily="34" charset="0"/>
              </a:rPr>
              <a:t>41/46 women underwent </a:t>
            </a:r>
            <a:r>
              <a:rPr lang="en-GB" sz="800" dirty="0" err="1">
                <a:latin typeface="Arial" panose="020B0604020202020204" pitchFamily="34" charset="0"/>
                <a:cs typeface="Arial" panose="020B0604020202020204" pitchFamily="34" charset="0"/>
              </a:rPr>
              <a:t>Magseed</a:t>
            </a:r>
            <a:r>
              <a:rPr lang="en-GB" sz="800" dirty="0">
                <a:latin typeface="Arial" panose="020B0604020202020204" pitchFamily="34" charset="0"/>
                <a:cs typeface="Arial" panose="020B0604020202020204" pitchFamily="34" charset="0"/>
              </a:rPr>
              <a:t> guided WLE </a:t>
            </a:r>
          </a:p>
          <a:p>
            <a:pPr marL="171450" indent="-171450" algn="just">
              <a:buFont typeface="Arial" panose="020B0604020202020204" pitchFamily="34" charset="0"/>
              <a:buChar char="•"/>
            </a:pPr>
            <a:r>
              <a:rPr lang="en-GB" sz="800" dirty="0">
                <a:latin typeface="Arial" panose="020B0604020202020204" pitchFamily="34" charset="0"/>
                <a:cs typeface="Arial" panose="020B0604020202020204" pitchFamily="34" charset="0"/>
              </a:rPr>
              <a:t>median age 65 years (IQR 53-72) </a:t>
            </a:r>
          </a:p>
          <a:p>
            <a:pPr marL="171450" indent="-171450" algn="just">
              <a:buFont typeface="Arial" panose="020B0604020202020204" pitchFamily="34" charset="0"/>
              <a:buChar char="•"/>
            </a:pPr>
            <a:r>
              <a:rPr lang="en-GB" sz="800" dirty="0">
                <a:latin typeface="Arial" panose="020B0604020202020204" pitchFamily="34" charset="0"/>
                <a:cs typeface="Arial" panose="020B0604020202020204" pitchFamily="34" charset="0"/>
              </a:rPr>
              <a:t>median BMI 26.5 kg/m</a:t>
            </a:r>
            <a:r>
              <a:rPr lang="en-GB" sz="800" baseline="30000" dirty="0">
                <a:latin typeface="Arial" panose="020B0604020202020204" pitchFamily="34" charset="0"/>
                <a:cs typeface="Arial" panose="020B0604020202020204" pitchFamily="34" charset="0"/>
              </a:rPr>
              <a:t>2</a:t>
            </a:r>
            <a:r>
              <a:rPr lang="en-GB" sz="800" dirty="0">
                <a:latin typeface="Arial" panose="020B0604020202020204" pitchFamily="34" charset="0"/>
                <a:cs typeface="Arial" panose="020B0604020202020204" pitchFamily="34" charset="0"/>
              </a:rPr>
              <a:t> (IQR 22.4-30.8)</a:t>
            </a:r>
          </a:p>
          <a:p>
            <a:pPr marL="171450" indent="-171450" algn="just">
              <a:buFont typeface="Arial" panose="020B0604020202020204" pitchFamily="34" charset="0"/>
              <a:buChar char="•"/>
            </a:pPr>
            <a:r>
              <a:rPr lang="en-GB" sz="800" dirty="0">
                <a:latin typeface="Arial" panose="020B0604020202020204" pitchFamily="34" charset="0"/>
                <a:cs typeface="Arial" panose="020B0604020202020204" pitchFamily="34" charset="0"/>
              </a:rPr>
              <a:t>median time between </a:t>
            </a:r>
            <a:r>
              <a:rPr lang="en-GB" sz="800" dirty="0" err="1">
                <a:latin typeface="Arial" panose="020B0604020202020204" pitchFamily="34" charset="0"/>
                <a:cs typeface="Arial" panose="020B0604020202020204" pitchFamily="34" charset="0"/>
              </a:rPr>
              <a:t>Magseed</a:t>
            </a:r>
            <a:r>
              <a:rPr lang="en-GB" sz="800" dirty="0">
                <a:latin typeface="Arial" panose="020B0604020202020204" pitchFamily="34" charset="0"/>
                <a:cs typeface="Arial" panose="020B0604020202020204" pitchFamily="34" charset="0"/>
              </a:rPr>
              <a:t> insertion and WLE was 13 days (IQR 4-13).  </a:t>
            </a:r>
          </a:p>
        </p:txBody>
      </p:sp>
      <p:sp>
        <p:nvSpPr>
          <p:cNvPr id="72" name="TextBox 71">
            <a:extLst>
              <a:ext uri="{FF2B5EF4-FFF2-40B4-BE49-F238E27FC236}">
                <a16:creationId xmlns:a16="http://schemas.microsoft.com/office/drawing/2014/main" id="{857C7B95-D87A-4073-8B26-B1C9EB21781A}"/>
              </a:ext>
            </a:extLst>
          </p:cNvPr>
          <p:cNvSpPr txBox="1"/>
          <p:nvPr/>
        </p:nvSpPr>
        <p:spPr>
          <a:xfrm>
            <a:off x="4627134" y="2590059"/>
            <a:ext cx="703411" cy="230795"/>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Results</a:t>
            </a:r>
          </a:p>
        </p:txBody>
      </p:sp>
      <p:sp>
        <p:nvSpPr>
          <p:cNvPr id="78" name="TextBox 77">
            <a:extLst>
              <a:ext uri="{FF2B5EF4-FFF2-40B4-BE49-F238E27FC236}">
                <a16:creationId xmlns:a16="http://schemas.microsoft.com/office/drawing/2014/main" id="{FBA5BA91-6C93-47AC-AAEF-574470B9A29E}"/>
              </a:ext>
            </a:extLst>
          </p:cNvPr>
          <p:cNvSpPr txBox="1"/>
          <p:nvPr/>
        </p:nvSpPr>
        <p:spPr>
          <a:xfrm>
            <a:off x="2375556" y="5218398"/>
            <a:ext cx="1021495" cy="230795"/>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Conclusions</a:t>
            </a:r>
          </a:p>
        </p:txBody>
      </p:sp>
      <p:sp>
        <p:nvSpPr>
          <p:cNvPr id="52" name="Rectangle: Rounded Corners 31">
            <a:extLst>
              <a:ext uri="{FF2B5EF4-FFF2-40B4-BE49-F238E27FC236}">
                <a16:creationId xmlns:a16="http://schemas.microsoft.com/office/drawing/2014/main" id="{576DF0FE-4ED6-2C42-9649-4BEC6B3295A2}"/>
              </a:ext>
            </a:extLst>
          </p:cNvPr>
          <p:cNvSpPr/>
          <p:nvPr/>
        </p:nvSpPr>
        <p:spPr>
          <a:xfrm>
            <a:off x="5321255" y="5220440"/>
            <a:ext cx="3924946" cy="1224506"/>
          </a:xfrm>
          <a:prstGeom prst="roundRect">
            <a:avLst>
              <a:gd name="adj" fmla="val 10910"/>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1" dirty="0"/>
          </a:p>
        </p:txBody>
      </p:sp>
      <p:sp>
        <p:nvSpPr>
          <p:cNvPr id="53" name="TextBox 52">
            <a:extLst>
              <a:ext uri="{FF2B5EF4-FFF2-40B4-BE49-F238E27FC236}">
                <a16:creationId xmlns:a16="http://schemas.microsoft.com/office/drawing/2014/main" id="{B314BDD7-36C0-A549-BDF4-1D1F81844CE7}"/>
              </a:ext>
            </a:extLst>
          </p:cNvPr>
          <p:cNvSpPr txBox="1"/>
          <p:nvPr/>
        </p:nvSpPr>
        <p:spPr>
          <a:xfrm>
            <a:off x="6742284" y="5220440"/>
            <a:ext cx="1021495" cy="230795"/>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References</a:t>
            </a:r>
          </a:p>
        </p:txBody>
      </p:sp>
      <p:sp>
        <p:nvSpPr>
          <p:cNvPr id="54" name="TextBox 53">
            <a:extLst>
              <a:ext uri="{FF2B5EF4-FFF2-40B4-BE49-F238E27FC236}">
                <a16:creationId xmlns:a16="http://schemas.microsoft.com/office/drawing/2014/main" id="{C128AA87-F5AF-7640-ACB6-49069FA75C33}"/>
              </a:ext>
            </a:extLst>
          </p:cNvPr>
          <p:cNvSpPr txBox="1"/>
          <p:nvPr/>
        </p:nvSpPr>
        <p:spPr>
          <a:xfrm>
            <a:off x="5385510" y="5388822"/>
            <a:ext cx="3853574" cy="1077218"/>
          </a:xfrm>
          <a:prstGeom prst="rect">
            <a:avLst/>
          </a:prstGeom>
          <a:noFill/>
        </p:spPr>
        <p:txBody>
          <a:bodyPr wrap="square">
            <a:spAutoFit/>
          </a:bodyPr>
          <a:lstStyle/>
          <a:p>
            <a:pPr algn="just"/>
            <a:r>
              <a:rPr lang="en-GB" sz="800" dirty="0">
                <a:latin typeface="Arial" panose="020B0604020202020204" pitchFamily="34" charset="0"/>
                <a:cs typeface="Arial" panose="020B0604020202020204" pitchFamily="34" charset="0"/>
              </a:rPr>
              <a:t>1. Harvey JR, Lim Y, Murphy J, et al. Safety and feasibility of breast lesion localization using magnetic seeds (</a:t>
            </a:r>
            <a:r>
              <a:rPr lang="en-GB" sz="800" dirty="0" err="1">
                <a:latin typeface="Arial" panose="020B0604020202020204" pitchFamily="34" charset="0"/>
                <a:cs typeface="Arial" panose="020B0604020202020204" pitchFamily="34" charset="0"/>
              </a:rPr>
              <a:t>Magseed</a:t>
            </a:r>
            <a:r>
              <a:rPr lang="en-GB" sz="800" dirty="0">
                <a:latin typeface="Arial" panose="020B0604020202020204" pitchFamily="34" charset="0"/>
                <a:cs typeface="Arial" panose="020B0604020202020204" pitchFamily="34" charset="0"/>
              </a:rPr>
              <a:t>): a multi-centre, open-label cohort study. </a:t>
            </a:r>
            <a:r>
              <a:rPr lang="en-GB" sz="800" i="1" dirty="0">
                <a:latin typeface="Arial" panose="020B0604020202020204" pitchFamily="34" charset="0"/>
                <a:cs typeface="Arial" panose="020B0604020202020204" pitchFamily="34" charset="0"/>
              </a:rPr>
              <a:t>Breast Cancer Res Treat</a:t>
            </a:r>
            <a:r>
              <a:rPr lang="en-GB" sz="800" dirty="0">
                <a:latin typeface="Arial" panose="020B0604020202020204" pitchFamily="34" charset="0"/>
                <a:cs typeface="Arial" panose="020B0604020202020204" pitchFamily="34" charset="0"/>
              </a:rPr>
              <a:t>. 2018;169(3):531-536. doi:10.1007/s10549-018-4709-y</a:t>
            </a:r>
          </a:p>
          <a:p>
            <a:pPr algn="just"/>
            <a:endParaRPr lang="en-GB" sz="800" dirty="0">
              <a:latin typeface="Arial" panose="020B0604020202020204" pitchFamily="34" charset="0"/>
              <a:cs typeface="Arial" panose="020B0604020202020204" pitchFamily="34" charset="0"/>
            </a:endParaRPr>
          </a:p>
          <a:p>
            <a:pPr algn="just"/>
            <a:r>
              <a:rPr lang="en-GB" sz="800" dirty="0">
                <a:latin typeface="Arial" panose="020B0604020202020204" pitchFamily="34" charset="0"/>
                <a:cs typeface="Arial" panose="020B0604020202020204" pitchFamily="34" charset="0"/>
              </a:rPr>
              <a:t>2. Ho PJ, Cook AR, </a:t>
            </a:r>
            <a:r>
              <a:rPr lang="en-GB" sz="800" dirty="0" err="1">
                <a:latin typeface="Arial" panose="020B0604020202020204" pitchFamily="34" charset="0"/>
                <a:cs typeface="Arial" panose="020B0604020202020204" pitchFamily="34" charset="0"/>
              </a:rPr>
              <a:t>Binte</a:t>
            </a:r>
            <a:r>
              <a:rPr lang="en-GB" sz="800" dirty="0">
                <a:latin typeface="Arial" panose="020B0604020202020204" pitchFamily="34" charset="0"/>
                <a:cs typeface="Arial" panose="020B0604020202020204" pitchFamily="34" charset="0"/>
              </a:rPr>
              <a:t> Mohamed Ri NK, Liu J, Li J, Hartman M. Impact of delayed treatment in women diagnosed with breast cancer: A population-based study. </a:t>
            </a:r>
            <a:r>
              <a:rPr lang="en-GB" sz="800" i="1" dirty="0">
                <a:latin typeface="Arial" panose="020B0604020202020204" pitchFamily="34" charset="0"/>
                <a:cs typeface="Arial" panose="020B0604020202020204" pitchFamily="34" charset="0"/>
              </a:rPr>
              <a:t>Cancer Med</a:t>
            </a:r>
            <a:r>
              <a:rPr lang="en-GB" sz="800" dirty="0">
                <a:latin typeface="Arial" panose="020B0604020202020204" pitchFamily="34" charset="0"/>
                <a:cs typeface="Arial" panose="020B0604020202020204" pitchFamily="34" charset="0"/>
              </a:rPr>
              <a:t>. 2020;9(7):2435-2444. doi:10.1002/cam4.2830 </a:t>
            </a:r>
            <a:endParaRPr lang="en-GB" sz="800" b="1" u="sng" dirty="0">
              <a:solidFill>
                <a:schemeClr val="bg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E2314EE4-B23B-1F4A-8C6C-B3EC6D871D14}"/>
              </a:ext>
            </a:extLst>
          </p:cNvPr>
          <p:cNvGrpSpPr/>
          <p:nvPr/>
        </p:nvGrpSpPr>
        <p:grpSpPr>
          <a:xfrm>
            <a:off x="768268" y="4405290"/>
            <a:ext cx="907783" cy="793002"/>
            <a:chOff x="8119305" y="2797790"/>
            <a:chExt cx="1073903" cy="1071411"/>
          </a:xfrm>
        </p:grpSpPr>
        <p:pic>
          <p:nvPicPr>
            <p:cNvPr id="3" name="Picture 2" descr="A piece of food on a plate&#10;&#10;Description automatically generated with medium confidence">
              <a:extLst>
                <a:ext uri="{FF2B5EF4-FFF2-40B4-BE49-F238E27FC236}">
                  <a16:creationId xmlns:a16="http://schemas.microsoft.com/office/drawing/2014/main" id="{3EA5AB7B-7C42-FA4A-8443-10C4D69BC746}"/>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t="36484" r="9743" b="20293"/>
            <a:stretch/>
          </p:blipFill>
          <p:spPr>
            <a:xfrm>
              <a:off x="8119305" y="2797790"/>
              <a:ext cx="1073903" cy="1071411"/>
            </a:xfrm>
            <a:prstGeom prst="rect">
              <a:avLst/>
            </a:prstGeom>
          </p:spPr>
        </p:pic>
        <p:sp>
          <p:nvSpPr>
            <p:cNvPr id="13" name="Oval 12">
              <a:extLst>
                <a:ext uri="{FF2B5EF4-FFF2-40B4-BE49-F238E27FC236}">
                  <a16:creationId xmlns:a16="http://schemas.microsoft.com/office/drawing/2014/main" id="{62921F12-EFCD-704E-9A53-4E6C86223629}"/>
                </a:ext>
              </a:extLst>
            </p:cNvPr>
            <p:cNvSpPr/>
            <p:nvPr/>
          </p:nvSpPr>
          <p:spPr>
            <a:xfrm>
              <a:off x="8353168" y="3351152"/>
              <a:ext cx="192765" cy="191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CD57142F-C2CC-A547-8E98-CEE6DEAD9D23}"/>
              </a:ext>
            </a:extLst>
          </p:cNvPr>
          <p:cNvSpPr txBox="1"/>
          <p:nvPr/>
        </p:nvSpPr>
        <p:spPr>
          <a:xfrm>
            <a:off x="1754569" y="4514532"/>
            <a:ext cx="1205149" cy="523220"/>
          </a:xfrm>
          <a:prstGeom prst="rect">
            <a:avLst/>
          </a:prstGeom>
          <a:noFill/>
        </p:spPr>
        <p:txBody>
          <a:bodyPr wrap="square" rtlCol="0">
            <a:spAutoFit/>
          </a:bodyPr>
          <a:lstStyle/>
          <a:p>
            <a:r>
              <a:rPr lang="en-US" sz="700" dirty="0" err="1">
                <a:latin typeface="Arial" panose="020B0604020202020204" pitchFamily="34" charset="0"/>
                <a:cs typeface="Arial" panose="020B0604020202020204" pitchFamily="34" charset="0"/>
              </a:rPr>
              <a:t>Magseed</a:t>
            </a:r>
            <a:r>
              <a:rPr lang="en-US" sz="700" dirty="0">
                <a:latin typeface="Arial" panose="020B0604020202020204" pitchFamily="34" charset="0"/>
                <a:cs typeface="Arial" panose="020B0604020202020204" pitchFamily="34" charset="0"/>
              </a:rPr>
              <a:t> (encircled in red) visible within the specimen during histopathological cut-up. </a:t>
            </a:r>
          </a:p>
        </p:txBody>
      </p:sp>
      <p:graphicFrame>
        <p:nvGraphicFramePr>
          <p:cNvPr id="2" name="Table 3">
            <a:extLst>
              <a:ext uri="{FF2B5EF4-FFF2-40B4-BE49-F238E27FC236}">
                <a16:creationId xmlns:a16="http://schemas.microsoft.com/office/drawing/2014/main" id="{7F659BA7-0661-414A-AC84-EEAE03C85EF1}"/>
              </a:ext>
            </a:extLst>
          </p:cNvPr>
          <p:cNvGraphicFramePr>
            <a:graphicFrameLocks noGrp="1"/>
          </p:cNvGraphicFramePr>
          <p:nvPr>
            <p:extLst>
              <p:ext uri="{D42A27DB-BD31-4B8C-83A1-F6EECF244321}">
                <p14:modId xmlns:p14="http://schemas.microsoft.com/office/powerpoint/2010/main" val="3539004681"/>
              </p:ext>
            </p:extLst>
          </p:nvPr>
        </p:nvGraphicFramePr>
        <p:xfrm>
          <a:off x="3383249" y="2808336"/>
          <a:ext cx="2258859" cy="1946092"/>
        </p:xfrm>
        <a:graphic>
          <a:graphicData uri="http://schemas.openxmlformats.org/drawingml/2006/table">
            <a:tbl>
              <a:tblPr firstRow="1" bandRow="1">
                <a:tableStyleId>{5940675A-B579-460E-94D1-54222C63F5DA}</a:tableStyleId>
              </a:tblPr>
              <a:tblGrid>
                <a:gridCol w="1245552">
                  <a:extLst>
                    <a:ext uri="{9D8B030D-6E8A-4147-A177-3AD203B41FA5}">
                      <a16:colId xmlns:a16="http://schemas.microsoft.com/office/drawing/2014/main" val="3589593244"/>
                    </a:ext>
                  </a:extLst>
                </a:gridCol>
                <a:gridCol w="436006">
                  <a:extLst>
                    <a:ext uri="{9D8B030D-6E8A-4147-A177-3AD203B41FA5}">
                      <a16:colId xmlns:a16="http://schemas.microsoft.com/office/drawing/2014/main" val="2119216995"/>
                    </a:ext>
                  </a:extLst>
                </a:gridCol>
                <a:gridCol w="577301">
                  <a:extLst>
                    <a:ext uri="{9D8B030D-6E8A-4147-A177-3AD203B41FA5}">
                      <a16:colId xmlns:a16="http://schemas.microsoft.com/office/drawing/2014/main" val="2451863029"/>
                    </a:ext>
                  </a:extLst>
                </a:gridCol>
              </a:tblGrid>
              <a:tr h="224344">
                <a:tc>
                  <a:txBody>
                    <a:bodyPr/>
                    <a:lstStyle/>
                    <a:p>
                      <a:r>
                        <a:rPr lang="en-US" sz="800" b="1" dirty="0" err="1">
                          <a:latin typeface="Arial" panose="020B0604020202020204" pitchFamily="34" charset="0"/>
                          <a:cs typeface="Arial" panose="020B0604020202020204" pitchFamily="34" charset="0"/>
                        </a:rPr>
                        <a:t>Tumour</a:t>
                      </a:r>
                      <a:r>
                        <a:rPr lang="en-US" sz="800" b="1" dirty="0">
                          <a:latin typeface="Arial" panose="020B0604020202020204" pitchFamily="34" charset="0"/>
                          <a:cs typeface="Arial" panose="020B0604020202020204" pitchFamily="34" charset="0"/>
                        </a:rPr>
                        <a:t> histology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861851"/>
                  </a:ext>
                </a:extLst>
              </a:tr>
              <a:tr h="0">
                <a:tc>
                  <a:txBody>
                    <a:bodyPr/>
                    <a:lstStyle/>
                    <a:p>
                      <a:r>
                        <a:rPr lang="en-US" sz="800" dirty="0">
                          <a:latin typeface="Arial" panose="020B0604020202020204" pitchFamily="34" charset="0"/>
                          <a:cs typeface="Arial" panose="020B0604020202020204" pitchFamily="34" charset="0"/>
                        </a:rPr>
                        <a:t>IDC without DCIS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58.5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197271"/>
                  </a:ext>
                </a:extLst>
              </a:tr>
              <a:tr h="213013">
                <a:tc>
                  <a:txBody>
                    <a:bodyPr/>
                    <a:lstStyle/>
                    <a:p>
                      <a:r>
                        <a:rPr lang="en-US" sz="800" dirty="0">
                          <a:latin typeface="Arial" panose="020B0604020202020204" pitchFamily="34" charset="0"/>
                          <a:cs typeface="Arial" panose="020B0604020202020204" pitchFamily="34" charset="0"/>
                        </a:rPr>
                        <a:t>IDC with DCIS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12.2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0423724"/>
                  </a:ext>
                </a:extLst>
              </a:tr>
              <a:tr h="122649">
                <a:tc>
                  <a:txBody>
                    <a:bodyPr/>
                    <a:lstStyle/>
                    <a:p>
                      <a:r>
                        <a:rPr lang="en-US" sz="800" dirty="0">
                          <a:latin typeface="Arial" panose="020B0604020202020204" pitchFamily="34" charset="0"/>
                          <a:cs typeface="Arial" panose="020B0604020202020204" pitchFamily="34" charset="0"/>
                        </a:rPr>
                        <a:t>DCIS alone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428355"/>
                  </a:ext>
                </a:extLst>
              </a:tr>
              <a:tr h="0">
                <a:tc>
                  <a:txBody>
                    <a:bodyPr/>
                    <a:lstStyle/>
                    <a:p>
                      <a:r>
                        <a:rPr lang="en-US" sz="800" dirty="0">
                          <a:latin typeface="Arial" panose="020B0604020202020204" pitchFamily="34" charset="0"/>
                          <a:cs typeface="Arial" panose="020B0604020202020204" pitchFamily="34" charset="0"/>
                        </a:rPr>
                        <a:t>ILC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2818404"/>
                  </a:ext>
                </a:extLst>
              </a:tr>
              <a:tr h="228228">
                <a:tc>
                  <a:txBody>
                    <a:bodyPr/>
                    <a:lstStyle/>
                    <a:p>
                      <a:r>
                        <a:rPr lang="en-US" sz="800" dirty="0">
                          <a:latin typeface="Arial" panose="020B0604020202020204" pitchFamily="34" charset="0"/>
                          <a:cs typeface="Arial" panose="020B0604020202020204" pitchFamily="34" charset="0"/>
                        </a:rPr>
                        <a:t>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a:latin typeface="Arial" panose="020B0604020202020204" pitchFamily="34" charset="0"/>
                          <a:cs typeface="Arial" panose="020B0604020202020204" pitchFamily="34" charset="0"/>
                        </a:rPr>
                        <a:t>12.2</a:t>
                      </a:r>
                    </a:p>
                  </a:txBody>
                  <a:tcP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8217270"/>
                  </a:ext>
                </a:extLst>
              </a:tr>
              <a:tr h="141361">
                <a:tc>
                  <a:txBody>
                    <a:bodyPr/>
                    <a:lstStyle/>
                    <a:p>
                      <a:r>
                        <a:rPr lang="en-US" sz="800" b="1" dirty="0">
                          <a:latin typeface="Arial" panose="020B0604020202020204" pitchFamily="34" charset="0"/>
                          <a:cs typeface="Arial" panose="020B0604020202020204" pitchFamily="34" charset="0"/>
                        </a:rPr>
                        <a:t>Surgical Outcome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latin typeface="Arial" panose="020B0604020202020204" pitchFamily="34" charset="0"/>
                          <a:cs typeface="Arial" panose="020B0604020202020204" pitchFamily="34" charset="0"/>
                        </a:rPr>
                        <a:t>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92068"/>
                  </a:ext>
                </a:extLst>
              </a:tr>
              <a:tr h="141361">
                <a:tc>
                  <a:txBody>
                    <a:bodyPr/>
                    <a:lstStyle/>
                    <a:p>
                      <a:r>
                        <a:rPr lang="en-US" sz="800" b="0" dirty="0" err="1">
                          <a:latin typeface="Arial" panose="020B0604020202020204" pitchFamily="34" charset="0"/>
                          <a:cs typeface="Arial" panose="020B0604020202020204" pitchFamily="34" charset="0"/>
                        </a:rPr>
                        <a:t>Magseed</a:t>
                      </a:r>
                      <a:r>
                        <a:rPr lang="en-US" sz="800" b="0" dirty="0">
                          <a:latin typeface="Arial" panose="020B0604020202020204" pitchFamily="34" charset="0"/>
                          <a:cs typeface="Arial" panose="020B0604020202020204" pitchFamily="34" charset="0"/>
                        </a:rPr>
                        <a:t> retrieval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800" b="0" dirty="0">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800" dirty="0">
                          <a:latin typeface="Arial" panose="020B0604020202020204" pitchFamily="34" charset="0"/>
                          <a:cs typeface="Arial" panose="020B060402020202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37646635"/>
                  </a:ext>
                </a:extLst>
              </a:tr>
              <a:tr h="141361">
                <a:tc>
                  <a:txBody>
                    <a:bodyPr/>
                    <a:lstStyle/>
                    <a:p>
                      <a:r>
                        <a:rPr lang="en-US" sz="800" b="0" dirty="0">
                          <a:latin typeface="Arial" panose="020B0604020202020204" pitchFamily="34" charset="0"/>
                          <a:cs typeface="Arial" panose="020B0604020202020204" pitchFamily="34" charset="0"/>
                        </a:rPr>
                        <a:t>Re-excision of margins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800" b="0" dirty="0">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800" dirty="0">
                          <a:latin typeface="Arial" panose="020B0604020202020204" pitchFamily="34" charset="0"/>
                          <a:cs typeface="Arial" panose="020B0604020202020204" pitchFamily="34" charset="0"/>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88871102"/>
                  </a:ext>
                </a:extLst>
              </a:tr>
            </a:tbl>
          </a:graphicData>
        </a:graphic>
      </p:graphicFrame>
      <p:sp>
        <p:nvSpPr>
          <p:cNvPr id="4" name="Rectangle 3">
            <a:extLst>
              <a:ext uri="{FF2B5EF4-FFF2-40B4-BE49-F238E27FC236}">
                <a16:creationId xmlns:a16="http://schemas.microsoft.com/office/drawing/2014/main" id="{8564D368-B640-B84C-B633-B616C11105E5}"/>
              </a:ext>
            </a:extLst>
          </p:cNvPr>
          <p:cNvSpPr/>
          <p:nvPr/>
        </p:nvSpPr>
        <p:spPr>
          <a:xfrm>
            <a:off x="5988576" y="2779442"/>
            <a:ext cx="3458439" cy="461665"/>
          </a:xfrm>
          <a:prstGeom prst="rect">
            <a:avLst/>
          </a:prstGeom>
        </p:spPr>
        <p:txBody>
          <a:bodyPr wrap="square">
            <a:spAutoFit/>
          </a:bodyPr>
          <a:lstStyle/>
          <a:p>
            <a:pPr marL="171450" indent="-171450" algn="just">
              <a:buFont typeface="Arial" panose="020B0604020202020204" pitchFamily="34" charset="0"/>
              <a:buChar char="•"/>
            </a:pPr>
            <a:r>
              <a:rPr lang="en-GB" sz="800" dirty="0">
                <a:latin typeface="Arial" panose="020B0604020202020204" pitchFamily="34" charset="0"/>
                <a:cs typeface="Arial" panose="020B0604020202020204" pitchFamily="34" charset="0"/>
              </a:rPr>
              <a:t>10% women found the procedure uncomfortable </a:t>
            </a:r>
          </a:p>
          <a:p>
            <a:pPr marL="171450" indent="-171450" algn="just">
              <a:buFont typeface="Arial" panose="020B0604020202020204" pitchFamily="34" charset="0"/>
              <a:buChar char="•"/>
            </a:pPr>
            <a:r>
              <a:rPr lang="en-GB" sz="800" dirty="0">
                <a:latin typeface="Arial" panose="020B0604020202020204" pitchFamily="34" charset="0"/>
                <a:cs typeface="Arial" panose="020B0604020202020204" pitchFamily="34" charset="0"/>
              </a:rPr>
              <a:t>98% women reported low anxiety over seed displacement </a:t>
            </a:r>
          </a:p>
          <a:p>
            <a:pPr marL="171450" indent="-171450" algn="just">
              <a:buFont typeface="Arial" panose="020B0604020202020204" pitchFamily="34" charset="0"/>
              <a:buChar char="•"/>
            </a:pPr>
            <a:r>
              <a:rPr lang="en-GB" sz="800" dirty="0">
                <a:latin typeface="Arial" panose="020B0604020202020204" pitchFamily="34" charset="0"/>
                <a:cs typeface="Arial" panose="020B0604020202020204" pitchFamily="34" charset="0"/>
              </a:rPr>
              <a:t>Given the choice, 98% patients would prefer </a:t>
            </a:r>
            <a:r>
              <a:rPr lang="en-GB" sz="800" dirty="0" err="1">
                <a:latin typeface="Arial" panose="020B0604020202020204" pitchFamily="34" charset="0"/>
                <a:cs typeface="Arial" panose="020B0604020202020204" pitchFamily="34" charset="0"/>
              </a:rPr>
              <a:t>Magseed</a:t>
            </a:r>
            <a:r>
              <a:rPr lang="en-GB" sz="800" dirty="0">
                <a:latin typeface="Arial" panose="020B0604020202020204" pitchFamily="34" charset="0"/>
                <a:cs typeface="Arial" panose="020B0604020202020204" pitchFamily="34" charset="0"/>
              </a:rPr>
              <a:t> over WGL.</a:t>
            </a:r>
          </a:p>
        </p:txBody>
      </p:sp>
      <p:sp>
        <p:nvSpPr>
          <p:cNvPr id="28" name="TextBox 27">
            <a:extLst>
              <a:ext uri="{FF2B5EF4-FFF2-40B4-BE49-F238E27FC236}">
                <a16:creationId xmlns:a16="http://schemas.microsoft.com/office/drawing/2014/main" id="{06329196-165B-9040-B4AB-8DD385AA097D}"/>
              </a:ext>
            </a:extLst>
          </p:cNvPr>
          <p:cNvSpPr txBox="1"/>
          <p:nvPr/>
        </p:nvSpPr>
        <p:spPr>
          <a:xfrm>
            <a:off x="3383248" y="4732496"/>
            <a:ext cx="2258859" cy="307777"/>
          </a:xfrm>
          <a:prstGeom prst="rect">
            <a:avLst/>
          </a:prstGeom>
          <a:noFill/>
        </p:spPr>
        <p:txBody>
          <a:bodyPr wrap="square" rtlCol="0">
            <a:spAutoFit/>
          </a:bodyPr>
          <a:lstStyle/>
          <a:p>
            <a:pPr algn="just"/>
            <a:r>
              <a:rPr lang="en-US" sz="700" dirty="0">
                <a:latin typeface="Arial" panose="020B0604020202020204" pitchFamily="34" charset="0"/>
                <a:cs typeface="Arial" panose="020B0604020202020204" pitchFamily="34" charset="0"/>
              </a:rPr>
              <a:t>Table 1. </a:t>
            </a:r>
            <a:r>
              <a:rPr lang="en-US" sz="700" dirty="0" err="1">
                <a:latin typeface="Arial" panose="020B0604020202020204" pitchFamily="34" charset="0"/>
                <a:cs typeface="Arial" panose="020B0604020202020204" pitchFamily="34" charset="0"/>
              </a:rPr>
              <a:t>Tumour</a:t>
            </a:r>
            <a:r>
              <a:rPr lang="en-US" sz="700" dirty="0">
                <a:latin typeface="Arial" panose="020B0604020202020204" pitchFamily="34" charset="0"/>
                <a:cs typeface="Arial" panose="020B0604020202020204" pitchFamily="34" charset="0"/>
              </a:rPr>
              <a:t> subtype and surgical outcomes in </a:t>
            </a:r>
            <a:r>
              <a:rPr lang="en-US" sz="700" dirty="0" err="1">
                <a:latin typeface="Arial" panose="020B0604020202020204" pitchFamily="34" charset="0"/>
                <a:cs typeface="Arial" panose="020B0604020202020204" pitchFamily="34" charset="0"/>
              </a:rPr>
              <a:t>Magseed</a:t>
            </a:r>
            <a:r>
              <a:rPr lang="en-US" sz="700" dirty="0">
                <a:latin typeface="Arial" panose="020B0604020202020204" pitchFamily="34" charset="0"/>
                <a:cs typeface="Arial" panose="020B0604020202020204" pitchFamily="34" charset="0"/>
              </a:rPr>
              <a:t> patients.  </a:t>
            </a:r>
          </a:p>
        </p:txBody>
      </p:sp>
      <p:pic>
        <p:nvPicPr>
          <p:cNvPr id="19" name="Picture 18" descr="Chart, histogram&#10;&#10;Description automatically generated">
            <a:extLst>
              <a:ext uri="{FF2B5EF4-FFF2-40B4-BE49-F238E27FC236}">
                <a16:creationId xmlns:a16="http://schemas.microsoft.com/office/drawing/2014/main" id="{DAB9FDCD-0137-674E-ADF4-B410E3F167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8825" y="3241560"/>
            <a:ext cx="2818875" cy="1592958"/>
          </a:xfrm>
          <a:prstGeom prst="rect">
            <a:avLst/>
          </a:prstGeom>
        </p:spPr>
      </p:pic>
      <p:sp>
        <p:nvSpPr>
          <p:cNvPr id="37" name="TextBox 36">
            <a:extLst>
              <a:ext uri="{FF2B5EF4-FFF2-40B4-BE49-F238E27FC236}">
                <a16:creationId xmlns:a16="http://schemas.microsoft.com/office/drawing/2014/main" id="{B1A0204B-5D77-2542-BAB7-BD55A9D1B2A7}"/>
              </a:ext>
            </a:extLst>
          </p:cNvPr>
          <p:cNvSpPr txBox="1"/>
          <p:nvPr/>
        </p:nvSpPr>
        <p:spPr>
          <a:xfrm>
            <a:off x="6064868" y="4811267"/>
            <a:ext cx="3276004" cy="415498"/>
          </a:xfrm>
          <a:prstGeom prst="rect">
            <a:avLst/>
          </a:prstGeom>
          <a:noFill/>
        </p:spPr>
        <p:txBody>
          <a:bodyPr wrap="square" rtlCol="0">
            <a:spAutoFit/>
          </a:bodyPr>
          <a:lstStyle/>
          <a:p>
            <a:pPr algn="just"/>
            <a:r>
              <a:rPr lang="en-US" sz="700" dirty="0">
                <a:latin typeface="Arial" panose="020B0604020202020204" pitchFamily="34" charset="0"/>
                <a:cs typeface="Arial" panose="020B0604020202020204" pitchFamily="34" charset="0"/>
              </a:rPr>
              <a:t>Figure 1. Bar chart presenting the distribution of scores in terms of comfort after </a:t>
            </a:r>
            <a:r>
              <a:rPr lang="en-US" sz="700" dirty="0" err="1">
                <a:latin typeface="Arial" panose="020B0604020202020204" pitchFamily="34" charset="0"/>
                <a:cs typeface="Arial" panose="020B0604020202020204" pitchFamily="34" charset="0"/>
              </a:rPr>
              <a:t>Magseed</a:t>
            </a:r>
            <a:r>
              <a:rPr lang="en-US" sz="700" dirty="0">
                <a:latin typeface="Arial" panose="020B0604020202020204" pitchFamily="34" charset="0"/>
                <a:cs typeface="Arial" panose="020B0604020202020204" pitchFamily="34" charset="0"/>
              </a:rPr>
              <a:t> insertion (high score = more comfortable) and anxiety over seed dislodgement (low score = low anxiety)</a:t>
            </a:r>
          </a:p>
        </p:txBody>
      </p:sp>
      <p:pic>
        <p:nvPicPr>
          <p:cNvPr id="31" name="Picture 30">
            <a:extLst>
              <a:ext uri="{FF2B5EF4-FFF2-40B4-BE49-F238E27FC236}">
                <a16:creationId xmlns:a16="http://schemas.microsoft.com/office/drawing/2014/main" id="{54287D39-8059-4641-A0FB-79BE9238C75C}"/>
              </a:ext>
            </a:extLst>
          </p:cNvPr>
          <p:cNvPicPr>
            <a:picLocks noChangeAspect="1"/>
          </p:cNvPicPr>
          <p:nvPr/>
        </p:nvPicPr>
        <p:blipFill rotWithShape="1">
          <a:blip r:embed="rId8">
            <a:extLst>
              <a:ext uri="{28A0092B-C50C-407E-A947-70E740481C1C}">
                <a14:useLocalDpi xmlns:a14="http://schemas.microsoft.com/office/drawing/2010/main" val="0"/>
              </a:ext>
            </a:extLst>
          </a:blip>
          <a:srcRect l="24580" t="25331" r="37209"/>
          <a:stretch/>
        </p:blipFill>
        <p:spPr>
          <a:xfrm>
            <a:off x="773552" y="3599008"/>
            <a:ext cx="902500" cy="830997"/>
          </a:xfrm>
          <a:prstGeom prst="rect">
            <a:avLst/>
          </a:prstGeom>
        </p:spPr>
      </p:pic>
      <p:sp>
        <p:nvSpPr>
          <p:cNvPr id="33" name="TextBox 32">
            <a:extLst>
              <a:ext uri="{FF2B5EF4-FFF2-40B4-BE49-F238E27FC236}">
                <a16:creationId xmlns:a16="http://schemas.microsoft.com/office/drawing/2014/main" id="{F2D4EA9B-7E02-4192-A827-E1B4509CE0CD}"/>
              </a:ext>
            </a:extLst>
          </p:cNvPr>
          <p:cNvSpPr txBox="1"/>
          <p:nvPr/>
        </p:nvSpPr>
        <p:spPr>
          <a:xfrm>
            <a:off x="1719446" y="3593016"/>
            <a:ext cx="1205149" cy="523220"/>
          </a:xfrm>
          <a:prstGeom prst="rect">
            <a:avLst/>
          </a:prstGeom>
          <a:noFill/>
        </p:spPr>
        <p:txBody>
          <a:bodyPr wrap="square" rtlCol="0">
            <a:spAutoFit/>
          </a:bodyPr>
          <a:lstStyle/>
          <a:p>
            <a:r>
              <a:rPr lang="en-US" sz="700" dirty="0" err="1">
                <a:latin typeface="Arial" panose="020B0604020202020204" pitchFamily="34" charset="0"/>
                <a:cs typeface="Arial" panose="020B0604020202020204" pitchFamily="34" charset="0"/>
              </a:rPr>
              <a:t>Magseed</a:t>
            </a:r>
            <a:r>
              <a:rPr lang="en-US" sz="700" dirty="0">
                <a:latin typeface="Arial" panose="020B0604020202020204" pitchFamily="34" charset="0"/>
                <a:cs typeface="Arial" panose="020B0604020202020204" pitchFamily="34" charset="0"/>
              </a:rPr>
              <a:t> (encircled in red) visible within the </a:t>
            </a:r>
            <a:r>
              <a:rPr lang="en-US" sz="700" dirty="0" err="1">
                <a:latin typeface="Arial" panose="020B0604020202020204" pitchFamily="34" charset="0"/>
                <a:cs typeface="Arial" panose="020B0604020202020204" pitchFamily="34" charset="0"/>
              </a:rPr>
              <a:t>tumour</a:t>
            </a:r>
            <a:r>
              <a:rPr lang="en-US" sz="700" dirty="0">
                <a:latin typeface="Arial" panose="020B0604020202020204" pitchFamily="34" charset="0"/>
                <a:cs typeface="Arial" panose="020B0604020202020204" pitchFamily="34" charset="0"/>
              </a:rPr>
              <a:t> on specimen radiography.</a:t>
            </a:r>
          </a:p>
        </p:txBody>
      </p:sp>
      <p:sp>
        <p:nvSpPr>
          <p:cNvPr id="8" name="Oval 7">
            <a:extLst>
              <a:ext uri="{FF2B5EF4-FFF2-40B4-BE49-F238E27FC236}">
                <a16:creationId xmlns:a16="http://schemas.microsoft.com/office/drawing/2014/main" id="{A1FE79F0-B6D2-4242-879D-C9E9EDB95981}"/>
              </a:ext>
            </a:extLst>
          </p:cNvPr>
          <p:cNvSpPr/>
          <p:nvPr/>
        </p:nvSpPr>
        <p:spPr>
          <a:xfrm>
            <a:off x="1135184" y="3840478"/>
            <a:ext cx="223964" cy="235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83281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TotalTime>
  <Words>617</Words>
  <Application>Microsoft Macintosh PowerPoint</Application>
  <PresentationFormat>A4 Paper (210x297 mm)</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Kedrzycki</dc:creator>
  <cp:lastModifiedBy>Wenyi Cai</cp:lastModifiedBy>
  <cp:revision>59</cp:revision>
  <dcterms:created xsi:type="dcterms:W3CDTF">2020-09-17T17:24:16Z</dcterms:created>
  <dcterms:modified xsi:type="dcterms:W3CDTF">2021-02-23T21:13:01Z</dcterms:modified>
</cp:coreProperties>
</file>