
<file path=[Content_Types].xml><?xml version="1.0" encoding="utf-8"?>
<Types xmlns="http://schemas.openxmlformats.org/package/2006/content-types">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63" r:id="rId3"/>
    <p:sldId id="264" r:id="rId4"/>
    <p:sldId id="265" r:id="rId5"/>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F5F5F"/>
    <a:srgbClr val="7777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0" d="100"/>
          <a:sy n="110" d="100"/>
        </p:scale>
        <p:origin x="-773" y="662"/>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wmf"/><Relationship Id="rId1" Type="http://schemas.openxmlformats.org/officeDocument/2006/relationships/image" Target="../media/image1.wmf"/><Relationship Id="rId6" Type="http://schemas.openxmlformats.org/officeDocument/2006/relationships/image" Target="../media/image6.emf"/><Relationship Id="rId5" Type="http://schemas.openxmlformats.org/officeDocument/2006/relationships/image" Target="../media/image5.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image" Target="../media/image7.emf"/><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3077282"/>
            <a:ext cx="5829300" cy="2123369"/>
          </a:xfrm>
        </p:spPr>
        <p:txBody>
          <a:bodyPr/>
          <a:lstStyle/>
          <a:p>
            <a:r>
              <a:rPr lang="en-US" smtClean="0"/>
              <a:t>Click to edit Master title style</a:t>
            </a:r>
            <a:endParaRPr lang="en-GB"/>
          </a:p>
        </p:txBody>
      </p:sp>
      <p:sp>
        <p:nvSpPr>
          <p:cNvPr id="3" name="Subtitle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F740721-9887-40FC-BA59-0D8F53E819FF}" type="datetimeFigureOut">
              <a:rPr lang="en-GB" smtClean="0"/>
              <a:t>17/01/2016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319CDDB-3A80-4F95-A540-1592F879D0D9}" type="slidenum">
              <a:rPr lang="en-GB" smtClean="0"/>
              <a:t>‹#›</a:t>
            </a:fld>
            <a:endParaRPr lang="en-GB"/>
          </a:p>
        </p:txBody>
      </p:sp>
    </p:spTree>
    <p:extLst>
      <p:ext uri="{BB962C8B-B14F-4D97-AF65-F5344CB8AC3E}">
        <p14:creationId xmlns:p14="http://schemas.microsoft.com/office/powerpoint/2010/main" val="2972743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F740721-9887-40FC-BA59-0D8F53E819FF}" type="datetimeFigureOut">
              <a:rPr lang="en-GB" smtClean="0"/>
              <a:t>17/01/2016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319CDDB-3A80-4F95-A540-1592F879D0D9}" type="slidenum">
              <a:rPr lang="en-GB" smtClean="0"/>
              <a:t>‹#›</a:t>
            </a:fld>
            <a:endParaRPr lang="en-GB"/>
          </a:p>
        </p:txBody>
      </p:sp>
    </p:spTree>
    <p:extLst>
      <p:ext uri="{BB962C8B-B14F-4D97-AF65-F5344CB8AC3E}">
        <p14:creationId xmlns:p14="http://schemas.microsoft.com/office/powerpoint/2010/main" val="2553142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6365523"/>
            <a:ext cx="5829300" cy="1967442"/>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541735" y="4198586"/>
            <a:ext cx="5829300" cy="21669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740721-9887-40FC-BA59-0D8F53E819FF}" type="datetimeFigureOut">
              <a:rPr lang="en-GB" smtClean="0"/>
              <a:t>17/01/2016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319CDDB-3A80-4F95-A540-1592F879D0D9}" type="slidenum">
              <a:rPr lang="en-GB" smtClean="0"/>
              <a:t>‹#›</a:t>
            </a:fld>
            <a:endParaRPr lang="en-GB"/>
          </a:p>
        </p:txBody>
      </p:sp>
    </p:spTree>
    <p:extLst>
      <p:ext uri="{BB962C8B-B14F-4D97-AF65-F5344CB8AC3E}">
        <p14:creationId xmlns:p14="http://schemas.microsoft.com/office/powerpoint/2010/main" val="1306301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257175" y="3338690"/>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2628900" y="3338690"/>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F740721-9887-40FC-BA59-0D8F53E819FF}" type="datetimeFigureOut">
              <a:rPr lang="en-GB" smtClean="0"/>
              <a:t>17/01/2016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319CDDB-3A80-4F95-A540-1592F879D0D9}" type="slidenum">
              <a:rPr lang="en-GB" smtClean="0"/>
              <a:t>‹#›</a:t>
            </a:fld>
            <a:endParaRPr lang="en-GB"/>
          </a:p>
        </p:txBody>
      </p:sp>
    </p:spTree>
    <p:extLst>
      <p:ext uri="{BB962C8B-B14F-4D97-AF65-F5344CB8AC3E}">
        <p14:creationId xmlns:p14="http://schemas.microsoft.com/office/powerpoint/2010/main" val="4950905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96699"/>
            <a:ext cx="6172200" cy="1651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3483769"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F740721-9887-40FC-BA59-0D8F53E819FF}" type="datetimeFigureOut">
              <a:rPr lang="en-GB" smtClean="0"/>
              <a:t>17/01/2016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319CDDB-3A80-4F95-A540-1592F879D0D9}" type="slidenum">
              <a:rPr lang="en-GB" smtClean="0"/>
              <a:t>‹#›</a:t>
            </a:fld>
            <a:endParaRPr lang="en-GB"/>
          </a:p>
        </p:txBody>
      </p:sp>
    </p:spTree>
    <p:extLst>
      <p:ext uri="{BB962C8B-B14F-4D97-AF65-F5344CB8AC3E}">
        <p14:creationId xmlns:p14="http://schemas.microsoft.com/office/powerpoint/2010/main" val="2904127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F740721-9887-40FC-BA59-0D8F53E819FF}" type="datetimeFigureOut">
              <a:rPr lang="en-GB" smtClean="0"/>
              <a:t>17/01/2016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319CDDB-3A80-4F95-A540-1592F879D0D9}" type="slidenum">
              <a:rPr lang="en-GB" smtClean="0"/>
              <a:t>‹#›</a:t>
            </a:fld>
            <a:endParaRPr lang="en-GB"/>
          </a:p>
        </p:txBody>
      </p:sp>
    </p:spTree>
    <p:extLst>
      <p:ext uri="{BB962C8B-B14F-4D97-AF65-F5344CB8AC3E}">
        <p14:creationId xmlns:p14="http://schemas.microsoft.com/office/powerpoint/2010/main" val="3738985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740721-9887-40FC-BA59-0D8F53E819FF}" type="datetimeFigureOut">
              <a:rPr lang="en-GB" smtClean="0"/>
              <a:t>17/01/2016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319CDDB-3A80-4F95-A540-1592F879D0D9}" type="slidenum">
              <a:rPr lang="en-GB" smtClean="0"/>
              <a:t>‹#›</a:t>
            </a:fld>
            <a:endParaRPr lang="en-GB"/>
          </a:p>
        </p:txBody>
      </p:sp>
    </p:spTree>
    <p:extLst>
      <p:ext uri="{BB962C8B-B14F-4D97-AF65-F5344CB8AC3E}">
        <p14:creationId xmlns:p14="http://schemas.microsoft.com/office/powerpoint/2010/main" val="248812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94405"/>
            <a:ext cx="2256235" cy="1678517"/>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2681287"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342900"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740721-9887-40FC-BA59-0D8F53E819FF}" type="datetimeFigureOut">
              <a:rPr lang="en-GB" smtClean="0"/>
              <a:t>17/01/2016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319CDDB-3A80-4F95-A540-1592F879D0D9}" type="slidenum">
              <a:rPr lang="en-GB" smtClean="0"/>
              <a:t>‹#›</a:t>
            </a:fld>
            <a:endParaRPr lang="en-GB"/>
          </a:p>
        </p:txBody>
      </p:sp>
    </p:spTree>
    <p:extLst>
      <p:ext uri="{BB962C8B-B14F-4D97-AF65-F5344CB8AC3E}">
        <p14:creationId xmlns:p14="http://schemas.microsoft.com/office/powerpoint/2010/main" val="890993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934200"/>
            <a:ext cx="4114800" cy="818622"/>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344216" y="7752822"/>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740721-9887-40FC-BA59-0D8F53E819FF}" type="datetimeFigureOut">
              <a:rPr lang="en-GB" smtClean="0"/>
              <a:t>17/01/2016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319CDDB-3A80-4F95-A540-1592F879D0D9}" type="slidenum">
              <a:rPr lang="en-GB" smtClean="0"/>
              <a:t>‹#›</a:t>
            </a:fld>
            <a:endParaRPr lang="en-GB"/>
          </a:p>
        </p:txBody>
      </p:sp>
    </p:spTree>
    <p:extLst>
      <p:ext uri="{BB962C8B-B14F-4D97-AF65-F5344CB8AC3E}">
        <p14:creationId xmlns:p14="http://schemas.microsoft.com/office/powerpoint/2010/main" val="3821121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F740721-9887-40FC-BA59-0D8F53E819FF}" type="datetimeFigureOut">
              <a:rPr lang="en-GB" smtClean="0"/>
              <a:t>17/01/2016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319CDDB-3A80-4F95-A540-1592F879D0D9}" type="slidenum">
              <a:rPr lang="en-GB" smtClean="0"/>
              <a:t>‹#›</a:t>
            </a:fld>
            <a:endParaRPr lang="en-GB"/>
          </a:p>
        </p:txBody>
      </p:sp>
    </p:spTree>
    <p:extLst>
      <p:ext uri="{BB962C8B-B14F-4D97-AF65-F5344CB8AC3E}">
        <p14:creationId xmlns:p14="http://schemas.microsoft.com/office/powerpoint/2010/main" val="574588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573264"/>
            <a:ext cx="1157288" cy="1220822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257175" y="573264"/>
            <a:ext cx="3357563" cy="1220822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F740721-9887-40FC-BA59-0D8F53E819FF}" type="datetimeFigureOut">
              <a:rPr lang="en-GB" smtClean="0"/>
              <a:t>17/01/2016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319CDDB-3A80-4F95-A540-1592F879D0D9}" type="slidenum">
              <a:rPr lang="en-GB" smtClean="0"/>
              <a:t>‹#›</a:t>
            </a:fld>
            <a:endParaRPr lang="en-GB"/>
          </a:p>
        </p:txBody>
      </p:sp>
    </p:spTree>
    <p:extLst>
      <p:ext uri="{BB962C8B-B14F-4D97-AF65-F5344CB8AC3E}">
        <p14:creationId xmlns:p14="http://schemas.microsoft.com/office/powerpoint/2010/main" val="39321620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342900" y="2311401"/>
            <a:ext cx="6172200" cy="653750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342900" y="9181395"/>
            <a:ext cx="1600200" cy="527403"/>
          </a:xfrm>
          <a:prstGeom prst="rect">
            <a:avLst/>
          </a:prstGeom>
        </p:spPr>
        <p:txBody>
          <a:bodyPr vert="horz" lIns="91440" tIns="45720" rIns="91440" bIns="45720" rtlCol="0" anchor="ctr"/>
          <a:lstStyle>
            <a:lvl1pPr algn="l">
              <a:defRPr sz="1200">
                <a:solidFill>
                  <a:schemeClr val="tx1">
                    <a:tint val="75000"/>
                  </a:schemeClr>
                </a:solidFill>
              </a:defRPr>
            </a:lvl1pPr>
          </a:lstStyle>
          <a:p>
            <a:fld id="{8F740721-9887-40FC-BA59-0D8F53E819FF}" type="datetimeFigureOut">
              <a:rPr lang="en-GB" smtClean="0"/>
              <a:t>17/01/2016</a:t>
            </a:fld>
            <a:endParaRPr lang="en-GB"/>
          </a:p>
        </p:txBody>
      </p:sp>
      <p:sp>
        <p:nvSpPr>
          <p:cNvPr id="5" name="Footer Placeholder 4"/>
          <p:cNvSpPr>
            <a:spLocks noGrp="1"/>
          </p:cNvSpPr>
          <p:nvPr>
            <p:ph type="ftr" sz="quarter" idx="3"/>
          </p:nvPr>
        </p:nvSpPr>
        <p:spPr>
          <a:xfrm>
            <a:off x="2343150" y="9181395"/>
            <a:ext cx="2171700" cy="52740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914900" y="9181395"/>
            <a:ext cx="1600200" cy="527403"/>
          </a:xfrm>
          <a:prstGeom prst="rect">
            <a:avLst/>
          </a:prstGeom>
        </p:spPr>
        <p:txBody>
          <a:bodyPr vert="horz" lIns="91440" tIns="45720" rIns="91440" bIns="45720" rtlCol="0" anchor="ctr"/>
          <a:lstStyle>
            <a:lvl1pPr algn="r">
              <a:defRPr sz="1200">
                <a:solidFill>
                  <a:schemeClr val="tx1">
                    <a:tint val="75000"/>
                  </a:schemeClr>
                </a:solidFill>
              </a:defRPr>
            </a:lvl1pPr>
          </a:lstStyle>
          <a:p>
            <a:fld id="{5319CDDB-3A80-4F95-A540-1592F879D0D9}" type="slidenum">
              <a:rPr lang="en-GB" smtClean="0"/>
              <a:t>‹#›</a:t>
            </a:fld>
            <a:endParaRPr lang="en-GB"/>
          </a:p>
        </p:txBody>
      </p:sp>
    </p:spTree>
    <p:extLst>
      <p:ext uri="{BB962C8B-B14F-4D97-AF65-F5344CB8AC3E}">
        <p14:creationId xmlns:p14="http://schemas.microsoft.com/office/powerpoint/2010/main" val="32669994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3.emf"/><Relationship Id="rId13" Type="http://schemas.openxmlformats.org/officeDocument/2006/relationships/oleObject" Target="../embeddings/oleObject6.bin"/><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5.w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wmf"/><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4.wmf"/><Relationship Id="rId4" Type="http://schemas.openxmlformats.org/officeDocument/2006/relationships/image" Target="../media/image1.wmf"/><Relationship Id="rId9" Type="http://schemas.openxmlformats.org/officeDocument/2006/relationships/oleObject" Target="../embeddings/oleObject4.bin"/><Relationship Id="rId14" Type="http://schemas.openxmlformats.org/officeDocument/2006/relationships/image" Target="../media/image6.emf"/></Relationships>
</file>

<file path=ppt/slides/_rels/slide4.xml.rels><?xml version="1.0" encoding="UTF-8" standalone="yes"?>
<Relationships xmlns="http://schemas.openxmlformats.org/package/2006/relationships"><Relationship Id="rId8" Type="http://schemas.openxmlformats.org/officeDocument/2006/relationships/image" Target="../media/image9.emf"/><Relationship Id="rId13" Type="http://schemas.openxmlformats.org/officeDocument/2006/relationships/oleObject" Target="../embeddings/oleObject12.bin"/><Relationship Id="rId3" Type="http://schemas.openxmlformats.org/officeDocument/2006/relationships/oleObject" Target="../embeddings/oleObject7.bin"/><Relationship Id="rId7" Type="http://schemas.openxmlformats.org/officeDocument/2006/relationships/oleObject" Target="../embeddings/oleObject9.bin"/><Relationship Id="rId12" Type="http://schemas.openxmlformats.org/officeDocument/2006/relationships/image" Target="../media/image11.e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8.emf"/><Relationship Id="rId11" Type="http://schemas.openxmlformats.org/officeDocument/2006/relationships/oleObject" Target="../embeddings/oleObject11.bin"/><Relationship Id="rId5" Type="http://schemas.openxmlformats.org/officeDocument/2006/relationships/oleObject" Target="../embeddings/oleObject8.bin"/><Relationship Id="rId10" Type="http://schemas.openxmlformats.org/officeDocument/2006/relationships/image" Target="../media/image10.emf"/><Relationship Id="rId4" Type="http://schemas.openxmlformats.org/officeDocument/2006/relationships/image" Target="../media/image7.emf"/><Relationship Id="rId9" Type="http://schemas.openxmlformats.org/officeDocument/2006/relationships/oleObject" Target="../embeddings/oleObject10.bin"/><Relationship Id="rId14" Type="http://schemas.openxmlformats.org/officeDocument/2006/relationships/image" Target="../media/image1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4000" y="504000"/>
            <a:ext cx="5850000" cy="8863965"/>
          </a:xfrm>
          <a:prstGeom prst="rect">
            <a:avLst/>
          </a:prstGeom>
        </p:spPr>
        <p:txBody>
          <a:bodyPr wrap="square" lIns="0" tIns="0" rIns="0" bIns="0">
            <a:spAutoFit/>
          </a:bodyPr>
          <a:lstStyle/>
          <a:p>
            <a:pPr algn="ctr"/>
            <a:r>
              <a:rPr lang="hu-HU" sz="1200" b="1" dirty="0" smtClean="0">
                <a:latin typeface="Times New Roman" panose="02020603050405020304" pitchFamily="18" charset="0"/>
                <a:cs typeface="Times New Roman" panose="02020603050405020304" pitchFamily="18" charset="0"/>
              </a:rPr>
              <a:t>ONLNE SUPPLEMENT</a:t>
            </a:r>
          </a:p>
          <a:p>
            <a:pPr algn="ctr"/>
            <a:endParaRPr lang="hu-HU" sz="1200" b="1" dirty="0">
              <a:latin typeface="Times New Roman" panose="02020603050405020304" pitchFamily="18" charset="0"/>
              <a:cs typeface="Times New Roman" panose="02020603050405020304" pitchFamily="18" charset="0"/>
            </a:endParaRPr>
          </a:p>
          <a:p>
            <a:r>
              <a:rPr lang="en-GB" sz="1200" b="1" dirty="0"/>
              <a:t>Characteristics of altered immune response and susceptibility to streptococcal pneumonia after experimental stroke </a:t>
            </a:r>
            <a:endParaRPr lang="en-GB" sz="1200" dirty="0"/>
          </a:p>
          <a:p>
            <a:endParaRPr lang="hu-HU" sz="1200" b="1" dirty="0">
              <a:latin typeface="Times New Roman" panose="02020603050405020304" pitchFamily="18" charset="0"/>
              <a:cs typeface="Times New Roman" panose="02020603050405020304" pitchFamily="18" charset="0"/>
            </a:endParaRPr>
          </a:p>
          <a:p>
            <a:r>
              <a:rPr lang="hu-HU" sz="1200" b="1" dirty="0" smtClean="0">
                <a:latin typeface="Times New Roman" panose="02020603050405020304" pitchFamily="18" charset="0"/>
                <a:cs typeface="Times New Roman" panose="02020603050405020304" pitchFamily="18" charset="0"/>
              </a:rPr>
              <a:t>Supplementary Methods</a:t>
            </a:r>
          </a:p>
          <a:p>
            <a:pPr algn="just"/>
            <a:endParaRPr lang="hu-HU" sz="1200" b="1" dirty="0">
              <a:latin typeface="Times New Roman" panose="02020603050405020304" pitchFamily="18" charset="0"/>
              <a:cs typeface="Times New Roman" panose="02020603050405020304" pitchFamily="18" charset="0"/>
            </a:endParaRPr>
          </a:p>
          <a:p>
            <a:pPr algn="just"/>
            <a:r>
              <a:rPr lang="hu-HU" sz="1200" b="1" dirty="0" smtClean="0">
                <a:latin typeface="Times New Roman" panose="02020603050405020304" pitchFamily="18" charset="0"/>
                <a:cs typeface="Times New Roman" panose="02020603050405020304" pitchFamily="18" charset="0"/>
              </a:rPr>
              <a:t>Experimental stroke. </a:t>
            </a:r>
            <a:r>
              <a:rPr lang="en-GB" sz="1200" dirty="0" smtClean="0">
                <a:latin typeface="Times New Roman" panose="02020603050405020304" pitchFamily="18" charset="0"/>
                <a:cs typeface="Times New Roman" panose="02020603050405020304" pitchFamily="18" charset="0"/>
              </a:rPr>
              <a:t>Spontaneously </a:t>
            </a:r>
            <a:r>
              <a:rPr lang="en-GB" sz="1200" dirty="0">
                <a:latin typeface="Times New Roman" panose="02020603050405020304" pitchFamily="18" charset="0"/>
                <a:cs typeface="Times New Roman" panose="02020603050405020304" pitchFamily="18" charset="0"/>
              </a:rPr>
              <a:t>breathing mice were anesthetized with 1.5-2% isoflurane in N</a:t>
            </a:r>
            <a:r>
              <a:rPr lang="en-GB" sz="1200" baseline="-25000" dirty="0">
                <a:latin typeface="Times New Roman" panose="02020603050405020304" pitchFamily="18" charset="0"/>
                <a:cs typeface="Times New Roman" panose="02020603050405020304" pitchFamily="18" charset="0"/>
              </a:rPr>
              <a:t>2</a:t>
            </a:r>
            <a:r>
              <a:rPr lang="en-GB" sz="1200" dirty="0">
                <a:latin typeface="Times New Roman" panose="02020603050405020304" pitchFamily="18" charset="0"/>
                <a:cs typeface="Times New Roman" panose="02020603050405020304" pitchFamily="18" charset="0"/>
              </a:rPr>
              <a:t>O:O</a:t>
            </a:r>
            <a:r>
              <a:rPr lang="en-GB" sz="1200" baseline="-25000" dirty="0">
                <a:latin typeface="Times New Roman" panose="02020603050405020304" pitchFamily="18" charset="0"/>
                <a:cs typeface="Times New Roman" panose="02020603050405020304" pitchFamily="18" charset="0"/>
              </a:rPr>
              <a:t>2</a:t>
            </a:r>
            <a:r>
              <a:rPr lang="en-GB" sz="1200" dirty="0">
                <a:latin typeface="Times New Roman" panose="02020603050405020304" pitchFamily="18" charset="0"/>
                <a:cs typeface="Times New Roman" panose="02020603050405020304" pitchFamily="18" charset="0"/>
              </a:rPr>
              <a:t> (2:1). To measure relative cerebral blood flow changes, a laser Doppler probe (P403, </a:t>
            </a:r>
            <a:r>
              <a:rPr lang="en-GB" sz="1200" dirty="0" err="1">
                <a:latin typeface="Times New Roman" panose="02020603050405020304" pitchFamily="18" charset="0"/>
                <a:cs typeface="Times New Roman" panose="02020603050405020304" pitchFamily="18" charset="0"/>
              </a:rPr>
              <a:t>Perimed</a:t>
            </a:r>
            <a:r>
              <a:rPr lang="en-GB" sz="1200" dirty="0">
                <a:latin typeface="Times New Roman" panose="02020603050405020304" pitchFamily="18" charset="0"/>
                <a:cs typeface="Times New Roman" panose="02020603050405020304" pitchFamily="18" charset="0"/>
              </a:rPr>
              <a:t>, Sweden) was placed 3 mm lateral and 1 mm posterior to the </a:t>
            </a:r>
            <a:r>
              <a:rPr lang="en-GB" sz="1200" dirty="0" err="1">
                <a:latin typeface="Times New Roman" panose="02020603050405020304" pitchFamily="18" charset="0"/>
                <a:cs typeface="Times New Roman" panose="02020603050405020304" pitchFamily="18" charset="0"/>
              </a:rPr>
              <a:t>bregma</a:t>
            </a:r>
            <a:r>
              <a:rPr lang="en-GB" sz="1200" dirty="0">
                <a:latin typeface="Times New Roman" panose="02020603050405020304" pitchFamily="18" charset="0"/>
                <a:cs typeface="Times New Roman" panose="02020603050405020304" pitchFamily="18" charset="0"/>
              </a:rPr>
              <a:t>, and relative perfusion units were obtained (</a:t>
            </a:r>
            <a:r>
              <a:rPr lang="en-GB" sz="1200" dirty="0" err="1">
                <a:latin typeface="Times New Roman" panose="02020603050405020304" pitchFamily="18" charset="0"/>
                <a:cs typeface="Times New Roman" panose="02020603050405020304" pitchFamily="18" charset="0"/>
              </a:rPr>
              <a:t>Periflux</a:t>
            </a:r>
            <a:r>
              <a:rPr lang="en-GB" sz="1200" dirty="0">
                <a:latin typeface="Times New Roman" panose="02020603050405020304" pitchFamily="18" charset="0"/>
                <a:cs typeface="Times New Roman" panose="02020603050405020304" pitchFamily="18" charset="0"/>
              </a:rPr>
              <a:t> 4001, </a:t>
            </a:r>
            <a:r>
              <a:rPr lang="en-GB" sz="1200" dirty="0" err="1">
                <a:latin typeface="Times New Roman" panose="02020603050405020304" pitchFamily="18" charset="0"/>
                <a:cs typeface="Times New Roman" panose="02020603050405020304" pitchFamily="18" charset="0"/>
              </a:rPr>
              <a:t>Perimed</a:t>
            </a:r>
            <a:r>
              <a:rPr lang="en-GB" sz="1200" dirty="0">
                <a:latin typeface="Times New Roman" panose="02020603050405020304" pitchFamily="18" charset="0"/>
                <a:cs typeface="Times New Roman" panose="02020603050405020304" pitchFamily="18" charset="0"/>
              </a:rPr>
              <a:t>, Sweden). Baseline blood flow was defined as 100%. A ventral cervical incision was made to expose the left common carotid artery, which was gently separated from its sheaths and vagal nerves, and an incision was made on it between 2 ligations, into which a silicon-covered 8–0 nylon monofilament (</a:t>
            </a:r>
            <a:r>
              <a:rPr lang="en-GB" sz="1200" dirty="0" err="1">
                <a:latin typeface="Times New Roman" panose="02020603050405020304" pitchFamily="18" charset="0"/>
                <a:cs typeface="Times New Roman" panose="02020603050405020304" pitchFamily="18" charset="0"/>
              </a:rPr>
              <a:t>Doccol</a:t>
            </a:r>
            <a:r>
              <a:rPr lang="en-GB" sz="1200" dirty="0">
                <a:latin typeface="Times New Roman" panose="02020603050405020304" pitchFamily="18" charset="0"/>
                <a:cs typeface="Times New Roman" panose="02020603050405020304" pitchFamily="18" charset="0"/>
              </a:rPr>
              <a:t> Corporation) was inserted and advanced through the internal carotid artery to occlude the middle cerebral artery (MCA). Successful MCA occlusion (MCAO) was defined as a decrease of perfusion to &lt;20% of baseline blood flow measured by laser Doppler. The filament was fixed in this position by ligation, the neck closed, the Doppler probe removed and the mouse replaced into its cage. Sixty min after filament insertion, the mouse was re-anaesthetized and the filament was removed. Sham operation was performed identically except that the sham group only underwent brief introduction of the filament into the external carotid artery. A feedback controlled heating pad was used to maintain body temperature (37°C) during surgery. Following the closure of the skin, mice were placed under an infrared heating lamp between the operations and until recovery from anaesthesia. The total anaesthesia time was approximately 20 min in filament-induced MCAO and sham procedures, respectively</a:t>
            </a:r>
            <a:r>
              <a:rPr lang="en-GB" sz="1200" dirty="0" smtClean="0">
                <a:latin typeface="Times New Roman" panose="02020603050405020304" pitchFamily="18" charset="0"/>
                <a:cs typeface="Times New Roman" panose="02020603050405020304" pitchFamily="18" charset="0"/>
              </a:rPr>
              <a:t>.</a:t>
            </a:r>
            <a:endParaRPr lang="hu-HU" sz="1200" dirty="0" smtClean="0">
              <a:latin typeface="Times New Roman" panose="02020603050405020304" pitchFamily="18" charset="0"/>
              <a:cs typeface="Times New Roman" panose="02020603050405020304" pitchFamily="18" charset="0"/>
            </a:endParaRPr>
          </a:p>
          <a:p>
            <a:pPr algn="just"/>
            <a:endParaRPr lang="hu-HU" sz="1200" dirty="0">
              <a:latin typeface="Times New Roman" panose="02020603050405020304" pitchFamily="18" charset="0"/>
              <a:cs typeface="Times New Roman" panose="02020603050405020304" pitchFamily="18" charset="0"/>
            </a:endParaRPr>
          </a:p>
          <a:p>
            <a:pPr algn="just"/>
            <a:r>
              <a:rPr lang="hu-HU" sz="1200" b="1" dirty="0" smtClean="0">
                <a:latin typeface="Times New Roman" panose="02020603050405020304" pitchFamily="18" charset="0"/>
                <a:cs typeface="Times New Roman" panose="02020603050405020304" pitchFamily="18" charset="0"/>
              </a:rPr>
              <a:t>Assessment of infarct size. </a:t>
            </a:r>
            <a:r>
              <a:rPr lang="hu-HU" sz="1200" dirty="0" smtClean="0">
                <a:latin typeface="Times New Roman" panose="02020603050405020304" pitchFamily="18" charset="0"/>
                <a:cs typeface="Times New Roman" panose="02020603050405020304" pitchFamily="18" charset="0"/>
              </a:rPr>
              <a:t>Brains of sacrificed mice were removed from after</a:t>
            </a:r>
            <a:r>
              <a:rPr lang="en-GB" sz="1200" dirty="0" smtClean="0">
                <a:latin typeface="Times New Roman" panose="02020603050405020304" pitchFamily="18" charset="0"/>
                <a:cs typeface="Times New Roman" panose="02020603050405020304" pitchFamily="18" charset="0"/>
              </a:rPr>
              <a:t> transcardial perfus</a:t>
            </a:r>
            <a:r>
              <a:rPr lang="hu-HU" sz="1200" dirty="0" smtClean="0">
                <a:latin typeface="Times New Roman" panose="02020603050405020304" pitchFamily="18" charset="0"/>
                <a:cs typeface="Times New Roman" panose="02020603050405020304" pitchFamily="18" charset="0"/>
              </a:rPr>
              <a:t>ion</a:t>
            </a:r>
            <a:r>
              <a:rPr lang="en-GB" sz="1200" dirty="0" smtClean="0">
                <a:latin typeface="Times New Roman" panose="02020603050405020304" pitchFamily="18" charset="0"/>
                <a:cs typeface="Times New Roman" panose="02020603050405020304" pitchFamily="18" charset="0"/>
              </a:rPr>
              <a:t> </a:t>
            </a:r>
            <a:r>
              <a:rPr lang="en-GB" sz="1200" dirty="0">
                <a:latin typeface="Times New Roman" panose="02020603050405020304" pitchFamily="18" charset="0"/>
                <a:cs typeface="Times New Roman" panose="02020603050405020304" pitchFamily="18" charset="0"/>
              </a:rPr>
              <a:t>with cold </a:t>
            </a:r>
            <a:r>
              <a:rPr lang="en-GB" sz="1200" dirty="0" smtClean="0">
                <a:latin typeface="Times New Roman" panose="02020603050405020304" pitchFamily="18" charset="0"/>
                <a:cs typeface="Times New Roman" panose="02020603050405020304" pitchFamily="18" charset="0"/>
              </a:rPr>
              <a:t>saline</a:t>
            </a:r>
            <a:r>
              <a:rPr lang="hu-HU" sz="1200" dirty="0" smtClean="0">
                <a:latin typeface="Times New Roman" panose="02020603050405020304" pitchFamily="18" charset="0"/>
                <a:cs typeface="Times New Roman" panose="02020603050405020304" pitchFamily="18" charset="0"/>
              </a:rPr>
              <a:t>. Brains were</a:t>
            </a:r>
            <a:r>
              <a:rPr lang="en-GB" sz="1200" dirty="0" smtClean="0">
                <a:latin typeface="Times New Roman" panose="02020603050405020304" pitchFamily="18" charset="0"/>
                <a:cs typeface="Times New Roman" panose="02020603050405020304" pitchFamily="18" charset="0"/>
              </a:rPr>
              <a:t> </a:t>
            </a:r>
            <a:r>
              <a:rPr lang="en-GB" sz="1200" dirty="0">
                <a:latin typeface="Times New Roman" panose="02020603050405020304" pitchFamily="18" charset="0"/>
                <a:cs typeface="Times New Roman" panose="02020603050405020304" pitchFamily="18" charset="0"/>
              </a:rPr>
              <a:t>immediately frozen and 20 µm thick coronal </a:t>
            </a:r>
            <a:r>
              <a:rPr lang="en-GB" sz="1200" dirty="0" err="1">
                <a:latin typeface="Times New Roman" panose="02020603050405020304" pitchFamily="18" charset="0"/>
                <a:cs typeface="Times New Roman" panose="02020603050405020304" pitchFamily="18" charset="0"/>
              </a:rPr>
              <a:t>cryosections</a:t>
            </a:r>
            <a:r>
              <a:rPr lang="en-GB" sz="1200" dirty="0">
                <a:latin typeface="Times New Roman" panose="02020603050405020304" pitchFamily="18" charset="0"/>
                <a:cs typeface="Times New Roman" panose="02020603050405020304" pitchFamily="18" charset="0"/>
              </a:rPr>
              <a:t> were cut every 400 µm and stained with </a:t>
            </a:r>
            <a:r>
              <a:rPr lang="en-GB" sz="1200" dirty="0" err="1">
                <a:latin typeface="Times New Roman" panose="02020603050405020304" pitchFamily="18" charset="0"/>
                <a:cs typeface="Times New Roman" panose="02020603050405020304" pitchFamily="18" charset="0"/>
              </a:rPr>
              <a:t>cresyl</a:t>
            </a:r>
            <a:r>
              <a:rPr lang="en-GB" sz="1200" dirty="0">
                <a:latin typeface="Times New Roman" panose="02020603050405020304" pitchFamily="18" charset="0"/>
                <a:cs typeface="Times New Roman" panose="02020603050405020304" pitchFamily="18" charset="0"/>
              </a:rPr>
              <a:t> violet. We scanned the stained sections at 600 dpi, and measured the infarct areas using a public domain image analysis program (ImageJ). The total infarct volume was obtained by integrating measured infarct areas and distance between sections. Correction for brain </a:t>
            </a:r>
            <a:r>
              <a:rPr lang="en-GB" sz="1200" dirty="0" err="1">
                <a:latin typeface="Times New Roman" panose="02020603050405020304" pitchFamily="18" charset="0"/>
                <a:cs typeface="Times New Roman" panose="02020603050405020304" pitchFamily="18" charset="0"/>
              </a:rPr>
              <a:t>edema</a:t>
            </a:r>
            <a:r>
              <a:rPr lang="en-GB" sz="1200" dirty="0">
                <a:latin typeface="Times New Roman" panose="02020603050405020304" pitchFamily="18" charset="0"/>
                <a:cs typeface="Times New Roman" panose="02020603050405020304" pitchFamily="18" charset="0"/>
              </a:rPr>
              <a:t> was applied by subtraction of the ipsilateral minus contralateral hemisphere volume from the directly measured infarct volume. Evaluators were blinded to treatment assignment</a:t>
            </a:r>
            <a:r>
              <a:rPr lang="en-GB" sz="1200" dirty="0" smtClean="0">
                <a:latin typeface="Times New Roman" panose="02020603050405020304" pitchFamily="18" charset="0"/>
                <a:cs typeface="Times New Roman" panose="02020603050405020304" pitchFamily="18" charset="0"/>
              </a:rPr>
              <a:t>.</a:t>
            </a:r>
            <a:endParaRPr lang="hu-HU" sz="1200" dirty="0" smtClean="0">
              <a:latin typeface="Times New Roman" panose="02020603050405020304" pitchFamily="18" charset="0"/>
              <a:cs typeface="Times New Roman" panose="02020603050405020304" pitchFamily="18" charset="0"/>
            </a:endParaRPr>
          </a:p>
          <a:p>
            <a:pPr algn="just"/>
            <a:endParaRPr lang="hu-HU" sz="1200" dirty="0">
              <a:latin typeface="Times New Roman" panose="02020603050405020304" pitchFamily="18" charset="0"/>
              <a:cs typeface="Times New Roman" panose="02020603050405020304" pitchFamily="18" charset="0"/>
            </a:endParaRPr>
          </a:p>
          <a:p>
            <a:pPr algn="just"/>
            <a:r>
              <a:rPr lang="hu-HU" sz="1200" b="1" dirty="0">
                <a:latin typeface="Times New Roman" panose="02020603050405020304" pitchFamily="18" charset="0"/>
                <a:cs typeface="Times New Roman" panose="02020603050405020304" pitchFamily="18" charset="0"/>
              </a:rPr>
              <a:t>Semiquantitative scoring for lung inflammation:</a:t>
            </a:r>
            <a:r>
              <a:rPr lang="hu-HU" sz="1200" dirty="0">
                <a:latin typeface="Times New Roman" panose="02020603050405020304" pitchFamily="18" charset="0"/>
                <a:cs typeface="Times New Roman" panose="02020603050405020304" pitchFamily="18" charset="0"/>
              </a:rPr>
              <a:t> </a:t>
            </a:r>
            <a:r>
              <a:rPr lang="en-GB" sz="1200" i="1" dirty="0">
                <a:latin typeface="Times New Roman" panose="02020603050405020304" pitchFamily="18" charset="0"/>
                <a:cs typeface="Times New Roman" panose="02020603050405020304" pitchFamily="18" charset="0"/>
              </a:rPr>
              <a:t>(1)</a:t>
            </a:r>
            <a:r>
              <a:rPr lang="en-GB" sz="1200" dirty="0">
                <a:latin typeface="Times New Roman" panose="02020603050405020304" pitchFamily="18" charset="0"/>
                <a:cs typeface="Times New Roman" panose="02020603050405020304" pitchFamily="18" charset="0"/>
              </a:rPr>
              <a:t> perivascular </a:t>
            </a:r>
            <a:r>
              <a:rPr lang="en-GB" sz="1200" dirty="0" err="1">
                <a:latin typeface="Times New Roman" panose="02020603050405020304" pitchFamily="18" charset="0"/>
                <a:cs typeface="Times New Roman" panose="02020603050405020304" pitchFamily="18" charset="0"/>
              </a:rPr>
              <a:t>edema</a:t>
            </a:r>
            <a:r>
              <a:rPr lang="en-GB" sz="1200" dirty="0">
                <a:latin typeface="Times New Roman" panose="02020603050405020304" pitchFamily="18" charset="0"/>
                <a:cs typeface="Times New Roman" panose="02020603050405020304" pitchFamily="18" charset="0"/>
              </a:rPr>
              <a:t> (0: absent; 1: mild to moderate, involving fewer than 25% of the perivascular spaces; 2: moderate to severe, involving more than 25% but less than 75% of perivascular spaces; 3: severe, involving more than 75% of perivascular spaces); </a:t>
            </a:r>
            <a:r>
              <a:rPr lang="en-GB" sz="1200" i="1" dirty="0">
                <a:latin typeface="Times New Roman" panose="02020603050405020304" pitchFamily="18" charset="0"/>
                <a:cs typeface="Times New Roman" panose="02020603050405020304" pitchFamily="18" charset="0"/>
              </a:rPr>
              <a:t>(2)</a:t>
            </a:r>
            <a:r>
              <a:rPr lang="en-GB" sz="1200" dirty="0">
                <a:latin typeface="Times New Roman" panose="02020603050405020304" pitchFamily="18" charset="0"/>
                <a:cs typeface="Times New Roman" panose="02020603050405020304" pitchFamily="18" charset="0"/>
              </a:rPr>
              <a:t> perivascular/</a:t>
            </a:r>
            <a:r>
              <a:rPr lang="en-GB" sz="1200" dirty="0" err="1">
                <a:latin typeface="Times New Roman" panose="02020603050405020304" pitchFamily="18" charset="0"/>
                <a:cs typeface="Times New Roman" panose="02020603050405020304" pitchFamily="18" charset="0"/>
              </a:rPr>
              <a:t>peribronchial</a:t>
            </a:r>
            <a:r>
              <a:rPr lang="en-GB" sz="1200" dirty="0">
                <a:latin typeface="Times New Roman" panose="02020603050405020304" pitchFamily="18" charset="0"/>
                <a:cs typeface="Times New Roman" panose="02020603050405020304" pitchFamily="18" charset="0"/>
              </a:rPr>
              <a:t> acute inflammatory cell infiltration (0: absent; 1: mild acute inflammation in the perivascular </a:t>
            </a:r>
            <a:r>
              <a:rPr lang="en-GB" sz="1200" dirty="0" err="1">
                <a:latin typeface="Times New Roman" panose="02020603050405020304" pitchFamily="18" charset="0"/>
                <a:cs typeface="Times New Roman" panose="02020603050405020304" pitchFamily="18" charset="0"/>
              </a:rPr>
              <a:t>edematous</a:t>
            </a:r>
            <a:r>
              <a:rPr lang="en-GB" sz="1200" dirty="0">
                <a:latin typeface="Times New Roman" panose="02020603050405020304" pitchFamily="18" charset="0"/>
                <a:cs typeface="Times New Roman" panose="02020603050405020304" pitchFamily="18" charset="0"/>
              </a:rPr>
              <a:t> space, with fewer than 5 neutrophils per high-power field; 2: moderate acute inflammation in the perivascular spaces, extending to involve the </a:t>
            </a:r>
            <a:r>
              <a:rPr lang="en-GB" sz="1200" dirty="0" err="1">
                <a:latin typeface="Times New Roman" panose="02020603050405020304" pitchFamily="18" charset="0"/>
                <a:cs typeface="Times New Roman" panose="02020603050405020304" pitchFamily="18" charset="0"/>
              </a:rPr>
              <a:t>peribronchial</a:t>
            </a:r>
            <a:r>
              <a:rPr lang="en-GB" sz="1200" dirty="0">
                <a:latin typeface="Times New Roman" panose="02020603050405020304" pitchFamily="18" charset="0"/>
                <a:cs typeface="Times New Roman" panose="02020603050405020304" pitchFamily="18" charset="0"/>
              </a:rPr>
              <a:t> spaces, with more than 5 neutrophils per high-power field in these regions; 3: severe, acute inflammation in the perivascular and </a:t>
            </a:r>
            <a:r>
              <a:rPr lang="en-GB" sz="1200" dirty="0" err="1">
                <a:latin typeface="Times New Roman" panose="02020603050405020304" pitchFamily="18" charset="0"/>
                <a:cs typeface="Times New Roman" panose="02020603050405020304" pitchFamily="18" charset="0"/>
              </a:rPr>
              <a:t>peribronchial</a:t>
            </a:r>
            <a:r>
              <a:rPr lang="en-GB" sz="1200" dirty="0">
                <a:latin typeface="Times New Roman" panose="02020603050405020304" pitchFamily="18" charset="0"/>
                <a:cs typeface="Times New Roman" panose="02020603050405020304" pitchFamily="18" charset="0"/>
              </a:rPr>
              <a:t> spaces with numerous neutrophils encircling most [&gt; 50%] of bronchioles); </a:t>
            </a:r>
            <a:r>
              <a:rPr lang="en-GB" sz="1200" i="1" dirty="0">
                <a:latin typeface="Times New Roman" panose="02020603050405020304" pitchFamily="18" charset="0"/>
                <a:cs typeface="Times New Roman" panose="02020603050405020304" pitchFamily="18" charset="0"/>
              </a:rPr>
              <a:t>(3)</a:t>
            </a:r>
            <a:r>
              <a:rPr lang="en-GB" sz="1200" dirty="0">
                <a:latin typeface="Times New Roman" panose="02020603050405020304" pitchFamily="18" charset="0"/>
                <a:cs typeface="Times New Roman" panose="02020603050405020304" pitchFamily="18" charset="0"/>
              </a:rPr>
              <a:t> goblet-cell metaplasia of bronchioles (0: absent; 1: few goblet cells present in one or two bronchiolar profiles; 2: large numbers of goblet cells present); </a:t>
            </a:r>
            <a:r>
              <a:rPr lang="en-GB" sz="1200" i="1" dirty="0">
                <a:latin typeface="Times New Roman" panose="02020603050405020304" pitchFamily="18" charset="0"/>
                <a:cs typeface="Times New Roman" panose="02020603050405020304" pitchFamily="18" charset="0"/>
              </a:rPr>
              <a:t>(4)</a:t>
            </a:r>
            <a:r>
              <a:rPr lang="en-GB" sz="1200" dirty="0">
                <a:latin typeface="Times New Roman" panose="02020603050405020304" pitchFamily="18" charset="0"/>
                <a:cs typeface="Times New Roman" panose="02020603050405020304" pitchFamily="18" charset="0"/>
              </a:rPr>
              <a:t> eosinophilic macrophages in alveolar spaces (0: absent; 1: present in fewer than 25% of alveolar spaces; 2: present in &gt; 25% of alveolar spaces</a:t>
            </a:r>
            <a:r>
              <a:rPr lang="en-GB" sz="1200" dirty="0" smtClean="0">
                <a:latin typeface="Times New Roman" panose="02020603050405020304" pitchFamily="18" charset="0"/>
                <a:cs typeface="Times New Roman" panose="02020603050405020304" pitchFamily="18" charset="0"/>
              </a:rPr>
              <a:t>).</a:t>
            </a:r>
            <a:endParaRPr lang="hu-HU"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02540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4000" y="504000"/>
            <a:ext cx="5850000" cy="2492990"/>
          </a:xfrm>
          <a:prstGeom prst="rect">
            <a:avLst/>
          </a:prstGeom>
        </p:spPr>
        <p:txBody>
          <a:bodyPr wrap="square">
            <a:spAutoFit/>
          </a:bodyPr>
          <a:lstStyle/>
          <a:p>
            <a:pPr algn="just"/>
            <a:r>
              <a:rPr lang="en-GB" sz="1200" b="1" dirty="0" smtClean="0">
                <a:latin typeface="Times New Roman" panose="02020603050405020304" pitchFamily="18" charset="0"/>
                <a:cs typeface="Times New Roman" panose="02020603050405020304" pitchFamily="18" charset="0"/>
              </a:rPr>
              <a:t>Flow </a:t>
            </a:r>
            <a:r>
              <a:rPr lang="en-GB" sz="1200" b="1" dirty="0">
                <a:latin typeface="Times New Roman" panose="02020603050405020304" pitchFamily="18" charset="0"/>
                <a:cs typeface="Times New Roman" panose="02020603050405020304" pitchFamily="18" charset="0"/>
              </a:rPr>
              <a:t>cytometric analysis: </a:t>
            </a:r>
            <a:r>
              <a:rPr lang="en-GB" sz="1200" dirty="0" smtClean="0">
                <a:latin typeface="Times New Roman" panose="02020603050405020304" pitchFamily="18" charset="0"/>
                <a:cs typeface="Times New Roman" panose="02020603050405020304" pitchFamily="18" charset="0"/>
              </a:rPr>
              <a:t>Blood </a:t>
            </a:r>
            <a:r>
              <a:rPr lang="en-GB" sz="1200" dirty="0">
                <a:latin typeface="Times New Roman" panose="02020603050405020304" pitchFamily="18" charset="0"/>
                <a:cs typeface="Times New Roman" panose="02020603050405020304" pitchFamily="18" charset="0"/>
              </a:rPr>
              <a:t>was taken by cardiac puncture into heparinized tubes followed by </a:t>
            </a:r>
            <a:r>
              <a:rPr lang="en-GB" sz="1200" dirty="0" err="1">
                <a:latin typeface="Times New Roman" panose="02020603050405020304" pitchFamily="18" charset="0"/>
                <a:cs typeface="Times New Roman" panose="02020603050405020304" pitchFamily="18" charset="0"/>
              </a:rPr>
              <a:t>transcardial</a:t>
            </a:r>
            <a:r>
              <a:rPr lang="en-GB" sz="1200" dirty="0">
                <a:latin typeface="Times New Roman" panose="02020603050405020304" pitchFamily="18" charset="0"/>
                <a:cs typeface="Times New Roman" panose="02020603050405020304" pitchFamily="18" charset="0"/>
              </a:rPr>
              <a:t> perfusion with saline and collection of spleens and brains. After hypotonic lysis of red blood cells, single cell suspensions were used for flow cytometric analysis. The infarcted brain hemispheres were mechanically homogenized, cell suspensions were incubated in dissociation buffer (10 mL PBS, 180 units collagenase IV, 250 units </a:t>
            </a:r>
            <a:r>
              <a:rPr lang="en-GB" sz="1200" dirty="0" err="1">
                <a:latin typeface="Times New Roman" panose="02020603050405020304" pitchFamily="18" charset="0"/>
                <a:cs typeface="Times New Roman" panose="02020603050405020304" pitchFamily="18" charset="0"/>
              </a:rPr>
              <a:t>Dnase</a:t>
            </a:r>
            <a:r>
              <a:rPr lang="en-GB" sz="1200" dirty="0">
                <a:latin typeface="Times New Roman" panose="02020603050405020304" pitchFamily="18" charset="0"/>
                <a:cs typeface="Times New Roman" panose="02020603050405020304" pitchFamily="18" charset="0"/>
              </a:rPr>
              <a:t>) for 20 min, and overlaid on </a:t>
            </a:r>
            <a:r>
              <a:rPr lang="en-GB" sz="1200" dirty="0" err="1">
                <a:latin typeface="Times New Roman" panose="02020603050405020304" pitchFamily="18" charset="0"/>
                <a:cs typeface="Times New Roman" panose="02020603050405020304" pitchFamily="18" charset="0"/>
              </a:rPr>
              <a:t>Percoll</a:t>
            </a:r>
            <a:r>
              <a:rPr lang="en-GB" sz="1200" dirty="0">
                <a:latin typeface="Times New Roman" panose="02020603050405020304" pitchFamily="18" charset="0"/>
                <a:cs typeface="Times New Roman" panose="02020603050405020304" pitchFamily="18" charset="0"/>
              </a:rPr>
              <a:t> gradients with concentrations of 70, 45 and 3</a:t>
            </a:r>
            <a:r>
              <a:rPr lang="hu-HU" sz="1200" dirty="0">
                <a:latin typeface="Times New Roman" panose="02020603050405020304" pitchFamily="18" charset="0"/>
                <a:cs typeface="Times New Roman" panose="02020603050405020304" pitchFamily="18" charset="0"/>
              </a:rPr>
              <a:t>0</a:t>
            </a:r>
            <a:r>
              <a:rPr lang="en-GB" sz="1200" dirty="0">
                <a:latin typeface="Times New Roman" panose="02020603050405020304" pitchFamily="18" charset="0"/>
                <a:cs typeface="Times New Roman" panose="02020603050405020304" pitchFamily="18" charset="0"/>
              </a:rPr>
              <a:t>% diluted in PBS. After gradient centrifugation, the collected mononuclear cells were used for flow cytometry. Leukocyte subpopulations were identified by cell surface staining for anti-mouse CD3, CD4, CD8, B220, Ly-6G, CD11b, CD69, MHC II and the appropriate isotype control following the manufacturers’ protocols (</a:t>
            </a:r>
            <a:r>
              <a:rPr lang="en-GB" sz="1200" dirty="0" err="1">
                <a:latin typeface="Times New Roman" panose="02020603050405020304" pitchFamily="18" charset="0"/>
                <a:cs typeface="Times New Roman" panose="02020603050405020304" pitchFamily="18" charset="0"/>
              </a:rPr>
              <a:t>eBioscience</a:t>
            </a:r>
            <a:r>
              <a:rPr lang="en-GB" sz="1200" dirty="0">
                <a:latin typeface="Times New Roman" panose="02020603050405020304" pitchFamily="18" charset="0"/>
                <a:cs typeface="Times New Roman" panose="02020603050405020304" pitchFamily="18" charset="0"/>
              </a:rPr>
              <a:t>). We performed </a:t>
            </a:r>
            <a:r>
              <a:rPr lang="en-GB" sz="1200" dirty="0" err="1">
                <a:latin typeface="Times New Roman" panose="02020603050405020304" pitchFamily="18" charset="0"/>
                <a:cs typeface="Times New Roman" panose="02020603050405020304" pitchFamily="18" charset="0"/>
              </a:rPr>
              <a:t>multicolor</a:t>
            </a:r>
            <a:r>
              <a:rPr lang="en-GB" sz="1200" dirty="0">
                <a:latin typeface="Times New Roman" panose="02020603050405020304" pitchFamily="18" charset="0"/>
                <a:cs typeface="Times New Roman" panose="02020603050405020304" pitchFamily="18" charset="0"/>
              </a:rPr>
              <a:t> flow cytometry on a Becton Dickinson LSR II and analysed the data by FACS Diva software. Gates were set according to unstained samples and isotype controls, compensation was adjusted using BD </a:t>
            </a:r>
            <a:r>
              <a:rPr lang="en-GB" sz="1200" dirty="0" err="1">
                <a:latin typeface="Times New Roman" panose="02020603050405020304" pitchFamily="18" charset="0"/>
                <a:cs typeface="Times New Roman" panose="02020603050405020304" pitchFamily="18" charset="0"/>
              </a:rPr>
              <a:t>CaliBRITE</a:t>
            </a:r>
            <a:r>
              <a:rPr lang="en-GB" sz="1200" dirty="0">
                <a:latin typeface="Times New Roman" panose="02020603050405020304" pitchFamily="18" charset="0"/>
                <a:cs typeface="Times New Roman" panose="02020603050405020304" pitchFamily="18" charset="0"/>
              </a:rPr>
              <a:t> Beads (BD Bioscience).</a:t>
            </a:r>
          </a:p>
        </p:txBody>
      </p:sp>
    </p:spTree>
    <p:extLst>
      <p:ext uri="{BB962C8B-B14F-4D97-AF65-F5344CB8AC3E}">
        <p14:creationId xmlns:p14="http://schemas.microsoft.com/office/powerpoint/2010/main" val="2855224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Object 22"/>
          <p:cNvGraphicFramePr>
            <a:graphicFrameLocks noChangeAspect="1"/>
          </p:cNvGraphicFramePr>
          <p:nvPr>
            <p:extLst>
              <p:ext uri="{D42A27DB-BD31-4B8C-83A1-F6EECF244321}">
                <p14:modId xmlns:p14="http://schemas.microsoft.com/office/powerpoint/2010/main" val="195155530"/>
              </p:ext>
            </p:extLst>
          </p:nvPr>
        </p:nvGraphicFramePr>
        <p:xfrm>
          <a:off x="568325" y="617538"/>
          <a:ext cx="2141538" cy="1860550"/>
        </p:xfrm>
        <a:graphic>
          <a:graphicData uri="http://schemas.openxmlformats.org/presentationml/2006/ole">
            <mc:AlternateContent xmlns:mc="http://schemas.openxmlformats.org/markup-compatibility/2006">
              <mc:Choice xmlns:v="urn:schemas-microsoft-com:vml" Requires="v">
                <p:oleObj spid="_x0000_s1050" name="Prism Project" r:id="rId3" imgW="2526480" imgH="2188440" progId="Prism5.Document">
                  <p:embed/>
                </p:oleObj>
              </mc:Choice>
              <mc:Fallback>
                <p:oleObj name="Prism Project" r:id="rId3" imgW="2526480" imgH="2188440" progId="Prism5.Document">
                  <p:embed/>
                  <p:pic>
                    <p:nvPicPr>
                      <p:cNvPr id="0" name=""/>
                      <p:cNvPicPr/>
                      <p:nvPr/>
                    </p:nvPicPr>
                    <p:blipFill>
                      <a:blip r:embed="rId4"/>
                      <a:stretch>
                        <a:fillRect/>
                      </a:stretch>
                    </p:blipFill>
                    <p:spPr>
                      <a:xfrm>
                        <a:off x="568325" y="617538"/>
                        <a:ext cx="2141538" cy="1860550"/>
                      </a:xfrm>
                      <a:prstGeom prst="rect">
                        <a:avLst/>
                      </a:prstGeom>
                    </p:spPr>
                  </p:pic>
                </p:oleObj>
              </mc:Fallback>
            </mc:AlternateContent>
          </a:graphicData>
        </a:graphic>
      </p:graphicFrame>
      <p:sp>
        <p:nvSpPr>
          <p:cNvPr id="25" name="TextBox 24"/>
          <p:cNvSpPr txBox="1"/>
          <p:nvPr/>
        </p:nvSpPr>
        <p:spPr>
          <a:xfrm rot="16200000">
            <a:off x="-219760" y="1456909"/>
            <a:ext cx="1441420" cy="246221"/>
          </a:xfrm>
          <a:prstGeom prst="rect">
            <a:avLst/>
          </a:prstGeom>
          <a:noFill/>
        </p:spPr>
        <p:txBody>
          <a:bodyPr wrap="none" rtlCol="0">
            <a:spAutoFit/>
          </a:bodyPr>
          <a:lstStyle/>
          <a:p>
            <a:r>
              <a:rPr lang="hu-HU" sz="1000" dirty="0" smtClean="0">
                <a:latin typeface="Arial" panose="020B0604020202020204" pitchFamily="34" charset="0"/>
                <a:cs typeface="Arial" panose="020B0604020202020204" pitchFamily="34" charset="0"/>
              </a:rPr>
              <a:t>CFU / mL BAL (log10)</a:t>
            </a:r>
            <a:endParaRPr lang="en-GB" sz="1000" dirty="0">
              <a:latin typeface="Arial" panose="020B0604020202020204" pitchFamily="34" charset="0"/>
              <a:cs typeface="Arial" panose="020B0604020202020204" pitchFamily="34" charset="0"/>
            </a:endParaRPr>
          </a:p>
        </p:txBody>
      </p:sp>
      <p:grpSp>
        <p:nvGrpSpPr>
          <p:cNvPr id="5" name="Group 4"/>
          <p:cNvGrpSpPr/>
          <p:nvPr/>
        </p:nvGrpSpPr>
        <p:grpSpPr>
          <a:xfrm>
            <a:off x="728122" y="2432720"/>
            <a:ext cx="1831821" cy="492442"/>
            <a:chOff x="868765" y="2372326"/>
            <a:chExt cx="1831821" cy="492442"/>
          </a:xfrm>
        </p:grpSpPr>
        <p:sp>
          <p:nvSpPr>
            <p:cNvPr id="39" name="TextBox 38"/>
            <p:cNvSpPr txBox="1"/>
            <p:nvPr/>
          </p:nvSpPr>
          <p:spPr>
            <a:xfrm>
              <a:off x="1887718" y="2372326"/>
              <a:ext cx="389850" cy="246221"/>
            </a:xfrm>
            <a:prstGeom prst="rect">
              <a:avLst/>
            </a:prstGeom>
            <a:noFill/>
          </p:spPr>
          <p:txBody>
            <a:bodyPr wrap="none" rtlCol="0">
              <a:spAutoFit/>
            </a:bodyPr>
            <a:lstStyle/>
            <a:p>
              <a:r>
                <a:rPr lang="hu-HU" sz="1000" dirty="0" smtClean="0">
                  <a:latin typeface="Arial" panose="020B0604020202020204" pitchFamily="34" charset="0"/>
                  <a:cs typeface="Arial" panose="020B0604020202020204" pitchFamily="34" charset="0"/>
                </a:rPr>
                <a:t>10x</a:t>
              </a:r>
              <a:endParaRPr lang="en-GB" sz="1000" baseline="30000" dirty="0">
                <a:latin typeface="Arial" panose="020B0604020202020204" pitchFamily="34" charset="0"/>
                <a:cs typeface="Arial" panose="020B0604020202020204" pitchFamily="34" charset="0"/>
              </a:endParaRPr>
            </a:p>
          </p:txBody>
        </p:sp>
        <p:sp>
          <p:nvSpPr>
            <p:cNvPr id="45" name="TextBox 44"/>
            <p:cNvSpPr txBox="1"/>
            <p:nvPr/>
          </p:nvSpPr>
          <p:spPr>
            <a:xfrm>
              <a:off x="2381268" y="2372326"/>
              <a:ext cx="319318" cy="246221"/>
            </a:xfrm>
            <a:prstGeom prst="rect">
              <a:avLst/>
            </a:prstGeom>
            <a:noFill/>
          </p:spPr>
          <p:txBody>
            <a:bodyPr wrap="none" rtlCol="0">
              <a:spAutoFit/>
            </a:bodyPr>
            <a:lstStyle/>
            <a:p>
              <a:r>
                <a:rPr lang="hu-HU" sz="1000" dirty="0" smtClean="0">
                  <a:latin typeface="Arial" panose="020B0604020202020204" pitchFamily="34" charset="0"/>
                  <a:cs typeface="Arial" panose="020B0604020202020204" pitchFamily="34" charset="0"/>
                </a:rPr>
                <a:t>1x</a:t>
              </a:r>
              <a:endParaRPr lang="en-GB" sz="1000" baseline="30000" dirty="0">
                <a:latin typeface="Arial" panose="020B0604020202020204" pitchFamily="34" charset="0"/>
                <a:cs typeface="Arial" panose="020B0604020202020204" pitchFamily="34" charset="0"/>
              </a:endParaRPr>
            </a:p>
          </p:txBody>
        </p:sp>
        <p:sp>
          <p:nvSpPr>
            <p:cNvPr id="46" name="TextBox 45"/>
            <p:cNvSpPr txBox="1"/>
            <p:nvPr/>
          </p:nvSpPr>
          <p:spPr>
            <a:xfrm>
              <a:off x="1385060" y="2372326"/>
              <a:ext cx="460382" cy="246221"/>
            </a:xfrm>
            <a:prstGeom prst="rect">
              <a:avLst/>
            </a:prstGeom>
            <a:noFill/>
          </p:spPr>
          <p:txBody>
            <a:bodyPr wrap="none" rtlCol="0">
              <a:spAutoFit/>
            </a:bodyPr>
            <a:lstStyle/>
            <a:p>
              <a:r>
                <a:rPr lang="hu-HU" sz="1000" dirty="0" smtClean="0">
                  <a:latin typeface="Arial" panose="020B0604020202020204" pitchFamily="34" charset="0"/>
                  <a:cs typeface="Arial" panose="020B0604020202020204" pitchFamily="34" charset="0"/>
                </a:rPr>
                <a:t>100x</a:t>
              </a:r>
              <a:endParaRPr lang="en-GB" sz="1000" baseline="30000" dirty="0">
                <a:latin typeface="Arial" panose="020B0604020202020204" pitchFamily="34" charset="0"/>
                <a:cs typeface="Arial" panose="020B0604020202020204" pitchFamily="34" charset="0"/>
              </a:endParaRPr>
            </a:p>
          </p:txBody>
        </p:sp>
        <p:sp>
          <p:nvSpPr>
            <p:cNvPr id="47" name="TextBox 46"/>
            <p:cNvSpPr txBox="1"/>
            <p:nvPr/>
          </p:nvSpPr>
          <p:spPr>
            <a:xfrm>
              <a:off x="868765" y="2372326"/>
              <a:ext cx="530915" cy="246221"/>
            </a:xfrm>
            <a:prstGeom prst="rect">
              <a:avLst/>
            </a:prstGeom>
            <a:noFill/>
          </p:spPr>
          <p:txBody>
            <a:bodyPr wrap="none" rtlCol="0">
              <a:spAutoFit/>
            </a:bodyPr>
            <a:lstStyle/>
            <a:p>
              <a:r>
                <a:rPr lang="hu-HU" sz="1000" dirty="0" smtClean="0">
                  <a:latin typeface="Arial" panose="020B0604020202020204" pitchFamily="34" charset="0"/>
                  <a:cs typeface="Arial" panose="020B0604020202020204" pitchFamily="34" charset="0"/>
                </a:rPr>
                <a:t>1000x</a:t>
              </a:r>
              <a:endParaRPr lang="en-GB" sz="1000" baseline="30000" dirty="0">
                <a:latin typeface="Arial" panose="020B0604020202020204" pitchFamily="34" charset="0"/>
                <a:cs typeface="Arial" panose="020B0604020202020204" pitchFamily="34" charset="0"/>
              </a:endParaRPr>
            </a:p>
          </p:txBody>
        </p:sp>
        <p:cxnSp>
          <p:nvCxnSpPr>
            <p:cNvPr id="3" name="Straight Connector 2"/>
            <p:cNvCxnSpPr/>
            <p:nvPr/>
          </p:nvCxnSpPr>
          <p:spPr>
            <a:xfrm>
              <a:off x="980728" y="2618547"/>
              <a:ext cx="1662348" cy="0"/>
            </a:xfrm>
            <a:prstGeom prst="line">
              <a:avLst/>
            </a:prstGeom>
          </p:spPr>
          <p:style>
            <a:lnRef idx="1">
              <a:schemeClr val="dk1"/>
            </a:lnRef>
            <a:fillRef idx="0">
              <a:schemeClr val="dk1"/>
            </a:fillRef>
            <a:effectRef idx="0">
              <a:schemeClr val="dk1"/>
            </a:effectRef>
            <a:fontRef idx="minor">
              <a:schemeClr val="tx1"/>
            </a:fontRef>
          </p:style>
        </p:cxnSp>
        <p:sp>
          <p:nvSpPr>
            <p:cNvPr id="48" name="TextBox 47"/>
            <p:cNvSpPr txBox="1"/>
            <p:nvPr/>
          </p:nvSpPr>
          <p:spPr>
            <a:xfrm>
              <a:off x="1121371" y="2618547"/>
              <a:ext cx="1375698" cy="246221"/>
            </a:xfrm>
            <a:prstGeom prst="rect">
              <a:avLst/>
            </a:prstGeom>
            <a:noFill/>
          </p:spPr>
          <p:txBody>
            <a:bodyPr wrap="none" rtlCol="0">
              <a:spAutoFit/>
            </a:bodyPr>
            <a:lstStyle/>
            <a:p>
              <a:r>
                <a:rPr lang="hu-HU" sz="1000" dirty="0" smtClean="0">
                  <a:latin typeface="Arial" panose="020B0604020202020204" pitchFamily="34" charset="0"/>
                  <a:cs typeface="Arial" panose="020B0604020202020204" pitchFamily="34" charset="0"/>
                </a:rPr>
                <a:t>Dilution of OD</a:t>
              </a:r>
              <a:r>
                <a:rPr lang="hu-HU" sz="1000" baseline="-25000" dirty="0" smtClean="0">
                  <a:latin typeface="Arial" panose="020B0604020202020204" pitchFamily="34" charset="0"/>
                  <a:cs typeface="Arial" panose="020B0604020202020204" pitchFamily="34" charset="0"/>
                </a:rPr>
                <a:t>600</a:t>
              </a:r>
              <a:r>
                <a:rPr lang="hu-HU" sz="1000" dirty="0" smtClean="0">
                  <a:latin typeface="Arial" panose="020B0604020202020204" pitchFamily="34" charset="0"/>
                  <a:cs typeface="Arial" panose="020B0604020202020204" pitchFamily="34" charset="0"/>
                </a:rPr>
                <a:t>=0.3</a:t>
              </a:r>
              <a:endParaRPr lang="en-GB" sz="1000" dirty="0">
                <a:latin typeface="Arial" panose="020B0604020202020204" pitchFamily="34" charset="0"/>
                <a:cs typeface="Arial" panose="020B0604020202020204" pitchFamily="34" charset="0"/>
              </a:endParaRPr>
            </a:p>
          </p:txBody>
        </p:sp>
      </p:grpSp>
      <p:sp>
        <p:nvSpPr>
          <p:cNvPr id="9" name="TextBox 8"/>
          <p:cNvSpPr txBox="1"/>
          <p:nvPr/>
        </p:nvSpPr>
        <p:spPr>
          <a:xfrm>
            <a:off x="336029" y="499537"/>
            <a:ext cx="295274" cy="276999"/>
          </a:xfrm>
          <a:prstGeom prst="rect">
            <a:avLst/>
          </a:prstGeom>
          <a:noFill/>
        </p:spPr>
        <p:txBody>
          <a:bodyPr wrap="none" rtlCol="0">
            <a:spAutoFit/>
          </a:bodyPr>
          <a:lstStyle/>
          <a:p>
            <a:r>
              <a:rPr lang="hu-HU" sz="1200" b="1" dirty="0" smtClean="0">
                <a:latin typeface="Arial" panose="020B0604020202020204" pitchFamily="34" charset="0"/>
                <a:cs typeface="Arial" panose="020B0604020202020204" pitchFamily="34" charset="0"/>
              </a:rPr>
              <a:t>A</a:t>
            </a:r>
            <a:endParaRPr lang="en-US" sz="1200" b="1" dirty="0">
              <a:latin typeface="Arial" panose="020B0604020202020204" pitchFamily="34" charset="0"/>
              <a:cs typeface="Arial" panose="020B0604020202020204" pitchFamily="34" charset="0"/>
            </a:endParaRPr>
          </a:p>
        </p:txBody>
      </p:sp>
      <p:graphicFrame>
        <p:nvGraphicFramePr>
          <p:cNvPr id="26" name="Object 25"/>
          <p:cNvGraphicFramePr>
            <a:graphicFrameLocks noChangeAspect="1"/>
          </p:cNvGraphicFramePr>
          <p:nvPr>
            <p:extLst>
              <p:ext uri="{D42A27DB-BD31-4B8C-83A1-F6EECF244321}">
                <p14:modId xmlns:p14="http://schemas.microsoft.com/office/powerpoint/2010/main" val="2253140019"/>
              </p:ext>
            </p:extLst>
          </p:nvPr>
        </p:nvGraphicFramePr>
        <p:xfrm>
          <a:off x="504825" y="2832100"/>
          <a:ext cx="2206625" cy="1855788"/>
        </p:xfrm>
        <a:graphic>
          <a:graphicData uri="http://schemas.openxmlformats.org/presentationml/2006/ole">
            <mc:AlternateContent xmlns:mc="http://schemas.openxmlformats.org/markup-compatibility/2006">
              <mc:Choice xmlns:v="urn:schemas-microsoft-com:vml" Requires="v">
                <p:oleObj spid="_x0000_s1051" name="Prism Project" r:id="rId5" imgW="2599920" imgH="2188440" progId="Prism5.Document">
                  <p:embed/>
                </p:oleObj>
              </mc:Choice>
              <mc:Fallback>
                <p:oleObj name="Prism Project" r:id="rId5" imgW="2599920" imgH="2188440" progId="Prism5.Document">
                  <p:embed/>
                  <p:pic>
                    <p:nvPicPr>
                      <p:cNvPr id="0" name=""/>
                      <p:cNvPicPr>
                        <a:picLocks noChangeAspect="1" noChangeArrowheads="1"/>
                      </p:cNvPicPr>
                      <p:nvPr/>
                    </p:nvPicPr>
                    <p:blipFill>
                      <a:blip r:embed="rId6"/>
                      <a:srcRect/>
                      <a:stretch>
                        <a:fillRect/>
                      </a:stretch>
                    </p:blipFill>
                    <p:spPr bwMode="auto">
                      <a:xfrm>
                        <a:off x="504825" y="2832100"/>
                        <a:ext cx="2206625" cy="185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7" name="TextBox 26"/>
          <p:cNvSpPr txBox="1"/>
          <p:nvPr/>
        </p:nvSpPr>
        <p:spPr>
          <a:xfrm rot="16200000">
            <a:off x="-113160" y="3680691"/>
            <a:ext cx="1228221" cy="246221"/>
          </a:xfrm>
          <a:prstGeom prst="rect">
            <a:avLst/>
          </a:prstGeom>
          <a:noFill/>
        </p:spPr>
        <p:txBody>
          <a:bodyPr wrap="none" rtlCol="0">
            <a:spAutoFit/>
          </a:bodyPr>
          <a:lstStyle/>
          <a:p>
            <a:r>
              <a:rPr lang="hu-HU" sz="1000" dirty="0" smtClean="0">
                <a:latin typeface="Arial" panose="020B0604020202020204" pitchFamily="34" charset="0"/>
                <a:cs typeface="Arial" panose="020B0604020202020204" pitchFamily="34" charset="0"/>
              </a:rPr>
              <a:t>CFU / lung (log10)</a:t>
            </a:r>
            <a:endParaRPr lang="en-GB" sz="1000" dirty="0">
              <a:latin typeface="Arial" panose="020B0604020202020204" pitchFamily="34" charset="0"/>
              <a:cs typeface="Arial" panose="020B0604020202020204" pitchFamily="34" charset="0"/>
            </a:endParaRPr>
          </a:p>
        </p:txBody>
      </p:sp>
      <p:graphicFrame>
        <p:nvGraphicFramePr>
          <p:cNvPr id="24" name="Object 23"/>
          <p:cNvGraphicFramePr>
            <a:graphicFrameLocks noChangeAspect="1"/>
          </p:cNvGraphicFramePr>
          <p:nvPr>
            <p:extLst>
              <p:ext uri="{D42A27DB-BD31-4B8C-83A1-F6EECF244321}">
                <p14:modId xmlns:p14="http://schemas.microsoft.com/office/powerpoint/2010/main" val="1472082821"/>
              </p:ext>
            </p:extLst>
          </p:nvPr>
        </p:nvGraphicFramePr>
        <p:xfrm>
          <a:off x="508645" y="5061898"/>
          <a:ext cx="2200275" cy="1833563"/>
        </p:xfrm>
        <a:graphic>
          <a:graphicData uri="http://schemas.openxmlformats.org/presentationml/2006/ole">
            <mc:AlternateContent xmlns:mc="http://schemas.openxmlformats.org/markup-compatibility/2006">
              <mc:Choice xmlns:v="urn:schemas-microsoft-com:vml" Requires="v">
                <p:oleObj spid="_x0000_s1052" name="Prism Project" r:id="rId7" imgW="2592000" imgH="2160000" progId="Prism5.Document">
                  <p:embed/>
                </p:oleObj>
              </mc:Choice>
              <mc:Fallback>
                <p:oleObj name="Prism Project" r:id="rId7" imgW="2592000" imgH="2160000" progId="Prism5.Document">
                  <p:embed/>
                  <p:pic>
                    <p:nvPicPr>
                      <p:cNvPr id="0" name=""/>
                      <p:cNvPicPr>
                        <a:picLocks noChangeAspect="1" noChangeArrowheads="1"/>
                      </p:cNvPicPr>
                      <p:nvPr/>
                    </p:nvPicPr>
                    <p:blipFill>
                      <a:blip r:embed="rId8"/>
                      <a:srcRect/>
                      <a:stretch>
                        <a:fillRect/>
                      </a:stretch>
                    </p:blipFill>
                    <p:spPr bwMode="auto">
                      <a:xfrm>
                        <a:off x="508645" y="5061898"/>
                        <a:ext cx="2200275" cy="183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 name="TextBox 27"/>
          <p:cNvSpPr txBox="1"/>
          <p:nvPr/>
        </p:nvSpPr>
        <p:spPr>
          <a:xfrm rot="16200000">
            <a:off x="-255026" y="5910546"/>
            <a:ext cx="1511952" cy="246221"/>
          </a:xfrm>
          <a:prstGeom prst="rect">
            <a:avLst/>
          </a:prstGeom>
          <a:noFill/>
        </p:spPr>
        <p:txBody>
          <a:bodyPr wrap="none" rtlCol="0">
            <a:spAutoFit/>
          </a:bodyPr>
          <a:lstStyle/>
          <a:p>
            <a:r>
              <a:rPr lang="hu-HU" sz="1000" dirty="0" smtClean="0">
                <a:latin typeface="Arial" panose="020B0604020202020204" pitchFamily="34" charset="0"/>
                <a:cs typeface="Arial" panose="020B0604020202020204" pitchFamily="34" charset="0"/>
              </a:rPr>
              <a:t>CFU / mL blood (log10)</a:t>
            </a:r>
            <a:endParaRPr lang="en-GB" sz="1000" dirty="0">
              <a:latin typeface="Arial" panose="020B0604020202020204" pitchFamily="34" charset="0"/>
              <a:cs typeface="Arial" panose="020B0604020202020204" pitchFamily="34" charset="0"/>
            </a:endParaRPr>
          </a:p>
        </p:txBody>
      </p:sp>
      <p:graphicFrame>
        <p:nvGraphicFramePr>
          <p:cNvPr id="38" name="Object 37"/>
          <p:cNvGraphicFramePr>
            <a:graphicFrameLocks noChangeAspect="1"/>
          </p:cNvGraphicFramePr>
          <p:nvPr>
            <p:extLst>
              <p:ext uri="{D42A27DB-BD31-4B8C-83A1-F6EECF244321}">
                <p14:modId xmlns:p14="http://schemas.microsoft.com/office/powerpoint/2010/main" val="627193063"/>
              </p:ext>
            </p:extLst>
          </p:nvPr>
        </p:nvGraphicFramePr>
        <p:xfrm>
          <a:off x="3197225" y="622300"/>
          <a:ext cx="3322638" cy="2009775"/>
        </p:xfrm>
        <a:graphic>
          <a:graphicData uri="http://schemas.openxmlformats.org/presentationml/2006/ole">
            <mc:AlternateContent xmlns:mc="http://schemas.openxmlformats.org/markup-compatibility/2006">
              <mc:Choice xmlns:v="urn:schemas-microsoft-com:vml" Requires="v">
                <p:oleObj spid="_x0000_s1053" name="Prism Project" r:id="rId9" imgW="3937680" imgH="2375640" progId="Prism5.Document">
                  <p:embed/>
                </p:oleObj>
              </mc:Choice>
              <mc:Fallback>
                <p:oleObj name="Prism Project" r:id="rId9" imgW="3937680" imgH="2375640" progId="Prism5.Document">
                  <p:embed/>
                  <p:pic>
                    <p:nvPicPr>
                      <p:cNvPr id="0" name=""/>
                      <p:cNvPicPr>
                        <a:picLocks noChangeAspect="1" noChangeArrowheads="1"/>
                      </p:cNvPicPr>
                      <p:nvPr/>
                    </p:nvPicPr>
                    <p:blipFill>
                      <a:blip r:embed="rId10"/>
                      <a:srcRect/>
                      <a:stretch>
                        <a:fillRect/>
                      </a:stretch>
                    </p:blipFill>
                    <p:spPr bwMode="auto">
                      <a:xfrm>
                        <a:off x="3197225" y="622300"/>
                        <a:ext cx="3322638" cy="200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1" name="TextBox 40"/>
          <p:cNvSpPr txBox="1"/>
          <p:nvPr/>
        </p:nvSpPr>
        <p:spPr>
          <a:xfrm rot="16200000">
            <a:off x="2438707" y="1447077"/>
            <a:ext cx="1441420" cy="246221"/>
          </a:xfrm>
          <a:prstGeom prst="rect">
            <a:avLst/>
          </a:prstGeom>
          <a:noFill/>
        </p:spPr>
        <p:txBody>
          <a:bodyPr wrap="none" rtlCol="0">
            <a:spAutoFit/>
          </a:bodyPr>
          <a:lstStyle/>
          <a:p>
            <a:r>
              <a:rPr lang="hu-HU" sz="1000" dirty="0" smtClean="0">
                <a:latin typeface="Arial" panose="020B0604020202020204" pitchFamily="34" charset="0"/>
                <a:cs typeface="Arial" panose="020B0604020202020204" pitchFamily="34" charset="0"/>
              </a:rPr>
              <a:t>CFU / mL BAL (log10)</a:t>
            </a:r>
            <a:endParaRPr lang="en-GB" sz="1000" dirty="0">
              <a:latin typeface="Arial" panose="020B0604020202020204" pitchFamily="34" charset="0"/>
              <a:cs typeface="Arial" panose="020B0604020202020204" pitchFamily="34" charset="0"/>
            </a:endParaRPr>
          </a:p>
        </p:txBody>
      </p:sp>
      <p:grpSp>
        <p:nvGrpSpPr>
          <p:cNvPr id="13" name="Group 12"/>
          <p:cNvGrpSpPr/>
          <p:nvPr/>
        </p:nvGrpSpPr>
        <p:grpSpPr>
          <a:xfrm>
            <a:off x="3570560" y="2445584"/>
            <a:ext cx="2700518" cy="246221"/>
            <a:chOff x="3573016" y="2445584"/>
            <a:chExt cx="2700518" cy="246221"/>
          </a:xfrm>
        </p:grpSpPr>
        <p:sp>
          <p:nvSpPr>
            <p:cNvPr id="42" name="TextBox 41"/>
            <p:cNvSpPr txBox="1"/>
            <p:nvPr/>
          </p:nvSpPr>
          <p:spPr>
            <a:xfrm>
              <a:off x="3573016" y="2445584"/>
              <a:ext cx="396262" cy="246221"/>
            </a:xfrm>
            <a:prstGeom prst="rect">
              <a:avLst/>
            </a:prstGeom>
            <a:noFill/>
          </p:spPr>
          <p:txBody>
            <a:bodyPr wrap="none" rtlCol="0">
              <a:spAutoFit/>
            </a:bodyPr>
            <a:lstStyle/>
            <a:p>
              <a:r>
                <a:rPr lang="hu-HU" sz="1000" dirty="0" smtClean="0">
                  <a:latin typeface="Arial" panose="020B0604020202020204" pitchFamily="34" charset="0"/>
                  <a:cs typeface="Arial" panose="020B0604020202020204" pitchFamily="34" charset="0"/>
                </a:rPr>
                <a:t>12h</a:t>
              </a:r>
              <a:endParaRPr lang="en-GB" sz="1000" dirty="0">
                <a:latin typeface="Arial" panose="020B0604020202020204" pitchFamily="34" charset="0"/>
                <a:cs typeface="Arial" panose="020B0604020202020204" pitchFamily="34" charset="0"/>
              </a:endParaRPr>
            </a:p>
          </p:txBody>
        </p:sp>
        <p:sp>
          <p:nvSpPr>
            <p:cNvPr id="43" name="TextBox 42"/>
            <p:cNvSpPr txBox="1"/>
            <p:nvPr/>
          </p:nvSpPr>
          <p:spPr>
            <a:xfrm>
              <a:off x="4365104" y="2445584"/>
              <a:ext cx="396262" cy="246221"/>
            </a:xfrm>
            <a:prstGeom prst="rect">
              <a:avLst/>
            </a:prstGeom>
            <a:noFill/>
          </p:spPr>
          <p:txBody>
            <a:bodyPr wrap="none" rtlCol="0">
              <a:spAutoFit/>
            </a:bodyPr>
            <a:lstStyle/>
            <a:p>
              <a:r>
                <a:rPr lang="hu-HU" sz="1000" dirty="0" smtClean="0">
                  <a:latin typeface="Arial" panose="020B0604020202020204" pitchFamily="34" charset="0"/>
                  <a:cs typeface="Arial" panose="020B0604020202020204" pitchFamily="34" charset="0"/>
                </a:rPr>
                <a:t>24h</a:t>
              </a:r>
              <a:endParaRPr lang="en-GB" sz="1000" dirty="0">
                <a:latin typeface="Arial" panose="020B0604020202020204" pitchFamily="34" charset="0"/>
                <a:cs typeface="Arial" panose="020B0604020202020204" pitchFamily="34" charset="0"/>
              </a:endParaRPr>
            </a:p>
          </p:txBody>
        </p:sp>
        <p:sp>
          <p:nvSpPr>
            <p:cNvPr id="44" name="TextBox 43"/>
            <p:cNvSpPr txBox="1"/>
            <p:nvPr/>
          </p:nvSpPr>
          <p:spPr>
            <a:xfrm>
              <a:off x="5120970" y="2445584"/>
              <a:ext cx="396262" cy="246221"/>
            </a:xfrm>
            <a:prstGeom prst="rect">
              <a:avLst/>
            </a:prstGeom>
            <a:noFill/>
          </p:spPr>
          <p:txBody>
            <a:bodyPr wrap="none" rtlCol="0">
              <a:spAutoFit/>
            </a:bodyPr>
            <a:lstStyle/>
            <a:p>
              <a:r>
                <a:rPr lang="hu-HU" sz="1000" dirty="0" smtClean="0">
                  <a:latin typeface="Arial" panose="020B0604020202020204" pitchFamily="34" charset="0"/>
                  <a:cs typeface="Arial" panose="020B0604020202020204" pitchFamily="34" charset="0"/>
                </a:rPr>
                <a:t>48h</a:t>
              </a:r>
              <a:endParaRPr lang="en-GB" sz="1000" dirty="0">
                <a:latin typeface="Arial" panose="020B0604020202020204" pitchFamily="34" charset="0"/>
                <a:cs typeface="Arial" panose="020B0604020202020204" pitchFamily="34" charset="0"/>
              </a:endParaRPr>
            </a:p>
          </p:txBody>
        </p:sp>
        <p:sp>
          <p:nvSpPr>
            <p:cNvPr id="64" name="TextBox 63"/>
            <p:cNvSpPr txBox="1"/>
            <p:nvPr/>
          </p:nvSpPr>
          <p:spPr>
            <a:xfrm>
              <a:off x="5877272" y="2445584"/>
              <a:ext cx="396262" cy="246221"/>
            </a:xfrm>
            <a:prstGeom prst="rect">
              <a:avLst/>
            </a:prstGeom>
            <a:noFill/>
          </p:spPr>
          <p:txBody>
            <a:bodyPr wrap="none" rtlCol="0">
              <a:spAutoFit/>
            </a:bodyPr>
            <a:lstStyle/>
            <a:p>
              <a:r>
                <a:rPr lang="hu-HU" sz="1000" dirty="0" smtClean="0">
                  <a:latin typeface="Arial" panose="020B0604020202020204" pitchFamily="34" charset="0"/>
                  <a:cs typeface="Arial" panose="020B0604020202020204" pitchFamily="34" charset="0"/>
                </a:rPr>
                <a:t>72h</a:t>
              </a:r>
              <a:endParaRPr lang="en-GB" sz="1000" dirty="0">
                <a:latin typeface="Arial" panose="020B0604020202020204" pitchFamily="34" charset="0"/>
                <a:cs typeface="Arial" panose="020B0604020202020204" pitchFamily="34" charset="0"/>
              </a:endParaRPr>
            </a:p>
          </p:txBody>
        </p:sp>
      </p:grpSp>
      <p:sp>
        <p:nvSpPr>
          <p:cNvPr id="76" name="TextBox 75"/>
          <p:cNvSpPr txBox="1"/>
          <p:nvPr/>
        </p:nvSpPr>
        <p:spPr>
          <a:xfrm>
            <a:off x="2994496" y="499537"/>
            <a:ext cx="295274" cy="276999"/>
          </a:xfrm>
          <a:prstGeom prst="rect">
            <a:avLst/>
          </a:prstGeom>
          <a:noFill/>
        </p:spPr>
        <p:txBody>
          <a:bodyPr wrap="none" rtlCol="0">
            <a:spAutoFit/>
          </a:bodyPr>
          <a:lstStyle/>
          <a:p>
            <a:r>
              <a:rPr lang="hu-HU" sz="1200" b="1" dirty="0">
                <a:latin typeface="Arial" panose="020B0604020202020204" pitchFamily="34" charset="0"/>
                <a:cs typeface="Arial" panose="020B0604020202020204" pitchFamily="34" charset="0"/>
              </a:rPr>
              <a:t>B</a:t>
            </a:r>
            <a:endParaRPr lang="en-US" sz="1200" b="1" dirty="0">
              <a:latin typeface="Arial" panose="020B0604020202020204" pitchFamily="34" charset="0"/>
              <a:cs typeface="Arial" panose="020B0604020202020204" pitchFamily="34" charset="0"/>
            </a:endParaRPr>
          </a:p>
        </p:txBody>
      </p:sp>
      <p:grpSp>
        <p:nvGrpSpPr>
          <p:cNvPr id="20" name="Group 19"/>
          <p:cNvGrpSpPr/>
          <p:nvPr/>
        </p:nvGrpSpPr>
        <p:grpSpPr>
          <a:xfrm>
            <a:off x="3036307" y="2832100"/>
            <a:ext cx="3491493" cy="2043971"/>
            <a:chOff x="3036307" y="2723202"/>
            <a:chExt cx="3491493" cy="2043971"/>
          </a:xfrm>
        </p:grpSpPr>
        <p:sp>
          <p:nvSpPr>
            <p:cNvPr id="70" name="TextBox 69"/>
            <p:cNvSpPr txBox="1"/>
            <p:nvPr/>
          </p:nvSpPr>
          <p:spPr>
            <a:xfrm rot="16200000">
              <a:off x="2545307" y="3571793"/>
              <a:ext cx="1228221" cy="246221"/>
            </a:xfrm>
            <a:prstGeom prst="rect">
              <a:avLst/>
            </a:prstGeom>
            <a:noFill/>
          </p:spPr>
          <p:txBody>
            <a:bodyPr wrap="none" rtlCol="0">
              <a:spAutoFit/>
            </a:bodyPr>
            <a:lstStyle/>
            <a:p>
              <a:r>
                <a:rPr lang="hu-HU" sz="1000" dirty="0" smtClean="0">
                  <a:latin typeface="Arial" panose="020B0604020202020204" pitchFamily="34" charset="0"/>
                  <a:cs typeface="Arial" panose="020B0604020202020204" pitchFamily="34" charset="0"/>
                </a:rPr>
                <a:t>CFU / lung (log10)</a:t>
              </a:r>
              <a:endParaRPr lang="en-GB" sz="1000" dirty="0">
                <a:latin typeface="Arial" panose="020B0604020202020204" pitchFamily="34" charset="0"/>
                <a:cs typeface="Arial" panose="020B0604020202020204" pitchFamily="34" charset="0"/>
              </a:endParaRPr>
            </a:p>
          </p:txBody>
        </p:sp>
        <p:graphicFrame>
          <p:nvGraphicFramePr>
            <p:cNvPr id="71" name="Object 70"/>
            <p:cNvGraphicFramePr>
              <a:graphicFrameLocks noChangeAspect="1"/>
            </p:cNvGraphicFramePr>
            <p:nvPr>
              <p:extLst>
                <p:ext uri="{D42A27DB-BD31-4B8C-83A1-F6EECF244321}">
                  <p14:modId xmlns:p14="http://schemas.microsoft.com/office/powerpoint/2010/main" val="1622679165"/>
                </p:ext>
              </p:extLst>
            </p:nvPr>
          </p:nvGraphicFramePr>
          <p:xfrm>
            <a:off x="3195638" y="2723202"/>
            <a:ext cx="3332162" cy="2003425"/>
          </p:xfrm>
          <a:graphic>
            <a:graphicData uri="http://schemas.openxmlformats.org/presentationml/2006/ole">
              <mc:AlternateContent xmlns:mc="http://schemas.openxmlformats.org/markup-compatibility/2006">
                <mc:Choice xmlns:v="urn:schemas-microsoft-com:vml" Requires="v">
                  <p:oleObj spid="_x0000_s1054" name="Prism Project" r:id="rId11" imgW="3937680" imgH="2375640" progId="Prism5.Document">
                    <p:embed/>
                  </p:oleObj>
                </mc:Choice>
                <mc:Fallback>
                  <p:oleObj name="Prism Project" r:id="rId11" imgW="3937680" imgH="2375640" progId="Prism5.Document">
                    <p:embed/>
                    <p:pic>
                      <p:nvPicPr>
                        <p:cNvPr id="0" name=""/>
                        <p:cNvPicPr>
                          <a:picLocks noChangeAspect="1" noChangeArrowheads="1"/>
                        </p:cNvPicPr>
                        <p:nvPr/>
                      </p:nvPicPr>
                      <p:blipFill>
                        <a:blip r:embed="rId12"/>
                        <a:srcRect/>
                        <a:stretch>
                          <a:fillRect/>
                        </a:stretch>
                      </p:blipFill>
                      <p:spPr bwMode="auto">
                        <a:xfrm>
                          <a:off x="3195638" y="2723202"/>
                          <a:ext cx="3332162"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09" name="Group 108"/>
            <p:cNvGrpSpPr/>
            <p:nvPr/>
          </p:nvGrpSpPr>
          <p:grpSpPr>
            <a:xfrm>
              <a:off x="3570560" y="4520952"/>
              <a:ext cx="2700518" cy="246221"/>
              <a:chOff x="3573016" y="2445584"/>
              <a:chExt cx="2700518" cy="246221"/>
            </a:xfrm>
          </p:grpSpPr>
          <p:sp>
            <p:nvSpPr>
              <p:cNvPr id="110" name="TextBox 109"/>
              <p:cNvSpPr txBox="1"/>
              <p:nvPr/>
            </p:nvSpPr>
            <p:spPr>
              <a:xfrm>
                <a:off x="3573016" y="2445584"/>
                <a:ext cx="396262" cy="246221"/>
              </a:xfrm>
              <a:prstGeom prst="rect">
                <a:avLst/>
              </a:prstGeom>
              <a:noFill/>
            </p:spPr>
            <p:txBody>
              <a:bodyPr wrap="none" rtlCol="0">
                <a:spAutoFit/>
              </a:bodyPr>
              <a:lstStyle/>
              <a:p>
                <a:r>
                  <a:rPr lang="hu-HU" sz="1000" dirty="0" smtClean="0">
                    <a:latin typeface="Arial" panose="020B0604020202020204" pitchFamily="34" charset="0"/>
                    <a:cs typeface="Arial" panose="020B0604020202020204" pitchFamily="34" charset="0"/>
                  </a:rPr>
                  <a:t>12h</a:t>
                </a:r>
                <a:endParaRPr lang="en-GB" sz="1000" dirty="0">
                  <a:latin typeface="Arial" panose="020B0604020202020204" pitchFamily="34" charset="0"/>
                  <a:cs typeface="Arial" panose="020B0604020202020204" pitchFamily="34" charset="0"/>
                </a:endParaRPr>
              </a:p>
            </p:txBody>
          </p:sp>
          <p:sp>
            <p:nvSpPr>
              <p:cNvPr id="111" name="TextBox 110"/>
              <p:cNvSpPr txBox="1"/>
              <p:nvPr/>
            </p:nvSpPr>
            <p:spPr>
              <a:xfrm>
                <a:off x="4365104" y="2445584"/>
                <a:ext cx="396262" cy="246221"/>
              </a:xfrm>
              <a:prstGeom prst="rect">
                <a:avLst/>
              </a:prstGeom>
              <a:noFill/>
            </p:spPr>
            <p:txBody>
              <a:bodyPr wrap="none" rtlCol="0">
                <a:spAutoFit/>
              </a:bodyPr>
              <a:lstStyle/>
              <a:p>
                <a:r>
                  <a:rPr lang="hu-HU" sz="1000" dirty="0" smtClean="0">
                    <a:latin typeface="Arial" panose="020B0604020202020204" pitchFamily="34" charset="0"/>
                    <a:cs typeface="Arial" panose="020B0604020202020204" pitchFamily="34" charset="0"/>
                  </a:rPr>
                  <a:t>24h</a:t>
                </a:r>
                <a:endParaRPr lang="en-GB" sz="1000" dirty="0">
                  <a:latin typeface="Arial" panose="020B0604020202020204" pitchFamily="34" charset="0"/>
                  <a:cs typeface="Arial" panose="020B0604020202020204" pitchFamily="34" charset="0"/>
                </a:endParaRPr>
              </a:p>
            </p:txBody>
          </p:sp>
          <p:sp>
            <p:nvSpPr>
              <p:cNvPr id="112" name="TextBox 111"/>
              <p:cNvSpPr txBox="1"/>
              <p:nvPr/>
            </p:nvSpPr>
            <p:spPr>
              <a:xfrm>
                <a:off x="5120970" y="2445584"/>
                <a:ext cx="396262" cy="246221"/>
              </a:xfrm>
              <a:prstGeom prst="rect">
                <a:avLst/>
              </a:prstGeom>
              <a:noFill/>
            </p:spPr>
            <p:txBody>
              <a:bodyPr wrap="none" rtlCol="0">
                <a:spAutoFit/>
              </a:bodyPr>
              <a:lstStyle/>
              <a:p>
                <a:r>
                  <a:rPr lang="hu-HU" sz="1000" dirty="0" smtClean="0">
                    <a:latin typeface="Arial" panose="020B0604020202020204" pitchFamily="34" charset="0"/>
                    <a:cs typeface="Arial" panose="020B0604020202020204" pitchFamily="34" charset="0"/>
                  </a:rPr>
                  <a:t>48h</a:t>
                </a:r>
                <a:endParaRPr lang="en-GB" sz="1000" dirty="0">
                  <a:latin typeface="Arial" panose="020B0604020202020204" pitchFamily="34" charset="0"/>
                  <a:cs typeface="Arial" panose="020B0604020202020204" pitchFamily="34" charset="0"/>
                </a:endParaRPr>
              </a:p>
            </p:txBody>
          </p:sp>
          <p:sp>
            <p:nvSpPr>
              <p:cNvPr id="113" name="TextBox 112"/>
              <p:cNvSpPr txBox="1"/>
              <p:nvPr/>
            </p:nvSpPr>
            <p:spPr>
              <a:xfrm>
                <a:off x="5877272" y="2445584"/>
                <a:ext cx="396262" cy="246221"/>
              </a:xfrm>
              <a:prstGeom prst="rect">
                <a:avLst/>
              </a:prstGeom>
              <a:noFill/>
            </p:spPr>
            <p:txBody>
              <a:bodyPr wrap="none" rtlCol="0">
                <a:spAutoFit/>
              </a:bodyPr>
              <a:lstStyle/>
              <a:p>
                <a:r>
                  <a:rPr lang="hu-HU" sz="1000" dirty="0" smtClean="0">
                    <a:latin typeface="Arial" panose="020B0604020202020204" pitchFamily="34" charset="0"/>
                    <a:cs typeface="Arial" panose="020B0604020202020204" pitchFamily="34" charset="0"/>
                  </a:rPr>
                  <a:t>72h</a:t>
                </a:r>
                <a:endParaRPr lang="en-GB" sz="1000" dirty="0">
                  <a:latin typeface="Arial" panose="020B0604020202020204" pitchFamily="34" charset="0"/>
                  <a:cs typeface="Arial" panose="020B0604020202020204" pitchFamily="34" charset="0"/>
                </a:endParaRPr>
              </a:p>
            </p:txBody>
          </p:sp>
        </p:grpSp>
      </p:grpSp>
      <p:grpSp>
        <p:nvGrpSpPr>
          <p:cNvPr id="19" name="Group 18"/>
          <p:cNvGrpSpPr/>
          <p:nvPr/>
        </p:nvGrpSpPr>
        <p:grpSpPr>
          <a:xfrm>
            <a:off x="3036308" y="5070475"/>
            <a:ext cx="3478792" cy="2054379"/>
            <a:chOff x="3036308" y="5202877"/>
            <a:chExt cx="3478792" cy="2054379"/>
          </a:xfrm>
        </p:grpSpPr>
        <p:sp>
          <p:nvSpPr>
            <p:cNvPr id="72" name="TextBox 71"/>
            <p:cNvSpPr txBox="1"/>
            <p:nvPr/>
          </p:nvSpPr>
          <p:spPr>
            <a:xfrm rot="16200000">
              <a:off x="2403442" y="6038968"/>
              <a:ext cx="1511953" cy="246221"/>
            </a:xfrm>
            <a:prstGeom prst="rect">
              <a:avLst/>
            </a:prstGeom>
            <a:noFill/>
          </p:spPr>
          <p:txBody>
            <a:bodyPr wrap="none" rtlCol="0">
              <a:spAutoFit/>
            </a:bodyPr>
            <a:lstStyle/>
            <a:p>
              <a:pPr algn="ctr"/>
              <a:r>
                <a:rPr lang="hu-HU" sz="1000" dirty="0" smtClean="0">
                  <a:latin typeface="Arial" panose="020B0604020202020204" pitchFamily="34" charset="0"/>
                  <a:cs typeface="Arial" panose="020B0604020202020204" pitchFamily="34" charset="0"/>
                </a:rPr>
                <a:t>CFU / mL blood (log10)</a:t>
              </a:r>
              <a:endParaRPr lang="en-GB" sz="1000" dirty="0">
                <a:latin typeface="Arial" panose="020B0604020202020204" pitchFamily="34" charset="0"/>
                <a:cs typeface="Arial" panose="020B0604020202020204" pitchFamily="34" charset="0"/>
              </a:endParaRPr>
            </a:p>
          </p:txBody>
        </p:sp>
        <p:graphicFrame>
          <p:nvGraphicFramePr>
            <p:cNvPr id="73" name="Object 72"/>
            <p:cNvGraphicFramePr>
              <a:graphicFrameLocks noChangeAspect="1"/>
            </p:cNvGraphicFramePr>
            <p:nvPr>
              <p:extLst>
                <p:ext uri="{D42A27DB-BD31-4B8C-83A1-F6EECF244321}">
                  <p14:modId xmlns:p14="http://schemas.microsoft.com/office/powerpoint/2010/main" val="2970788705"/>
                </p:ext>
              </p:extLst>
            </p:nvPr>
          </p:nvGraphicFramePr>
          <p:xfrm>
            <a:off x="3152775" y="5202877"/>
            <a:ext cx="3362325" cy="1966913"/>
          </p:xfrm>
          <a:graphic>
            <a:graphicData uri="http://schemas.openxmlformats.org/presentationml/2006/ole">
              <mc:AlternateContent xmlns:mc="http://schemas.openxmlformats.org/markup-compatibility/2006">
                <mc:Choice xmlns:v="urn:schemas-microsoft-com:vml" Requires="v">
                  <p:oleObj spid="_x0000_s1055" name="Prism Project" r:id="rId13" imgW="3996000" imgH="2340000" progId="Prism5.Document">
                    <p:embed/>
                  </p:oleObj>
                </mc:Choice>
                <mc:Fallback>
                  <p:oleObj name="Prism Project" r:id="rId13" imgW="3996000" imgH="2340000" progId="Prism5.Document">
                    <p:embed/>
                    <p:pic>
                      <p:nvPicPr>
                        <p:cNvPr id="0" name=""/>
                        <p:cNvPicPr>
                          <a:picLocks noChangeAspect="1" noChangeArrowheads="1"/>
                        </p:cNvPicPr>
                        <p:nvPr/>
                      </p:nvPicPr>
                      <p:blipFill>
                        <a:blip r:embed="rId14"/>
                        <a:srcRect/>
                        <a:stretch>
                          <a:fillRect/>
                        </a:stretch>
                      </p:blipFill>
                      <p:spPr bwMode="auto">
                        <a:xfrm>
                          <a:off x="3152775" y="5202877"/>
                          <a:ext cx="3362325" cy="196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14" name="Group 113"/>
            <p:cNvGrpSpPr/>
            <p:nvPr/>
          </p:nvGrpSpPr>
          <p:grpSpPr>
            <a:xfrm>
              <a:off x="3570560" y="7011035"/>
              <a:ext cx="2700518" cy="246221"/>
              <a:chOff x="3573016" y="2445584"/>
              <a:chExt cx="2700518" cy="246221"/>
            </a:xfrm>
          </p:grpSpPr>
          <p:sp>
            <p:nvSpPr>
              <p:cNvPr id="115" name="TextBox 114"/>
              <p:cNvSpPr txBox="1"/>
              <p:nvPr/>
            </p:nvSpPr>
            <p:spPr>
              <a:xfrm>
                <a:off x="3573016" y="2445584"/>
                <a:ext cx="396262" cy="246221"/>
              </a:xfrm>
              <a:prstGeom prst="rect">
                <a:avLst/>
              </a:prstGeom>
              <a:noFill/>
            </p:spPr>
            <p:txBody>
              <a:bodyPr wrap="none" rtlCol="0">
                <a:spAutoFit/>
              </a:bodyPr>
              <a:lstStyle/>
              <a:p>
                <a:r>
                  <a:rPr lang="hu-HU" sz="1000" dirty="0" smtClean="0">
                    <a:latin typeface="Arial" panose="020B0604020202020204" pitchFamily="34" charset="0"/>
                    <a:cs typeface="Arial" panose="020B0604020202020204" pitchFamily="34" charset="0"/>
                  </a:rPr>
                  <a:t>12h</a:t>
                </a:r>
                <a:endParaRPr lang="en-GB" sz="1000" dirty="0">
                  <a:latin typeface="Arial" panose="020B0604020202020204" pitchFamily="34" charset="0"/>
                  <a:cs typeface="Arial" panose="020B0604020202020204" pitchFamily="34" charset="0"/>
                </a:endParaRPr>
              </a:p>
            </p:txBody>
          </p:sp>
          <p:sp>
            <p:nvSpPr>
              <p:cNvPr id="116" name="TextBox 115"/>
              <p:cNvSpPr txBox="1"/>
              <p:nvPr/>
            </p:nvSpPr>
            <p:spPr>
              <a:xfrm>
                <a:off x="4365104" y="2445584"/>
                <a:ext cx="396262" cy="246221"/>
              </a:xfrm>
              <a:prstGeom prst="rect">
                <a:avLst/>
              </a:prstGeom>
              <a:noFill/>
            </p:spPr>
            <p:txBody>
              <a:bodyPr wrap="none" rtlCol="0">
                <a:spAutoFit/>
              </a:bodyPr>
              <a:lstStyle/>
              <a:p>
                <a:r>
                  <a:rPr lang="hu-HU" sz="1000" dirty="0" smtClean="0">
                    <a:latin typeface="Arial" panose="020B0604020202020204" pitchFamily="34" charset="0"/>
                    <a:cs typeface="Arial" panose="020B0604020202020204" pitchFamily="34" charset="0"/>
                  </a:rPr>
                  <a:t>24h</a:t>
                </a:r>
                <a:endParaRPr lang="en-GB" sz="1000" dirty="0">
                  <a:latin typeface="Arial" panose="020B0604020202020204" pitchFamily="34" charset="0"/>
                  <a:cs typeface="Arial" panose="020B0604020202020204" pitchFamily="34" charset="0"/>
                </a:endParaRPr>
              </a:p>
            </p:txBody>
          </p:sp>
          <p:sp>
            <p:nvSpPr>
              <p:cNvPr id="117" name="TextBox 116"/>
              <p:cNvSpPr txBox="1"/>
              <p:nvPr/>
            </p:nvSpPr>
            <p:spPr>
              <a:xfrm>
                <a:off x="5120970" y="2445584"/>
                <a:ext cx="396262" cy="246221"/>
              </a:xfrm>
              <a:prstGeom prst="rect">
                <a:avLst/>
              </a:prstGeom>
              <a:noFill/>
            </p:spPr>
            <p:txBody>
              <a:bodyPr wrap="none" rtlCol="0">
                <a:spAutoFit/>
              </a:bodyPr>
              <a:lstStyle/>
              <a:p>
                <a:r>
                  <a:rPr lang="hu-HU" sz="1000" dirty="0" smtClean="0">
                    <a:latin typeface="Arial" panose="020B0604020202020204" pitchFamily="34" charset="0"/>
                    <a:cs typeface="Arial" panose="020B0604020202020204" pitchFamily="34" charset="0"/>
                  </a:rPr>
                  <a:t>48h</a:t>
                </a:r>
                <a:endParaRPr lang="en-GB" sz="1000" dirty="0">
                  <a:latin typeface="Arial" panose="020B0604020202020204" pitchFamily="34" charset="0"/>
                  <a:cs typeface="Arial" panose="020B0604020202020204" pitchFamily="34" charset="0"/>
                </a:endParaRPr>
              </a:p>
            </p:txBody>
          </p:sp>
          <p:sp>
            <p:nvSpPr>
              <p:cNvPr id="118" name="TextBox 117"/>
              <p:cNvSpPr txBox="1"/>
              <p:nvPr/>
            </p:nvSpPr>
            <p:spPr>
              <a:xfrm>
                <a:off x="5877272" y="2445584"/>
                <a:ext cx="396262" cy="246221"/>
              </a:xfrm>
              <a:prstGeom prst="rect">
                <a:avLst/>
              </a:prstGeom>
              <a:noFill/>
            </p:spPr>
            <p:txBody>
              <a:bodyPr wrap="none" rtlCol="0">
                <a:spAutoFit/>
              </a:bodyPr>
              <a:lstStyle/>
              <a:p>
                <a:r>
                  <a:rPr lang="hu-HU" sz="1000" dirty="0" smtClean="0">
                    <a:latin typeface="Arial" panose="020B0604020202020204" pitchFamily="34" charset="0"/>
                    <a:cs typeface="Arial" panose="020B0604020202020204" pitchFamily="34" charset="0"/>
                  </a:rPr>
                  <a:t>72h</a:t>
                </a:r>
                <a:endParaRPr lang="en-GB" sz="1000" dirty="0">
                  <a:latin typeface="Arial" panose="020B0604020202020204" pitchFamily="34" charset="0"/>
                  <a:cs typeface="Arial" panose="020B0604020202020204" pitchFamily="34" charset="0"/>
                </a:endParaRPr>
              </a:p>
            </p:txBody>
          </p:sp>
        </p:grpSp>
      </p:grpSp>
      <p:sp>
        <p:nvSpPr>
          <p:cNvPr id="2" name="Rectangle 1"/>
          <p:cNvSpPr/>
          <p:nvPr/>
        </p:nvSpPr>
        <p:spPr>
          <a:xfrm>
            <a:off x="504000" y="7329264"/>
            <a:ext cx="5850000" cy="1569660"/>
          </a:xfrm>
          <a:prstGeom prst="rect">
            <a:avLst/>
          </a:prstGeom>
        </p:spPr>
        <p:txBody>
          <a:bodyPr wrap="square">
            <a:spAutoFit/>
          </a:bodyPr>
          <a:lstStyle/>
          <a:p>
            <a:pPr algn="just"/>
            <a:r>
              <a:rPr lang="hu-HU" sz="1200" b="1" dirty="0" smtClean="0">
                <a:latin typeface="Times New Roman" panose="02020603050405020304" pitchFamily="18" charset="0"/>
                <a:cs typeface="Times New Roman" panose="02020603050405020304" pitchFamily="18" charset="0"/>
              </a:rPr>
              <a:t>Supplementary </a:t>
            </a:r>
            <a:r>
              <a:rPr lang="en-GB" sz="1200" b="1" dirty="0" smtClean="0">
                <a:latin typeface="Times New Roman" panose="02020603050405020304" pitchFamily="18" charset="0"/>
                <a:cs typeface="Times New Roman" panose="02020603050405020304" pitchFamily="18" charset="0"/>
              </a:rPr>
              <a:t>Figure </a:t>
            </a:r>
            <a:r>
              <a:rPr lang="en-GB" sz="1200" b="1" dirty="0">
                <a:latin typeface="Times New Roman" panose="02020603050405020304" pitchFamily="18" charset="0"/>
                <a:cs typeface="Times New Roman" panose="02020603050405020304" pitchFamily="18" charset="0"/>
              </a:rPr>
              <a:t>I</a:t>
            </a:r>
            <a:r>
              <a:rPr lang="en-GB" sz="1200" b="1" dirty="0" smtClean="0">
                <a:latin typeface="Times New Roman" panose="02020603050405020304" pitchFamily="18" charset="0"/>
                <a:cs typeface="Times New Roman" panose="02020603050405020304" pitchFamily="18" charset="0"/>
              </a:rPr>
              <a:t> </a:t>
            </a:r>
            <a:r>
              <a:rPr lang="en-GB" sz="1200" dirty="0">
                <a:latin typeface="Times New Roman" panose="02020603050405020304" pitchFamily="18" charset="0"/>
                <a:cs typeface="Times New Roman" panose="02020603050405020304" pitchFamily="18" charset="0"/>
              </a:rPr>
              <a:t>Establishment of intra-tracheal infection with </a:t>
            </a:r>
            <a:r>
              <a:rPr lang="en-GB" sz="1200" i="1" dirty="0">
                <a:latin typeface="Times New Roman" panose="02020603050405020304" pitchFamily="18" charset="0"/>
                <a:cs typeface="Times New Roman" panose="02020603050405020304" pitchFamily="18" charset="0"/>
              </a:rPr>
              <a:t>S. </a:t>
            </a:r>
            <a:r>
              <a:rPr lang="en-GB" sz="1200" i="1" dirty="0" err="1">
                <a:latin typeface="Times New Roman" panose="02020603050405020304" pitchFamily="18" charset="0"/>
                <a:cs typeface="Times New Roman" panose="02020603050405020304" pitchFamily="18" charset="0"/>
              </a:rPr>
              <a:t>pneumoniae</a:t>
            </a:r>
            <a:r>
              <a:rPr lang="en-GB" sz="1200" dirty="0">
                <a:latin typeface="Times New Roman" panose="02020603050405020304" pitchFamily="18" charset="0"/>
                <a:cs typeface="Times New Roman" panose="02020603050405020304" pitchFamily="18" charset="0"/>
              </a:rPr>
              <a:t> in naive mice.</a:t>
            </a:r>
            <a:r>
              <a:rPr lang="en-GB" sz="1200" b="1" dirty="0">
                <a:latin typeface="Times New Roman" panose="02020603050405020304" pitchFamily="18" charset="0"/>
                <a:cs typeface="Times New Roman" panose="02020603050405020304" pitchFamily="18" charset="0"/>
              </a:rPr>
              <a:t> </a:t>
            </a:r>
            <a:r>
              <a:rPr lang="en-GB" sz="1200" dirty="0">
                <a:latin typeface="Times New Roman" panose="02020603050405020304" pitchFamily="18" charset="0"/>
                <a:cs typeface="Times New Roman" panose="02020603050405020304" pitchFamily="18" charset="0"/>
              </a:rPr>
              <a:t>(</a:t>
            </a:r>
            <a:r>
              <a:rPr lang="en-GB" sz="1200" b="1" dirty="0">
                <a:latin typeface="Times New Roman" panose="02020603050405020304" pitchFamily="18" charset="0"/>
                <a:cs typeface="Times New Roman" panose="02020603050405020304" pitchFamily="18" charset="0"/>
              </a:rPr>
              <a:t>A</a:t>
            </a:r>
            <a:r>
              <a:rPr lang="en-GB" sz="1200" dirty="0">
                <a:latin typeface="Times New Roman" panose="02020603050405020304" pitchFamily="18" charset="0"/>
                <a:cs typeface="Times New Roman" panose="02020603050405020304" pitchFamily="18" charset="0"/>
              </a:rPr>
              <a:t>)</a:t>
            </a:r>
            <a:r>
              <a:rPr lang="en-GB" sz="1200" b="1" dirty="0">
                <a:latin typeface="Times New Roman" panose="02020603050405020304" pitchFamily="18" charset="0"/>
                <a:cs typeface="Times New Roman" panose="02020603050405020304" pitchFamily="18" charset="0"/>
              </a:rPr>
              <a:t> </a:t>
            </a:r>
            <a:r>
              <a:rPr lang="en-GB" sz="1200" dirty="0">
                <a:latin typeface="Times New Roman" panose="02020603050405020304" pitchFamily="18" charset="0"/>
                <a:cs typeface="Times New Roman" panose="02020603050405020304" pitchFamily="18" charset="0"/>
              </a:rPr>
              <a:t>Number of CFU</a:t>
            </a:r>
            <a:r>
              <a:rPr lang="en-GB" sz="1200" b="1" dirty="0">
                <a:latin typeface="Times New Roman" panose="02020603050405020304" pitchFamily="18" charset="0"/>
                <a:cs typeface="Times New Roman" panose="02020603050405020304" pitchFamily="18" charset="0"/>
              </a:rPr>
              <a:t> </a:t>
            </a:r>
            <a:r>
              <a:rPr lang="en-GB" sz="1200" dirty="0">
                <a:latin typeface="Times New Roman" panose="02020603050405020304" pitchFamily="18" charset="0"/>
                <a:cs typeface="Times New Roman" panose="02020603050405020304" pitchFamily="18" charset="0"/>
              </a:rPr>
              <a:t>in BAL (upper panel), lung (middle panel) and blood (lower panel) 24h after infection with </a:t>
            </a:r>
            <a:r>
              <a:rPr lang="en-GB" sz="1200" i="1" dirty="0">
                <a:latin typeface="Times New Roman" panose="02020603050405020304" pitchFamily="18" charset="0"/>
                <a:cs typeface="Times New Roman" panose="02020603050405020304" pitchFamily="18" charset="0"/>
              </a:rPr>
              <a:t>S. pneumoniae</a:t>
            </a:r>
            <a:r>
              <a:rPr lang="en-GB" sz="1200" dirty="0">
                <a:latin typeface="Times New Roman" panose="02020603050405020304" pitchFamily="18" charset="0"/>
                <a:cs typeface="Times New Roman" panose="02020603050405020304" pitchFamily="18" charset="0"/>
              </a:rPr>
              <a:t> using 10-fold serial dilutions of the liquid bacterial culture in </a:t>
            </a:r>
            <a:r>
              <a:rPr lang="en-GB" sz="1200" dirty="0" err="1">
                <a:latin typeface="Times New Roman" panose="02020603050405020304" pitchFamily="18" charset="0"/>
                <a:cs typeface="Times New Roman" panose="02020603050405020304" pitchFamily="18" charset="0"/>
              </a:rPr>
              <a:t>midlogarithmic</a:t>
            </a:r>
            <a:r>
              <a:rPr lang="en-GB" sz="1200" dirty="0">
                <a:latin typeface="Times New Roman" panose="02020603050405020304" pitchFamily="18" charset="0"/>
                <a:cs typeface="Times New Roman" panose="02020603050405020304" pitchFamily="18" charset="0"/>
              </a:rPr>
              <a:t> growth phase (OD=0.3; ~2.5x10</a:t>
            </a:r>
            <a:r>
              <a:rPr lang="en-GB" sz="1200" baseline="30000" dirty="0">
                <a:latin typeface="Times New Roman" panose="02020603050405020304" pitchFamily="18" charset="0"/>
                <a:cs typeface="Times New Roman" panose="02020603050405020304" pitchFamily="18" charset="0"/>
              </a:rPr>
              <a:t>6</a:t>
            </a:r>
            <a:r>
              <a:rPr lang="en-GB" sz="1200" dirty="0">
                <a:latin typeface="Times New Roman" panose="02020603050405020304" pitchFamily="18" charset="0"/>
                <a:cs typeface="Times New Roman" panose="02020603050405020304" pitchFamily="18" charset="0"/>
              </a:rPr>
              <a:t> bacteria in 20 </a:t>
            </a:r>
            <a:r>
              <a:rPr lang="en-GB" sz="1200" dirty="0" smtClean="0">
                <a:latin typeface="Times New Roman" panose="02020603050405020304" pitchFamily="18" charset="0"/>
                <a:cs typeface="Times New Roman" panose="02020603050405020304" pitchFamily="18" charset="0"/>
              </a:rPr>
              <a:t>μ</a:t>
            </a:r>
            <a:r>
              <a:rPr lang="hu-HU" sz="1200" dirty="0" smtClean="0">
                <a:latin typeface="Times New Roman" panose="02020603050405020304" pitchFamily="18" charset="0"/>
                <a:cs typeface="Times New Roman" panose="02020603050405020304" pitchFamily="18" charset="0"/>
              </a:rPr>
              <a:t>L</a:t>
            </a:r>
            <a:r>
              <a:rPr lang="en-GB" sz="1200" dirty="0" smtClean="0">
                <a:latin typeface="Times New Roman" panose="02020603050405020304" pitchFamily="18" charset="0"/>
                <a:cs typeface="Times New Roman" panose="02020603050405020304" pitchFamily="18" charset="0"/>
              </a:rPr>
              <a:t>). </a:t>
            </a:r>
            <a:r>
              <a:rPr lang="en-GB" sz="1200" dirty="0">
                <a:latin typeface="Times New Roman" panose="02020603050405020304" pitchFamily="18" charset="0"/>
                <a:cs typeface="Times New Roman" panose="02020603050405020304" pitchFamily="18" charset="0"/>
              </a:rPr>
              <a:t>(</a:t>
            </a:r>
            <a:r>
              <a:rPr lang="en-GB" sz="1200" b="1" dirty="0">
                <a:latin typeface="Times New Roman" panose="02020603050405020304" pitchFamily="18" charset="0"/>
                <a:cs typeface="Times New Roman" panose="02020603050405020304" pitchFamily="18" charset="0"/>
              </a:rPr>
              <a:t>B</a:t>
            </a:r>
            <a:r>
              <a:rPr lang="en-GB" sz="1200" dirty="0">
                <a:latin typeface="Times New Roman" panose="02020603050405020304" pitchFamily="18" charset="0"/>
                <a:cs typeface="Times New Roman" panose="02020603050405020304" pitchFamily="18" charset="0"/>
              </a:rPr>
              <a:t>) Number of CFU</a:t>
            </a:r>
            <a:r>
              <a:rPr lang="en-GB" sz="1200" b="1" dirty="0">
                <a:latin typeface="Times New Roman" panose="02020603050405020304" pitchFamily="18" charset="0"/>
                <a:cs typeface="Times New Roman" panose="02020603050405020304" pitchFamily="18" charset="0"/>
              </a:rPr>
              <a:t> </a:t>
            </a:r>
            <a:r>
              <a:rPr lang="en-GB" sz="1200" dirty="0">
                <a:latin typeface="Times New Roman" panose="02020603050405020304" pitchFamily="18" charset="0"/>
                <a:cs typeface="Times New Roman" panose="02020603050405020304" pitchFamily="18" charset="0"/>
              </a:rPr>
              <a:t>in BAL (upper panel), lung (middle panel) and blood (lower panel) at the indicated time point after </a:t>
            </a:r>
            <a:r>
              <a:rPr lang="hu-HU" sz="1200" dirty="0" smtClean="0">
                <a:latin typeface="Times New Roman" panose="02020603050405020304" pitchFamily="18" charset="0"/>
                <a:cs typeface="Times New Roman" panose="02020603050405020304" pitchFamily="18" charset="0"/>
              </a:rPr>
              <a:t>inoculation </a:t>
            </a:r>
            <a:r>
              <a:rPr lang="en-GB" sz="1200" dirty="0" smtClean="0">
                <a:latin typeface="Times New Roman" panose="02020603050405020304" pitchFamily="18" charset="0"/>
                <a:cs typeface="Times New Roman" panose="02020603050405020304" pitchFamily="18" charset="0"/>
              </a:rPr>
              <a:t>with </a:t>
            </a:r>
            <a:r>
              <a:rPr lang="en-GB" sz="1200" i="1" dirty="0">
                <a:latin typeface="Times New Roman" panose="02020603050405020304" pitchFamily="18" charset="0"/>
                <a:cs typeface="Times New Roman" panose="02020603050405020304" pitchFamily="18" charset="0"/>
              </a:rPr>
              <a:t>S. pneumoniae</a:t>
            </a:r>
            <a:r>
              <a:rPr lang="en-GB" sz="1200" dirty="0">
                <a:latin typeface="Times New Roman" panose="02020603050405020304" pitchFamily="18" charset="0"/>
                <a:cs typeface="Times New Roman" panose="02020603050405020304" pitchFamily="18" charset="0"/>
              </a:rPr>
              <a:t> using 10- and 100-fold dilution of the </a:t>
            </a:r>
            <a:r>
              <a:rPr lang="hu-HU" sz="1200" dirty="0" smtClean="0">
                <a:latin typeface="Times New Roman" panose="02020603050405020304" pitchFamily="18" charset="0"/>
                <a:cs typeface="Times New Roman" panose="02020603050405020304" pitchFamily="18" charset="0"/>
              </a:rPr>
              <a:t>OD=0.3 </a:t>
            </a:r>
            <a:r>
              <a:rPr lang="en-GB" sz="1200" dirty="0" smtClean="0">
                <a:latin typeface="Times New Roman" panose="02020603050405020304" pitchFamily="18" charset="0"/>
                <a:cs typeface="Times New Roman" panose="02020603050405020304" pitchFamily="18" charset="0"/>
              </a:rPr>
              <a:t>liquid </a:t>
            </a:r>
            <a:r>
              <a:rPr lang="en-GB" sz="1200" dirty="0">
                <a:latin typeface="Times New Roman" panose="02020603050405020304" pitchFamily="18" charset="0"/>
                <a:cs typeface="Times New Roman" panose="02020603050405020304" pitchFamily="18" charset="0"/>
              </a:rPr>
              <a:t>bacterial culture (~2.5x10</a:t>
            </a:r>
            <a:r>
              <a:rPr lang="en-GB" sz="1200" baseline="30000" dirty="0">
                <a:latin typeface="Times New Roman" panose="02020603050405020304" pitchFamily="18" charset="0"/>
                <a:cs typeface="Times New Roman" panose="02020603050405020304" pitchFamily="18" charset="0"/>
              </a:rPr>
              <a:t>5</a:t>
            </a:r>
            <a:r>
              <a:rPr lang="en-GB" sz="1200" dirty="0">
                <a:latin typeface="Times New Roman" panose="02020603050405020304" pitchFamily="18" charset="0"/>
                <a:cs typeface="Times New Roman" panose="02020603050405020304" pitchFamily="18" charset="0"/>
              </a:rPr>
              <a:t> and 2.5x10</a:t>
            </a:r>
            <a:r>
              <a:rPr lang="en-GB" sz="1200" baseline="30000" dirty="0">
                <a:latin typeface="Times New Roman" panose="02020603050405020304" pitchFamily="18" charset="0"/>
                <a:cs typeface="Times New Roman" panose="02020603050405020304" pitchFamily="18" charset="0"/>
              </a:rPr>
              <a:t>4</a:t>
            </a:r>
            <a:r>
              <a:rPr lang="en-GB" sz="1200" dirty="0">
                <a:latin typeface="Times New Roman" panose="02020603050405020304" pitchFamily="18" charset="0"/>
                <a:cs typeface="Times New Roman" panose="02020603050405020304" pitchFamily="18" charset="0"/>
              </a:rPr>
              <a:t> bacteria in 20 </a:t>
            </a:r>
            <a:r>
              <a:rPr lang="en-GB" sz="1200" dirty="0" smtClean="0">
                <a:latin typeface="Times New Roman" panose="02020603050405020304" pitchFamily="18" charset="0"/>
                <a:cs typeface="Times New Roman" panose="02020603050405020304" pitchFamily="18" charset="0"/>
              </a:rPr>
              <a:t>μ</a:t>
            </a:r>
            <a:r>
              <a:rPr lang="hu-HU" sz="1200" dirty="0" smtClean="0">
                <a:latin typeface="Times New Roman" panose="02020603050405020304" pitchFamily="18" charset="0"/>
                <a:cs typeface="Times New Roman" panose="02020603050405020304" pitchFamily="18" charset="0"/>
              </a:rPr>
              <a:t>L</a:t>
            </a:r>
            <a:r>
              <a:rPr lang="en-GB" sz="1200" dirty="0" smtClean="0">
                <a:latin typeface="Times New Roman" panose="02020603050405020304" pitchFamily="18" charset="0"/>
                <a:cs typeface="Times New Roman" panose="02020603050405020304" pitchFamily="18" charset="0"/>
              </a:rPr>
              <a:t>). </a:t>
            </a:r>
            <a:r>
              <a:rPr lang="en-GB" sz="1200" dirty="0">
                <a:latin typeface="Times New Roman" panose="02020603050405020304" pitchFamily="18" charset="0"/>
                <a:cs typeface="Times New Roman" panose="02020603050405020304" pitchFamily="18" charset="0"/>
              </a:rPr>
              <a:t>Dot plots display a line at mean calculated from the </a:t>
            </a:r>
            <a:r>
              <a:rPr lang="en-GB" sz="1200" dirty="0" smtClean="0">
                <a:latin typeface="Times New Roman" panose="02020603050405020304" pitchFamily="18" charset="0"/>
                <a:cs typeface="Times New Roman" panose="02020603050405020304" pitchFamily="18" charset="0"/>
              </a:rPr>
              <a:t>log10 </a:t>
            </a:r>
            <a:r>
              <a:rPr lang="en-GB" sz="1200" dirty="0">
                <a:latin typeface="Times New Roman" panose="02020603050405020304" pitchFamily="18" charset="0"/>
                <a:cs typeface="Times New Roman" panose="02020603050405020304" pitchFamily="18" charset="0"/>
              </a:rPr>
              <a:t>values of CFU counts</a:t>
            </a:r>
            <a:r>
              <a:rPr lang="en-GB" sz="1200" dirty="0" smtClean="0">
                <a:latin typeface="Times New Roman" panose="02020603050405020304" pitchFamily="18" charset="0"/>
                <a:cs typeface="Times New Roman" panose="02020603050405020304" pitchFamily="18" charset="0"/>
              </a:rPr>
              <a:t>.</a:t>
            </a:r>
            <a:endParaRPr lang="en-GB" sz="1200" dirty="0">
              <a:latin typeface="Times New Roman" panose="02020603050405020304" pitchFamily="18" charset="0"/>
              <a:cs typeface="Times New Roman" panose="02020603050405020304" pitchFamily="18" charset="0"/>
            </a:endParaRPr>
          </a:p>
        </p:txBody>
      </p:sp>
      <p:grpSp>
        <p:nvGrpSpPr>
          <p:cNvPr id="7" name="Group 6"/>
          <p:cNvGrpSpPr/>
          <p:nvPr/>
        </p:nvGrpSpPr>
        <p:grpSpPr>
          <a:xfrm>
            <a:off x="3627032" y="674331"/>
            <a:ext cx="2148924" cy="246221"/>
            <a:chOff x="3627032" y="632520"/>
            <a:chExt cx="2148924" cy="246221"/>
          </a:xfrm>
        </p:grpSpPr>
        <p:grpSp>
          <p:nvGrpSpPr>
            <p:cNvPr id="14" name="Group 13"/>
            <p:cNvGrpSpPr/>
            <p:nvPr/>
          </p:nvGrpSpPr>
          <p:grpSpPr>
            <a:xfrm>
              <a:off x="3664885" y="632520"/>
              <a:ext cx="2111071" cy="246221"/>
              <a:chOff x="3811357" y="344488"/>
              <a:chExt cx="2111071" cy="246221"/>
            </a:xfrm>
          </p:grpSpPr>
          <p:sp>
            <p:nvSpPr>
              <p:cNvPr id="66" name="TextBox 65"/>
              <p:cNvSpPr txBox="1"/>
              <p:nvPr/>
            </p:nvSpPr>
            <p:spPr>
              <a:xfrm>
                <a:off x="3811357" y="344488"/>
                <a:ext cx="460382" cy="246221"/>
              </a:xfrm>
              <a:prstGeom prst="rect">
                <a:avLst/>
              </a:prstGeom>
              <a:solidFill>
                <a:schemeClr val="bg1"/>
              </a:solidFill>
            </p:spPr>
            <p:txBody>
              <a:bodyPr wrap="none" rtlCol="0">
                <a:spAutoFit/>
              </a:bodyPr>
              <a:lstStyle/>
              <a:p>
                <a:r>
                  <a:rPr lang="hu-HU" sz="1000" dirty="0" smtClean="0">
                    <a:latin typeface="Arial" panose="020B0604020202020204" pitchFamily="34" charset="0"/>
                    <a:cs typeface="Arial" panose="020B0604020202020204" pitchFamily="34" charset="0"/>
                  </a:rPr>
                  <a:t>100x</a:t>
                </a:r>
                <a:endParaRPr lang="en-GB" sz="1000" dirty="0">
                  <a:latin typeface="Arial" panose="020B0604020202020204" pitchFamily="34" charset="0"/>
                  <a:cs typeface="Arial" panose="020B0604020202020204" pitchFamily="34" charset="0"/>
                </a:endParaRPr>
              </a:p>
            </p:txBody>
          </p:sp>
          <p:sp>
            <p:nvSpPr>
              <p:cNvPr id="67" name="TextBox 66"/>
              <p:cNvSpPr txBox="1"/>
              <p:nvPr/>
            </p:nvSpPr>
            <p:spPr>
              <a:xfrm>
                <a:off x="4328722" y="344488"/>
                <a:ext cx="1593706" cy="246221"/>
              </a:xfrm>
              <a:prstGeom prst="rect">
                <a:avLst/>
              </a:prstGeom>
              <a:solidFill>
                <a:schemeClr val="bg1"/>
              </a:solidFill>
            </p:spPr>
            <p:txBody>
              <a:bodyPr wrap="none" rtlCol="0">
                <a:spAutoFit/>
              </a:bodyPr>
              <a:lstStyle/>
              <a:p>
                <a:r>
                  <a:rPr lang="hu-HU" sz="1000" dirty="0" smtClean="0">
                    <a:latin typeface="Arial" panose="020B0604020202020204" pitchFamily="34" charset="0"/>
                    <a:cs typeface="Arial" panose="020B0604020202020204" pitchFamily="34" charset="0"/>
                  </a:rPr>
                  <a:t>10x dilution of OD</a:t>
                </a:r>
                <a:r>
                  <a:rPr lang="hu-HU" sz="1000" baseline="-25000" dirty="0" smtClean="0">
                    <a:latin typeface="Arial" panose="020B0604020202020204" pitchFamily="34" charset="0"/>
                    <a:cs typeface="Arial" panose="020B0604020202020204" pitchFamily="34" charset="0"/>
                  </a:rPr>
                  <a:t>600</a:t>
                </a:r>
                <a:r>
                  <a:rPr lang="hu-HU" sz="1000" dirty="0" smtClean="0">
                    <a:latin typeface="Arial" panose="020B0604020202020204" pitchFamily="34" charset="0"/>
                    <a:cs typeface="Arial" panose="020B0604020202020204" pitchFamily="34" charset="0"/>
                  </a:rPr>
                  <a:t>=0.3</a:t>
                </a:r>
                <a:endParaRPr lang="en-GB" sz="1000" dirty="0">
                  <a:latin typeface="Arial" panose="020B0604020202020204" pitchFamily="34" charset="0"/>
                  <a:cs typeface="Arial" panose="020B0604020202020204" pitchFamily="34" charset="0"/>
                </a:endParaRPr>
              </a:p>
            </p:txBody>
          </p:sp>
        </p:grpSp>
        <p:sp>
          <p:nvSpPr>
            <p:cNvPr id="4" name="Rectangle 3"/>
            <p:cNvSpPr/>
            <p:nvPr/>
          </p:nvSpPr>
          <p:spPr>
            <a:xfrm>
              <a:off x="3627032" y="719630"/>
              <a:ext cx="72000" cy="72000"/>
            </a:xfrm>
            <a:prstGeom prst="rect">
              <a:avLst/>
            </a:prstGeom>
            <a:solidFill>
              <a:schemeClr val="tx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p:cNvSpPr/>
            <p:nvPr/>
          </p:nvSpPr>
          <p:spPr>
            <a:xfrm>
              <a:off x="4149080" y="719630"/>
              <a:ext cx="72000" cy="72000"/>
            </a:xfrm>
            <a:prstGeom prst="triangl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 name="Group 88"/>
          <p:cNvGrpSpPr/>
          <p:nvPr/>
        </p:nvGrpSpPr>
        <p:grpSpPr>
          <a:xfrm>
            <a:off x="728122" y="4604574"/>
            <a:ext cx="1831821" cy="492442"/>
            <a:chOff x="868765" y="2372326"/>
            <a:chExt cx="1831821" cy="492442"/>
          </a:xfrm>
        </p:grpSpPr>
        <p:sp>
          <p:nvSpPr>
            <p:cNvPr id="90" name="TextBox 89"/>
            <p:cNvSpPr txBox="1"/>
            <p:nvPr/>
          </p:nvSpPr>
          <p:spPr>
            <a:xfrm>
              <a:off x="1887718" y="2372326"/>
              <a:ext cx="389850" cy="246221"/>
            </a:xfrm>
            <a:prstGeom prst="rect">
              <a:avLst/>
            </a:prstGeom>
            <a:noFill/>
          </p:spPr>
          <p:txBody>
            <a:bodyPr wrap="none" rtlCol="0">
              <a:spAutoFit/>
            </a:bodyPr>
            <a:lstStyle/>
            <a:p>
              <a:r>
                <a:rPr lang="hu-HU" sz="1000" dirty="0" smtClean="0">
                  <a:latin typeface="Arial" panose="020B0604020202020204" pitchFamily="34" charset="0"/>
                  <a:cs typeface="Arial" panose="020B0604020202020204" pitchFamily="34" charset="0"/>
                </a:rPr>
                <a:t>10x</a:t>
              </a:r>
              <a:endParaRPr lang="en-GB" sz="1000" baseline="30000" dirty="0">
                <a:latin typeface="Arial" panose="020B0604020202020204" pitchFamily="34" charset="0"/>
                <a:cs typeface="Arial" panose="020B0604020202020204" pitchFamily="34" charset="0"/>
              </a:endParaRPr>
            </a:p>
          </p:txBody>
        </p:sp>
        <p:sp>
          <p:nvSpPr>
            <p:cNvPr id="91" name="TextBox 90"/>
            <p:cNvSpPr txBox="1"/>
            <p:nvPr/>
          </p:nvSpPr>
          <p:spPr>
            <a:xfrm>
              <a:off x="2381268" y="2372326"/>
              <a:ext cx="319318" cy="246221"/>
            </a:xfrm>
            <a:prstGeom prst="rect">
              <a:avLst/>
            </a:prstGeom>
            <a:noFill/>
          </p:spPr>
          <p:txBody>
            <a:bodyPr wrap="none" rtlCol="0">
              <a:spAutoFit/>
            </a:bodyPr>
            <a:lstStyle/>
            <a:p>
              <a:r>
                <a:rPr lang="hu-HU" sz="1000" dirty="0" smtClean="0">
                  <a:latin typeface="Arial" panose="020B0604020202020204" pitchFamily="34" charset="0"/>
                  <a:cs typeface="Arial" panose="020B0604020202020204" pitchFamily="34" charset="0"/>
                </a:rPr>
                <a:t>1x</a:t>
              </a:r>
              <a:endParaRPr lang="en-GB" sz="1000" baseline="30000" dirty="0">
                <a:latin typeface="Arial" panose="020B0604020202020204" pitchFamily="34" charset="0"/>
                <a:cs typeface="Arial" panose="020B0604020202020204" pitchFamily="34" charset="0"/>
              </a:endParaRPr>
            </a:p>
          </p:txBody>
        </p:sp>
        <p:sp>
          <p:nvSpPr>
            <p:cNvPr id="92" name="TextBox 91"/>
            <p:cNvSpPr txBox="1"/>
            <p:nvPr/>
          </p:nvSpPr>
          <p:spPr>
            <a:xfrm>
              <a:off x="1385060" y="2372326"/>
              <a:ext cx="460382" cy="246221"/>
            </a:xfrm>
            <a:prstGeom prst="rect">
              <a:avLst/>
            </a:prstGeom>
            <a:noFill/>
          </p:spPr>
          <p:txBody>
            <a:bodyPr wrap="none" rtlCol="0">
              <a:spAutoFit/>
            </a:bodyPr>
            <a:lstStyle/>
            <a:p>
              <a:r>
                <a:rPr lang="hu-HU" sz="1000" dirty="0" smtClean="0">
                  <a:latin typeface="Arial" panose="020B0604020202020204" pitchFamily="34" charset="0"/>
                  <a:cs typeface="Arial" panose="020B0604020202020204" pitchFamily="34" charset="0"/>
                </a:rPr>
                <a:t>100x</a:t>
              </a:r>
              <a:endParaRPr lang="en-GB" sz="1000" baseline="30000" dirty="0">
                <a:latin typeface="Arial" panose="020B0604020202020204" pitchFamily="34" charset="0"/>
                <a:cs typeface="Arial" panose="020B0604020202020204" pitchFamily="34" charset="0"/>
              </a:endParaRPr>
            </a:p>
          </p:txBody>
        </p:sp>
        <p:sp>
          <p:nvSpPr>
            <p:cNvPr id="93" name="TextBox 92"/>
            <p:cNvSpPr txBox="1"/>
            <p:nvPr/>
          </p:nvSpPr>
          <p:spPr>
            <a:xfrm>
              <a:off x="868765" y="2372326"/>
              <a:ext cx="530915" cy="246221"/>
            </a:xfrm>
            <a:prstGeom prst="rect">
              <a:avLst/>
            </a:prstGeom>
            <a:noFill/>
          </p:spPr>
          <p:txBody>
            <a:bodyPr wrap="none" rtlCol="0">
              <a:spAutoFit/>
            </a:bodyPr>
            <a:lstStyle/>
            <a:p>
              <a:r>
                <a:rPr lang="hu-HU" sz="1000" dirty="0" smtClean="0">
                  <a:latin typeface="Arial" panose="020B0604020202020204" pitchFamily="34" charset="0"/>
                  <a:cs typeface="Arial" panose="020B0604020202020204" pitchFamily="34" charset="0"/>
                </a:rPr>
                <a:t>1000x</a:t>
              </a:r>
              <a:endParaRPr lang="en-GB" sz="1000" baseline="30000" dirty="0">
                <a:latin typeface="Arial" panose="020B0604020202020204" pitchFamily="34" charset="0"/>
                <a:cs typeface="Arial" panose="020B0604020202020204" pitchFamily="34" charset="0"/>
              </a:endParaRPr>
            </a:p>
          </p:txBody>
        </p:sp>
        <p:cxnSp>
          <p:nvCxnSpPr>
            <p:cNvPr id="94" name="Straight Connector 93"/>
            <p:cNvCxnSpPr/>
            <p:nvPr/>
          </p:nvCxnSpPr>
          <p:spPr>
            <a:xfrm>
              <a:off x="980728" y="2618547"/>
              <a:ext cx="1662348" cy="0"/>
            </a:xfrm>
            <a:prstGeom prst="line">
              <a:avLst/>
            </a:prstGeom>
          </p:spPr>
          <p:style>
            <a:lnRef idx="1">
              <a:schemeClr val="dk1"/>
            </a:lnRef>
            <a:fillRef idx="0">
              <a:schemeClr val="dk1"/>
            </a:fillRef>
            <a:effectRef idx="0">
              <a:schemeClr val="dk1"/>
            </a:effectRef>
            <a:fontRef idx="minor">
              <a:schemeClr val="tx1"/>
            </a:fontRef>
          </p:style>
        </p:cxnSp>
        <p:sp>
          <p:nvSpPr>
            <p:cNvPr id="119" name="TextBox 118"/>
            <p:cNvSpPr txBox="1"/>
            <p:nvPr/>
          </p:nvSpPr>
          <p:spPr>
            <a:xfrm>
              <a:off x="1121371" y="2618547"/>
              <a:ext cx="1375698" cy="246221"/>
            </a:xfrm>
            <a:prstGeom prst="rect">
              <a:avLst/>
            </a:prstGeom>
            <a:noFill/>
          </p:spPr>
          <p:txBody>
            <a:bodyPr wrap="none" rtlCol="0">
              <a:spAutoFit/>
            </a:bodyPr>
            <a:lstStyle/>
            <a:p>
              <a:r>
                <a:rPr lang="hu-HU" sz="1000" dirty="0" smtClean="0">
                  <a:latin typeface="Arial" panose="020B0604020202020204" pitchFamily="34" charset="0"/>
                  <a:cs typeface="Arial" panose="020B0604020202020204" pitchFamily="34" charset="0"/>
                </a:rPr>
                <a:t>Dilution of OD</a:t>
              </a:r>
              <a:r>
                <a:rPr lang="hu-HU" sz="1000" baseline="-25000" dirty="0" smtClean="0">
                  <a:latin typeface="Arial" panose="020B0604020202020204" pitchFamily="34" charset="0"/>
                  <a:cs typeface="Arial" panose="020B0604020202020204" pitchFamily="34" charset="0"/>
                </a:rPr>
                <a:t>600</a:t>
              </a:r>
              <a:r>
                <a:rPr lang="hu-HU" sz="1000" dirty="0" smtClean="0">
                  <a:latin typeface="Arial" panose="020B0604020202020204" pitchFamily="34" charset="0"/>
                  <a:cs typeface="Arial" panose="020B0604020202020204" pitchFamily="34" charset="0"/>
                </a:rPr>
                <a:t>=0.3</a:t>
              </a:r>
              <a:endParaRPr lang="en-GB" sz="1000" dirty="0">
                <a:latin typeface="Arial" panose="020B0604020202020204" pitchFamily="34" charset="0"/>
                <a:cs typeface="Arial" panose="020B0604020202020204" pitchFamily="34" charset="0"/>
              </a:endParaRPr>
            </a:p>
          </p:txBody>
        </p:sp>
      </p:grpSp>
      <p:grpSp>
        <p:nvGrpSpPr>
          <p:cNvPr id="120" name="Group 119"/>
          <p:cNvGrpSpPr/>
          <p:nvPr/>
        </p:nvGrpSpPr>
        <p:grpSpPr>
          <a:xfrm>
            <a:off x="728122" y="6825208"/>
            <a:ext cx="1831821" cy="492442"/>
            <a:chOff x="868765" y="2372326"/>
            <a:chExt cx="1831821" cy="492442"/>
          </a:xfrm>
        </p:grpSpPr>
        <p:sp>
          <p:nvSpPr>
            <p:cNvPr id="121" name="TextBox 120"/>
            <p:cNvSpPr txBox="1"/>
            <p:nvPr/>
          </p:nvSpPr>
          <p:spPr>
            <a:xfrm>
              <a:off x="1887718" y="2372326"/>
              <a:ext cx="389850" cy="246221"/>
            </a:xfrm>
            <a:prstGeom prst="rect">
              <a:avLst/>
            </a:prstGeom>
            <a:noFill/>
          </p:spPr>
          <p:txBody>
            <a:bodyPr wrap="none" rtlCol="0">
              <a:spAutoFit/>
            </a:bodyPr>
            <a:lstStyle/>
            <a:p>
              <a:r>
                <a:rPr lang="hu-HU" sz="1000" dirty="0" smtClean="0">
                  <a:latin typeface="Arial" panose="020B0604020202020204" pitchFamily="34" charset="0"/>
                  <a:cs typeface="Arial" panose="020B0604020202020204" pitchFamily="34" charset="0"/>
                </a:rPr>
                <a:t>10x</a:t>
              </a:r>
              <a:endParaRPr lang="en-GB" sz="1000" baseline="30000" dirty="0">
                <a:latin typeface="Arial" panose="020B0604020202020204" pitchFamily="34" charset="0"/>
                <a:cs typeface="Arial" panose="020B0604020202020204" pitchFamily="34" charset="0"/>
              </a:endParaRPr>
            </a:p>
          </p:txBody>
        </p:sp>
        <p:sp>
          <p:nvSpPr>
            <p:cNvPr id="122" name="TextBox 121"/>
            <p:cNvSpPr txBox="1"/>
            <p:nvPr/>
          </p:nvSpPr>
          <p:spPr>
            <a:xfrm>
              <a:off x="2381268" y="2372326"/>
              <a:ext cx="319318" cy="246221"/>
            </a:xfrm>
            <a:prstGeom prst="rect">
              <a:avLst/>
            </a:prstGeom>
            <a:noFill/>
          </p:spPr>
          <p:txBody>
            <a:bodyPr wrap="none" rtlCol="0">
              <a:spAutoFit/>
            </a:bodyPr>
            <a:lstStyle/>
            <a:p>
              <a:r>
                <a:rPr lang="hu-HU" sz="1000" dirty="0" smtClean="0">
                  <a:latin typeface="Arial" panose="020B0604020202020204" pitchFamily="34" charset="0"/>
                  <a:cs typeface="Arial" panose="020B0604020202020204" pitchFamily="34" charset="0"/>
                </a:rPr>
                <a:t>1x</a:t>
              </a:r>
              <a:endParaRPr lang="en-GB" sz="1000" baseline="30000" dirty="0">
                <a:latin typeface="Arial" panose="020B0604020202020204" pitchFamily="34" charset="0"/>
                <a:cs typeface="Arial" panose="020B0604020202020204" pitchFamily="34" charset="0"/>
              </a:endParaRPr>
            </a:p>
          </p:txBody>
        </p:sp>
        <p:sp>
          <p:nvSpPr>
            <p:cNvPr id="123" name="TextBox 122"/>
            <p:cNvSpPr txBox="1"/>
            <p:nvPr/>
          </p:nvSpPr>
          <p:spPr>
            <a:xfrm>
              <a:off x="1385060" y="2372326"/>
              <a:ext cx="460382" cy="246221"/>
            </a:xfrm>
            <a:prstGeom prst="rect">
              <a:avLst/>
            </a:prstGeom>
            <a:noFill/>
          </p:spPr>
          <p:txBody>
            <a:bodyPr wrap="none" rtlCol="0">
              <a:spAutoFit/>
            </a:bodyPr>
            <a:lstStyle/>
            <a:p>
              <a:r>
                <a:rPr lang="hu-HU" sz="1000" dirty="0" smtClean="0">
                  <a:latin typeface="Arial" panose="020B0604020202020204" pitchFamily="34" charset="0"/>
                  <a:cs typeface="Arial" panose="020B0604020202020204" pitchFamily="34" charset="0"/>
                </a:rPr>
                <a:t>100x</a:t>
              </a:r>
              <a:endParaRPr lang="en-GB" sz="1000" baseline="30000" dirty="0">
                <a:latin typeface="Arial" panose="020B0604020202020204" pitchFamily="34" charset="0"/>
                <a:cs typeface="Arial" panose="020B0604020202020204" pitchFamily="34" charset="0"/>
              </a:endParaRPr>
            </a:p>
          </p:txBody>
        </p:sp>
        <p:sp>
          <p:nvSpPr>
            <p:cNvPr id="124" name="TextBox 123"/>
            <p:cNvSpPr txBox="1"/>
            <p:nvPr/>
          </p:nvSpPr>
          <p:spPr>
            <a:xfrm>
              <a:off x="868765" y="2372326"/>
              <a:ext cx="530915" cy="246221"/>
            </a:xfrm>
            <a:prstGeom prst="rect">
              <a:avLst/>
            </a:prstGeom>
            <a:noFill/>
          </p:spPr>
          <p:txBody>
            <a:bodyPr wrap="none" rtlCol="0">
              <a:spAutoFit/>
            </a:bodyPr>
            <a:lstStyle/>
            <a:p>
              <a:r>
                <a:rPr lang="hu-HU" sz="1000" dirty="0" smtClean="0">
                  <a:latin typeface="Arial" panose="020B0604020202020204" pitchFamily="34" charset="0"/>
                  <a:cs typeface="Arial" panose="020B0604020202020204" pitchFamily="34" charset="0"/>
                </a:rPr>
                <a:t>1000x</a:t>
              </a:r>
              <a:endParaRPr lang="en-GB" sz="1000" baseline="30000" dirty="0">
                <a:latin typeface="Arial" panose="020B0604020202020204" pitchFamily="34" charset="0"/>
                <a:cs typeface="Arial" panose="020B0604020202020204" pitchFamily="34" charset="0"/>
              </a:endParaRPr>
            </a:p>
          </p:txBody>
        </p:sp>
        <p:cxnSp>
          <p:nvCxnSpPr>
            <p:cNvPr id="125" name="Straight Connector 124"/>
            <p:cNvCxnSpPr/>
            <p:nvPr/>
          </p:nvCxnSpPr>
          <p:spPr>
            <a:xfrm>
              <a:off x="980728" y="2618547"/>
              <a:ext cx="1662348" cy="0"/>
            </a:xfrm>
            <a:prstGeom prst="line">
              <a:avLst/>
            </a:prstGeom>
          </p:spPr>
          <p:style>
            <a:lnRef idx="1">
              <a:schemeClr val="dk1"/>
            </a:lnRef>
            <a:fillRef idx="0">
              <a:schemeClr val="dk1"/>
            </a:fillRef>
            <a:effectRef idx="0">
              <a:schemeClr val="dk1"/>
            </a:effectRef>
            <a:fontRef idx="minor">
              <a:schemeClr val="tx1"/>
            </a:fontRef>
          </p:style>
        </p:cxnSp>
        <p:sp>
          <p:nvSpPr>
            <p:cNvPr id="126" name="TextBox 125"/>
            <p:cNvSpPr txBox="1"/>
            <p:nvPr/>
          </p:nvSpPr>
          <p:spPr>
            <a:xfrm>
              <a:off x="1121371" y="2618547"/>
              <a:ext cx="1375698" cy="246221"/>
            </a:xfrm>
            <a:prstGeom prst="rect">
              <a:avLst/>
            </a:prstGeom>
            <a:noFill/>
          </p:spPr>
          <p:txBody>
            <a:bodyPr wrap="none" rtlCol="0">
              <a:spAutoFit/>
            </a:bodyPr>
            <a:lstStyle/>
            <a:p>
              <a:r>
                <a:rPr lang="hu-HU" sz="1000" dirty="0" smtClean="0">
                  <a:latin typeface="Arial" panose="020B0604020202020204" pitchFamily="34" charset="0"/>
                  <a:cs typeface="Arial" panose="020B0604020202020204" pitchFamily="34" charset="0"/>
                </a:rPr>
                <a:t>Dilution of OD</a:t>
              </a:r>
              <a:r>
                <a:rPr lang="hu-HU" sz="1000" baseline="-25000" dirty="0" smtClean="0">
                  <a:latin typeface="Arial" panose="020B0604020202020204" pitchFamily="34" charset="0"/>
                  <a:cs typeface="Arial" panose="020B0604020202020204" pitchFamily="34" charset="0"/>
                </a:rPr>
                <a:t>600</a:t>
              </a:r>
              <a:r>
                <a:rPr lang="hu-HU" sz="1000" dirty="0" smtClean="0">
                  <a:latin typeface="Arial" panose="020B0604020202020204" pitchFamily="34" charset="0"/>
                  <a:cs typeface="Arial" panose="020B0604020202020204" pitchFamily="34" charset="0"/>
                </a:rPr>
                <a:t>=0.3</a:t>
              </a:r>
              <a:endParaRPr lang="en-GB" sz="1000" dirty="0">
                <a:latin typeface="Arial" panose="020B0604020202020204" pitchFamily="34" charset="0"/>
                <a:cs typeface="Arial" panose="020B0604020202020204" pitchFamily="34" charset="0"/>
              </a:endParaRPr>
            </a:p>
          </p:txBody>
        </p:sp>
      </p:grpSp>
      <p:grpSp>
        <p:nvGrpSpPr>
          <p:cNvPr id="127" name="Group 126"/>
          <p:cNvGrpSpPr/>
          <p:nvPr/>
        </p:nvGrpSpPr>
        <p:grpSpPr>
          <a:xfrm>
            <a:off x="3645024" y="2906579"/>
            <a:ext cx="2148924" cy="246221"/>
            <a:chOff x="3627032" y="632520"/>
            <a:chExt cx="2148924" cy="246221"/>
          </a:xfrm>
        </p:grpSpPr>
        <p:grpSp>
          <p:nvGrpSpPr>
            <p:cNvPr id="128" name="Group 127"/>
            <p:cNvGrpSpPr/>
            <p:nvPr/>
          </p:nvGrpSpPr>
          <p:grpSpPr>
            <a:xfrm>
              <a:off x="3664885" y="632520"/>
              <a:ext cx="2111071" cy="246221"/>
              <a:chOff x="3811357" y="344488"/>
              <a:chExt cx="2111071" cy="246221"/>
            </a:xfrm>
          </p:grpSpPr>
          <p:sp>
            <p:nvSpPr>
              <p:cNvPr id="131" name="TextBox 130"/>
              <p:cNvSpPr txBox="1"/>
              <p:nvPr/>
            </p:nvSpPr>
            <p:spPr>
              <a:xfrm>
                <a:off x="3811357" y="344488"/>
                <a:ext cx="460382" cy="246221"/>
              </a:xfrm>
              <a:prstGeom prst="rect">
                <a:avLst/>
              </a:prstGeom>
              <a:solidFill>
                <a:schemeClr val="bg1"/>
              </a:solidFill>
            </p:spPr>
            <p:txBody>
              <a:bodyPr wrap="none" rtlCol="0">
                <a:spAutoFit/>
              </a:bodyPr>
              <a:lstStyle/>
              <a:p>
                <a:r>
                  <a:rPr lang="hu-HU" sz="1000" dirty="0" smtClean="0">
                    <a:latin typeface="Arial" panose="020B0604020202020204" pitchFamily="34" charset="0"/>
                    <a:cs typeface="Arial" panose="020B0604020202020204" pitchFamily="34" charset="0"/>
                  </a:rPr>
                  <a:t>100x</a:t>
                </a:r>
                <a:endParaRPr lang="en-GB" sz="1000" dirty="0">
                  <a:latin typeface="Arial" panose="020B0604020202020204" pitchFamily="34" charset="0"/>
                  <a:cs typeface="Arial" panose="020B0604020202020204" pitchFamily="34" charset="0"/>
                </a:endParaRPr>
              </a:p>
            </p:txBody>
          </p:sp>
          <p:sp>
            <p:nvSpPr>
              <p:cNvPr id="132" name="TextBox 131"/>
              <p:cNvSpPr txBox="1"/>
              <p:nvPr/>
            </p:nvSpPr>
            <p:spPr>
              <a:xfrm>
                <a:off x="4328722" y="344488"/>
                <a:ext cx="1593706" cy="246221"/>
              </a:xfrm>
              <a:prstGeom prst="rect">
                <a:avLst/>
              </a:prstGeom>
              <a:solidFill>
                <a:schemeClr val="bg1"/>
              </a:solidFill>
            </p:spPr>
            <p:txBody>
              <a:bodyPr wrap="none" rtlCol="0">
                <a:spAutoFit/>
              </a:bodyPr>
              <a:lstStyle/>
              <a:p>
                <a:r>
                  <a:rPr lang="hu-HU" sz="1000" dirty="0" smtClean="0">
                    <a:latin typeface="Arial" panose="020B0604020202020204" pitchFamily="34" charset="0"/>
                    <a:cs typeface="Arial" panose="020B0604020202020204" pitchFamily="34" charset="0"/>
                  </a:rPr>
                  <a:t>10x dilution of OD</a:t>
                </a:r>
                <a:r>
                  <a:rPr lang="hu-HU" sz="1000" baseline="-25000" dirty="0" smtClean="0">
                    <a:latin typeface="Arial" panose="020B0604020202020204" pitchFamily="34" charset="0"/>
                    <a:cs typeface="Arial" panose="020B0604020202020204" pitchFamily="34" charset="0"/>
                  </a:rPr>
                  <a:t>600</a:t>
                </a:r>
                <a:r>
                  <a:rPr lang="hu-HU" sz="1000" dirty="0" smtClean="0">
                    <a:latin typeface="Arial" panose="020B0604020202020204" pitchFamily="34" charset="0"/>
                    <a:cs typeface="Arial" panose="020B0604020202020204" pitchFamily="34" charset="0"/>
                  </a:rPr>
                  <a:t>=0.3</a:t>
                </a:r>
                <a:endParaRPr lang="en-GB" sz="1000" dirty="0">
                  <a:latin typeface="Arial" panose="020B0604020202020204" pitchFamily="34" charset="0"/>
                  <a:cs typeface="Arial" panose="020B0604020202020204" pitchFamily="34" charset="0"/>
                </a:endParaRPr>
              </a:p>
            </p:txBody>
          </p:sp>
        </p:grpSp>
        <p:sp>
          <p:nvSpPr>
            <p:cNvPr id="129" name="Rectangle 128"/>
            <p:cNvSpPr/>
            <p:nvPr/>
          </p:nvSpPr>
          <p:spPr>
            <a:xfrm>
              <a:off x="3627032" y="719630"/>
              <a:ext cx="72000" cy="72000"/>
            </a:xfrm>
            <a:prstGeom prst="rect">
              <a:avLst/>
            </a:prstGeom>
            <a:solidFill>
              <a:schemeClr val="tx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Isosceles Triangle 129"/>
            <p:cNvSpPr/>
            <p:nvPr/>
          </p:nvSpPr>
          <p:spPr>
            <a:xfrm>
              <a:off x="4149080" y="719630"/>
              <a:ext cx="72000" cy="72000"/>
            </a:xfrm>
            <a:prstGeom prst="triangl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3" name="Group 132"/>
          <p:cNvGrpSpPr/>
          <p:nvPr/>
        </p:nvGrpSpPr>
        <p:grpSpPr>
          <a:xfrm>
            <a:off x="3645024" y="5138827"/>
            <a:ext cx="2148924" cy="246221"/>
            <a:chOff x="3627032" y="632520"/>
            <a:chExt cx="2148924" cy="246221"/>
          </a:xfrm>
        </p:grpSpPr>
        <p:grpSp>
          <p:nvGrpSpPr>
            <p:cNvPr id="134" name="Group 133"/>
            <p:cNvGrpSpPr/>
            <p:nvPr/>
          </p:nvGrpSpPr>
          <p:grpSpPr>
            <a:xfrm>
              <a:off x="3664885" y="632520"/>
              <a:ext cx="2111071" cy="246221"/>
              <a:chOff x="3811357" y="344488"/>
              <a:chExt cx="2111071" cy="246221"/>
            </a:xfrm>
          </p:grpSpPr>
          <p:sp>
            <p:nvSpPr>
              <p:cNvPr id="137" name="TextBox 136"/>
              <p:cNvSpPr txBox="1"/>
              <p:nvPr/>
            </p:nvSpPr>
            <p:spPr>
              <a:xfrm>
                <a:off x="3811357" y="344488"/>
                <a:ext cx="460382" cy="246221"/>
              </a:xfrm>
              <a:prstGeom prst="rect">
                <a:avLst/>
              </a:prstGeom>
              <a:solidFill>
                <a:schemeClr val="bg1"/>
              </a:solidFill>
            </p:spPr>
            <p:txBody>
              <a:bodyPr wrap="none" rtlCol="0">
                <a:spAutoFit/>
              </a:bodyPr>
              <a:lstStyle/>
              <a:p>
                <a:r>
                  <a:rPr lang="hu-HU" sz="1000" dirty="0" smtClean="0">
                    <a:latin typeface="Arial" panose="020B0604020202020204" pitchFamily="34" charset="0"/>
                    <a:cs typeface="Arial" panose="020B0604020202020204" pitchFamily="34" charset="0"/>
                  </a:rPr>
                  <a:t>100x</a:t>
                </a:r>
                <a:endParaRPr lang="en-GB" sz="1000" dirty="0">
                  <a:latin typeface="Arial" panose="020B0604020202020204" pitchFamily="34" charset="0"/>
                  <a:cs typeface="Arial" panose="020B0604020202020204" pitchFamily="34" charset="0"/>
                </a:endParaRPr>
              </a:p>
            </p:txBody>
          </p:sp>
          <p:sp>
            <p:nvSpPr>
              <p:cNvPr id="138" name="TextBox 137"/>
              <p:cNvSpPr txBox="1"/>
              <p:nvPr/>
            </p:nvSpPr>
            <p:spPr>
              <a:xfrm>
                <a:off x="4328722" y="344488"/>
                <a:ext cx="1593706" cy="246221"/>
              </a:xfrm>
              <a:prstGeom prst="rect">
                <a:avLst/>
              </a:prstGeom>
              <a:solidFill>
                <a:schemeClr val="bg1"/>
              </a:solidFill>
            </p:spPr>
            <p:txBody>
              <a:bodyPr wrap="none" rtlCol="0">
                <a:spAutoFit/>
              </a:bodyPr>
              <a:lstStyle/>
              <a:p>
                <a:r>
                  <a:rPr lang="hu-HU" sz="1000" dirty="0" smtClean="0">
                    <a:latin typeface="Arial" panose="020B0604020202020204" pitchFamily="34" charset="0"/>
                    <a:cs typeface="Arial" panose="020B0604020202020204" pitchFamily="34" charset="0"/>
                  </a:rPr>
                  <a:t>10x dilution of OD</a:t>
                </a:r>
                <a:r>
                  <a:rPr lang="hu-HU" sz="1000" baseline="-25000" dirty="0" smtClean="0">
                    <a:latin typeface="Arial" panose="020B0604020202020204" pitchFamily="34" charset="0"/>
                    <a:cs typeface="Arial" panose="020B0604020202020204" pitchFamily="34" charset="0"/>
                  </a:rPr>
                  <a:t>600</a:t>
                </a:r>
                <a:r>
                  <a:rPr lang="hu-HU" sz="1000" dirty="0" smtClean="0">
                    <a:latin typeface="Arial" panose="020B0604020202020204" pitchFamily="34" charset="0"/>
                    <a:cs typeface="Arial" panose="020B0604020202020204" pitchFamily="34" charset="0"/>
                  </a:rPr>
                  <a:t>=0.3</a:t>
                </a:r>
                <a:endParaRPr lang="en-GB" sz="1000" dirty="0">
                  <a:latin typeface="Arial" panose="020B0604020202020204" pitchFamily="34" charset="0"/>
                  <a:cs typeface="Arial" panose="020B0604020202020204" pitchFamily="34" charset="0"/>
                </a:endParaRPr>
              </a:p>
            </p:txBody>
          </p:sp>
        </p:grpSp>
        <p:sp>
          <p:nvSpPr>
            <p:cNvPr id="135" name="Rectangle 134"/>
            <p:cNvSpPr/>
            <p:nvPr/>
          </p:nvSpPr>
          <p:spPr>
            <a:xfrm>
              <a:off x="3627032" y="719630"/>
              <a:ext cx="72000" cy="72000"/>
            </a:xfrm>
            <a:prstGeom prst="rect">
              <a:avLst/>
            </a:prstGeom>
            <a:solidFill>
              <a:schemeClr val="tx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Isosceles Triangle 135"/>
            <p:cNvSpPr/>
            <p:nvPr/>
          </p:nvSpPr>
          <p:spPr>
            <a:xfrm>
              <a:off x="4149080" y="719630"/>
              <a:ext cx="72000" cy="72000"/>
            </a:xfrm>
            <a:prstGeom prst="triangl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692969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83078" y="688470"/>
            <a:ext cx="6214274" cy="4336538"/>
            <a:chOff x="383078" y="328430"/>
            <a:chExt cx="6214274" cy="4336538"/>
          </a:xfrm>
        </p:grpSpPr>
        <p:graphicFrame>
          <p:nvGraphicFramePr>
            <p:cNvPr id="2" name="Object 1"/>
            <p:cNvGraphicFramePr>
              <a:graphicFrameLocks noChangeAspect="1"/>
            </p:cNvGraphicFramePr>
            <p:nvPr>
              <p:extLst>
                <p:ext uri="{D42A27DB-BD31-4B8C-83A1-F6EECF244321}">
                  <p14:modId xmlns:p14="http://schemas.microsoft.com/office/powerpoint/2010/main" val="3657225688"/>
                </p:ext>
              </p:extLst>
            </p:nvPr>
          </p:nvGraphicFramePr>
          <p:xfrm>
            <a:off x="569614" y="417513"/>
            <a:ext cx="1855788" cy="2087562"/>
          </p:xfrm>
          <a:graphic>
            <a:graphicData uri="http://schemas.openxmlformats.org/presentationml/2006/ole">
              <mc:AlternateContent xmlns:mc="http://schemas.openxmlformats.org/markup-compatibility/2006">
                <mc:Choice xmlns:v="urn:schemas-microsoft-com:vml" Requires="v">
                  <p:oleObj spid="_x0000_s2074" name="Prism Project" r:id="rId3" imgW="2088000" imgH="2340000" progId="Prism5.Document">
                    <p:embed/>
                  </p:oleObj>
                </mc:Choice>
                <mc:Fallback>
                  <p:oleObj name="Prism Project" r:id="rId3" imgW="2088000" imgH="2340000" progId="Prism5.Document">
                    <p:embed/>
                    <p:pic>
                      <p:nvPicPr>
                        <p:cNvPr id="0" name=""/>
                        <p:cNvPicPr>
                          <a:picLocks noChangeAspect="1" noChangeArrowheads="1"/>
                        </p:cNvPicPr>
                        <p:nvPr/>
                      </p:nvPicPr>
                      <p:blipFill>
                        <a:blip r:embed="rId4"/>
                        <a:srcRect/>
                        <a:stretch>
                          <a:fillRect/>
                        </a:stretch>
                      </p:blipFill>
                      <p:spPr bwMode="auto">
                        <a:xfrm>
                          <a:off x="569614" y="417513"/>
                          <a:ext cx="1855788" cy="208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644642321"/>
                </p:ext>
              </p:extLst>
            </p:nvPr>
          </p:nvGraphicFramePr>
          <p:xfrm>
            <a:off x="2715914" y="403225"/>
            <a:ext cx="1793875" cy="2085975"/>
          </p:xfrm>
          <a:graphic>
            <a:graphicData uri="http://schemas.openxmlformats.org/presentationml/2006/ole">
              <mc:AlternateContent xmlns:mc="http://schemas.openxmlformats.org/markup-compatibility/2006">
                <mc:Choice xmlns:v="urn:schemas-microsoft-com:vml" Requires="v">
                  <p:oleObj spid="_x0000_s2075" name="Prism Project" r:id="rId5" imgW="2016000" imgH="2340000" progId="Prism5.Document">
                    <p:embed/>
                  </p:oleObj>
                </mc:Choice>
                <mc:Fallback>
                  <p:oleObj name="Prism Project" r:id="rId5" imgW="2016000" imgH="2340000" progId="Prism5.Document">
                    <p:embed/>
                    <p:pic>
                      <p:nvPicPr>
                        <p:cNvPr id="0" name=""/>
                        <p:cNvPicPr>
                          <a:picLocks noChangeAspect="1" noChangeArrowheads="1"/>
                        </p:cNvPicPr>
                        <p:nvPr/>
                      </p:nvPicPr>
                      <p:blipFill>
                        <a:blip r:embed="rId6"/>
                        <a:srcRect/>
                        <a:stretch>
                          <a:fillRect/>
                        </a:stretch>
                      </p:blipFill>
                      <p:spPr bwMode="auto">
                        <a:xfrm>
                          <a:off x="2715914" y="403225"/>
                          <a:ext cx="1793875"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TextBox 5"/>
            <p:cNvSpPr txBox="1"/>
            <p:nvPr/>
          </p:nvSpPr>
          <p:spPr>
            <a:xfrm rot="16200000">
              <a:off x="-487673" y="1236499"/>
              <a:ext cx="2018501" cy="276999"/>
            </a:xfrm>
            <a:prstGeom prst="rect">
              <a:avLst/>
            </a:prstGeom>
            <a:noFill/>
          </p:spPr>
          <p:txBody>
            <a:bodyPr wrap="none" rtlCol="0">
              <a:spAutoFit/>
            </a:bodyPr>
            <a:lstStyle/>
            <a:p>
              <a:r>
                <a:rPr lang="hu-HU" sz="1200" dirty="0" smtClean="0">
                  <a:latin typeface="Arial" panose="020B0604020202020204" pitchFamily="34" charset="0"/>
                  <a:cs typeface="Arial" panose="020B0604020202020204" pitchFamily="34" charset="0"/>
                </a:rPr>
                <a:t>Leukocytes / spleen (x10</a:t>
              </a:r>
              <a:r>
                <a:rPr lang="hu-HU" sz="1200" baseline="30000" dirty="0" smtClean="0">
                  <a:latin typeface="Arial" panose="020B0604020202020204" pitchFamily="34" charset="0"/>
                  <a:cs typeface="Arial" panose="020B0604020202020204" pitchFamily="34" charset="0"/>
                </a:rPr>
                <a:t>6</a:t>
              </a:r>
              <a:r>
                <a:rPr lang="hu-HU" sz="1200" dirty="0" smtClean="0">
                  <a:latin typeface="Arial" panose="020B0604020202020204" pitchFamily="34" charset="0"/>
                  <a:cs typeface="Arial" panose="020B0604020202020204" pitchFamily="34" charset="0"/>
                </a:rPr>
                <a:t>)</a:t>
              </a:r>
              <a:endParaRPr lang="en-US" sz="1200" dirty="0">
                <a:latin typeface="Arial" panose="020B0604020202020204" pitchFamily="34" charset="0"/>
                <a:cs typeface="Arial" panose="020B0604020202020204" pitchFamily="34" charset="0"/>
              </a:endParaRPr>
            </a:p>
          </p:txBody>
        </p:sp>
        <p:sp>
          <p:nvSpPr>
            <p:cNvPr id="8" name="TextBox 7"/>
            <p:cNvSpPr txBox="1"/>
            <p:nvPr/>
          </p:nvSpPr>
          <p:spPr>
            <a:xfrm rot="16200000">
              <a:off x="1624217" y="1236499"/>
              <a:ext cx="2093137" cy="276999"/>
            </a:xfrm>
            <a:prstGeom prst="rect">
              <a:avLst/>
            </a:prstGeom>
            <a:noFill/>
          </p:spPr>
          <p:txBody>
            <a:bodyPr wrap="none" rtlCol="0">
              <a:spAutoFit/>
            </a:bodyPr>
            <a:lstStyle/>
            <a:p>
              <a:r>
                <a:rPr lang="hu-HU" sz="1200" dirty="0" smtClean="0">
                  <a:latin typeface="Arial" panose="020B0604020202020204" pitchFamily="34" charset="0"/>
                  <a:cs typeface="Arial" panose="020B0604020202020204" pitchFamily="34" charset="0"/>
                </a:rPr>
                <a:t>CD4+ T cells / </a:t>
              </a:r>
              <a:r>
                <a:rPr lang="hu-HU" sz="1200" dirty="0">
                  <a:latin typeface="Arial" panose="020B0604020202020204" pitchFamily="34" charset="0"/>
                  <a:cs typeface="Arial" panose="020B0604020202020204" pitchFamily="34" charset="0"/>
                </a:rPr>
                <a:t>spleen (x10</a:t>
              </a:r>
              <a:r>
                <a:rPr lang="hu-HU" sz="1200" baseline="30000" dirty="0">
                  <a:latin typeface="Arial" panose="020B0604020202020204" pitchFamily="34" charset="0"/>
                  <a:cs typeface="Arial" panose="020B0604020202020204" pitchFamily="34" charset="0"/>
                </a:rPr>
                <a:t>6</a:t>
              </a:r>
              <a:r>
                <a:rPr lang="hu-HU" sz="1200" dirty="0">
                  <a:latin typeface="Arial" panose="020B0604020202020204" pitchFamily="34" charset="0"/>
                  <a:cs typeface="Arial" panose="020B0604020202020204" pitchFamily="34" charset="0"/>
                </a:rPr>
                <a:t>)</a:t>
              </a:r>
              <a:endParaRPr lang="en-US" sz="1200" dirty="0">
                <a:latin typeface="Arial" panose="020B0604020202020204" pitchFamily="34" charset="0"/>
                <a:cs typeface="Arial" panose="020B0604020202020204" pitchFamily="34" charset="0"/>
              </a:endParaRPr>
            </a:p>
          </p:txBody>
        </p:sp>
        <p:graphicFrame>
          <p:nvGraphicFramePr>
            <p:cNvPr id="11" name="Object 10"/>
            <p:cNvGraphicFramePr>
              <a:graphicFrameLocks noChangeAspect="1"/>
            </p:cNvGraphicFramePr>
            <p:nvPr>
              <p:extLst>
                <p:ext uri="{D42A27DB-BD31-4B8C-83A1-F6EECF244321}">
                  <p14:modId xmlns:p14="http://schemas.microsoft.com/office/powerpoint/2010/main" val="2865377262"/>
                </p:ext>
              </p:extLst>
            </p:nvPr>
          </p:nvGraphicFramePr>
          <p:xfrm>
            <a:off x="4805064" y="403225"/>
            <a:ext cx="1792288" cy="2085975"/>
          </p:xfrm>
          <a:graphic>
            <a:graphicData uri="http://schemas.openxmlformats.org/presentationml/2006/ole">
              <mc:AlternateContent xmlns:mc="http://schemas.openxmlformats.org/markup-compatibility/2006">
                <mc:Choice xmlns:v="urn:schemas-microsoft-com:vml" Requires="v">
                  <p:oleObj spid="_x0000_s2076" name="Prism Project" r:id="rId7" imgW="2016000" imgH="2340000" progId="Prism5.Document">
                    <p:embed/>
                  </p:oleObj>
                </mc:Choice>
                <mc:Fallback>
                  <p:oleObj name="Prism Project" r:id="rId7" imgW="2016000" imgH="2340000" progId="Prism5.Document">
                    <p:embed/>
                    <p:pic>
                      <p:nvPicPr>
                        <p:cNvPr id="0" name=""/>
                        <p:cNvPicPr>
                          <a:picLocks noChangeAspect="1" noChangeArrowheads="1"/>
                        </p:cNvPicPr>
                        <p:nvPr/>
                      </p:nvPicPr>
                      <p:blipFill>
                        <a:blip r:embed="rId8"/>
                        <a:srcRect/>
                        <a:stretch>
                          <a:fillRect/>
                        </a:stretch>
                      </p:blipFill>
                      <p:spPr bwMode="auto">
                        <a:xfrm>
                          <a:off x="4805064" y="403225"/>
                          <a:ext cx="1792288"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TextBox 11"/>
            <p:cNvSpPr txBox="1"/>
            <p:nvPr/>
          </p:nvSpPr>
          <p:spPr>
            <a:xfrm rot="16200000">
              <a:off x="3712449" y="1236499"/>
              <a:ext cx="2093137" cy="276999"/>
            </a:xfrm>
            <a:prstGeom prst="rect">
              <a:avLst/>
            </a:prstGeom>
            <a:noFill/>
          </p:spPr>
          <p:txBody>
            <a:bodyPr wrap="none" rtlCol="0">
              <a:spAutoFit/>
            </a:bodyPr>
            <a:lstStyle/>
            <a:p>
              <a:r>
                <a:rPr lang="hu-HU" sz="1200" dirty="0" smtClean="0">
                  <a:latin typeface="Arial" panose="020B0604020202020204" pitchFamily="34" charset="0"/>
                  <a:cs typeface="Arial" panose="020B0604020202020204" pitchFamily="34" charset="0"/>
                </a:rPr>
                <a:t>CD8+ T cells / </a:t>
              </a:r>
              <a:r>
                <a:rPr lang="hu-HU" sz="1200" dirty="0">
                  <a:latin typeface="Arial" panose="020B0604020202020204" pitchFamily="34" charset="0"/>
                  <a:cs typeface="Arial" panose="020B0604020202020204" pitchFamily="34" charset="0"/>
                </a:rPr>
                <a:t>spleen (x10</a:t>
              </a:r>
              <a:r>
                <a:rPr lang="hu-HU" sz="1200" baseline="30000" dirty="0">
                  <a:latin typeface="Arial" panose="020B0604020202020204" pitchFamily="34" charset="0"/>
                  <a:cs typeface="Arial" panose="020B0604020202020204" pitchFamily="34" charset="0"/>
                </a:rPr>
                <a:t>6</a:t>
              </a:r>
              <a:r>
                <a:rPr lang="hu-HU" sz="1200" dirty="0">
                  <a:latin typeface="Arial" panose="020B0604020202020204" pitchFamily="34" charset="0"/>
                  <a:cs typeface="Arial" panose="020B0604020202020204" pitchFamily="34" charset="0"/>
                </a:rPr>
                <a:t>)</a:t>
              </a:r>
              <a:endParaRPr lang="en-US" sz="1200" dirty="0">
                <a:latin typeface="Arial" panose="020B0604020202020204" pitchFamily="34" charset="0"/>
                <a:cs typeface="Arial" panose="020B0604020202020204" pitchFamily="34" charset="0"/>
              </a:endParaRPr>
            </a:p>
          </p:txBody>
        </p:sp>
        <p:graphicFrame>
          <p:nvGraphicFramePr>
            <p:cNvPr id="13" name="Object 12"/>
            <p:cNvGraphicFramePr>
              <a:graphicFrameLocks noChangeAspect="1"/>
            </p:cNvGraphicFramePr>
            <p:nvPr>
              <p:extLst>
                <p:ext uri="{D42A27DB-BD31-4B8C-83A1-F6EECF244321}">
                  <p14:modId xmlns:p14="http://schemas.microsoft.com/office/powerpoint/2010/main" val="988434804"/>
                </p:ext>
              </p:extLst>
            </p:nvPr>
          </p:nvGraphicFramePr>
          <p:xfrm>
            <a:off x="601364" y="2580581"/>
            <a:ext cx="1793875" cy="2084387"/>
          </p:xfrm>
          <a:graphic>
            <a:graphicData uri="http://schemas.openxmlformats.org/presentationml/2006/ole">
              <mc:AlternateContent xmlns:mc="http://schemas.openxmlformats.org/markup-compatibility/2006">
                <mc:Choice xmlns:v="urn:schemas-microsoft-com:vml" Requires="v">
                  <p:oleObj spid="_x0000_s2077" name="Prism Project" r:id="rId9" imgW="2016000" imgH="2340000" progId="Prism5.Document">
                    <p:embed/>
                  </p:oleObj>
                </mc:Choice>
                <mc:Fallback>
                  <p:oleObj name="Prism Project" r:id="rId9" imgW="2016000" imgH="2340000" progId="Prism5.Document">
                    <p:embed/>
                    <p:pic>
                      <p:nvPicPr>
                        <p:cNvPr id="0" name=""/>
                        <p:cNvPicPr>
                          <a:picLocks noChangeAspect="1" noChangeArrowheads="1"/>
                        </p:cNvPicPr>
                        <p:nvPr/>
                      </p:nvPicPr>
                      <p:blipFill>
                        <a:blip r:embed="rId10"/>
                        <a:srcRect/>
                        <a:stretch>
                          <a:fillRect/>
                        </a:stretch>
                      </p:blipFill>
                      <p:spPr bwMode="auto">
                        <a:xfrm>
                          <a:off x="601364" y="2580581"/>
                          <a:ext cx="1793875" cy="208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518007599"/>
                </p:ext>
              </p:extLst>
            </p:nvPr>
          </p:nvGraphicFramePr>
          <p:xfrm>
            <a:off x="2747664" y="2566293"/>
            <a:ext cx="1728788" cy="2082800"/>
          </p:xfrm>
          <a:graphic>
            <a:graphicData uri="http://schemas.openxmlformats.org/presentationml/2006/ole">
              <mc:AlternateContent xmlns:mc="http://schemas.openxmlformats.org/markup-compatibility/2006">
                <mc:Choice xmlns:v="urn:schemas-microsoft-com:vml" Requires="v">
                  <p:oleObj spid="_x0000_s2078" name="Prism Project" r:id="rId11" imgW="1944000" imgH="2340000" progId="Prism5.Document">
                    <p:embed/>
                  </p:oleObj>
                </mc:Choice>
                <mc:Fallback>
                  <p:oleObj name="Prism Project" r:id="rId11" imgW="1944000" imgH="2340000" progId="Prism5.Document">
                    <p:embed/>
                    <p:pic>
                      <p:nvPicPr>
                        <p:cNvPr id="0" name=""/>
                        <p:cNvPicPr>
                          <a:picLocks noChangeAspect="1" noChangeArrowheads="1"/>
                        </p:cNvPicPr>
                        <p:nvPr/>
                      </p:nvPicPr>
                      <p:blipFill>
                        <a:blip r:embed="rId12"/>
                        <a:srcRect/>
                        <a:stretch>
                          <a:fillRect/>
                        </a:stretch>
                      </p:blipFill>
                      <p:spPr bwMode="auto">
                        <a:xfrm>
                          <a:off x="2747664" y="2566293"/>
                          <a:ext cx="1728788"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TextBox 14"/>
            <p:cNvSpPr txBox="1"/>
            <p:nvPr/>
          </p:nvSpPr>
          <p:spPr>
            <a:xfrm rot="16200000">
              <a:off x="-312143" y="3396491"/>
              <a:ext cx="1667444" cy="276999"/>
            </a:xfrm>
            <a:prstGeom prst="rect">
              <a:avLst/>
            </a:prstGeom>
            <a:noFill/>
          </p:spPr>
          <p:txBody>
            <a:bodyPr wrap="none" rtlCol="0">
              <a:spAutoFit/>
            </a:bodyPr>
            <a:lstStyle/>
            <a:p>
              <a:r>
                <a:rPr lang="hu-HU" sz="1200" dirty="0" smtClean="0">
                  <a:latin typeface="Arial" panose="020B0604020202020204" pitchFamily="34" charset="0"/>
                  <a:cs typeface="Arial" panose="020B0604020202020204" pitchFamily="34" charset="0"/>
                </a:rPr>
                <a:t>B cells / </a:t>
              </a:r>
              <a:r>
                <a:rPr lang="hu-HU" sz="1200" dirty="0">
                  <a:latin typeface="Arial" panose="020B0604020202020204" pitchFamily="34" charset="0"/>
                  <a:cs typeface="Arial" panose="020B0604020202020204" pitchFamily="34" charset="0"/>
                </a:rPr>
                <a:t>spleen (x10</a:t>
              </a:r>
              <a:r>
                <a:rPr lang="hu-HU" sz="1200" baseline="30000" dirty="0">
                  <a:latin typeface="Arial" panose="020B0604020202020204" pitchFamily="34" charset="0"/>
                  <a:cs typeface="Arial" panose="020B0604020202020204" pitchFamily="34" charset="0"/>
                </a:rPr>
                <a:t>6</a:t>
              </a:r>
              <a:r>
                <a:rPr lang="hu-HU" sz="1200" dirty="0">
                  <a:latin typeface="Arial" panose="020B0604020202020204" pitchFamily="34" charset="0"/>
                  <a:cs typeface="Arial" panose="020B0604020202020204" pitchFamily="34" charset="0"/>
                </a:rPr>
                <a:t>)</a:t>
              </a:r>
              <a:endParaRPr lang="en-US" sz="1200" dirty="0">
                <a:latin typeface="Arial" panose="020B0604020202020204" pitchFamily="34" charset="0"/>
                <a:cs typeface="Arial" panose="020B0604020202020204" pitchFamily="34" charset="0"/>
              </a:endParaRPr>
            </a:p>
          </p:txBody>
        </p:sp>
        <p:sp>
          <p:nvSpPr>
            <p:cNvPr id="16" name="TextBox 15"/>
            <p:cNvSpPr txBox="1"/>
            <p:nvPr/>
          </p:nvSpPr>
          <p:spPr>
            <a:xfrm rot="16200000">
              <a:off x="1611041" y="3396491"/>
              <a:ext cx="2119491" cy="276999"/>
            </a:xfrm>
            <a:prstGeom prst="rect">
              <a:avLst/>
            </a:prstGeom>
            <a:noFill/>
          </p:spPr>
          <p:txBody>
            <a:bodyPr wrap="none" rtlCol="0">
              <a:spAutoFit/>
            </a:bodyPr>
            <a:lstStyle/>
            <a:p>
              <a:r>
                <a:rPr lang="hu-HU" sz="1200" dirty="0" smtClean="0">
                  <a:latin typeface="Arial" panose="020B0604020202020204" pitchFamily="34" charset="0"/>
                  <a:cs typeface="Arial" panose="020B0604020202020204" pitchFamily="34" charset="0"/>
                </a:rPr>
                <a:t>Granulocytes / </a:t>
              </a:r>
              <a:r>
                <a:rPr lang="hu-HU" sz="1200" dirty="0">
                  <a:latin typeface="Arial" panose="020B0604020202020204" pitchFamily="34" charset="0"/>
                  <a:cs typeface="Arial" panose="020B0604020202020204" pitchFamily="34" charset="0"/>
                </a:rPr>
                <a:t>spleen (x10</a:t>
              </a:r>
              <a:r>
                <a:rPr lang="hu-HU" sz="1200" baseline="30000" dirty="0">
                  <a:latin typeface="Arial" panose="020B0604020202020204" pitchFamily="34" charset="0"/>
                  <a:cs typeface="Arial" panose="020B0604020202020204" pitchFamily="34" charset="0"/>
                </a:rPr>
                <a:t>6</a:t>
              </a:r>
              <a:r>
                <a:rPr lang="hu-HU" sz="1200" dirty="0">
                  <a:latin typeface="Arial" panose="020B0604020202020204" pitchFamily="34" charset="0"/>
                  <a:cs typeface="Arial" panose="020B0604020202020204" pitchFamily="34" charset="0"/>
                </a:rPr>
                <a:t>)</a:t>
              </a:r>
              <a:endParaRPr lang="en-US" sz="1200" dirty="0">
                <a:latin typeface="Arial" panose="020B0604020202020204" pitchFamily="34" charset="0"/>
                <a:cs typeface="Arial" panose="020B0604020202020204" pitchFamily="34" charset="0"/>
              </a:endParaRPr>
            </a:p>
          </p:txBody>
        </p:sp>
        <p:graphicFrame>
          <p:nvGraphicFramePr>
            <p:cNvPr id="17" name="Object 16"/>
            <p:cNvGraphicFramePr>
              <a:graphicFrameLocks noChangeAspect="1"/>
            </p:cNvGraphicFramePr>
            <p:nvPr>
              <p:extLst>
                <p:ext uri="{D42A27DB-BD31-4B8C-83A1-F6EECF244321}">
                  <p14:modId xmlns:p14="http://schemas.microsoft.com/office/powerpoint/2010/main" val="1063277080"/>
                </p:ext>
              </p:extLst>
            </p:nvPr>
          </p:nvGraphicFramePr>
          <p:xfrm>
            <a:off x="4835227" y="2566293"/>
            <a:ext cx="1728787" cy="2082800"/>
          </p:xfrm>
          <a:graphic>
            <a:graphicData uri="http://schemas.openxmlformats.org/presentationml/2006/ole">
              <mc:AlternateContent xmlns:mc="http://schemas.openxmlformats.org/markup-compatibility/2006">
                <mc:Choice xmlns:v="urn:schemas-microsoft-com:vml" Requires="v">
                  <p:oleObj spid="_x0000_s2079" name="Prism Project" r:id="rId13" imgW="1944000" imgH="2340000" progId="Prism5.Document">
                    <p:embed/>
                  </p:oleObj>
                </mc:Choice>
                <mc:Fallback>
                  <p:oleObj name="Prism Project" r:id="rId13" imgW="1944000" imgH="2340000" progId="Prism5.Document">
                    <p:embed/>
                    <p:pic>
                      <p:nvPicPr>
                        <p:cNvPr id="0" name=""/>
                        <p:cNvPicPr>
                          <a:picLocks noChangeAspect="1" noChangeArrowheads="1"/>
                        </p:cNvPicPr>
                        <p:nvPr/>
                      </p:nvPicPr>
                      <p:blipFill>
                        <a:blip r:embed="rId14"/>
                        <a:srcRect/>
                        <a:stretch>
                          <a:fillRect/>
                        </a:stretch>
                      </p:blipFill>
                      <p:spPr bwMode="auto">
                        <a:xfrm>
                          <a:off x="4835227" y="2566293"/>
                          <a:ext cx="1728787"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TextBox 17"/>
            <p:cNvSpPr txBox="1"/>
            <p:nvPr/>
          </p:nvSpPr>
          <p:spPr>
            <a:xfrm rot="16200000">
              <a:off x="3780224" y="3396491"/>
              <a:ext cx="1957587" cy="276999"/>
            </a:xfrm>
            <a:prstGeom prst="rect">
              <a:avLst/>
            </a:prstGeom>
            <a:noFill/>
          </p:spPr>
          <p:txBody>
            <a:bodyPr wrap="none" rtlCol="0">
              <a:spAutoFit/>
            </a:bodyPr>
            <a:lstStyle/>
            <a:p>
              <a:r>
                <a:rPr lang="hu-HU" sz="1200" dirty="0" smtClean="0">
                  <a:latin typeface="Arial" panose="020B0604020202020204" pitchFamily="34" charset="0"/>
                  <a:cs typeface="Arial" panose="020B0604020202020204" pitchFamily="34" charset="0"/>
                </a:rPr>
                <a:t>Monocytes / </a:t>
              </a:r>
              <a:r>
                <a:rPr lang="hu-HU" sz="1200" dirty="0">
                  <a:latin typeface="Arial" panose="020B0604020202020204" pitchFamily="34" charset="0"/>
                  <a:cs typeface="Arial" panose="020B0604020202020204" pitchFamily="34" charset="0"/>
                </a:rPr>
                <a:t>spleen (x10</a:t>
              </a:r>
              <a:r>
                <a:rPr lang="hu-HU" sz="1200" baseline="30000" dirty="0">
                  <a:latin typeface="Arial" panose="020B0604020202020204" pitchFamily="34" charset="0"/>
                  <a:cs typeface="Arial" panose="020B0604020202020204" pitchFamily="34" charset="0"/>
                </a:rPr>
                <a:t>6</a:t>
              </a:r>
              <a:r>
                <a:rPr lang="hu-HU" sz="1200" dirty="0">
                  <a:latin typeface="Arial" panose="020B0604020202020204" pitchFamily="34" charset="0"/>
                  <a:cs typeface="Arial" panose="020B0604020202020204" pitchFamily="34" charset="0"/>
                </a:rPr>
                <a:t>)</a:t>
              </a:r>
              <a:endParaRPr lang="en-US" sz="1200" dirty="0">
                <a:latin typeface="Arial" panose="020B0604020202020204" pitchFamily="34" charset="0"/>
                <a:cs typeface="Arial" panose="020B0604020202020204" pitchFamily="34" charset="0"/>
              </a:endParaRPr>
            </a:p>
          </p:txBody>
        </p:sp>
        <p:sp>
          <p:nvSpPr>
            <p:cNvPr id="19" name="TextBox 18"/>
            <p:cNvSpPr txBox="1"/>
            <p:nvPr/>
          </p:nvSpPr>
          <p:spPr>
            <a:xfrm>
              <a:off x="980728" y="2216696"/>
              <a:ext cx="585417" cy="276999"/>
            </a:xfrm>
            <a:prstGeom prst="rect">
              <a:avLst/>
            </a:prstGeom>
            <a:noFill/>
          </p:spPr>
          <p:txBody>
            <a:bodyPr wrap="none" rtlCol="0">
              <a:spAutoFit/>
            </a:bodyPr>
            <a:lstStyle/>
            <a:p>
              <a:r>
                <a:rPr lang="hu-HU" sz="1200" dirty="0" smtClean="0">
                  <a:latin typeface="Arial" panose="020B0604020202020204" pitchFamily="34" charset="0"/>
                  <a:cs typeface="Arial" panose="020B0604020202020204" pitchFamily="34" charset="0"/>
                </a:rPr>
                <a:t>Sham</a:t>
              </a:r>
              <a:endParaRPr lang="en-US" sz="1200" dirty="0">
                <a:latin typeface="Arial" panose="020B0604020202020204" pitchFamily="34" charset="0"/>
                <a:cs typeface="Arial" panose="020B0604020202020204" pitchFamily="34" charset="0"/>
              </a:endParaRPr>
            </a:p>
          </p:txBody>
        </p:sp>
        <p:sp>
          <p:nvSpPr>
            <p:cNvPr id="20" name="TextBox 19"/>
            <p:cNvSpPr txBox="1"/>
            <p:nvPr/>
          </p:nvSpPr>
          <p:spPr>
            <a:xfrm>
              <a:off x="1648252" y="2216696"/>
              <a:ext cx="646331" cy="276999"/>
            </a:xfrm>
            <a:prstGeom prst="rect">
              <a:avLst/>
            </a:prstGeom>
            <a:noFill/>
          </p:spPr>
          <p:txBody>
            <a:bodyPr wrap="none" rtlCol="0">
              <a:spAutoFit/>
            </a:bodyPr>
            <a:lstStyle/>
            <a:p>
              <a:r>
                <a:rPr lang="hu-HU" sz="1200" dirty="0" smtClean="0">
                  <a:latin typeface="Arial" panose="020B0604020202020204" pitchFamily="34" charset="0"/>
                  <a:cs typeface="Arial" panose="020B0604020202020204" pitchFamily="34" charset="0"/>
                </a:rPr>
                <a:t>MCAO</a:t>
              </a:r>
              <a:endParaRPr lang="en-US" sz="1200" dirty="0">
                <a:latin typeface="Arial" panose="020B0604020202020204" pitchFamily="34" charset="0"/>
                <a:cs typeface="Arial" panose="020B0604020202020204" pitchFamily="34" charset="0"/>
              </a:endParaRPr>
            </a:p>
          </p:txBody>
        </p:sp>
        <p:sp>
          <p:nvSpPr>
            <p:cNvPr id="21" name="TextBox 20"/>
            <p:cNvSpPr txBox="1"/>
            <p:nvPr/>
          </p:nvSpPr>
          <p:spPr>
            <a:xfrm>
              <a:off x="3068960" y="2216696"/>
              <a:ext cx="585417" cy="276999"/>
            </a:xfrm>
            <a:prstGeom prst="rect">
              <a:avLst/>
            </a:prstGeom>
            <a:noFill/>
          </p:spPr>
          <p:txBody>
            <a:bodyPr wrap="none" rtlCol="0">
              <a:spAutoFit/>
            </a:bodyPr>
            <a:lstStyle/>
            <a:p>
              <a:r>
                <a:rPr lang="hu-HU" sz="1200" dirty="0" smtClean="0">
                  <a:latin typeface="Arial" panose="020B0604020202020204" pitchFamily="34" charset="0"/>
                  <a:cs typeface="Arial" panose="020B0604020202020204" pitchFamily="34" charset="0"/>
                </a:rPr>
                <a:t>Sham</a:t>
              </a:r>
              <a:endParaRPr lang="en-US" sz="1200" dirty="0">
                <a:latin typeface="Arial" panose="020B0604020202020204" pitchFamily="34" charset="0"/>
                <a:cs typeface="Arial" panose="020B0604020202020204" pitchFamily="34" charset="0"/>
              </a:endParaRPr>
            </a:p>
          </p:txBody>
        </p:sp>
        <p:sp>
          <p:nvSpPr>
            <p:cNvPr id="22" name="TextBox 21"/>
            <p:cNvSpPr txBox="1"/>
            <p:nvPr/>
          </p:nvSpPr>
          <p:spPr>
            <a:xfrm>
              <a:off x="3736484" y="2216696"/>
              <a:ext cx="646331" cy="276999"/>
            </a:xfrm>
            <a:prstGeom prst="rect">
              <a:avLst/>
            </a:prstGeom>
            <a:noFill/>
          </p:spPr>
          <p:txBody>
            <a:bodyPr wrap="none" rtlCol="0">
              <a:spAutoFit/>
            </a:bodyPr>
            <a:lstStyle/>
            <a:p>
              <a:r>
                <a:rPr lang="hu-HU" sz="1200" dirty="0" smtClean="0">
                  <a:latin typeface="Arial" panose="020B0604020202020204" pitchFamily="34" charset="0"/>
                  <a:cs typeface="Arial" panose="020B0604020202020204" pitchFamily="34" charset="0"/>
                </a:rPr>
                <a:t>MCAO</a:t>
              </a:r>
              <a:endParaRPr lang="en-US" sz="1200" dirty="0">
                <a:latin typeface="Arial" panose="020B0604020202020204" pitchFamily="34" charset="0"/>
                <a:cs typeface="Arial" panose="020B0604020202020204" pitchFamily="34" charset="0"/>
              </a:endParaRPr>
            </a:p>
          </p:txBody>
        </p:sp>
        <p:sp>
          <p:nvSpPr>
            <p:cNvPr id="23" name="TextBox 22"/>
            <p:cNvSpPr txBox="1"/>
            <p:nvPr/>
          </p:nvSpPr>
          <p:spPr>
            <a:xfrm>
              <a:off x="5157192" y="2216696"/>
              <a:ext cx="585417" cy="276999"/>
            </a:xfrm>
            <a:prstGeom prst="rect">
              <a:avLst/>
            </a:prstGeom>
            <a:noFill/>
          </p:spPr>
          <p:txBody>
            <a:bodyPr wrap="none" rtlCol="0">
              <a:spAutoFit/>
            </a:bodyPr>
            <a:lstStyle/>
            <a:p>
              <a:r>
                <a:rPr lang="hu-HU" sz="1200" dirty="0" smtClean="0">
                  <a:latin typeface="Arial" panose="020B0604020202020204" pitchFamily="34" charset="0"/>
                  <a:cs typeface="Arial" panose="020B0604020202020204" pitchFamily="34" charset="0"/>
                </a:rPr>
                <a:t>Sham</a:t>
              </a:r>
              <a:endParaRPr lang="en-US" sz="1200" dirty="0">
                <a:latin typeface="Arial" panose="020B0604020202020204" pitchFamily="34" charset="0"/>
                <a:cs typeface="Arial" panose="020B0604020202020204" pitchFamily="34" charset="0"/>
              </a:endParaRPr>
            </a:p>
          </p:txBody>
        </p:sp>
        <p:sp>
          <p:nvSpPr>
            <p:cNvPr id="24" name="TextBox 23"/>
            <p:cNvSpPr txBox="1"/>
            <p:nvPr/>
          </p:nvSpPr>
          <p:spPr>
            <a:xfrm>
              <a:off x="5824716" y="2216696"/>
              <a:ext cx="646331" cy="276999"/>
            </a:xfrm>
            <a:prstGeom prst="rect">
              <a:avLst/>
            </a:prstGeom>
            <a:noFill/>
          </p:spPr>
          <p:txBody>
            <a:bodyPr wrap="none" rtlCol="0">
              <a:spAutoFit/>
            </a:bodyPr>
            <a:lstStyle/>
            <a:p>
              <a:r>
                <a:rPr lang="hu-HU" sz="1200" dirty="0" smtClean="0">
                  <a:latin typeface="Arial" panose="020B0604020202020204" pitchFamily="34" charset="0"/>
                  <a:cs typeface="Arial" panose="020B0604020202020204" pitchFamily="34" charset="0"/>
                </a:rPr>
                <a:t>MCAO</a:t>
              </a:r>
              <a:endParaRPr lang="en-US" sz="1200" dirty="0">
                <a:latin typeface="Arial" panose="020B0604020202020204" pitchFamily="34" charset="0"/>
                <a:cs typeface="Arial" panose="020B0604020202020204" pitchFamily="34" charset="0"/>
              </a:endParaRPr>
            </a:p>
          </p:txBody>
        </p:sp>
        <p:sp>
          <p:nvSpPr>
            <p:cNvPr id="25" name="TextBox 24"/>
            <p:cNvSpPr txBox="1"/>
            <p:nvPr/>
          </p:nvSpPr>
          <p:spPr>
            <a:xfrm>
              <a:off x="963017" y="4376688"/>
              <a:ext cx="585417" cy="276999"/>
            </a:xfrm>
            <a:prstGeom prst="rect">
              <a:avLst/>
            </a:prstGeom>
            <a:noFill/>
          </p:spPr>
          <p:txBody>
            <a:bodyPr wrap="none" rtlCol="0">
              <a:spAutoFit/>
            </a:bodyPr>
            <a:lstStyle/>
            <a:p>
              <a:r>
                <a:rPr lang="hu-HU" sz="1200" dirty="0" smtClean="0">
                  <a:latin typeface="Arial" panose="020B0604020202020204" pitchFamily="34" charset="0"/>
                  <a:cs typeface="Arial" panose="020B0604020202020204" pitchFamily="34" charset="0"/>
                </a:rPr>
                <a:t>Sham</a:t>
              </a:r>
              <a:endParaRPr lang="en-US" sz="1200" dirty="0">
                <a:latin typeface="Arial" panose="020B0604020202020204" pitchFamily="34" charset="0"/>
                <a:cs typeface="Arial" panose="020B0604020202020204" pitchFamily="34" charset="0"/>
              </a:endParaRPr>
            </a:p>
          </p:txBody>
        </p:sp>
        <p:sp>
          <p:nvSpPr>
            <p:cNvPr id="26" name="TextBox 25"/>
            <p:cNvSpPr txBox="1"/>
            <p:nvPr/>
          </p:nvSpPr>
          <p:spPr>
            <a:xfrm>
              <a:off x="1630541" y="4376688"/>
              <a:ext cx="646331" cy="276999"/>
            </a:xfrm>
            <a:prstGeom prst="rect">
              <a:avLst/>
            </a:prstGeom>
            <a:noFill/>
          </p:spPr>
          <p:txBody>
            <a:bodyPr wrap="none" rtlCol="0">
              <a:spAutoFit/>
            </a:bodyPr>
            <a:lstStyle/>
            <a:p>
              <a:r>
                <a:rPr lang="hu-HU" sz="1200" dirty="0" smtClean="0">
                  <a:latin typeface="Arial" panose="020B0604020202020204" pitchFamily="34" charset="0"/>
                  <a:cs typeface="Arial" panose="020B0604020202020204" pitchFamily="34" charset="0"/>
                </a:rPr>
                <a:t>MCAO</a:t>
              </a:r>
              <a:endParaRPr lang="en-US" sz="1200" dirty="0">
                <a:latin typeface="Arial" panose="020B0604020202020204" pitchFamily="34" charset="0"/>
                <a:cs typeface="Arial" panose="020B0604020202020204" pitchFamily="34" charset="0"/>
              </a:endParaRPr>
            </a:p>
          </p:txBody>
        </p:sp>
        <p:sp>
          <p:nvSpPr>
            <p:cNvPr id="27" name="TextBox 26"/>
            <p:cNvSpPr txBox="1"/>
            <p:nvPr/>
          </p:nvSpPr>
          <p:spPr>
            <a:xfrm>
              <a:off x="3051249" y="4376688"/>
              <a:ext cx="585417" cy="276999"/>
            </a:xfrm>
            <a:prstGeom prst="rect">
              <a:avLst/>
            </a:prstGeom>
            <a:noFill/>
          </p:spPr>
          <p:txBody>
            <a:bodyPr wrap="none" rtlCol="0">
              <a:spAutoFit/>
            </a:bodyPr>
            <a:lstStyle/>
            <a:p>
              <a:r>
                <a:rPr lang="hu-HU" sz="1200" dirty="0" smtClean="0">
                  <a:latin typeface="Arial" panose="020B0604020202020204" pitchFamily="34" charset="0"/>
                  <a:cs typeface="Arial" panose="020B0604020202020204" pitchFamily="34" charset="0"/>
                </a:rPr>
                <a:t>Sham</a:t>
              </a:r>
              <a:endParaRPr lang="en-US" sz="1200" dirty="0">
                <a:latin typeface="Arial" panose="020B0604020202020204" pitchFamily="34" charset="0"/>
                <a:cs typeface="Arial" panose="020B0604020202020204" pitchFamily="34" charset="0"/>
              </a:endParaRPr>
            </a:p>
          </p:txBody>
        </p:sp>
        <p:sp>
          <p:nvSpPr>
            <p:cNvPr id="28" name="TextBox 27"/>
            <p:cNvSpPr txBox="1"/>
            <p:nvPr/>
          </p:nvSpPr>
          <p:spPr>
            <a:xfrm>
              <a:off x="3718773" y="4376688"/>
              <a:ext cx="646331" cy="276999"/>
            </a:xfrm>
            <a:prstGeom prst="rect">
              <a:avLst/>
            </a:prstGeom>
            <a:noFill/>
          </p:spPr>
          <p:txBody>
            <a:bodyPr wrap="none" rtlCol="0">
              <a:spAutoFit/>
            </a:bodyPr>
            <a:lstStyle/>
            <a:p>
              <a:r>
                <a:rPr lang="hu-HU" sz="1200" dirty="0" smtClean="0">
                  <a:latin typeface="Arial" panose="020B0604020202020204" pitchFamily="34" charset="0"/>
                  <a:cs typeface="Arial" panose="020B0604020202020204" pitchFamily="34" charset="0"/>
                </a:rPr>
                <a:t>MCAO</a:t>
              </a:r>
              <a:endParaRPr lang="en-US" sz="1200" dirty="0">
                <a:latin typeface="Arial" panose="020B0604020202020204" pitchFamily="34" charset="0"/>
                <a:cs typeface="Arial" panose="020B0604020202020204" pitchFamily="34" charset="0"/>
              </a:endParaRPr>
            </a:p>
          </p:txBody>
        </p:sp>
        <p:sp>
          <p:nvSpPr>
            <p:cNvPr id="29" name="TextBox 28"/>
            <p:cNvSpPr txBox="1"/>
            <p:nvPr/>
          </p:nvSpPr>
          <p:spPr>
            <a:xfrm>
              <a:off x="5139481" y="4376688"/>
              <a:ext cx="585417" cy="276999"/>
            </a:xfrm>
            <a:prstGeom prst="rect">
              <a:avLst/>
            </a:prstGeom>
            <a:noFill/>
          </p:spPr>
          <p:txBody>
            <a:bodyPr wrap="none" rtlCol="0">
              <a:spAutoFit/>
            </a:bodyPr>
            <a:lstStyle/>
            <a:p>
              <a:r>
                <a:rPr lang="hu-HU" sz="1200" dirty="0" smtClean="0">
                  <a:latin typeface="Arial" panose="020B0604020202020204" pitchFamily="34" charset="0"/>
                  <a:cs typeface="Arial" panose="020B0604020202020204" pitchFamily="34" charset="0"/>
                </a:rPr>
                <a:t>Sham</a:t>
              </a:r>
              <a:endParaRPr lang="en-US" sz="1200" dirty="0">
                <a:latin typeface="Arial" panose="020B0604020202020204" pitchFamily="34" charset="0"/>
                <a:cs typeface="Arial" panose="020B0604020202020204" pitchFamily="34" charset="0"/>
              </a:endParaRPr>
            </a:p>
          </p:txBody>
        </p:sp>
        <p:sp>
          <p:nvSpPr>
            <p:cNvPr id="30" name="TextBox 29"/>
            <p:cNvSpPr txBox="1"/>
            <p:nvPr/>
          </p:nvSpPr>
          <p:spPr>
            <a:xfrm>
              <a:off x="5807005" y="4376688"/>
              <a:ext cx="646331" cy="276999"/>
            </a:xfrm>
            <a:prstGeom prst="rect">
              <a:avLst/>
            </a:prstGeom>
            <a:noFill/>
          </p:spPr>
          <p:txBody>
            <a:bodyPr wrap="none" rtlCol="0">
              <a:spAutoFit/>
            </a:bodyPr>
            <a:lstStyle/>
            <a:p>
              <a:r>
                <a:rPr lang="hu-HU" sz="1200" dirty="0" smtClean="0">
                  <a:latin typeface="Arial" panose="020B0604020202020204" pitchFamily="34" charset="0"/>
                  <a:cs typeface="Arial" panose="020B0604020202020204" pitchFamily="34" charset="0"/>
                </a:rPr>
                <a:t>MCAO</a:t>
              </a:r>
              <a:endParaRPr lang="en-US" sz="1200" dirty="0">
                <a:latin typeface="Arial" panose="020B0604020202020204" pitchFamily="34" charset="0"/>
                <a:cs typeface="Arial" panose="020B0604020202020204" pitchFamily="34" charset="0"/>
              </a:endParaRPr>
            </a:p>
          </p:txBody>
        </p:sp>
      </p:grpSp>
      <p:grpSp>
        <p:nvGrpSpPr>
          <p:cNvPr id="35" name="Group 34"/>
          <p:cNvGrpSpPr/>
          <p:nvPr/>
        </p:nvGrpSpPr>
        <p:grpSpPr>
          <a:xfrm>
            <a:off x="859928" y="499537"/>
            <a:ext cx="2128871" cy="276999"/>
            <a:chOff x="859928" y="571545"/>
            <a:chExt cx="2128871" cy="276999"/>
          </a:xfrm>
        </p:grpSpPr>
        <p:sp>
          <p:nvSpPr>
            <p:cNvPr id="36" name="Rectangle 35"/>
            <p:cNvSpPr/>
            <p:nvPr/>
          </p:nvSpPr>
          <p:spPr>
            <a:xfrm>
              <a:off x="859928" y="632520"/>
              <a:ext cx="138500" cy="144016"/>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1010041" y="571545"/>
              <a:ext cx="492443" cy="276999"/>
            </a:xfrm>
            <a:prstGeom prst="rect">
              <a:avLst/>
            </a:prstGeom>
            <a:noFill/>
          </p:spPr>
          <p:txBody>
            <a:bodyPr wrap="none" rtlCol="0">
              <a:spAutoFit/>
            </a:bodyPr>
            <a:lstStyle/>
            <a:p>
              <a:r>
                <a:rPr lang="hu-HU" sz="1200" dirty="0" smtClean="0">
                  <a:latin typeface="Arial" panose="020B0604020202020204" pitchFamily="34" charset="0"/>
                  <a:cs typeface="Arial" panose="020B0604020202020204" pitchFamily="34" charset="0"/>
                </a:rPr>
                <a:t>PBS</a:t>
              </a:r>
              <a:endParaRPr lang="en-US" sz="1200" dirty="0">
                <a:latin typeface="Arial" panose="020B0604020202020204" pitchFamily="34" charset="0"/>
                <a:cs typeface="Arial" panose="020B0604020202020204" pitchFamily="34" charset="0"/>
              </a:endParaRPr>
            </a:p>
          </p:txBody>
        </p:sp>
        <p:sp>
          <p:nvSpPr>
            <p:cNvPr id="38" name="Rectangle 37"/>
            <p:cNvSpPr/>
            <p:nvPr/>
          </p:nvSpPr>
          <p:spPr>
            <a:xfrm>
              <a:off x="1580008" y="632520"/>
              <a:ext cx="138500" cy="144016"/>
            </a:xfrm>
            <a:prstGeom prst="rect">
              <a:avLst/>
            </a:prstGeom>
            <a:solidFill>
              <a:srgbClr val="5F5F5F"/>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p:cNvSpPr txBox="1"/>
            <p:nvPr/>
          </p:nvSpPr>
          <p:spPr>
            <a:xfrm>
              <a:off x="1730121" y="571545"/>
              <a:ext cx="1258678" cy="276999"/>
            </a:xfrm>
            <a:prstGeom prst="rect">
              <a:avLst/>
            </a:prstGeom>
            <a:noFill/>
          </p:spPr>
          <p:txBody>
            <a:bodyPr wrap="none" rtlCol="0">
              <a:spAutoFit/>
            </a:bodyPr>
            <a:lstStyle/>
            <a:p>
              <a:r>
                <a:rPr lang="hu-HU" sz="1200" i="1" dirty="0" smtClean="0">
                  <a:latin typeface="Arial" panose="020B0604020202020204" pitchFamily="34" charset="0"/>
                  <a:cs typeface="Arial" panose="020B0604020202020204" pitchFamily="34" charset="0"/>
                </a:rPr>
                <a:t>S. pneumoniae</a:t>
              </a:r>
              <a:endParaRPr lang="en-US" sz="1200" i="1" dirty="0">
                <a:latin typeface="Arial" panose="020B0604020202020204" pitchFamily="34" charset="0"/>
                <a:cs typeface="Arial" panose="020B0604020202020204" pitchFamily="34" charset="0"/>
              </a:endParaRPr>
            </a:p>
          </p:txBody>
        </p:sp>
      </p:grpSp>
      <p:sp>
        <p:nvSpPr>
          <p:cNvPr id="4" name="Rectangle 3"/>
          <p:cNvSpPr/>
          <p:nvPr/>
        </p:nvSpPr>
        <p:spPr>
          <a:xfrm>
            <a:off x="504000" y="5205606"/>
            <a:ext cx="5850000" cy="1015663"/>
          </a:xfrm>
          <a:prstGeom prst="rect">
            <a:avLst/>
          </a:prstGeom>
        </p:spPr>
        <p:txBody>
          <a:bodyPr wrap="square">
            <a:spAutoFit/>
          </a:bodyPr>
          <a:lstStyle/>
          <a:p>
            <a:pPr algn="just"/>
            <a:r>
              <a:rPr lang="hu-HU" sz="1200" b="1" dirty="0" smtClean="0">
                <a:latin typeface="Times New Roman" panose="02020603050405020304" pitchFamily="18" charset="0"/>
                <a:cs typeface="Times New Roman" panose="02020603050405020304" pitchFamily="18" charset="0"/>
              </a:rPr>
              <a:t>Supplementary </a:t>
            </a:r>
            <a:r>
              <a:rPr lang="en-GB" sz="1200" b="1" dirty="0" smtClean="0">
                <a:latin typeface="Times New Roman" panose="02020603050405020304" pitchFamily="18" charset="0"/>
                <a:cs typeface="Times New Roman" panose="02020603050405020304" pitchFamily="18" charset="0"/>
              </a:rPr>
              <a:t>Figure II</a:t>
            </a:r>
            <a:r>
              <a:rPr lang="en-GB" sz="1200" dirty="0" smtClean="0">
                <a:latin typeface="Times New Roman" panose="02020603050405020304" pitchFamily="18" charset="0"/>
                <a:cs typeface="Times New Roman" panose="02020603050405020304" pitchFamily="18" charset="0"/>
              </a:rPr>
              <a:t> </a:t>
            </a:r>
            <a:r>
              <a:rPr lang="hu-HU" sz="1200" dirty="0" smtClean="0">
                <a:latin typeface="Times New Roman" panose="02020603050405020304" pitchFamily="18" charset="0"/>
                <a:cs typeface="Times New Roman" panose="02020603050405020304" pitchFamily="18" charset="0"/>
              </a:rPr>
              <a:t>S</a:t>
            </a:r>
            <a:r>
              <a:rPr lang="en-GB" sz="1200" dirty="0" err="1" smtClean="0">
                <a:latin typeface="Times New Roman" panose="02020603050405020304" pitchFamily="18" charset="0"/>
                <a:cs typeface="Times New Roman" panose="02020603050405020304" pitchFamily="18" charset="0"/>
              </a:rPr>
              <a:t>troke</a:t>
            </a:r>
            <a:r>
              <a:rPr lang="hu-HU" sz="1200" dirty="0" smtClean="0">
                <a:latin typeface="Times New Roman" panose="02020603050405020304" pitchFamily="18" charset="0"/>
                <a:cs typeface="Times New Roman" panose="02020603050405020304" pitchFamily="18" charset="0"/>
              </a:rPr>
              <a:t> reduces splenocyte numbers</a:t>
            </a:r>
            <a:r>
              <a:rPr lang="en-GB" sz="1200" dirty="0" smtClean="0">
                <a:latin typeface="Times New Roman" panose="02020603050405020304" pitchFamily="18" charset="0"/>
                <a:cs typeface="Times New Roman" panose="02020603050405020304" pitchFamily="18" charset="0"/>
              </a:rPr>
              <a:t>. </a:t>
            </a:r>
            <a:r>
              <a:rPr lang="en-GB" sz="1200" dirty="0">
                <a:latin typeface="Times New Roman" panose="02020603050405020304" pitchFamily="18" charset="0"/>
                <a:cs typeface="Times New Roman" panose="02020603050405020304" pitchFamily="18" charset="0"/>
              </a:rPr>
              <a:t>Flow </a:t>
            </a:r>
            <a:r>
              <a:rPr lang="en-GB" sz="1200" dirty="0" err="1">
                <a:latin typeface="Times New Roman" panose="02020603050405020304" pitchFamily="18" charset="0"/>
                <a:cs typeface="Times New Roman" panose="02020603050405020304" pitchFamily="18" charset="0"/>
              </a:rPr>
              <a:t>cytometric</a:t>
            </a:r>
            <a:r>
              <a:rPr lang="en-GB" sz="1200" dirty="0">
                <a:latin typeface="Times New Roman" panose="02020603050405020304" pitchFamily="18" charset="0"/>
                <a:cs typeface="Times New Roman" panose="02020603050405020304" pitchFamily="18" charset="0"/>
              </a:rPr>
              <a:t> analysis of total leukocytes, CD3+/CD4+ and CD3+/CD8+ T cells, B220+ B cells, Ly-6G+ granulocytes and Ly-6G-/CD11b+ monocytes in the blood of sham-operated and MCAO mice 24h following intra-tracheal injection of </a:t>
            </a:r>
            <a:r>
              <a:rPr lang="en-GB" sz="1200" i="1" dirty="0">
                <a:latin typeface="Times New Roman" panose="02020603050405020304" pitchFamily="18" charset="0"/>
                <a:cs typeface="Times New Roman" panose="02020603050405020304" pitchFamily="18" charset="0"/>
              </a:rPr>
              <a:t>S. </a:t>
            </a:r>
            <a:r>
              <a:rPr lang="en-GB" sz="1200" i="1" dirty="0" err="1">
                <a:latin typeface="Times New Roman" panose="02020603050405020304" pitchFamily="18" charset="0"/>
                <a:cs typeface="Times New Roman" panose="02020603050405020304" pitchFamily="18" charset="0"/>
              </a:rPr>
              <a:t>pneumoniae</a:t>
            </a:r>
            <a:r>
              <a:rPr lang="en-GB" sz="1200" dirty="0">
                <a:latin typeface="Times New Roman" panose="02020603050405020304" pitchFamily="18" charset="0"/>
                <a:cs typeface="Times New Roman" panose="02020603050405020304" pitchFamily="18" charset="0"/>
              </a:rPr>
              <a:t> (S. </a:t>
            </a:r>
            <a:r>
              <a:rPr lang="en-GB" sz="1200" dirty="0" err="1">
                <a:latin typeface="Times New Roman" panose="02020603050405020304" pitchFamily="18" charset="0"/>
                <a:cs typeface="Times New Roman" panose="02020603050405020304" pitchFamily="18" charset="0"/>
              </a:rPr>
              <a:t>pn</a:t>
            </a:r>
            <a:r>
              <a:rPr lang="en-GB" sz="1200" dirty="0">
                <a:latin typeface="Times New Roman" panose="02020603050405020304" pitchFamily="18" charset="0"/>
                <a:cs typeface="Times New Roman" panose="02020603050405020304" pitchFamily="18" charset="0"/>
              </a:rPr>
              <a:t>.) or PBS (n=6/group). Whiskers show 5-95 percentiles</a:t>
            </a:r>
            <a:r>
              <a:rPr lang="en-GB" sz="1200" dirty="0" smtClean="0">
                <a:latin typeface="Times New Roman" panose="02020603050405020304" pitchFamily="18" charset="0"/>
                <a:cs typeface="Times New Roman" panose="02020603050405020304" pitchFamily="18" charset="0"/>
              </a:rPr>
              <a:t>. </a:t>
            </a:r>
            <a:r>
              <a:rPr lang="en-GB" sz="1200" dirty="0">
                <a:latin typeface="Times New Roman" panose="02020603050405020304" pitchFamily="18" charset="0"/>
                <a:cs typeface="Times New Roman" panose="02020603050405020304" pitchFamily="18" charset="0"/>
              </a:rPr>
              <a:t># p&lt;0.05: SHAM vs MCAO.</a:t>
            </a:r>
          </a:p>
        </p:txBody>
      </p:sp>
    </p:spTree>
    <p:extLst>
      <p:ext uri="{BB962C8B-B14F-4D97-AF65-F5344CB8AC3E}">
        <p14:creationId xmlns:p14="http://schemas.microsoft.com/office/powerpoint/2010/main" val="92962969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7548</TotalTime>
  <Words>1186</Words>
  <Application>Microsoft Office PowerPoint</Application>
  <PresentationFormat>A4 Paper (210x297 mm)</PresentationFormat>
  <Paragraphs>75</Paragraphs>
  <Slides>4</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vt:i4>
      </vt:variant>
    </vt:vector>
  </HeadingPairs>
  <TitlesOfParts>
    <vt:vector size="7" baseType="lpstr">
      <vt:lpstr>Office Theme</vt:lpstr>
      <vt:lpstr>GraphPad Prism 5 Project</vt:lpstr>
      <vt:lpstr>Prism Project</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mracskoeva</dc:creator>
  <cp:lastModifiedBy>mracskoeva</cp:lastModifiedBy>
  <cp:revision>115</cp:revision>
  <dcterms:created xsi:type="dcterms:W3CDTF">2014-05-26T07:29:12Z</dcterms:created>
  <dcterms:modified xsi:type="dcterms:W3CDTF">2016-01-17T20:36:52Z</dcterms:modified>
</cp:coreProperties>
</file>