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7930813" cy="31884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ger Davie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384" y="-80"/>
      </p:cViewPr>
      <p:guideLst>
        <p:guide orient="horz" pos="10043"/>
        <p:guide pos="56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F3A5A-0812-AC4A-87F5-12523294BF2F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0C747-251A-DE4F-91C3-5F713693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28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0C747-251A-DE4F-91C3-5F713693E7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70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812" y="9904999"/>
            <a:ext cx="15241191" cy="6834596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9623" y="18068133"/>
            <a:ext cx="12551569" cy="814837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4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8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412" y="20489028"/>
            <a:ext cx="15241191" cy="633270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6412" y="13514199"/>
            <a:ext cx="15241191" cy="697482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7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542" y="7439822"/>
            <a:ext cx="7919443" cy="21042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4828" y="7439822"/>
            <a:ext cx="7919443" cy="21042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1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542" y="7137211"/>
            <a:ext cx="7922557" cy="29744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542" y="10111658"/>
            <a:ext cx="7922557" cy="183707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08607" y="7137211"/>
            <a:ext cx="7925668" cy="29744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08607" y="10111658"/>
            <a:ext cx="7925668" cy="183707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3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9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541" y="1269493"/>
            <a:ext cx="5899114" cy="54027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48" y="1269496"/>
            <a:ext cx="10023823" cy="272129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541" y="6672221"/>
            <a:ext cx="5899114" cy="218101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1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4564" y="22319457"/>
            <a:ext cx="10758488" cy="26349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14564" y="2848979"/>
            <a:ext cx="10758488" cy="191309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14564" y="24954396"/>
            <a:ext cx="10758488" cy="37420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1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44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9840" y="1276878"/>
            <a:ext cx="4034433" cy="272055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540" y="1276878"/>
            <a:ext cx="11804453" cy="272055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3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6542" y="1276876"/>
            <a:ext cx="16137732" cy="5314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542" y="7439822"/>
            <a:ext cx="16137732" cy="21042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543" y="29552616"/>
            <a:ext cx="4183856" cy="1697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CDCFA-F578-6A47-80FF-6E70F7C756D4}" type="datetimeFigureOut">
              <a:rPr lang="en-US" smtClean="0"/>
              <a:t>10/02/17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26363" y="29552616"/>
            <a:ext cx="5678090" cy="1697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50417" y="29552616"/>
            <a:ext cx="4183856" cy="1697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EAD97-AE3D-D345-9925-45B78BF61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7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0" Type="http://schemas.openxmlformats.org/officeDocument/2006/relationships/image" Target="../media/image8.emf"/><Relationship Id="rId11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027" y="448522"/>
            <a:ext cx="17600322" cy="2822716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68" y="706163"/>
            <a:ext cx="3040582" cy="8715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49421" y="824926"/>
            <a:ext cx="13738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Vasopressin alone and with noradrenaline attenuates TNF-α production </a:t>
            </a:r>
            <a:r>
              <a:rPr lang="en-US" sz="3200" b="1" dirty="0" smtClean="0">
                <a:latin typeface="Arial"/>
                <a:cs typeface="Arial"/>
              </a:rPr>
              <a:t>in an </a:t>
            </a:r>
            <a:r>
              <a:rPr lang="en-US" sz="3200" b="1" i="1" dirty="0">
                <a:latin typeface="Arial"/>
                <a:cs typeface="Arial"/>
              </a:rPr>
              <a:t>in-vitro </a:t>
            </a:r>
            <a:r>
              <a:rPr lang="en-US" sz="3200" b="1" dirty="0">
                <a:latin typeface="Arial"/>
                <a:cs typeface="Arial"/>
              </a:rPr>
              <a:t>model of </a:t>
            </a:r>
            <a:r>
              <a:rPr lang="en-US" sz="3200" b="1" dirty="0" smtClean="0">
                <a:latin typeface="Arial"/>
                <a:cs typeface="Arial"/>
              </a:rPr>
              <a:t>monocyte </a:t>
            </a:r>
            <a:r>
              <a:rPr lang="en-US" sz="3200" b="1" dirty="0">
                <a:latin typeface="Arial"/>
                <a:cs typeface="Arial"/>
              </a:rPr>
              <a:t>priming and deactivation </a:t>
            </a:r>
          </a:p>
          <a:p>
            <a:r>
              <a:rPr lang="en-US" sz="2600" dirty="0" smtClean="0">
                <a:effectLst/>
                <a:latin typeface="Arial"/>
                <a:cs typeface="Arial"/>
              </a:rPr>
              <a:t>R Davies, KP O’Dea, S </a:t>
            </a:r>
            <a:r>
              <a:rPr lang="en-US" sz="2600" dirty="0" err="1" smtClean="0">
                <a:effectLst/>
                <a:latin typeface="Arial"/>
                <a:cs typeface="Arial"/>
              </a:rPr>
              <a:t>Soni</a:t>
            </a:r>
            <a:r>
              <a:rPr lang="en-US" sz="2600" dirty="0" smtClean="0">
                <a:effectLst/>
                <a:latin typeface="Arial"/>
                <a:cs typeface="Arial"/>
              </a:rPr>
              <a:t>, JK Ward, DJ O’Callaghan, M </a:t>
            </a:r>
            <a:r>
              <a:rPr lang="en-US" sz="2600" dirty="0" err="1" smtClean="0">
                <a:effectLst/>
                <a:latin typeface="Arial"/>
                <a:cs typeface="Arial"/>
              </a:rPr>
              <a:t>Takata</a:t>
            </a:r>
            <a:r>
              <a:rPr lang="en-US" sz="2600" dirty="0" smtClean="0">
                <a:effectLst/>
                <a:latin typeface="Arial"/>
                <a:cs typeface="Arial"/>
              </a:rPr>
              <a:t>, AC Gordon</a:t>
            </a:r>
          </a:p>
          <a:p>
            <a:r>
              <a:rPr lang="en-US" sz="2400" dirty="0" smtClean="0">
                <a:effectLst/>
                <a:latin typeface="Arial"/>
                <a:cs typeface="Arial"/>
              </a:rPr>
              <a:t>Section </a:t>
            </a:r>
            <a:r>
              <a:rPr lang="en-US" sz="2400" dirty="0" smtClean="0">
                <a:effectLst/>
                <a:latin typeface="Arial"/>
                <a:cs typeface="Arial"/>
              </a:rPr>
              <a:t>of </a:t>
            </a:r>
            <a:r>
              <a:rPr lang="en-US" sz="2400" dirty="0" err="1" smtClean="0">
                <a:effectLst/>
                <a:latin typeface="Arial"/>
                <a:cs typeface="Arial"/>
              </a:rPr>
              <a:t>Anaesthetics</a:t>
            </a:r>
            <a:r>
              <a:rPr lang="en-US" sz="2400" dirty="0" smtClean="0">
                <a:effectLst/>
                <a:latin typeface="Arial"/>
                <a:cs typeface="Arial"/>
              </a:rPr>
              <a:t>, Pain and Intensive Care Medicine, </a:t>
            </a:r>
            <a:r>
              <a:rPr lang="en-US" sz="2400" dirty="0">
                <a:latin typeface="Arial"/>
                <a:cs typeface="Arial"/>
              </a:rPr>
              <a:t>Imperial </a:t>
            </a:r>
            <a:r>
              <a:rPr lang="en-US" sz="2400" dirty="0" smtClean="0">
                <a:latin typeface="Arial"/>
                <a:cs typeface="Arial"/>
              </a:rPr>
              <a:t>College London</a:t>
            </a:r>
            <a:r>
              <a:rPr lang="en-US" sz="2400" dirty="0" smtClean="0">
                <a:effectLst/>
                <a:latin typeface="Arial"/>
                <a:cs typeface="Arial"/>
              </a:rPr>
              <a:t>, UK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17" y="1848269"/>
            <a:ext cx="2614653" cy="100664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253515" y="3585846"/>
            <a:ext cx="8637321" cy="646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INTRODUCTION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15674" y="3551981"/>
            <a:ext cx="8489799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METHODS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7383" y="4510916"/>
            <a:ext cx="863732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>
                <a:latin typeface="Arial"/>
                <a:cs typeface="Arial"/>
              </a:rPr>
              <a:t>Vasopressin </a:t>
            </a:r>
            <a:r>
              <a:rPr lang="en-GB" sz="2000" dirty="0" smtClean="0">
                <a:latin typeface="Arial"/>
                <a:cs typeface="Arial"/>
              </a:rPr>
              <a:t>is </a:t>
            </a:r>
            <a:r>
              <a:rPr lang="en-GB" sz="2000" dirty="0">
                <a:latin typeface="Arial"/>
                <a:cs typeface="Arial"/>
              </a:rPr>
              <a:t>a safe and effective alternative </a:t>
            </a:r>
            <a:r>
              <a:rPr lang="en-GB" sz="2000" dirty="0" smtClean="0">
                <a:latin typeface="Arial"/>
                <a:cs typeface="Arial"/>
              </a:rPr>
              <a:t>to </a:t>
            </a:r>
            <a:r>
              <a:rPr lang="en-GB" sz="2000" dirty="0">
                <a:latin typeface="Arial"/>
                <a:cs typeface="Arial"/>
              </a:rPr>
              <a:t>noradrenaline in the treatment of septic </a:t>
            </a:r>
            <a:r>
              <a:rPr lang="en-GB" sz="2000" dirty="0" smtClean="0">
                <a:latin typeface="Arial"/>
                <a:cs typeface="Arial"/>
              </a:rPr>
              <a:t>shock [1</a:t>
            </a:r>
            <a:r>
              <a:rPr lang="en-GB" sz="2000" dirty="0">
                <a:latin typeface="Arial"/>
                <a:cs typeface="Arial"/>
              </a:rPr>
              <a:t>]</a:t>
            </a:r>
            <a:r>
              <a:rPr lang="en-GB" sz="2000" dirty="0" smtClean="0">
                <a:latin typeface="Arial"/>
                <a:cs typeface="Arial"/>
              </a:rPr>
              <a:t>, but is primarily used as a </a:t>
            </a:r>
            <a:r>
              <a:rPr lang="en-GB" sz="2000" dirty="0">
                <a:latin typeface="Arial"/>
                <a:cs typeface="Arial"/>
              </a:rPr>
              <a:t>‘catecholamine-sparing’ </a:t>
            </a:r>
            <a:r>
              <a:rPr lang="en-GB" sz="2000" dirty="0" smtClean="0">
                <a:latin typeface="Arial"/>
                <a:cs typeface="Arial"/>
              </a:rPr>
              <a:t>agent. </a:t>
            </a: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Vasopressin also has </a:t>
            </a:r>
            <a:r>
              <a:rPr lang="en-GB" sz="2000" dirty="0">
                <a:latin typeface="Arial"/>
                <a:cs typeface="Arial"/>
              </a:rPr>
              <a:t>significant </a:t>
            </a:r>
            <a:r>
              <a:rPr lang="en-GB" sz="2000" i="1" dirty="0">
                <a:latin typeface="Arial"/>
                <a:cs typeface="Arial"/>
              </a:rPr>
              <a:t>in-vitro</a:t>
            </a:r>
            <a:r>
              <a:rPr lang="en-GB" sz="2000" dirty="0">
                <a:latin typeface="Arial"/>
                <a:cs typeface="Arial"/>
              </a:rPr>
              <a:t> </a:t>
            </a:r>
            <a:r>
              <a:rPr lang="en-GB" sz="2000" dirty="0" smtClean="0">
                <a:latin typeface="Arial"/>
                <a:cs typeface="Arial"/>
              </a:rPr>
              <a:t>anti-inflammatory effects including inhibition of endotoxin-induced inflammatory cytokine release from macrophages [2]. </a:t>
            </a: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In </a:t>
            </a:r>
            <a:r>
              <a:rPr lang="en-GB" sz="2000" dirty="0">
                <a:latin typeface="Arial"/>
                <a:cs typeface="Arial"/>
              </a:rPr>
              <a:t>sepsis monocytes exhibit the differential response states of priming and ‘</a:t>
            </a:r>
            <a:r>
              <a:rPr lang="en-GB" sz="2000" dirty="0" smtClean="0">
                <a:latin typeface="Arial"/>
                <a:cs typeface="Arial"/>
              </a:rPr>
              <a:t>deactivation’, which may reflect the opposing pro- and anti-inflammatory responses, </a:t>
            </a:r>
            <a:r>
              <a:rPr lang="en-GB" sz="2000" dirty="0">
                <a:latin typeface="Arial"/>
                <a:cs typeface="Arial"/>
              </a:rPr>
              <a:t>respectively. </a:t>
            </a:r>
            <a:endParaRPr lang="en-GB" sz="20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During inflammation,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monocyte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immune-phenotype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can be determined </a:t>
            </a:r>
            <a:r>
              <a:rPr lang="en-GB" sz="2000" i="1" dirty="0" smtClean="0">
                <a:solidFill>
                  <a:srgbClr val="000000"/>
                </a:solidFill>
                <a:latin typeface="Arial"/>
                <a:cs typeface="Arial"/>
              </a:rPr>
              <a:t>ex-vivo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by expression of surface markers involved in antigen presentation (HLA-DR, CD86) and production of pro-inflammatory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cytokines, such as tumour necrosis factor (TNF). 	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To </a:t>
            </a:r>
            <a:r>
              <a:rPr lang="en-US" sz="2000" dirty="0">
                <a:latin typeface="Arial"/>
                <a:cs typeface="Arial"/>
              </a:rPr>
              <a:t>further assess </a:t>
            </a:r>
            <a:r>
              <a:rPr lang="en-US" sz="2000" dirty="0" smtClean="0">
                <a:latin typeface="Arial"/>
                <a:cs typeface="Arial"/>
              </a:rPr>
              <a:t>the potentially beneficial anti</a:t>
            </a:r>
            <a:r>
              <a:rPr lang="en-US" sz="2000" dirty="0">
                <a:latin typeface="Arial"/>
                <a:cs typeface="Arial"/>
              </a:rPr>
              <a:t>-inflammatory effects </a:t>
            </a:r>
            <a:r>
              <a:rPr lang="en-US" sz="2000" dirty="0" smtClean="0">
                <a:latin typeface="Arial"/>
                <a:cs typeface="Arial"/>
              </a:rPr>
              <a:t>of vasopressin, </a:t>
            </a:r>
            <a:r>
              <a:rPr lang="en-US" sz="2000" dirty="0">
                <a:latin typeface="Arial"/>
                <a:cs typeface="Arial"/>
              </a:rPr>
              <a:t>we developed an </a:t>
            </a:r>
            <a:r>
              <a:rPr lang="en-US" sz="2000" i="1" dirty="0">
                <a:latin typeface="Arial"/>
                <a:cs typeface="Arial"/>
              </a:rPr>
              <a:t>in-vitro </a:t>
            </a:r>
            <a:r>
              <a:rPr lang="en-US" sz="2000" dirty="0">
                <a:latin typeface="Arial"/>
                <a:cs typeface="Arial"/>
              </a:rPr>
              <a:t>assay of monocyte priming and </a:t>
            </a:r>
            <a:r>
              <a:rPr lang="en-US" sz="2000" dirty="0" smtClean="0">
                <a:latin typeface="Arial"/>
                <a:cs typeface="Arial"/>
              </a:rPr>
              <a:t>‘deactivation’ </a:t>
            </a:r>
            <a:r>
              <a:rPr lang="en-US" sz="2000" dirty="0">
                <a:latin typeface="Arial"/>
                <a:cs typeface="Arial"/>
              </a:rPr>
              <a:t>to model the </a:t>
            </a:r>
            <a:r>
              <a:rPr lang="en-US" sz="2000" dirty="0" smtClean="0">
                <a:latin typeface="Arial"/>
                <a:cs typeface="Arial"/>
              </a:rPr>
              <a:t>pro- and anti-inflammatory responses.</a:t>
            </a:r>
            <a:endParaRPr lang="en-GB" sz="20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99700" y="4335048"/>
            <a:ext cx="85406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Human healthy </a:t>
            </a:r>
            <a:r>
              <a:rPr lang="en-GB" sz="2000" dirty="0">
                <a:latin typeface="Arial"/>
                <a:cs typeface="Arial"/>
              </a:rPr>
              <a:t>volunteer (HV) monocytes </a:t>
            </a:r>
            <a:r>
              <a:rPr lang="en-GB" sz="2000" dirty="0" smtClean="0">
                <a:latin typeface="Arial"/>
                <a:cs typeface="Arial"/>
              </a:rPr>
              <a:t>(CD14</a:t>
            </a:r>
            <a:r>
              <a:rPr lang="en-GB" sz="2000" dirty="0">
                <a:latin typeface="Arial"/>
                <a:cs typeface="Arial"/>
              </a:rPr>
              <a:t>+ </a:t>
            </a:r>
            <a:r>
              <a:rPr lang="en-GB" sz="2000" dirty="0" smtClean="0">
                <a:latin typeface="Arial"/>
                <a:cs typeface="Arial"/>
              </a:rPr>
              <a:t>subset) </a:t>
            </a:r>
            <a:r>
              <a:rPr lang="en-GB" sz="2000" dirty="0">
                <a:latin typeface="Arial"/>
                <a:cs typeface="Arial"/>
              </a:rPr>
              <a:t>were isolated by </a:t>
            </a:r>
            <a:r>
              <a:rPr lang="en-GB" sz="2000" dirty="0" smtClean="0">
                <a:latin typeface="Arial"/>
                <a:cs typeface="Arial"/>
              </a:rPr>
              <a:t>immune-magnetic </a:t>
            </a:r>
            <a:r>
              <a:rPr lang="en-GB" sz="2000" dirty="0">
                <a:latin typeface="Arial"/>
                <a:cs typeface="Arial"/>
              </a:rPr>
              <a:t>bead separation and cultured at 37°C for 20hrs with </a:t>
            </a:r>
            <a:r>
              <a:rPr lang="en-GB" sz="2000" dirty="0" smtClean="0">
                <a:latin typeface="Arial"/>
                <a:cs typeface="Arial"/>
              </a:rPr>
              <a:t>a priming, low dose of lipopolysaccharide </a:t>
            </a:r>
            <a:r>
              <a:rPr lang="en-GB" sz="2000" dirty="0">
                <a:latin typeface="Arial"/>
                <a:cs typeface="Arial"/>
              </a:rPr>
              <a:t>(LPS, 100pg/ml) </a:t>
            </a:r>
            <a:r>
              <a:rPr lang="en-GB" sz="2000" dirty="0" smtClean="0">
                <a:latin typeface="Arial"/>
                <a:cs typeface="Arial"/>
              </a:rPr>
              <a:t>or </a:t>
            </a:r>
            <a:r>
              <a:rPr lang="en-GB" sz="2000" dirty="0">
                <a:latin typeface="Arial"/>
                <a:cs typeface="Arial"/>
              </a:rPr>
              <a:t>IL-10 (10ng/ml) in 10% HV </a:t>
            </a:r>
            <a:r>
              <a:rPr lang="en-GB" sz="2000" dirty="0" smtClean="0">
                <a:latin typeface="Arial"/>
                <a:cs typeface="Arial"/>
              </a:rPr>
              <a:t>serum. </a:t>
            </a: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These </a:t>
            </a:r>
            <a:r>
              <a:rPr lang="en-GB" sz="2000" dirty="0">
                <a:latin typeface="Arial"/>
                <a:cs typeface="Arial"/>
              </a:rPr>
              <a:t>treatments </a:t>
            </a:r>
            <a:r>
              <a:rPr lang="en-GB" sz="2000" dirty="0" smtClean="0">
                <a:latin typeface="Arial"/>
                <a:cs typeface="Arial"/>
              </a:rPr>
              <a:t>were supplemented with clinically relevant concentrations of </a:t>
            </a:r>
            <a:r>
              <a:rPr lang="en-GB" sz="2000" dirty="0">
                <a:latin typeface="Arial"/>
                <a:cs typeface="Arial"/>
              </a:rPr>
              <a:t>noradrenaline </a:t>
            </a:r>
            <a:r>
              <a:rPr lang="en-GB" sz="2000" dirty="0" smtClean="0">
                <a:latin typeface="Arial"/>
                <a:cs typeface="Arial"/>
              </a:rPr>
              <a:t>(NA - 5000pg</a:t>
            </a:r>
            <a:r>
              <a:rPr lang="en-GB" sz="2000" dirty="0">
                <a:latin typeface="Arial"/>
                <a:cs typeface="Arial"/>
              </a:rPr>
              <a:t>/ml) and </a:t>
            </a:r>
            <a:r>
              <a:rPr lang="en-GB" sz="2000" dirty="0" smtClean="0">
                <a:latin typeface="Arial"/>
                <a:cs typeface="Arial"/>
              </a:rPr>
              <a:t>vasopressin (VP), at a ‘high</a:t>
            </a:r>
            <a:r>
              <a:rPr lang="en-GB" sz="2000" dirty="0">
                <a:latin typeface="Arial"/>
                <a:cs typeface="Arial"/>
              </a:rPr>
              <a:t>’ </a:t>
            </a:r>
            <a:r>
              <a:rPr lang="en-GB" sz="2000" dirty="0" smtClean="0">
                <a:latin typeface="Arial"/>
                <a:cs typeface="Arial"/>
              </a:rPr>
              <a:t>(</a:t>
            </a:r>
            <a:r>
              <a:rPr lang="en-GB" sz="2000" dirty="0">
                <a:latin typeface="Arial"/>
                <a:cs typeface="Arial"/>
              </a:rPr>
              <a:t>300pmol/L) or ‘low</a:t>
            </a:r>
            <a:r>
              <a:rPr lang="en-GB" sz="2000" dirty="0" smtClean="0">
                <a:latin typeface="Arial"/>
                <a:cs typeface="Arial"/>
              </a:rPr>
              <a:t>’ (‘sparing’) </a:t>
            </a:r>
            <a:r>
              <a:rPr lang="en-GB" sz="2000" dirty="0">
                <a:latin typeface="Arial"/>
                <a:cs typeface="Arial"/>
              </a:rPr>
              <a:t>dose (100pmol/L</a:t>
            </a:r>
            <a:r>
              <a:rPr lang="en-GB" sz="2000" dirty="0" smtClean="0">
                <a:latin typeface="Arial"/>
                <a:cs typeface="Arial"/>
              </a:rPr>
              <a:t>) [3-5]. </a:t>
            </a:r>
            <a:endParaRPr lang="en-GB" sz="20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Monocytes were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analysed for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surface HLA-DR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and CD86 expression by flow cytometry, or stimulated with a ‘second-hit’ of LPS (10ng/ml) for 4hrs and TNF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release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measured by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ELISA (see graphic). </a:t>
            </a:r>
          </a:p>
          <a:p>
            <a:pPr marL="342900" indent="-342900" algn="just">
              <a:buFont typeface="Arial"/>
              <a:buChar char="•"/>
            </a:pPr>
            <a:endParaRPr lang="en-GB" sz="20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0449" y="9894706"/>
            <a:ext cx="17435024" cy="646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RESULTS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961" y="27475407"/>
            <a:ext cx="8637321" cy="646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CONCLUSION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9699" y="27478157"/>
            <a:ext cx="8489799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REFERENCES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5027" y="28252319"/>
            <a:ext cx="86542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GB" sz="2000" dirty="0">
                <a:latin typeface="Arial"/>
                <a:cs typeface="Arial"/>
              </a:rPr>
              <a:t>In an </a:t>
            </a:r>
            <a:r>
              <a:rPr lang="en-GB" sz="2000" i="1" dirty="0">
                <a:latin typeface="Arial"/>
                <a:cs typeface="Arial"/>
              </a:rPr>
              <a:t>in-vitro</a:t>
            </a:r>
            <a:r>
              <a:rPr lang="en-GB" sz="2000" dirty="0">
                <a:latin typeface="Arial"/>
                <a:cs typeface="Arial"/>
              </a:rPr>
              <a:t> model of monocyte conditioning we found that vasopressin supressed LPS-TNF responses </a:t>
            </a:r>
            <a:r>
              <a:rPr lang="en-GB" sz="2000" dirty="0" smtClean="0">
                <a:latin typeface="Arial"/>
                <a:cs typeface="Arial"/>
              </a:rPr>
              <a:t>in </a:t>
            </a:r>
            <a:r>
              <a:rPr lang="en-GB" sz="2000" dirty="0">
                <a:latin typeface="Arial"/>
                <a:cs typeface="Arial"/>
              </a:rPr>
              <a:t>non-pre-treated and primed </a:t>
            </a:r>
            <a:r>
              <a:rPr lang="en-GB" sz="2000" dirty="0" smtClean="0">
                <a:latin typeface="Arial"/>
                <a:cs typeface="Arial"/>
              </a:rPr>
              <a:t>monocytes</a:t>
            </a:r>
            <a:r>
              <a:rPr lang="en-GB" sz="2000" dirty="0">
                <a:latin typeface="Arial"/>
                <a:cs typeface="Arial"/>
              </a:rPr>
              <a:t>.</a:t>
            </a:r>
            <a:r>
              <a:rPr lang="en-GB" sz="2000" dirty="0" smtClean="0">
                <a:latin typeface="Arial"/>
                <a:cs typeface="Arial"/>
              </a:rPr>
              <a:t> </a:t>
            </a:r>
          </a:p>
          <a:p>
            <a:pPr marL="285750" indent="-28575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These responses </a:t>
            </a:r>
            <a:r>
              <a:rPr lang="en-GB" sz="2000" dirty="0">
                <a:latin typeface="Arial"/>
                <a:cs typeface="Arial"/>
              </a:rPr>
              <a:t>were further suppressed when vasopressin was added to noradrenaline at a ‘sparing’-dose. </a:t>
            </a:r>
            <a:endParaRPr lang="en-GB" sz="2000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In contrast, there </a:t>
            </a:r>
            <a:r>
              <a:rPr lang="en-GB" sz="2000" dirty="0">
                <a:latin typeface="Arial"/>
                <a:cs typeface="Arial"/>
              </a:rPr>
              <a:t>was no drug effect on the </a:t>
            </a:r>
            <a:r>
              <a:rPr lang="en-GB" sz="2000" dirty="0" smtClean="0">
                <a:latin typeface="Arial"/>
                <a:cs typeface="Arial"/>
              </a:rPr>
              <a:t>‘deactivated’ </a:t>
            </a:r>
            <a:r>
              <a:rPr lang="en-GB" sz="2000" dirty="0">
                <a:latin typeface="Arial"/>
                <a:cs typeface="Arial"/>
              </a:rPr>
              <a:t>phenotype. </a:t>
            </a:r>
            <a:endParaRPr lang="en-GB" sz="2000" dirty="0" smtClean="0">
              <a:latin typeface="Arial"/>
              <a:cs typeface="Arial"/>
            </a:endParaRPr>
          </a:p>
          <a:p>
            <a:pPr algn="just">
              <a:lnSpc>
                <a:spcPct val="70000"/>
              </a:lnSpc>
            </a:pPr>
            <a:endParaRPr lang="en-GB" sz="2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r>
              <a:rPr lang="en-GB" sz="2000" i="1" dirty="0" smtClean="0">
                <a:solidFill>
                  <a:srgbClr val="000000"/>
                </a:solidFill>
                <a:latin typeface="Arial"/>
                <a:cs typeface="Arial"/>
              </a:rPr>
              <a:t>This selective immune-modulatory effect suggests that vasopressin may be beneficial if used early in the treatment of septic shock to reduce the deleterious clinical consequences of the </a:t>
            </a:r>
            <a:r>
              <a:rPr lang="en-GB" sz="2000" i="1" dirty="0" err="1" smtClean="0">
                <a:solidFill>
                  <a:srgbClr val="000000"/>
                </a:solidFill>
                <a:latin typeface="Arial"/>
                <a:cs typeface="Arial"/>
              </a:rPr>
              <a:t>hyperinflammatory</a:t>
            </a:r>
            <a:r>
              <a:rPr lang="en-GB" sz="2000" i="1" dirty="0" smtClean="0">
                <a:solidFill>
                  <a:srgbClr val="000000"/>
                </a:solidFill>
                <a:latin typeface="Arial"/>
                <a:cs typeface="Arial"/>
              </a:rPr>
              <a:t> response, and warrants further investigation.</a:t>
            </a:r>
            <a:endParaRPr lang="en-GB" sz="20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79363" y="30663357"/>
            <a:ext cx="793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Funded by the New Investigator Award from the Intensive Care </a:t>
            </a:r>
            <a:r>
              <a:rPr lang="en-US" sz="1600" dirty="0" smtClean="0"/>
              <a:t>Foundation in </a:t>
            </a:r>
            <a:r>
              <a:rPr lang="en-US" sz="1600" dirty="0" smtClean="0"/>
              <a:t>the UK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772493" y="10710637"/>
            <a:ext cx="16408885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Arial"/>
                <a:cs typeface="Arial"/>
              </a:rPr>
              <a:t>In-vitro </a:t>
            </a:r>
            <a:r>
              <a:rPr lang="en-US" sz="2400" b="1" dirty="0" smtClean="0">
                <a:latin typeface="Arial"/>
                <a:cs typeface="Arial"/>
              </a:rPr>
              <a:t>model of monocyte priming and ‘deactivation’ – </a:t>
            </a:r>
            <a:r>
              <a:rPr lang="en-US" sz="2400" b="1" dirty="0">
                <a:latin typeface="Arial"/>
                <a:cs typeface="Arial"/>
              </a:rPr>
              <a:t>TNF </a:t>
            </a:r>
            <a:r>
              <a:rPr lang="en-US" sz="2400" b="1" dirty="0" smtClean="0">
                <a:latin typeface="Arial"/>
                <a:cs typeface="Arial"/>
              </a:rPr>
              <a:t>release and </a:t>
            </a:r>
            <a:r>
              <a:rPr lang="en-US" sz="2400" b="1" dirty="0" smtClean="0">
                <a:latin typeface="Arial"/>
                <a:cs typeface="Arial"/>
              </a:rPr>
              <a:t>HLA</a:t>
            </a:r>
            <a:r>
              <a:rPr lang="en-US" sz="2400" b="1" dirty="0" smtClean="0">
                <a:latin typeface="Arial"/>
                <a:cs typeface="Arial"/>
              </a:rPr>
              <a:t>-</a:t>
            </a:r>
            <a:r>
              <a:rPr lang="en-US" sz="2400" b="1" dirty="0" smtClean="0">
                <a:latin typeface="Arial"/>
                <a:cs typeface="Arial"/>
              </a:rPr>
              <a:t>DR/CD86 expression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05689" y="16586202"/>
            <a:ext cx="1325218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Vasopressin and noradrenaline do not affect monocyte </a:t>
            </a:r>
            <a:r>
              <a:rPr lang="en-US" sz="2400" b="1" dirty="0" smtClean="0">
                <a:latin typeface="Arial"/>
                <a:cs typeface="Arial"/>
              </a:rPr>
              <a:t>HLA-DR and CD86 expression 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10321" y="21624924"/>
            <a:ext cx="11984209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Vasopressin and 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noradrenaline 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reduce LPS-induced 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monocyte TNF release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99700" y="28279342"/>
            <a:ext cx="84897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400" dirty="0" smtClean="0">
                <a:latin typeface="Arial"/>
                <a:cs typeface="Arial"/>
              </a:rPr>
              <a:t>Gordon </a:t>
            </a:r>
            <a:r>
              <a:rPr lang="en-US" sz="1400" dirty="0">
                <a:latin typeface="Arial"/>
                <a:cs typeface="Arial"/>
              </a:rPr>
              <a:t>AC et al. Effect of Early Vasopressin </a:t>
            </a:r>
            <a:r>
              <a:rPr lang="en-US" sz="1400" dirty="0" err="1">
                <a:latin typeface="Arial"/>
                <a:cs typeface="Arial"/>
              </a:rPr>
              <a:t>vs</a:t>
            </a:r>
            <a:r>
              <a:rPr lang="en-US" sz="1400" dirty="0">
                <a:latin typeface="Arial"/>
                <a:cs typeface="Arial"/>
              </a:rPr>
              <a:t> Norepinephrine on Kidney Failure in Patients With Septic Shock: </a:t>
            </a:r>
            <a:r>
              <a:rPr lang="en-US" sz="1400" dirty="0" smtClean="0">
                <a:latin typeface="Arial"/>
                <a:cs typeface="Arial"/>
              </a:rPr>
              <a:t>The VANISH </a:t>
            </a:r>
            <a:r>
              <a:rPr lang="en-US" sz="1400" dirty="0">
                <a:latin typeface="Arial"/>
                <a:cs typeface="Arial"/>
              </a:rPr>
              <a:t>Randomized Clinical Trial. </a:t>
            </a:r>
            <a:r>
              <a:rPr lang="en-US" sz="1400" i="1" dirty="0">
                <a:latin typeface="Arial"/>
                <a:cs typeface="Arial"/>
              </a:rPr>
              <a:t>JAMA</a:t>
            </a:r>
            <a:r>
              <a:rPr lang="en-US" sz="1400" dirty="0">
                <a:latin typeface="Arial"/>
                <a:cs typeface="Arial"/>
              </a:rPr>
              <a:t>. 2016;316:509–18. </a:t>
            </a:r>
            <a:endParaRPr lang="en-GB" sz="1400" dirty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dirty="0" err="1" smtClean="0">
                <a:latin typeface="Arial"/>
                <a:cs typeface="Arial"/>
              </a:rPr>
              <a:t>Peng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T-</a:t>
            </a:r>
            <a:r>
              <a:rPr lang="en-US" sz="1400" dirty="0" smtClean="0">
                <a:latin typeface="Arial"/>
                <a:cs typeface="Arial"/>
              </a:rPr>
              <a:t>C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et al. </a:t>
            </a:r>
            <a:r>
              <a:rPr lang="en-US" sz="1400" dirty="0">
                <a:latin typeface="Arial"/>
                <a:cs typeface="Arial"/>
              </a:rPr>
              <a:t>Vasopressin inhibits endotoxin-induced </a:t>
            </a:r>
            <a:r>
              <a:rPr lang="en-US" sz="1400" dirty="0" err="1">
                <a:latin typeface="Arial"/>
                <a:cs typeface="Arial"/>
              </a:rPr>
              <a:t>upregulation</a:t>
            </a:r>
            <a:r>
              <a:rPr lang="en-US" sz="1400" dirty="0">
                <a:latin typeface="Arial"/>
                <a:cs typeface="Arial"/>
              </a:rPr>
              <a:t> of inflammatory mediators in </a:t>
            </a:r>
            <a:r>
              <a:rPr lang="en-US" sz="1400" dirty="0" smtClean="0">
                <a:latin typeface="Arial"/>
                <a:cs typeface="Arial"/>
              </a:rPr>
              <a:t>activated macrophages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i="1" dirty="0">
                <a:latin typeface="Arial"/>
                <a:cs typeface="Arial"/>
              </a:rPr>
              <a:t>Tzu Chi Medical Journal</a:t>
            </a:r>
            <a:r>
              <a:rPr lang="en-US" sz="1400" dirty="0">
                <a:latin typeface="Arial"/>
                <a:cs typeface="Arial"/>
              </a:rPr>
              <a:t>. 2013;25:150–4. </a:t>
            </a:r>
            <a:endParaRPr lang="en-GB" sz="14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dirty="0" err="1" smtClean="0">
                <a:latin typeface="Arial"/>
                <a:cs typeface="Arial"/>
              </a:rPr>
              <a:t>Boldt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J et al. Alterations in circulating vasoactive substances in the critically ill—a comparison between survivors </a:t>
            </a:r>
            <a:r>
              <a:rPr lang="en-US" sz="1400" dirty="0" smtClean="0">
                <a:latin typeface="Arial"/>
                <a:cs typeface="Arial"/>
              </a:rPr>
              <a:t>and non</a:t>
            </a:r>
            <a:r>
              <a:rPr lang="en-US" sz="1400" dirty="0">
                <a:latin typeface="Arial"/>
                <a:cs typeface="Arial"/>
              </a:rPr>
              <a:t>-survivors. </a:t>
            </a:r>
            <a:r>
              <a:rPr lang="en-US" sz="1400" i="1" dirty="0">
                <a:latin typeface="Arial"/>
                <a:cs typeface="Arial"/>
              </a:rPr>
              <a:t>Intensive Care Med</a:t>
            </a:r>
            <a:r>
              <a:rPr lang="en-US" sz="1400" dirty="0">
                <a:latin typeface="Arial"/>
                <a:cs typeface="Arial"/>
              </a:rPr>
              <a:t>. 1995;21:218–25. </a:t>
            </a:r>
            <a:endParaRPr lang="en-GB" sz="14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dirty="0" err="1" smtClean="0">
                <a:latin typeface="Arial"/>
                <a:cs typeface="Arial"/>
              </a:rPr>
              <a:t>Russel</a:t>
            </a:r>
            <a:r>
              <a:rPr lang="en-US" sz="1400" dirty="0" smtClean="0">
                <a:latin typeface="Arial"/>
                <a:cs typeface="Arial"/>
              </a:rPr>
              <a:t>, JA et al. </a:t>
            </a:r>
            <a:r>
              <a:rPr lang="en-US" sz="1400" dirty="0">
                <a:latin typeface="Arial"/>
                <a:cs typeface="Arial"/>
              </a:rPr>
              <a:t>Interaction of vasopressin infusion, corticosteroid treatment, and mortality of septic shock. </a:t>
            </a:r>
            <a:r>
              <a:rPr lang="en-US" sz="1400" i="1" dirty="0" err="1">
                <a:latin typeface="Arial"/>
                <a:cs typeface="Arial"/>
              </a:rPr>
              <a:t>Crit</a:t>
            </a:r>
            <a:r>
              <a:rPr lang="en-US" sz="1400" i="1" dirty="0">
                <a:latin typeface="Arial"/>
                <a:cs typeface="Arial"/>
              </a:rPr>
              <a:t> Care Med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smtClean="0">
                <a:latin typeface="Arial"/>
                <a:cs typeface="Arial"/>
              </a:rPr>
              <a:t>2009;37:</a:t>
            </a:r>
            <a:r>
              <a:rPr lang="en-US" sz="1400" dirty="0">
                <a:latin typeface="Arial"/>
                <a:cs typeface="Arial"/>
              </a:rPr>
              <a:t>811–8. </a:t>
            </a:r>
            <a:endParaRPr lang="en-GB" sz="14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dirty="0" smtClean="0">
                <a:latin typeface="Arial"/>
                <a:cs typeface="Arial"/>
              </a:rPr>
              <a:t>Gordon </a:t>
            </a:r>
            <a:r>
              <a:rPr lang="en-US" sz="1400" dirty="0">
                <a:latin typeface="Arial"/>
                <a:cs typeface="Arial"/>
              </a:rPr>
              <a:t>AC et al. The Interaction of Vasopressin and Corticosteroids in Septic Shock. </a:t>
            </a:r>
            <a:r>
              <a:rPr lang="en-US" sz="1400" i="1" dirty="0" err="1">
                <a:latin typeface="Arial"/>
                <a:cs typeface="Arial"/>
              </a:rPr>
              <a:t>Crit</a:t>
            </a:r>
            <a:r>
              <a:rPr lang="en-US" sz="1400" i="1" dirty="0">
                <a:latin typeface="Arial"/>
                <a:cs typeface="Arial"/>
              </a:rPr>
              <a:t> Care Med</a:t>
            </a:r>
            <a:r>
              <a:rPr lang="en-US" sz="1400" dirty="0">
                <a:latin typeface="Arial"/>
                <a:cs typeface="Arial"/>
              </a:rPr>
              <a:t>. 2014;42:1325–33. 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8776" y="15402976"/>
            <a:ext cx="16408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Pre-treatment of monocytes with LPS resulted in a primed phenotype of increased TNF release on ‘second-hit’ LPS stimulation (10ng/ml – panel A) and a trend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toward higher </a:t>
            </a:r>
            <a:r>
              <a:rPr lang="en-US" sz="2000" dirty="0" smtClean="0">
                <a:latin typeface="Arial"/>
                <a:cs typeface="Arial"/>
              </a:rPr>
              <a:t>HLA-DR expression (control vs LPS; p=0.25, panel B)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IL-10 pre-treatment resulted in a ‘deactivated’ phenotype of reduced TNF release and HLA-DR</a:t>
            </a:r>
            <a:r>
              <a:rPr lang="en-US" sz="2000" dirty="0">
                <a:latin typeface="Arial"/>
                <a:cs typeface="Arial"/>
              </a:rPr>
              <a:t>/</a:t>
            </a:r>
            <a:r>
              <a:rPr lang="en-US" sz="2000" dirty="0" smtClean="0">
                <a:latin typeface="Arial"/>
                <a:cs typeface="Arial"/>
              </a:rPr>
              <a:t>CD86 expression (panel A, B and C). </a:t>
            </a:r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6891967" y="11287494"/>
            <a:ext cx="4012302" cy="3783984"/>
            <a:chOff x="1428589" y="11306166"/>
            <a:chExt cx="4012302" cy="3783984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14324" y="11490832"/>
              <a:ext cx="3726567" cy="3599318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1428589" y="11306166"/>
              <a:ext cx="571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B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1694328" y="11331036"/>
            <a:ext cx="3900755" cy="3786800"/>
            <a:chOff x="6794747" y="11306166"/>
            <a:chExt cx="3900755" cy="378680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061" y="11385462"/>
              <a:ext cx="3652441" cy="3707504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6794747" y="11306166"/>
              <a:ext cx="571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C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906054" y="11328220"/>
            <a:ext cx="3999641" cy="3786800"/>
            <a:chOff x="12114525" y="11306166"/>
            <a:chExt cx="3999641" cy="378680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36760" y="11427760"/>
              <a:ext cx="3777406" cy="3665206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2114525" y="11306166"/>
              <a:ext cx="571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A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242042" y="17122634"/>
            <a:ext cx="5339347" cy="3831858"/>
            <a:chOff x="2517950" y="17376629"/>
            <a:chExt cx="5339347" cy="3831858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7950" y="17441281"/>
              <a:ext cx="5339347" cy="3767206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403700" y="17376629"/>
              <a:ext cx="54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D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9287359" y="17105702"/>
            <a:ext cx="5114442" cy="3831858"/>
            <a:chOff x="9450645" y="17376629"/>
            <a:chExt cx="5138506" cy="383185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50645" y="17477990"/>
              <a:ext cx="5138506" cy="3730497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0424560" y="17376629"/>
              <a:ext cx="54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E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28034" y="21133833"/>
            <a:ext cx="14410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Arial"/>
                <a:cs typeface="Arial"/>
              </a:rPr>
              <a:t>Noradrenaline and vasopressin had no significant effect on </a:t>
            </a:r>
            <a:r>
              <a:rPr lang="en-US" sz="2000" i="1" dirty="0" smtClean="0">
                <a:latin typeface="Arial"/>
                <a:cs typeface="Arial"/>
              </a:rPr>
              <a:t>in-vitro </a:t>
            </a:r>
            <a:r>
              <a:rPr lang="en-US" sz="2000" dirty="0" smtClean="0">
                <a:latin typeface="Arial"/>
                <a:cs typeface="Arial"/>
              </a:rPr>
              <a:t>monocyte HLA-DR and CD86 expression (panel D and E) . </a:t>
            </a:r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513260" y="22418200"/>
            <a:ext cx="6031546" cy="4660951"/>
            <a:chOff x="1635432" y="22740575"/>
            <a:chExt cx="5824703" cy="4321922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35432" y="22755153"/>
              <a:ext cx="5824703" cy="4307344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2902036" y="22740575"/>
              <a:ext cx="467797" cy="34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F</a:t>
              </a:r>
            </a:p>
          </p:txBody>
        </p:sp>
      </p:grpSp>
      <p:sp>
        <p:nvSpPr>
          <p:cNvPr id="70" name="Rectangle 69"/>
          <p:cNvSpPr/>
          <p:nvPr/>
        </p:nvSpPr>
        <p:spPr>
          <a:xfrm>
            <a:off x="8924704" y="25399115"/>
            <a:ext cx="87807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000" dirty="0">
                <a:latin typeface="Arial"/>
                <a:cs typeface="Arial"/>
              </a:rPr>
              <a:t>Under normal and priming conditions, co-incubation with vasopressin alone or </a:t>
            </a:r>
            <a:r>
              <a:rPr lang="en-GB" sz="2000" dirty="0" smtClean="0">
                <a:latin typeface="Arial"/>
                <a:cs typeface="Arial"/>
              </a:rPr>
              <a:t>with noradrenaline </a:t>
            </a:r>
            <a:r>
              <a:rPr lang="en-GB" sz="2000" dirty="0">
                <a:latin typeface="Arial"/>
                <a:cs typeface="Arial"/>
              </a:rPr>
              <a:t>significantly reduced TNF production </a:t>
            </a:r>
            <a:r>
              <a:rPr lang="en-GB" sz="2000" dirty="0" smtClean="0">
                <a:latin typeface="Arial"/>
                <a:cs typeface="Arial"/>
              </a:rPr>
              <a:t>(panel </a:t>
            </a:r>
            <a:r>
              <a:rPr lang="en-GB" sz="2000" dirty="0">
                <a:latin typeface="Arial"/>
                <a:cs typeface="Arial"/>
              </a:rPr>
              <a:t>F</a:t>
            </a:r>
            <a:r>
              <a:rPr lang="en-GB" sz="2000" dirty="0" smtClean="0">
                <a:latin typeface="Arial"/>
                <a:cs typeface="Arial"/>
              </a:rPr>
              <a:t> and Table). </a:t>
            </a:r>
          </a:p>
          <a:p>
            <a:pPr marL="342900" indent="-342900" algn="just">
              <a:buFont typeface="Arial"/>
              <a:buChar char="•"/>
            </a:pPr>
            <a:r>
              <a:rPr lang="en-GB" sz="2000" dirty="0" smtClean="0">
                <a:latin typeface="Arial"/>
                <a:cs typeface="Arial"/>
              </a:rPr>
              <a:t>Contrasting </a:t>
            </a:r>
            <a:r>
              <a:rPr lang="en-GB" sz="2000" dirty="0">
                <a:latin typeface="Arial"/>
                <a:cs typeface="Arial"/>
              </a:rPr>
              <a:t>with this anti-inflammatory effect, neither vasopressin nor noradrenaline treatments affected IL10-induced downregulation of TNF production </a:t>
            </a:r>
            <a:r>
              <a:rPr lang="en-GB" sz="2000" dirty="0" smtClean="0">
                <a:latin typeface="Arial"/>
                <a:cs typeface="Arial"/>
              </a:rPr>
              <a:t>(Panel F and Table).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246818" y="24987479"/>
            <a:ext cx="82518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TNF levels (</a:t>
            </a:r>
            <a:r>
              <a:rPr lang="en-US" sz="1400" b="1" dirty="0" err="1" smtClean="0">
                <a:latin typeface="Arial"/>
                <a:cs typeface="Arial"/>
              </a:rPr>
              <a:t>pg</a:t>
            </a:r>
            <a:r>
              <a:rPr lang="en-US" sz="1400" b="1" dirty="0" smtClean="0">
                <a:latin typeface="Arial"/>
                <a:cs typeface="Arial"/>
              </a:rPr>
              <a:t>/ml) after 2</a:t>
            </a:r>
            <a:r>
              <a:rPr lang="en-US" sz="1400" b="1" baseline="30000" dirty="0" smtClean="0">
                <a:latin typeface="Arial"/>
                <a:cs typeface="Arial"/>
              </a:rPr>
              <a:t>nd</a:t>
            </a:r>
            <a:r>
              <a:rPr lang="en-US" sz="1400" b="1" dirty="0" smtClean="0">
                <a:latin typeface="Arial"/>
                <a:cs typeface="Arial"/>
              </a:rPr>
              <a:t> hit LPS treatment. Mean ± SD, n=4, * </a:t>
            </a:r>
            <a:r>
              <a:rPr lang="en-US" sz="1400" b="1" dirty="0">
                <a:latin typeface="Arial"/>
                <a:cs typeface="Arial"/>
              </a:rPr>
              <a:t>p &lt; 0.05; **p &lt; 0.01; ***p&lt;</a:t>
            </a:r>
            <a:r>
              <a:rPr lang="en-US" sz="1400" b="1" dirty="0" smtClean="0">
                <a:latin typeface="Arial"/>
                <a:cs typeface="Arial"/>
              </a:rPr>
              <a:t>0.001.</a:t>
            </a:r>
            <a:endParaRPr lang="en-GB" sz="1400" b="1" dirty="0">
              <a:latin typeface="Arial"/>
              <a:cs typeface="Arial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182937" y="15040773"/>
            <a:ext cx="4065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400" b="1" dirty="0">
                <a:latin typeface="Arial"/>
                <a:cs typeface="Arial"/>
              </a:rPr>
              <a:t>M</a:t>
            </a:r>
            <a:r>
              <a:rPr lang="en-US" sz="1400" b="1" dirty="0" smtClean="0">
                <a:latin typeface="Arial"/>
                <a:cs typeface="Arial"/>
              </a:rPr>
              <a:t>ean ± SD, n=4, *p&lt;0.05, **p&lt;0.01, ***p&lt;0.001.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603214" y="20646715"/>
            <a:ext cx="3041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M</a:t>
            </a:r>
            <a:r>
              <a:rPr lang="en-US" sz="1400" b="1" dirty="0" smtClean="0">
                <a:latin typeface="Arial"/>
                <a:cs typeface="Arial"/>
              </a:rPr>
              <a:t>edian ± interquartile range, n=4.</a:t>
            </a:r>
            <a:endParaRPr lang="en-GB" sz="1400" b="1" dirty="0">
              <a:latin typeface="Arial"/>
              <a:cs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224447"/>
              </p:ext>
            </p:extLst>
          </p:nvPr>
        </p:nvGraphicFramePr>
        <p:xfrm>
          <a:off x="9341785" y="22284329"/>
          <a:ext cx="7930304" cy="265976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83743"/>
                <a:gridCol w="1388378"/>
                <a:gridCol w="1586061"/>
                <a:gridCol w="1586061"/>
                <a:gridCol w="1586061"/>
              </a:tblGrid>
              <a:tr h="406210">
                <a:tc>
                  <a:txBody>
                    <a:bodyPr/>
                    <a:lstStyle/>
                    <a:p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 Pre-treatments</a:t>
                      </a:r>
                      <a:r>
                        <a:rPr lang="en-GB" sz="1600" b="1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No drug 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Vasopressin (300pmol/L)</a:t>
                      </a:r>
                      <a:r>
                        <a:rPr lang="en-GB" sz="1600" b="1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Noradrenaline</a:t>
                      </a:r>
                      <a:r>
                        <a:rPr lang="en-GB" sz="1600" b="1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Noradrenaline + vasopressin (100pmol/L)</a:t>
                      </a:r>
                      <a:r>
                        <a:rPr lang="en-GB" sz="1600" b="1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495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None</a:t>
                      </a:r>
                      <a:endParaRPr lang="en-GB" sz="16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693±147.5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/>
                          <a:ea typeface="ＭＳ 明朝"/>
                          <a:cs typeface="Arial"/>
                        </a:rPr>
                        <a:t>485.4±104</a:t>
                      </a:r>
                      <a:r>
                        <a:rPr lang="en-US" sz="1500" b="1">
                          <a:effectLst/>
                          <a:latin typeface="Arial"/>
                          <a:ea typeface="ＭＳ 明朝"/>
                          <a:cs typeface="Arial"/>
                        </a:rPr>
                        <a:t>**</a:t>
                      </a:r>
                      <a:endParaRPr lang="en-GB" sz="150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/>
                          <a:ea typeface="ＭＳ 明朝"/>
                          <a:cs typeface="Arial"/>
                        </a:rPr>
                        <a:t>524.5±213</a:t>
                      </a:r>
                      <a:endParaRPr lang="en-GB" sz="150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/>
                          <a:ea typeface="ＭＳ 明朝"/>
                          <a:cs typeface="Arial"/>
                        </a:rPr>
                        <a:t>333±54.5</a:t>
                      </a:r>
                      <a:r>
                        <a:rPr lang="en-US" sz="1500" b="1">
                          <a:effectLst/>
                          <a:latin typeface="Arial"/>
                          <a:ea typeface="ＭＳ 明朝"/>
                          <a:cs typeface="Arial"/>
                        </a:rPr>
                        <a:t>***</a:t>
                      </a:r>
                      <a:endParaRPr lang="en-GB" sz="150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</a:tr>
              <a:tr h="8047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/>
                          <a:ea typeface="ＭＳ 明朝"/>
                          <a:cs typeface="Arial"/>
                        </a:rPr>
                        <a:t>Priming dose LPS (100pg/ml)</a:t>
                      </a:r>
                      <a:endParaRPr lang="en-GB" sz="16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947±107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586.5±123.5</a:t>
                      </a:r>
                      <a:r>
                        <a:rPr lang="en-US" sz="15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**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/>
                          <a:ea typeface="ＭＳ 明朝"/>
                          <a:cs typeface="Arial"/>
                        </a:rPr>
                        <a:t>733.5±192</a:t>
                      </a:r>
                      <a:endParaRPr lang="en-GB" sz="150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/>
                          <a:ea typeface="ＭＳ 明朝"/>
                          <a:cs typeface="Arial"/>
                        </a:rPr>
                        <a:t>455±115</a:t>
                      </a:r>
                      <a:r>
                        <a:rPr lang="en-US" sz="1500" b="1">
                          <a:effectLst/>
                          <a:latin typeface="Arial"/>
                          <a:ea typeface="ＭＳ 明朝"/>
                          <a:cs typeface="Arial"/>
                        </a:rPr>
                        <a:t>***</a:t>
                      </a:r>
                      <a:endParaRPr lang="en-GB" sz="150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</a:tr>
              <a:tr h="5369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IL-10</a:t>
                      </a:r>
                      <a:endParaRPr lang="en-GB" sz="16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222.6±87.3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231±123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255±91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166±72.6</a:t>
                      </a:r>
                      <a:endParaRPr lang="en-GB" sz="15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144145" marR="68580" marT="0" marB="0"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622362" y="9121012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M</a:t>
            </a:r>
            <a:r>
              <a:rPr lang="en-US" sz="1600" b="1" dirty="0" smtClean="0">
                <a:latin typeface="Arial"/>
                <a:cs typeface="Arial"/>
              </a:rPr>
              <a:t>onocyte pre-treatment – 20hrs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250267" y="9435990"/>
            <a:ext cx="273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‘Second-hit’ LPS – 4 </a:t>
            </a:r>
            <a:r>
              <a:rPr lang="en-US" sz="1600" b="1" dirty="0" err="1" smtClean="0">
                <a:latin typeface="Arial"/>
                <a:cs typeface="Arial"/>
              </a:rPr>
              <a:t>hrs</a:t>
            </a:r>
            <a:endParaRPr lang="en-US" sz="1600" b="1" dirty="0">
              <a:latin typeface="Arial"/>
              <a:cs typeface="Arial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2549589" y="8506237"/>
            <a:ext cx="1852212" cy="2093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2549589" y="8102194"/>
            <a:ext cx="1852212" cy="1541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/>
          <p:cNvGrpSpPr/>
          <p:nvPr/>
        </p:nvGrpSpPr>
        <p:grpSpPr>
          <a:xfrm>
            <a:off x="14966206" y="7647474"/>
            <a:ext cx="2468539" cy="727320"/>
            <a:chOff x="15030157" y="7692891"/>
            <a:chExt cx="2468539" cy="727320"/>
          </a:xfrm>
        </p:grpSpPr>
        <p:grpSp>
          <p:nvGrpSpPr>
            <p:cNvPr id="20" name="Group 19"/>
            <p:cNvGrpSpPr/>
            <p:nvPr/>
          </p:nvGrpSpPr>
          <p:grpSpPr>
            <a:xfrm>
              <a:off x="15030157" y="7692891"/>
              <a:ext cx="2468539" cy="727320"/>
              <a:chOff x="14243830" y="7562254"/>
              <a:chExt cx="2468539" cy="72732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4243830" y="7562254"/>
                <a:ext cx="861679" cy="727320"/>
                <a:chOff x="14280447" y="7590563"/>
                <a:chExt cx="937879" cy="727320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14280447" y="7682284"/>
                  <a:ext cx="785479" cy="6355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38100" cmpd="sng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6" name="Group 85"/>
                <p:cNvGrpSpPr/>
                <p:nvPr/>
              </p:nvGrpSpPr>
              <p:grpSpPr>
                <a:xfrm rot="5400000">
                  <a:off x="15027826" y="7975416"/>
                  <a:ext cx="228600" cy="152400"/>
                  <a:chOff x="2590800" y="3276600"/>
                  <a:chExt cx="762000" cy="457200"/>
                </a:xfrm>
              </p:grpSpPr>
              <p:sp>
                <p:nvSpPr>
                  <p:cNvPr id="87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590800" y="3302726"/>
                    <a:ext cx="762000" cy="431074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entury Schoolbook" charset="0"/>
                    </a:endParaRPr>
                  </a:p>
                </p:txBody>
              </p:sp>
              <p:sp>
                <p:nvSpPr>
                  <p:cNvPr id="88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2838448" y="3309256"/>
                    <a:ext cx="285752" cy="195944"/>
                  </a:xfrm>
                  <a:custGeom>
                    <a:avLst/>
                    <a:gdLst>
                      <a:gd name="T0" fmla="*/ 50 w 21600"/>
                      <a:gd name="T1" fmla="*/ 23 h 21600"/>
                      <a:gd name="T2" fmla="*/ 29 w 21600"/>
                      <a:gd name="T3" fmla="*/ 45 h 21600"/>
                      <a:gd name="T4" fmla="*/ 7 w 21600"/>
                      <a:gd name="T5" fmla="*/ 23 h 21600"/>
                      <a:gd name="T6" fmla="*/ 29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47 w 21600"/>
                      <a:gd name="T13" fmla="*/ 4320 h 21600"/>
                      <a:gd name="T14" fmla="*/ 17053 w 21600"/>
                      <a:gd name="T15" fmla="*/ 1728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99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9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831432" y="3315790"/>
                    <a:ext cx="75199" cy="1959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0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46999" y="3315790"/>
                    <a:ext cx="70184" cy="1959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1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41458" y="3276600"/>
                    <a:ext cx="270711" cy="47898"/>
                  </a:xfrm>
                  <a:prstGeom prst="rect">
                    <a:avLst/>
                  </a:prstGeom>
                  <a:solidFill>
                    <a:srgbClr val="99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entury Schoolbook" charset="0"/>
                    </a:endParaRPr>
                  </a:p>
                </p:txBody>
              </p:sp>
              <p:sp>
                <p:nvSpPr>
                  <p:cNvPr id="92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895600" y="3505200"/>
                    <a:ext cx="1524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" name="Group 92"/>
                <p:cNvGrpSpPr/>
                <p:nvPr/>
              </p:nvGrpSpPr>
              <p:grpSpPr>
                <a:xfrm rot="2736775">
                  <a:off x="14891239" y="7628663"/>
                  <a:ext cx="228600" cy="152400"/>
                  <a:chOff x="2590800" y="3276600"/>
                  <a:chExt cx="762000" cy="457200"/>
                </a:xfrm>
              </p:grpSpPr>
              <p:sp>
                <p:nvSpPr>
                  <p:cNvPr id="94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590800" y="3302726"/>
                    <a:ext cx="762000" cy="431074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Century Schoolbook" charset="0"/>
                    </a:endParaRPr>
                  </a:p>
                </p:txBody>
              </p:sp>
              <p:sp>
                <p:nvSpPr>
                  <p:cNvPr id="95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2838448" y="3309256"/>
                    <a:ext cx="285752" cy="195944"/>
                  </a:xfrm>
                  <a:custGeom>
                    <a:avLst/>
                    <a:gdLst>
                      <a:gd name="T0" fmla="*/ 50 w 21600"/>
                      <a:gd name="T1" fmla="*/ 23 h 21600"/>
                      <a:gd name="T2" fmla="*/ 29 w 21600"/>
                      <a:gd name="T3" fmla="*/ 45 h 21600"/>
                      <a:gd name="T4" fmla="*/ 7 w 21600"/>
                      <a:gd name="T5" fmla="*/ 23 h 21600"/>
                      <a:gd name="T6" fmla="*/ 29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47 w 21600"/>
                      <a:gd name="T13" fmla="*/ 4320 h 21600"/>
                      <a:gd name="T14" fmla="*/ 17053 w 21600"/>
                      <a:gd name="T15" fmla="*/ 1728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99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6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831432" y="3315790"/>
                    <a:ext cx="75199" cy="1959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7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46999" y="3315790"/>
                    <a:ext cx="70184" cy="1959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41458" y="3276600"/>
                    <a:ext cx="270711" cy="47898"/>
                  </a:xfrm>
                  <a:prstGeom prst="rect">
                    <a:avLst/>
                  </a:prstGeom>
                  <a:solidFill>
                    <a:srgbClr val="99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Century Schoolbook" charset="0"/>
                    </a:endParaRPr>
                  </a:p>
                </p:txBody>
              </p:sp>
              <p:sp>
                <p:nvSpPr>
                  <p:cNvPr id="99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895600" y="3505200"/>
                    <a:ext cx="1524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6" name="TextBox 15"/>
              <p:cNvSpPr txBox="1"/>
              <p:nvPr/>
            </p:nvSpPr>
            <p:spPr>
              <a:xfrm>
                <a:off x="15159741" y="7653975"/>
                <a:ext cx="155262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Arial"/>
                    <a:cs typeface="Arial"/>
                  </a:rPr>
                  <a:t>HLA-DR/CD86 </a:t>
                </a:r>
              </a:p>
              <a:p>
                <a:r>
                  <a:rPr lang="en-US" sz="1600" b="1" dirty="0" smtClean="0">
                    <a:latin typeface="Arial"/>
                    <a:cs typeface="Arial"/>
                  </a:rPr>
                  <a:t>expression</a:t>
                </a:r>
                <a:endParaRPr lang="en-US" sz="1600" b="1" dirty="0">
                  <a:latin typeface="Arial"/>
                  <a:cs typeface="Arial"/>
                </a:endParaRPr>
              </a:p>
            </p:txBody>
          </p:sp>
        </p:grpSp>
        <p:sp>
          <p:nvSpPr>
            <p:cNvPr id="100" name="Freeform 99"/>
            <p:cNvSpPr/>
            <p:nvPr/>
          </p:nvSpPr>
          <p:spPr>
            <a:xfrm>
              <a:off x="15141659" y="8039644"/>
              <a:ext cx="523791" cy="320211"/>
            </a:xfrm>
            <a:custGeom>
              <a:avLst/>
              <a:gdLst>
                <a:gd name="connsiteX0" fmla="*/ 235165 w 924982"/>
                <a:gd name="connsiteY0" fmla="*/ 470397 h 554404"/>
                <a:gd name="connsiteX1" fmla="*/ 235165 w 924982"/>
                <a:gd name="connsiteY1" fmla="*/ 470397 h 554404"/>
                <a:gd name="connsiteX2" fmla="*/ 156776 w 924982"/>
                <a:gd name="connsiteY2" fmla="*/ 360638 h 554404"/>
                <a:gd name="connsiteX3" fmla="*/ 109743 w 924982"/>
                <a:gd name="connsiteY3" fmla="*/ 329278 h 554404"/>
                <a:gd name="connsiteX4" fmla="*/ 62710 w 924982"/>
                <a:gd name="connsiteY4" fmla="*/ 282239 h 554404"/>
                <a:gd name="connsiteX5" fmla="*/ 47033 w 924982"/>
                <a:gd name="connsiteY5" fmla="*/ 235199 h 554404"/>
                <a:gd name="connsiteX6" fmla="*/ 15677 w 924982"/>
                <a:gd name="connsiteY6" fmla="*/ 188159 h 554404"/>
                <a:gd name="connsiteX7" fmla="*/ 0 w 924982"/>
                <a:gd name="connsiteY7" fmla="*/ 125439 h 554404"/>
                <a:gd name="connsiteX8" fmla="*/ 109743 w 924982"/>
                <a:gd name="connsiteY8" fmla="*/ 31360 h 554404"/>
                <a:gd name="connsiteX9" fmla="*/ 156776 w 924982"/>
                <a:gd name="connsiteY9" fmla="*/ 15680 h 554404"/>
                <a:gd name="connsiteX10" fmla="*/ 203809 w 924982"/>
                <a:gd name="connsiteY10" fmla="*/ 0 h 554404"/>
                <a:gd name="connsiteX11" fmla="*/ 250842 w 924982"/>
                <a:gd name="connsiteY11" fmla="*/ 15680 h 554404"/>
                <a:gd name="connsiteX12" fmla="*/ 297875 w 924982"/>
                <a:gd name="connsiteY12" fmla="*/ 94080 h 554404"/>
                <a:gd name="connsiteX13" fmla="*/ 313553 w 924982"/>
                <a:gd name="connsiteY13" fmla="*/ 282239 h 554404"/>
                <a:gd name="connsiteX14" fmla="*/ 360586 w 924982"/>
                <a:gd name="connsiteY14" fmla="*/ 297918 h 554404"/>
                <a:gd name="connsiteX15" fmla="*/ 454652 w 924982"/>
                <a:gd name="connsiteY15" fmla="*/ 344958 h 554404"/>
                <a:gd name="connsiteX16" fmla="*/ 517363 w 924982"/>
                <a:gd name="connsiteY16" fmla="*/ 329278 h 554404"/>
                <a:gd name="connsiteX17" fmla="*/ 580073 w 924982"/>
                <a:gd name="connsiteY17" fmla="*/ 235199 h 554404"/>
                <a:gd name="connsiteX18" fmla="*/ 611429 w 924982"/>
                <a:gd name="connsiteY18" fmla="*/ 203839 h 554404"/>
                <a:gd name="connsiteX19" fmla="*/ 658462 w 924982"/>
                <a:gd name="connsiteY19" fmla="*/ 109760 h 554404"/>
                <a:gd name="connsiteX20" fmla="*/ 752528 w 924982"/>
                <a:gd name="connsiteY20" fmla="*/ 78400 h 554404"/>
                <a:gd name="connsiteX21" fmla="*/ 862271 w 924982"/>
                <a:gd name="connsiteY21" fmla="*/ 125439 h 554404"/>
                <a:gd name="connsiteX22" fmla="*/ 877949 w 924982"/>
                <a:gd name="connsiteY22" fmla="*/ 172479 h 554404"/>
                <a:gd name="connsiteX23" fmla="*/ 924982 w 924982"/>
                <a:gd name="connsiteY23" fmla="*/ 266559 h 554404"/>
                <a:gd name="connsiteX24" fmla="*/ 909304 w 924982"/>
                <a:gd name="connsiteY24" fmla="*/ 376318 h 554404"/>
                <a:gd name="connsiteX25" fmla="*/ 768205 w 924982"/>
                <a:gd name="connsiteY25" fmla="*/ 439038 h 554404"/>
                <a:gd name="connsiteX26" fmla="*/ 627106 w 924982"/>
                <a:gd name="connsiteY26" fmla="*/ 486077 h 554404"/>
                <a:gd name="connsiteX27" fmla="*/ 580073 w 924982"/>
                <a:gd name="connsiteY27" fmla="*/ 501757 h 554404"/>
                <a:gd name="connsiteX28" fmla="*/ 501685 w 924982"/>
                <a:gd name="connsiteY28" fmla="*/ 517437 h 554404"/>
                <a:gd name="connsiteX29" fmla="*/ 454652 w 924982"/>
                <a:gd name="connsiteY29" fmla="*/ 548797 h 554404"/>
                <a:gd name="connsiteX30" fmla="*/ 219487 w 924982"/>
                <a:gd name="connsiteY30" fmla="*/ 501757 h 554404"/>
                <a:gd name="connsiteX31" fmla="*/ 188132 w 924982"/>
                <a:gd name="connsiteY31" fmla="*/ 439038 h 554404"/>
                <a:gd name="connsiteX32" fmla="*/ 235165 w 924982"/>
                <a:gd name="connsiteY32" fmla="*/ 470397 h 55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4982" h="554404">
                  <a:moveTo>
                    <a:pt x="235165" y="470397"/>
                  </a:moveTo>
                  <a:lnTo>
                    <a:pt x="235165" y="470397"/>
                  </a:lnTo>
                  <a:cubicBezTo>
                    <a:pt x="209035" y="433811"/>
                    <a:pt x="186643" y="394243"/>
                    <a:pt x="156776" y="360638"/>
                  </a:cubicBezTo>
                  <a:cubicBezTo>
                    <a:pt x="144258" y="346554"/>
                    <a:pt x="124218" y="341342"/>
                    <a:pt x="109743" y="329278"/>
                  </a:cubicBezTo>
                  <a:cubicBezTo>
                    <a:pt x="92710" y="315082"/>
                    <a:pt x="78388" y="297919"/>
                    <a:pt x="62710" y="282239"/>
                  </a:cubicBezTo>
                  <a:cubicBezTo>
                    <a:pt x="57484" y="266559"/>
                    <a:pt x="54424" y="249982"/>
                    <a:pt x="47033" y="235199"/>
                  </a:cubicBezTo>
                  <a:cubicBezTo>
                    <a:pt x="38607" y="218344"/>
                    <a:pt x="23099" y="205480"/>
                    <a:pt x="15677" y="188159"/>
                  </a:cubicBezTo>
                  <a:cubicBezTo>
                    <a:pt x="7189" y="168351"/>
                    <a:pt x="5226" y="146346"/>
                    <a:pt x="0" y="125439"/>
                  </a:cubicBezTo>
                  <a:cubicBezTo>
                    <a:pt x="23692" y="30655"/>
                    <a:pt x="-4766" y="69535"/>
                    <a:pt x="109743" y="31360"/>
                  </a:cubicBezTo>
                  <a:lnTo>
                    <a:pt x="156776" y="15680"/>
                  </a:lnTo>
                  <a:lnTo>
                    <a:pt x="203809" y="0"/>
                  </a:lnTo>
                  <a:cubicBezTo>
                    <a:pt x="219487" y="5227"/>
                    <a:pt x="236672" y="7177"/>
                    <a:pt x="250842" y="15680"/>
                  </a:cubicBezTo>
                  <a:cubicBezTo>
                    <a:pt x="286711" y="37205"/>
                    <a:pt x="285544" y="57081"/>
                    <a:pt x="297875" y="94080"/>
                  </a:cubicBezTo>
                  <a:cubicBezTo>
                    <a:pt x="303101" y="156800"/>
                    <a:pt x="295046" y="222084"/>
                    <a:pt x="313553" y="282239"/>
                  </a:cubicBezTo>
                  <a:cubicBezTo>
                    <a:pt x="318412" y="298034"/>
                    <a:pt x="345805" y="290527"/>
                    <a:pt x="360586" y="297918"/>
                  </a:cubicBezTo>
                  <a:cubicBezTo>
                    <a:pt x="482159" y="358712"/>
                    <a:pt x="336428" y="305544"/>
                    <a:pt x="454652" y="344958"/>
                  </a:cubicBezTo>
                  <a:cubicBezTo>
                    <a:pt x="475556" y="339731"/>
                    <a:pt x="501148" y="343468"/>
                    <a:pt x="517363" y="329278"/>
                  </a:cubicBezTo>
                  <a:cubicBezTo>
                    <a:pt x="545724" y="304458"/>
                    <a:pt x="553425" y="261850"/>
                    <a:pt x="580073" y="235199"/>
                  </a:cubicBezTo>
                  <a:lnTo>
                    <a:pt x="611429" y="203839"/>
                  </a:lnTo>
                  <a:cubicBezTo>
                    <a:pt x="619971" y="178208"/>
                    <a:pt x="632867" y="125759"/>
                    <a:pt x="658462" y="109760"/>
                  </a:cubicBezTo>
                  <a:cubicBezTo>
                    <a:pt x="686489" y="92241"/>
                    <a:pt x="752528" y="78400"/>
                    <a:pt x="752528" y="78400"/>
                  </a:cubicBezTo>
                  <a:cubicBezTo>
                    <a:pt x="790186" y="87816"/>
                    <a:pt x="835205" y="91602"/>
                    <a:pt x="862271" y="125439"/>
                  </a:cubicBezTo>
                  <a:cubicBezTo>
                    <a:pt x="872595" y="138346"/>
                    <a:pt x="870558" y="157696"/>
                    <a:pt x="877949" y="172479"/>
                  </a:cubicBezTo>
                  <a:cubicBezTo>
                    <a:pt x="938733" y="294065"/>
                    <a:pt x="885574" y="148321"/>
                    <a:pt x="924982" y="266559"/>
                  </a:cubicBezTo>
                  <a:cubicBezTo>
                    <a:pt x="919756" y="303145"/>
                    <a:pt x="924312" y="342545"/>
                    <a:pt x="909304" y="376318"/>
                  </a:cubicBezTo>
                  <a:cubicBezTo>
                    <a:pt x="896342" y="405487"/>
                    <a:pt x="772149" y="437723"/>
                    <a:pt x="768205" y="439038"/>
                  </a:cubicBezTo>
                  <a:lnTo>
                    <a:pt x="627106" y="486077"/>
                  </a:lnTo>
                  <a:cubicBezTo>
                    <a:pt x="611428" y="491304"/>
                    <a:pt x="596278" y="498516"/>
                    <a:pt x="580073" y="501757"/>
                  </a:cubicBezTo>
                  <a:lnTo>
                    <a:pt x="501685" y="517437"/>
                  </a:lnTo>
                  <a:cubicBezTo>
                    <a:pt x="486007" y="527890"/>
                    <a:pt x="473453" y="547543"/>
                    <a:pt x="454652" y="548797"/>
                  </a:cubicBezTo>
                  <a:cubicBezTo>
                    <a:pt x="290065" y="559771"/>
                    <a:pt x="306204" y="559577"/>
                    <a:pt x="219487" y="501757"/>
                  </a:cubicBezTo>
                  <a:cubicBezTo>
                    <a:pt x="185233" y="450369"/>
                    <a:pt x="188132" y="473562"/>
                    <a:pt x="188132" y="439038"/>
                  </a:cubicBezTo>
                  <a:lnTo>
                    <a:pt x="235165" y="47039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  <a:tileRect r="-100000" b="-100000"/>
            </a:gradFill>
            <a:ln w="12700" cmpd="sng">
              <a:solidFill>
                <a:srgbClr val="FF0000"/>
              </a:solidFill>
            </a:ln>
            <a:effectLst>
              <a:innerShdw blurRad="63500" dist="50800" dir="1854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0115266" y="7779425"/>
            <a:ext cx="1671134" cy="1159551"/>
            <a:chOff x="10174288" y="7852032"/>
            <a:chExt cx="1671134" cy="1159551"/>
          </a:xfrm>
        </p:grpSpPr>
        <p:grpSp>
          <p:nvGrpSpPr>
            <p:cNvPr id="59" name="Group 58"/>
            <p:cNvGrpSpPr/>
            <p:nvPr/>
          </p:nvGrpSpPr>
          <p:grpSpPr>
            <a:xfrm>
              <a:off x="10622565" y="7866950"/>
              <a:ext cx="1222857" cy="1144633"/>
              <a:chOff x="2320296" y="1912948"/>
              <a:chExt cx="1222857" cy="114463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2320296" y="1912948"/>
                <a:ext cx="1222857" cy="114463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 cmpd="sng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383008" y="2315018"/>
                <a:ext cx="924982" cy="554404"/>
              </a:xfrm>
              <a:custGeom>
                <a:avLst/>
                <a:gdLst>
                  <a:gd name="connsiteX0" fmla="*/ 235165 w 924982"/>
                  <a:gd name="connsiteY0" fmla="*/ 470397 h 554404"/>
                  <a:gd name="connsiteX1" fmla="*/ 235165 w 924982"/>
                  <a:gd name="connsiteY1" fmla="*/ 470397 h 554404"/>
                  <a:gd name="connsiteX2" fmla="*/ 156776 w 924982"/>
                  <a:gd name="connsiteY2" fmla="*/ 360638 h 554404"/>
                  <a:gd name="connsiteX3" fmla="*/ 109743 w 924982"/>
                  <a:gd name="connsiteY3" fmla="*/ 329278 h 554404"/>
                  <a:gd name="connsiteX4" fmla="*/ 62710 w 924982"/>
                  <a:gd name="connsiteY4" fmla="*/ 282239 h 554404"/>
                  <a:gd name="connsiteX5" fmla="*/ 47033 w 924982"/>
                  <a:gd name="connsiteY5" fmla="*/ 235199 h 554404"/>
                  <a:gd name="connsiteX6" fmla="*/ 15677 w 924982"/>
                  <a:gd name="connsiteY6" fmla="*/ 188159 h 554404"/>
                  <a:gd name="connsiteX7" fmla="*/ 0 w 924982"/>
                  <a:gd name="connsiteY7" fmla="*/ 125439 h 554404"/>
                  <a:gd name="connsiteX8" fmla="*/ 109743 w 924982"/>
                  <a:gd name="connsiteY8" fmla="*/ 31360 h 554404"/>
                  <a:gd name="connsiteX9" fmla="*/ 156776 w 924982"/>
                  <a:gd name="connsiteY9" fmla="*/ 15680 h 554404"/>
                  <a:gd name="connsiteX10" fmla="*/ 203809 w 924982"/>
                  <a:gd name="connsiteY10" fmla="*/ 0 h 554404"/>
                  <a:gd name="connsiteX11" fmla="*/ 250842 w 924982"/>
                  <a:gd name="connsiteY11" fmla="*/ 15680 h 554404"/>
                  <a:gd name="connsiteX12" fmla="*/ 297875 w 924982"/>
                  <a:gd name="connsiteY12" fmla="*/ 94080 h 554404"/>
                  <a:gd name="connsiteX13" fmla="*/ 313553 w 924982"/>
                  <a:gd name="connsiteY13" fmla="*/ 282239 h 554404"/>
                  <a:gd name="connsiteX14" fmla="*/ 360586 w 924982"/>
                  <a:gd name="connsiteY14" fmla="*/ 297918 h 554404"/>
                  <a:gd name="connsiteX15" fmla="*/ 454652 w 924982"/>
                  <a:gd name="connsiteY15" fmla="*/ 344958 h 554404"/>
                  <a:gd name="connsiteX16" fmla="*/ 517363 w 924982"/>
                  <a:gd name="connsiteY16" fmla="*/ 329278 h 554404"/>
                  <a:gd name="connsiteX17" fmla="*/ 580073 w 924982"/>
                  <a:gd name="connsiteY17" fmla="*/ 235199 h 554404"/>
                  <a:gd name="connsiteX18" fmla="*/ 611429 w 924982"/>
                  <a:gd name="connsiteY18" fmla="*/ 203839 h 554404"/>
                  <a:gd name="connsiteX19" fmla="*/ 658462 w 924982"/>
                  <a:gd name="connsiteY19" fmla="*/ 109760 h 554404"/>
                  <a:gd name="connsiteX20" fmla="*/ 752528 w 924982"/>
                  <a:gd name="connsiteY20" fmla="*/ 78400 h 554404"/>
                  <a:gd name="connsiteX21" fmla="*/ 862271 w 924982"/>
                  <a:gd name="connsiteY21" fmla="*/ 125439 h 554404"/>
                  <a:gd name="connsiteX22" fmla="*/ 877949 w 924982"/>
                  <a:gd name="connsiteY22" fmla="*/ 172479 h 554404"/>
                  <a:gd name="connsiteX23" fmla="*/ 924982 w 924982"/>
                  <a:gd name="connsiteY23" fmla="*/ 266559 h 554404"/>
                  <a:gd name="connsiteX24" fmla="*/ 909304 w 924982"/>
                  <a:gd name="connsiteY24" fmla="*/ 376318 h 554404"/>
                  <a:gd name="connsiteX25" fmla="*/ 768205 w 924982"/>
                  <a:gd name="connsiteY25" fmla="*/ 439038 h 554404"/>
                  <a:gd name="connsiteX26" fmla="*/ 627106 w 924982"/>
                  <a:gd name="connsiteY26" fmla="*/ 486077 h 554404"/>
                  <a:gd name="connsiteX27" fmla="*/ 580073 w 924982"/>
                  <a:gd name="connsiteY27" fmla="*/ 501757 h 554404"/>
                  <a:gd name="connsiteX28" fmla="*/ 501685 w 924982"/>
                  <a:gd name="connsiteY28" fmla="*/ 517437 h 554404"/>
                  <a:gd name="connsiteX29" fmla="*/ 454652 w 924982"/>
                  <a:gd name="connsiteY29" fmla="*/ 548797 h 554404"/>
                  <a:gd name="connsiteX30" fmla="*/ 219487 w 924982"/>
                  <a:gd name="connsiteY30" fmla="*/ 501757 h 554404"/>
                  <a:gd name="connsiteX31" fmla="*/ 188132 w 924982"/>
                  <a:gd name="connsiteY31" fmla="*/ 439038 h 554404"/>
                  <a:gd name="connsiteX32" fmla="*/ 235165 w 924982"/>
                  <a:gd name="connsiteY32" fmla="*/ 470397 h 55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4982" h="554404">
                    <a:moveTo>
                      <a:pt x="235165" y="470397"/>
                    </a:moveTo>
                    <a:lnTo>
                      <a:pt x="235165" y="470397"/>
                    </a:lnTo>
                    <a:cubicBezTo>
                      <a:pt x="209035" y="433811"/>
                      <a:pt x="186643" y="394243"/>
                      <a:pt x="156776" y="360638"/>
                    </a:cubicBezTo>
                    <a:cubicBezTo>
                      <a:pt x="144258" y="346554"/>
                      <a:pt x="124218" y="341342"/>
                      <a:pt x="109743" y="329278"/>
                    </a:cubicBezTo>
                    <a:cubicBezTo>
                      <a:pt x="92710" y="315082"/>
                      <a:pt x="78388" y="297919"/>
                      <a:pt x="62710" y="282239"/>
                    </a:cubicBezTo>
                    <a:cubicBezTo>
                      <a:pt x="57484" y="266559"/>
                      <a:pt x="54424" y="249982"/>
                      <a:pt x="47033" y="235199"/>
                    </a:cubicBezTo>
                    <a:cubicBezTo>
                      <a:pt x="38607" y="218344"/>
                      <a:pt x="23099" y="205480"/>
                      <a:pt x="15677" y="188159"/>
                    </a:cubicBezTo>
                    <a:cubicBezTo>
                      <a:pt x="7189" y="168351"/>
                      <a:pt x="5226" y="146346"/>
                      <a:pt x="0" y="125439"/>
                    </a:cubicBezTo>
                    <a:cubicBezTo>
                      <a:pt x="23692" y="30655"/>
                      <a:pt x="-4766" y="69535"/>
                      <a:pt x="109743" y="31360"/>
                    </a:cubicBezTo>
                    <a:lnTo>
                      <a:pt x="156776" y="15680"/>
                    </a:lnTo>
                    <a:lnTo>
                      <a:pt x="203809" y="0"/>
                    </a:lnTo>
                    <a:cubicBezTo>
                      <a:pt x="219487" y="5227"/>
                      <a:pt x="236672" y="7177"/>
                      <a:pt x="250842" y="15680"/>
                    </a:cubicBezTo>
                    <a:cubicBezTo>
                      <a:pt x="286711" y="37205"/>
                      <a:pt x="285544" y="57081"/>
                      <a:pt x="297875" y="94080"/>
                    </a:cubicBezTo>
                    <a:cubicBezTo>
                      <a:pt x="303101" y="156800"/>
                      <a:pt x="295046" y="222084"/>
                      <a:pt x="313553" y="282239"/>
                    </a:cubicBezTo>
                    <a:cubicBezTo>
                      <a:pt x="318412" y="298034"/>
                      <a:pt x="345805" y="290527"/>
                      <a:pt x="360586" y="297918"/>
                    </a:cubicBezTo>
                    <a:cubicBezTo>
                      <a:pt x="482159" y="358712"/>
                      <a:pt x="336428" y="305544"/>
                      <a:pt x="454652" y="344958"/>
                    </a:cubicBezTo>
                    <a:cubicBezTo>
                      <a:pt x="475556" y="339731"/>
                      <a:pt x="501148" y="343468"/>
                      <a:pt x="517363" y="329278"/>
                    </a:cubicBezTo>
                    <a:cubicBezTo>
                      <a:pt x="545724" y="304458"/>
                      <a:pt x="553425" y="261850"/>
                      <a:pt x="580073" y="235199"/>
                    </a:cubicBezTo>
                    <a:lnTo>
                      <a:pt x="611429" y="203839"/>
                    </a:lnTo>
                    <a:cubicBezTo>
                      <a:pt x="619971" y="178208"/>
                      <a:pt x="632867" y="125759"/>
                      <a:pt x="658462" y="109760"/>
                    </a:cubicBezTo>
                    <a:cubicBezTo>
                      <a:pt x="686489" y="92241"/>
                      <a:pt x="752528" y="78400"/>
                      <a:pt x="752528" y="78400"/>
                    </a:cubicBezTo>
                    <a:cubicBezTo>
                      <a:pt x="790186" y="87816"/>
                      <a:pt x="835205" y="91602"/>
                      <a:pt x="862271" y="125439"/>
                    </a:cubicBezTo>
                    <a:cubicBezTo>
                      <a:pt x="872595" y="138346"/>
                      <a:pt x="870558" y="157696"/>
                      <a:pt x="877949" y="172479"/>
                    </a:cubicBezTo>
                    <a:cubicBezTo>
                      <a:pt x="938733" y="294065"/>
                      <a:pt x="885574" y="148321"/>
                      <a:pt x="924982" y="266559"/>
                    </a:cubicBezTo>
                    <a:cubicBezTo>
                      <a:pt x="919756" y="303145"/>
                      <a:pt x="924312" y="342545"/>
                      <a:pt x="909304" y="376318"/>
                    </a:cubicBezTo>
                    <a:cubicBezTo>
                      <a:pt x="896342" y="405487"/>
                      <a:pt x="772149" y="437723"/>
                      <a:pt x="768205" y="439038"/>
                    </a:cubicBezTo>
                    <a:lnTo>
                      <a:pt x="627106" y="486077"/>
                    </a:lnTo>
                    <a:cubicBezTo>
                      <a:pt x="611428" y="491304"/>
                      <a:pt x="596278" y="498516"/>
                      <a:pt x="580073" y="501757"/>
                    </a:cubicBezTo>
                    <a:lnTo>
                      <a:pt x="501685" y="517437"/>
                    </a:lnTo>
                    <a:cubicBezTo>
                      <a:pt x="486007" y="527890"/>
                      <a:pt x="473453" y="547543"/>
                      <a:pt x="454652" y="548797"/>
                    </a:cubicBezTo>
                    <a:cubicBezTo>
                      <a:pt x="290065" y="559771"/>
                      <a:pt x="306204" y="559577"/>
                      <a:pt x="219487" y="501757"/>
                    </a:cubicBezTo>
                    <a:cubicBezTo>
                      <a:pt x="185233" y="450369"/>
                      <a:pt x="188132" y="473562"/>
                      <a:pt x="188132" y="439038"/>
                    </a:cubicBezTo>
                    <a:lnTo>
                      <a:pt x="235165" y="47039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path path="rect">
                  <a:fillToRect l="100000" t="100000"/>
                </a:path>
                <a:tileRect r="-100000" b="-100000"/>
              </a:gradFill>
              <a:ln w="12700" cmpd="sng">
                <a:solidFill>
                  <a:srgbClr val="FF0000"/>
                </a:solidFill>
              </a:ln>
              <a:effectLst>
                <a:innerShdw blurRad="63500" dist="50800" dir="18540000">
                  <a:srgbClr val="000000">
                    <a:alpha val="50000"/>
                  </a:srgbClr>
                </a:inn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Lightning Bolt 18"/>
            <p:cNvSpPr/>
            <p:nvPr/>
          </p:nvSpPr>
          <p:spPr>
            <a:xfrm>
              <a:off x="10174288" y="7852032"/>
              <a:ext cx="510989" cy="331012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494418" y="7733716"/>
            <a:ext cx="1037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LPS</a:t>
            </a:r>
          </a:p>
          <a:p>
            <a:r>
              <a:rPr lang="en-US" sz="1600" b="1" dirty="0">
                <a:latin typeface="Arial"/>
                <a:cs typeface="Arial"/>
              </a:rPr>
              <a:t>priming</a:t>
            </a:r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or </a:t>
            </a:r>
          </a:p>
          <a:p>
            <a:r>
              <a:rPr lang="en-US" sz="1600" b="1" dirty="0" smtClean="0">
                <a:latin typeface="Arial"/>
                <a:cs typeface="Arial"/>
              </a:rPr>
              <a:t>IL-10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14289" y="7539794"/>
            <a:ext cx="581886" cy="577340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11917104" y="7730275"/>
            <a:ext cx="1795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VP </a:t>
            </a:r>
            <a:r>
              <a:rPr lang="en-US" sz="1600" dirty="0" smtClean="0">
                <a:latin typeface="Arial"/>
                <a:cs typeface="Arial"/>
              </a:rPr>
              <a:t>and</a:t>
            </a:r>
            <a:r>
              <a:rPr lang="en-US" sz="1600" b="1" dirty="0" smtClean="0">
                <a:latin typeface="Arial"/>
                <a:cs typeface="Arial"/>
              </a:rPr>
              <a:t>/</a:t>
            </a:r>
            <a:r>
              <a:rPr lang="en-US" sz="1600" dirty="0" smtClean="0">
                <a:latin typeface="Arial"/>
                <a:cs typeface="Arial"/>
              </a:rPr>
              <a:t>or </a:t>
            </a:r>
            <a:r>
              <a:rPr lang="en-US" sz="1600" b="1" dirty="0" smtClean="0">
                <a:latin typeface="Arial"/>
                <a:cs typeface="Arial"/>
              </a:rPr>
              <a:t>NA</a:t>
            </a:r>
            <a:endParaRPr lang="en-US" sz="1600" b="1" dirty="0">
              <a:latin typeface="Arial"/>
              <a:cs typeface="Arial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14616337" y="8623164"/>
            <a:ext cx="3077076" cy="863008"/>
            <a:chOff x="14612422" y="8623164"/>
            <a:chExt cx="3077076" cy="863008"/>
          </a:xfrm>
        </p:grpSpPr>
        <p:grpSp>
          <p:nvGrpSpPr>
            <p:cNvPr id="41" name="Group 40"/>
            <p:cNvGrpSpPr/>
            <p:nvPr/>
          </p:nvGrpSpPr>
          <p:grpSpPr>
            <a:xfrm>
              <a:off x="14922947" y="8623164"/>
              <a:ext cx="920386" cy="775711"/>
              <a:chOff x="13899224" y="8204758"/>
              <a:chExt cx="1222857" cy="1144633"/>
            </a:xfrm>
          </p:grpSpPr>
          <p:sp>
            <p:nvSpPr>
              <p:cNvPr id="63" name="24-Point Star 62"/>
              <p:cNvSpPr/>
              <p:nvPr/>
            </p:nvSpPr>
            <p:spPr>
              <a:xfrm>
                <a:off x="13899224" y="8204758"/>
                <a:ext cx="1222857" cy="1144633"/>
              </a:xfrm>
              <a:prstGeom prst="star24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 cmpd="sng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14162689" y="8690120"/>
                <a:ext cx="695927" cy="472501"/>
              </a:xfrm>
              <a:custGeom>
                <a:avLst/>
                <a:gdLst>
                  <a:gd name="connsiteX0" fmla="*/ 235165 w 924982"/>
                  <a:gd name="connsiteY0" fmla="*/ 470397 h 554404"/>
                  <a:gd name="connsiteX1" fmla="*/ 235165 w 924982"/>
                  <a:gd name="connsiteY1" fmla="*/ 470397 h 554404"/>
                  <a:gd name="connsiteX2" fmla="*/ 156776 w 924982"/>
                  <a:gd name="connsiteY2" fmla="*/ 360638 h 554404"/>
                  <a:gd name="connsiteX3" fmla="*/ 109743 w 924982"/>
                  <a:gd name="connsiteY3" fmla="*/ 329278 h 554404"/>
                  <a:gd name="connsiteX4" fmla="*/ 62710 w 924982"/>
                  <a:gd name="connsiteY4" fmla="*/ 282239 h 554404"/>
                  <a:gd name="connsiteX5" fmla="*/ 47033 w 924982"/>
                  <a:gd name="connsiteY5" fmla="*/ 235199 h 554404"/>
                  <a:gd name="connsiteX6" fmla="*/ 15677 w 924982"/>
                  <a:gd name="connsiteY6" fmla="*/ 188159 h 554404"/>
                  <a:gd name="connsiteX7" fmla="*/ 0 w 924982"/>
                  <a:gd name="connsiteY7" fmla="*/ 125439 h 554404"/>
                  <a:gd name="connsiteX8" fmla="*/ 109743 w 924982"/>
                  <a:gd name="connsiteY8" fmla="*/ 31360 h 554404"/>
                  <a:gd name="connsiteX9" fmla="*/ 156776 w 924982"/>
                  <a:gd name="connsiteY9" fmla="*/ 15680 h 554404"/>
                  <a:gd name="connsiteX10" fmla="*/ 203809 w 924982"/>
                  <a:gd name="connsiteY10" fmla="*/ 0 h 554404"/>
                  <a:gd name="connsiteX11" fmla="*/ 250842 w 924982"/>
                  <a:gd name="connsiteY11" fmla="*/ 15680 h 554404"/>
                  <a:gd name="connsiteX12" fmla="*/ 297875 w 924982"/>
                  <a:gd name="connsiteY12" fmla="*/ 94080 h 554404"/>
                  <a:gd name="connsiteX13" fmla="*/ 313553 w 924982"/>
                  <a:gd name="connsiteY13" fmla="*/ 282239 h 554404"/>
                  <a:gd name="connsiteX14" fmla="*/ 360586 w 924982"/>
                  <a:gd name="connsiteY14" fmla="*/ 297918 h 554404"/>
                  <a:gd name="connsiteX15" fmla="*/ 454652 w 924982"/>
                  <a:gd name="connsiteY15" fmla="*/ 344958 h 554404"/>
                  <a:gd name="connsiteX16" fmla="*/ 517363 w 924982"/>
                  <a:gd name="connsiteY16" fmla="*/ 329278 h 554404"/>
                  <a:gd name="connsiteX17" fmla="*/ 580073 w 924982"/>
                  <a:gd name="connsiteY17" fmla="*/ 235199 h 554404"/>
                  <a:gd name="connsiteX18" fmla="*/ 611429 w 924982"/>
                  <a:gd name="connsiteY18" fmla="*/ 203839 h 554404"/>
                  <a:gd name="connsiteX19" fmla="*/ 658462 w 924982"/>
                  <a:gd name="connsiteY19" fmla="*/ 109760 h 554404"/>
                  <a:gd name="connsiteX20" fmla="*/ 752528 w 924982"/>
                  <a:gd name="connsiteY20" fmla="*/ 78400 h 554404"/>
                  <a:gd name="connsiteX21" fmla="*/ 862271 w 924982"/>
                  <a:gd name="connsiteY21" fmla="*/ 125439 h 554404"/>
                  <a:gd name="connsiteX22" fmla="*/ 877949 w 924982"/>
                  <a:gd name="connsiteY22" fmla="*/ 172479 h 554404"/>
                  <a:gd name="connsiteX23" fmla="*/ 924982 w 924982"/>
                  <a:gd name="connsiteY23" fmla="*/ 266559 h 554404"/>
                  <a:gd name="connsiteX24" fmla="*/ 909304 w 924982"/>
                  <a:gd name="connsiteY24" fmla="*/ 376318 h 554404"/>
                  <a:gd name="connsiteX25" fmla="*/ 768205 w 924982"/>
                  <a:gd name="connsiteY25" fmla="*/ 439038 h 554404"/>
                  <a:gd name="connsiteX26" fmla="*/ 627106 w 924982"/>
                  <a:gd name="connsiteY26" fmla="*/ 486077 h 554404"/>
                  <a:gd name="connsiteX27" fmla="*/ 580073 w 924982"/>
                  <a:gd name="connsiteY27" fmla="*/ 501757 h 554404"/>
                  <a:gd name="connsiteX28" fmla="*/ 501685 w 924982"/>
                  <a:gd name="connsiteY28" fmla="*/ 517437 h 554404"/>
                  <a:gd name="connsiteX29" fmla="*/ 454652 w 924982"/>
                  <a:gd name="connsiteY29" fmla="*/ 548797 h 554404"/>
                  <a:gd name="connsiteX30" fmla="*/ 219487 w 924982"/>
                  <a:gd name="connsiteY30" fmla="*/ 501757 h 554404"/>
                  <a:gd name="connsiteX31" fmla="*/ 188132 w 924982"/>
                  <a:gd name="connsiteY31" fmla="*/ 439038 h 554404"/>
                  <a:gd name="connsiteX32" fmla="*/ 235165 w 924982"/>
                  <a:gd name="connsiteY32" fmla="*/ 470397 h 55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4982" h="554404">
                    <a:moveTo>
                      <a:pt x="235165" y="470397"/>
                    </a:moveTo>
                    <a:lnTo>
                      <a:pt x="235165" y="470397"/>
                    </a:lnTo>
                    <a:cubicBezTo>
                      <a:pt x="209035" y="433811"/>
                      <a:pt x="186643" y="394243"/>
                      <a:pt x="156776" y="360638"/>
                    </a:cubicBezTo>
                    <a:cubicBezTo>
                      <a:pt x="144258" y="346554"/>
                      <a:pt x="124218" y="341342"/>
                      <a:pt x="109743" y="329278"/>
                    </a:cubicBezTo>
                    <a:cubicBezTo>
                      <a:pt x="92710" y="315082"/>
                      <a:pt x="78388" y="297919"/>
                      <a:pt x="62710" y="282239"/>
                    </a:cubicBezTo>
                    <a:cubicBezTo>
                      <a:pt x="57484" y="266559"/>
                      <a:pt x="54424" y="249982"/>
                      <a:pt x="47033" y="235199"/>
                    </a:cubicBezTo>
                    <a:cubicBezTo>
                      <a:pt x="38607" y="218344"/>
                      <a:pt x="23099" y="205480"/>
                      <a:pt x="15677" y="188159"/>
                    </a:cubicBezTo>
                    <a:cubicBezTo>
                      <a:pt x="7189" y="168351"/>
                      <a:pt x="5226" y="146346"/>
                      <a:pt x="0" y="125439"/>
                    </a:cubicBezTo>
                    <a:cubicBezTo>
                      <a:pt x="23692" y="30655"/>
                      <a:pt x="-4766" y="69535"/>
                      <a:pt x="109743" y="31360"/>
                    </a:cubicBezTo>
                    <a:lnTo>
                      <a:pt x="156776" y="15680"/>
                    </a:lnTo>
                    <a:lnTo>
                      <a:pt x="203809" y="0"/>
                    </a:lnTo>
                    <a:cubicBezTo>
                      <a:pt x="219487" y="5227"/>
                      <a:pt x="236672" y="7177"/>
                      <a:pt x="250842" y="15680"/>
                    </a:cubicBezTo>
                    <a:cubicBezTo>
                      <a:pt x="286711" y="37205"/>
                      <a:pt x="285544" y="57081"/>
                      <a:pt x="297875" y="94080"/>
                    </a:cubicBezTo>
                    <a:cubicBezTo>
                      <a:pt x="303101" y="156800"/>
                      <a:pt x="295046" y="222084"/>
                      <a:pt x="313553" y="282239"/>
                    </a:cubicBezTo>
                    <a:cubicBezTo>
                      <a:pt x="318412" y="298034"/>
                      <a:pt x="345805" y="290527"/>
                      <a:pt x="360586" y="297918"/>
                    </a:cubicBezTo>
                    <a:cubicBezTo>
                      <a:pt x="482159" y="358712"/>
                      <a:pt x="336428" y="305544"/>
                      <a:pt x="454652" y="344958"/>
                    </a:cubicBezTo>
                    <a:cubicBezTo>
                      <a:pt x="475556" y="339731"/>
                      <a:pt x="501148" y="343468"/>
                      <a:pt x="517363" y="329278"/>
                    </a:cubicBezTo>
                    <a:cubicBezTo>
                      <a:pt x="545724" y="304458"/>
                      <a:pt x="553425" y="261850"/>
                      <a:pt x="580073" y="235199"/>
                    </a:cubicBezTo>
                    <a:lnTo>
                      <a:pt x="611429" y="203839"/>
                    </a:lnTo>
                    <a:cubicBezTo>
                      <a:pt x="619971" y="178208"/>
                      <a:pt x="632867" y="125759"/>
                      <a:pt x="658462" y="109760"/>
                    </a:cubicBezTo>
                    <a:cubicBezTo>
                      <a:pt x="686489" y="92241"/>
                      <a:pt x="752528" y="78400"/>
                      <a:pt x="752528" y="78400"/>
                    </a:cubicBezTo>
                    <a:cubicBezTo>
                      <a:pt x="790186" y="87816"/>
                      <a:pt x="835205" y="91602"/>
                      <a:pt x="862271" y="125439"/>
                    </a:cubicBezTo>
                    <a:cubicBezTo>
                      <a:pt x="872595" y="138346"/>
                      <a:pt x="870558" y="157696"/>
                      <a:pt x="877949" y="172479"/>
                    </a:cubicBezTo>
                    <a:cubicBezTo>
                      <a:pt x="938733" y="294065"/>
                      <a:pt x="885574" y="148321"/>
                      <a:pt x="924982" y="266559"/>
                    </a:cubicBezTo>
                    <a:cubicBezTo>
                      <a:pt x="919756" y="303145"/>
                      <a:pt x="924312" y="342545"/>
                      <a:pt x="909304" y="376318"/>
                    </a:cubicBezTo>
                    <a:cubicBezTo>
                      <a:pt x="896342" y="405487"/>
                      <a:pt x="772149" y="437723"/>
                      <a:pt x="768205" y="439038"/>
                    </a:cubicBezTo>
                    <a:lnTo>
                      <a:pt x="627106" y="486077"/>
                    </a:lnTo>
                    <a:cubicBezTo>
                      <a:pt x="611428" y="491304"/>
                      <a:pt x="596278" y="498516"/>
                      <a:pt x="580073" y="501757"/>
                    </a:cubicBezTo>
                    <a:lnTo>
                      <a:pt x="501685" y="517437"/>
                    </a:lnTo>
                    <a:cubicBezTo>
                      <a:pt x="486007" y="527890"/>
                      <a:pt x="473453" y="547543"/>
                      <a:pt x="454652" y="548797"/>
                    </a:cubicBezTo>
                    <a:cubicBezTo>
                      <a:pt x="290065" y="559771"/>
                      <a:pt x="306204" y="559577"/>
                      <a:pt x="219487" y="501757"/>
                    </a:cubicBezTo>
                    <a:cubicBezTo>
                      <a:pt x="185233" y="450369"/>
                      <a:pt x="188132" y="473562"/>
                      <a:pt x="188132" y="439038"/>
                    </a:cubicBezTo>
                    <a:lnTo>
                      <a:pt x="235165" y="47039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path path="rect">
                  <a:fillToRect l="100000" t="100000"/>
                </a:path>
                <a:tileRect r="-100000" b="-100000"/>
              </a:gradFill>
              <a:ln w="12700" cmpd="sng">
                <a:solidFill>
                  <a:srgbClr val="FF0000"/>
                </a:solidFill>
              </a:ln>
              <a:effectLst>
                <a:innerShdw blurRad="63500" dist="50800" dir="18540000">
                  <a:srgbClr val="000000">
                    <a:alpha val="50000"/>
                  </a:srgbClr>
                </a:inn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3" name="Teardrop 102"/>
            <p:cNvSpPr/>
            <p:nvPr/>
          </p:nvSpPr>
          <p:spPr>
            <a:xfrm rot="12046084">
              <a:off x="15847412" y="8851290"/>
              <a:ext cx="141031" cy="127470"/>
            </a:xfrm>
            <a:prstGeom prst="teardrop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ardrop 103"/>
            <p:cNvSpPr/>
            <p:nvPr/>
          </p:nvSpPr>
          <p:spPr>
            <a:xfrm rot="12695724">
              <a:off x="16061663" y="8800223"/>
              <a:ext cx="181821" cy="156023"/>
            </a:xfrm>
            <a:prstGeom prst="teardrop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ardrop 104"/>
            <p:cNvSpPr/>
            <p:nvPr/>
          </p:nvSpPr>
          <p:spPr>
            <a:xfrm rot="14227879">
              <a:off x="15804434" y="8998472"/>
              <a:ext cx="122976" cy="144651"/>
            </a:xfrm>
            <a:prstGeom prst="teardrop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ardrop 105"/>
            <p:cNvSpPr/>
            <p:nvPr/>
          </p:nvSpPr>
          <p:spPr>
            <a:xfrm rot="14680868">
              <a:off x="16098015" y="9036811"/>
              <a:ext cx="135933" cy="170912"/>
            </a:xfrm>
            <a:prstGeom prst="teardrop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Teardrop 107"/>
            <p:cNvSpPr/>
            <p:nvPr/>
          </p:nvSpPr>
          <p:spPr>
            <a:xfrm rot="16200000">
              <a:off x="15928403" y="9168513"/>
              <a:ext cx="134411" cy="143275"/>
            </a:xfrm>
            <a:prstGeom prst="teardrop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6292642" y="8857532"/>
              <a:ext cx="13968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TNF release</a:t>
              </a:r>
              <a:endParaRPr lang="en-US" sz="1600" b="1" dirty="0">
                <a:latin typeface="Arial"/>
                <a:cs typeface="Arial"/>
              </a:endParaRPr>
            </a:p>
          </p:txBody>
        </p:sp>
        <p:sp>
          <p:nvSpPr>
            <p:cNvPr id="110" name="Lightning Bolt 109"/>
            <p:cNvSpPr/>
            <p:nvPr/>
          </p:nvSpPr>
          <p:spPr>
            <a:xfrm rot="17011980">
              <a:off x="14527511" y="9143342"/>
              <a:ext cx="427741" cy="257920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9752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3010</TotalTime>
  <Words>1022</Words>
  <Application>Microsoft Macintosh PowerPoint</Application>
  <PresentationFormat>Custom</PresentationFormat>
  <Paragraphs>78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Davies</dc:creator>
  <cp:lastModifiedBy>Roger Davies</cp:lastModifiedBy>
  <cp:revision>78</cp:revision>
  <dcterms:created xsi:type="dcterms:W3CDTF">2017-02-06T10:30:54Z</dcterms:created>
  <dcterms:modified xsi:type="dcterms:W3CDTF">2017-02-10T09:25:56Z</dcterms:modified>
</cp:coreProperties>
</file>