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5288"/>
  </p:normalViewPr>
  <p:slideViewPr>
    <p:cSldViewPr snapToGrid="0">
      <p:cViewPr>
        <p:scale>
          <a:sx n="100" d="100"/>
          <a:sy n="100" d="100"/>
        </p:scale>
        <p:origin x="488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87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09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66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1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11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54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8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48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5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0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47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5E763-AD10-41ED-AC5A-D4C38D767C13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FCEC3-26BA-4002-AEA7-B5558CB88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4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Decision 19"/>
          <p:cNvSpPr/>
          <p:nvPr/>
        </p:nvSpPr>
        <p:spPr>
          <a:xfrm>
            <a:off x="8624647" y="1225558"/>
            <a:ext cx="889957" cy="596271"/>
          </a:xfrm>
          <a:prstGeom prst="flowChartDecisi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owchart: Decision 20"/>
          <p:cNvSpPr/>
          <p:nvPr/>
        </p:nvSpPr>
        <p:spPr>
          <a:xfrm>
            <a:off x="7272759" y="1225558"/>
            <a:ext cx="889957" cy="596271"/>
          </a:xfrm>
          <a:prstGeom prst="flowChartDecisi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lowchart: Alternate Process 23"/>
          <p:cNvSpPr/>
          <p:nvPr/>
        </p:nvSpPr>
        <p:spPr>
          <a:xfrm>
            <a:off x="10747828" y="1225558"/>
            <a:ext cx="1373077" cy="596271"/>
          </a:xfrm>
          <a:prstGeom prst="flowChartAlternate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10747829" y="1343964"/>
            <a:ext cx="1373076" cy="359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Kinase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72759" y="1356933"/>
            <a:ext cx="868768" cy="359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SH2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45835" y="1356933"/>
            <a:ext cx="868768" cy="359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SH2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393681" y="988373"/>
            <a:ext cx="0" cy="4083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0097296" y="988373"/>
            <a:ext cx="0" cy="4083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648871" y="594162"/>
            <a:ext cx="1667610" cy="359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Interdomain A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316481" y="594162"/>
            <a:ext cx="1667610" cy="359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Interdomain B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162716" y="1533361"/>
            <a:ext cx="4619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0" idx="3"/>
            <a:endCxn id="24" idx="1"/>
          </p:cNvCxnSpPr>
          <p:nvPr/>
        </p:nvCxnSpPr>
        <p:spPr>
          <a:xfrm>
            <a:off x="9514604" y="1533361"/>
            <a:ext cx="12332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4918456" y="4349547"/>
            <a:ext cx="1736382" cy="812800"/>
            <a:chOff x="3563432" y="2537229"/>
            <a:chExt cx="3281505" cy="1536074"/>
          </a:xfrm>
        </p:grpSpPr>
        <p:sp>
          <p:nvSpPr>
            <p:cNvPr id="43" name="Flowchart: Decision 42"/>
            <p:cNvSpPr/>
            <p:nvPr/>
          </p:nvSpPr>
          <p:spPr>
            <a:xfrm>
              <a:off x="4936509" y="2537230"/>
              <a:ext cx="889957" cy="596271"/>
            </a:xfrm>
            <a:prstGeom prst="flowChartDecision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lowchart: Decision 43"/>
            <p:cNvSpPr/>
            <p:nvPr/>
          </p:nvSpPr>
          <p:spPr>
            <a:xfrm>
              <a:off x="3563432" y="2537229"/>
              <a:ext cx="889957" cy="596271"/>
            </a:xfrm>
            <a:prstGeom prst="flowChartDecision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4453389" y="2835365"/>
              <a:ext cx="4619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Alternate Process 45"/>
            <p:cNvSpPr/>
            <p:nvPr/>
          </p:nvSpPr>
          <p:spPr>
            <a:xfrm>
              <a:off x="4453389" y="3477032"/>
              <a:ext cx="1373077" cy="596271"/>
            </a:xfrm>
            <a:prstGeom prst="flowChartAlternateProcess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Arc 58"/>
            <p:cNvSpPr/>
            <p:nvPr/>
          </p:nvSpPr>
          <p:spPr>
            <a:xfrm>
              <a:off x="5042263" y="2835366"/>
              <a:ext cx="1802674" cy="1066802"/>
            </a:xfrm>
            <a:prstGeom prst="arc">
              <a:avLst>
                <a:gd name="adj1" fmla="val 15513277"/>
                <a:gd name="adj2" fmla="val 6040187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4" name="Hexagon 63"/>
          <p:cNvSpPr>
            <a:spLocks noChangeAspect="1"/>
          </p:cNvSpPr>
          <p:nvPr/>
        </p:nvSpPr>
        <p:spPr>
          <a:xfrm>
            <a:off x="5691896" y="3900486"/>
            <a:ext cx="377139" cy="325120"/>
          </a:xfrm>
          <a:prstGeom prst="hexag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Hexagon 64"/>
          <p:cNvSpPr>
            <a:spLocks noChangeAspect="1"/>
          </p:cNvSpPr>
          <p:nvPr/>
        </p:nvSpPr>
        <p:spPr>
          <a:xfrm>
            <a:off x="4965343" y="3900486"/>
            <a:ext cx="377139" cy="325120"/>
          </a:xfrm>
          <a:prstGeom prst="hexag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4999765" y="39004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17600" y="39004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5153912" y="3600110"/>
            <a:ext cx="0" cy="2822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5880465" y="3618240"/>
            <a:ext cx="0" cy="2822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L-Shape 79"/>
          <p:cNvSpPr/>
          <p:nvPr/>
        </p:nvSpPr>
        <p:spPr>
          <a:xfrm>
            <a:off x="4346414" y="2465457"/>
            <a:ext cx="2110375" cy="1152784"/>
          </a:xfrm>
          <a:prstGeom prst="corner">
            <a:avLst>
              <a:gd name="adj1" fmla="val 22657"/>
              <a:gd name="adj2" fmla="val 2216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5700968" y="3362922"/>
            <a:ext cx="325730" cy="246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4" name="Straight Connector 83"/>
          <p:cNvCxnSpPr/>
          <p:nvPr/>
        </p:nvCxnSpPr>
        <p:spPr>
          <a:xfrm>
            <a:off x="4463980" y="1869186"/>
            <a:ext cx="13063" cy="59627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flipV="1">
            <a:off x="758662" y="1913907"/>
            <a:ext cx="8997939" cy="81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V="1">
            <a:off x="737735" y="2189092"/>
            <a:ext cx="8997939" cy="81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 172"/>
          <p:cNvSpPr/>
          <p:nvPr/>
        </p:nvSpPr>
        <p:spPr>
          <a:xfrm>
            <a:off x="5000479" y="3349139"/>
            <a:ext cx="325730" cy="25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TextBox 174"/>
          <p:cNvSpPr txBox="1"/>
          <p:nvPr/>
        </p:nvSpPr>
        <p:spPr>
          <a:xfrm>
            <a:off x="8982729" y="2294377"/>
            <a:ext cx="305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Plasma membrane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3" name="Group 182"/>
          <p:cNvGrpSpPr/>
          <p:nvPr/>
        </p:nvGrpSpPr>
        <p:grpSpPr>
          <a:xfrm>
            <a:off x="3662464" y="1313809"/>
            <a:ext cx="937409" cy="1200195"/>
            <a:chOff x="3165786" y="560366"/>
            <a:chExt cx="937409" cy="1200195"/>
          </a:xfrm>
        </p:grpSpPr>
        <p:cxnSp>
          <p:nvCxnSpPr>
            <p:cNvPr id="177" name="Straight Connector 176"/>
            <p:cNvCxnSpPr/>
            <p:nvPr/>
          </p:nvCxnSpPr>
          <p:spPr>
            <a:xfrm>
              <a:off x="3548418" y="915342"/>
              <a:ext cx="0" cy="845219"/>
            </a:xfrm>
            <a:prstGeom prst="line">
              <a:avLst/>
            </a:prstGeom>
            <a:ln w="1143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>
              <a:off x="3741761" y="915341"/>
              <a:ext cx="0" cy="845219"/>
            </a:xfrm>
            <a:prstGeom prst="line">
              <a:avLst/>
            </a:prstGeom>
            <a:ln w="1143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 flipV="1">
              <a:off x="3165786" y="602863"/>
              <a:ext cx="395785" cy="344426"/>
            </a:xfrm>
            <a:prstGeom prst="line">
              <a:avLst/>
            </a:prstGeom>
            <a:ln w="1143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V="1">
              <a:off x="3725112" y="560366"/>
              <a:ext cx="378083" cy="398936"/>
            </a:xfrm>
            <a:prstGeom prst="line">
              <a:avLst/>
            </a:prstGeom>
            <a:ln w="1143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/>
          <p:cNvSpPr txBox="1"/>
          <p:nvPr/>
        </p:nvSpPr>
        <p:spPr>
          <a:xfrm>
            <a:off x="5038981" y="2389810"/>
            <a:ext cx="419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Transmembrane adaptor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7" name="Straight Arrow Connector 186"/>
          <p:cNvCxnSpPr/>
          <p:nvPr/>
        </p:nvCxnSpPr>
        <p:spPr>
          <a:xfrm flipH="1" flipV="1">
            <a:off x="4672220" y="2328098"/>
            <a:ext cx="327545" cy="246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/>
          <p:cNvSpPr txBox="1"/>
          <p:nvPr/>
        </p:nvSpPr>
        <p:spPr>
          <a:xfrm>
            <a:off x="5036826" y="2980835"/>
            <a:ext cx="94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ITAM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89578" y="2746147"/>
            <a:ext cx="3249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 transduction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Rounded Rectangle 195"/>
          <p:cNvSpPr/>
          <p:nvPr/>
        </p:nvSpPr>
        <p:spPr>
          <a:xfrm>
            <a:off x="275724" y="2697143"/>
            <a:ext cx="3249780" cy="62122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0" name="Straight Arrow Connector 199"/>
          <p:cNvCxnSpPr/>
          <p:nvPr/>
        </p:nvCxnSpPr>
        <p:spPr>
          <a:xfrm flipH="1" flipV="1">
            <a:off x="3662464" y="3269367"/>
            <a:ext cx="955134" cy="994481"/>
          </a:xfrm>
          <a:prstGeom prst="straightConnector1">
            <a:avLst/>
          </a:prstGeom>
          <a:ln w="1143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/>
          <p:nvPr/>
        </p:nvCxnSpPr>
        <p:spPr>
          <a:xfrm flipH="1">
            <a:off x="1899520" y="3458578"/>
            <a:ext cx="3204" cy="846187"/>
          </a:xfrm>
          <a:prstGeom prst="straightConnector1">
            <a:avLst/>
          </a:prstGeom>
          <a:ln w="1143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Rounded Rectangle 204"/>
          <p:cNvSpPr/>
          <p:nvPr/>
        </p:nvSpPr>
        <p:spPr>
          <a:xfrm>
            <a:off x="273536" y="4354444"/>
            <a:ext cx="3251968" cy="62122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TextBox 205"/>
          <p:cNvSpPr txBox="1"/>
          <p:nvPr/>
        </p:nvSpPr>
        <p:spPr>
          <a:xfrm>
            <a:off x="41088" y="4403926"/>
            <a:ext cx="3716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Cellular response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7180674" y="2980835"/>
            <a:ext cx="46533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cells: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Hematopoietic cells (T cells, B cells, NK cells, granulocytes, mast cells, RBCs, platelets)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Non-hematopoietic cells (dendritic cells, osteoclasts, synoviocytes, hepatocytes, smooth muscle cells, epithelial cells, endothelial cells, fibroblasts, neurones)</a:t>
            </a:r>
          </a:p>
          <a:p>
            <a:endParaRPr lang="en-GB" dirty="0"/>
          </a:p>
        </p:txBody>
      </p:sp>
      <p:sp>
        <p:nvSpPr>
          <p:cNvPr id="209" name="Rectangle 208"/>
          <p:cNvSpPr/>
          <p:nvPr/>
        </p:nvSpPr>
        <p:spPr>
          <a:xfrm>
            <a:off x="7055893" y="2980834"/>
            <a:ext cx="4585647" cy="37374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TextBox 209"/>
          <p:cNvSpPr txBox="1"/>
          <p:nvPr/>
        </p:nvSpPr>
        <p:spPr>
          <a:xfrm>
            <a:off x="8288871" y="90689"/>
            <a:ext cx="271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Spleen tyrosine kinase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8288871" y="69882"/>
            <a:ext cx="2356383" cy="41094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3" name="TextBox 212"/>
          <p:cNvSpPr txBox="1"/>
          <p:nvPr/>
        </p:nvSpPr>
        <p:spPr>
          <a:xfrm>
            <a:off x="341386" y="156743"/>
            <a:ext cx="34202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Times New Roman" charset="0"/>
                <a:ea typeface="Times New Roman" charset="0"/>
                <a:cs typeface="Times New Roman" charset="0"/>
              </a:rPr>
              <a:t>Receptors: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imes New Roman" charset="0"/>
                <a:ea typeface="Times New Roman" charset="0"/>
                <a:cs typeface="Times New Roman" charset="0"/>
              </a:rPr>
              <a:t>Classical immunoreceptors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imes New Roman" charset="0"/>
                <a:ea typeface="Times New Roman" charset="0"/>
                <a:cs typeface="Times New Roman" charset="0"/>
              </a:rPr>
              <a:t>Receptors co-opting ITAM signaling (</a:t>
            </a:r>
            <a:r>
              <a:rPr lang="en-GB" sz="2000" dirty="0" err="1" smtClean="0">
                <a:latin typeface="Times New Roman" charset="0"/>
                <a:ea typeface="Times New Roman" charset="0"/>
                <a:cs typeface="Times New Roman" charset="0"/>
              </a:rPr>
              <a:t>integrins</a:t>
            </a:r>
            <a:r>
              <a:rPr lang="en-GB" sz="2000" dirty="0" smtClean="0">
                <a:latin typeface="Times New Roman" charset="0"/>
                <a:ea typeface="Times New Roman" charset="0"/>
                <a:cs typeface="Times New Roman" charset="0"/>
              </a:rPr>
              <a:t>, IFN</a:t>
            </a:r>
            <a:r>
              <a:rPr lang="en-US" altLang="zh-TW" sz="2000" dirty="0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 receptors, RANK)</a:t>
            </a:r>
            <a:r>
              <a:rPr lang="en-GB" altLang="zh-TW" sz="2000" dirty="0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 </a:t>
            </a:r>
            <a:endParaRPr lang="zh-TW" altLang="zh-TW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273536" y="115822"/>
            <a:ext cx="3251968" cy="16721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TextBox 214"/>
          <p:cNvSpPr txBox="1"/>
          <p:nvPr/>
        </p:nvSpPr>
        <p:spPr>
          <a:xfrm>
            <a:off x="4975041" y="1284333"/>
            <a:ext cx="1578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Receptor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6" name="Straight Arrow Connector 215"/>
          <p:cNvCxnSpPr/>
          <p:nvPr/>
        </p:nvCxnSpPr>
        <p:spPr>
          <a:xfrm flipH="1">
            <a:off x="4591942" y="1553435"/>
            <a:ext cx="35849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89578" y="5080489"/>
            <a:ext cx="45688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Cytoskeletal </a:t>
            </a:r>
            <a:r>
              <a:rPr lang="en-GB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Reactive oxygen species (ROS)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Differentiation, proliferation, survival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Cytokine release</a:t>
            </a:r>
            <a:endParaRPr lang="en-GB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105</Words>
  <Application>Microsoft Macintosh PowerPoint</Application>
  <PresentationFormat>寬螢幕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Symbol</vt:lpstr>
      <vt:lpstr>Times New Roman</vt:lpstr>
      <vt:lpstr>Office Theme</vt:lpstr>
      <vt:lpstr>PowerPoint 簡報</vt:lpstr>
    </vt:vector>
  </TitlesOfParts>
  <Company>Imperial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Kang, Amy</dc:creator>
  <cp:lastModifiedBy>King Wing Ma</cp:lastModifiedBy>
  <cp:revision>17</cp:revision>
  <dcterms:created xsi:type="dcterms:W3CDTF">2016-02-15T12:50:44Z</dcterms:created>
  <dcterms:modified xsi:type="dcterms:W3CDTF">2016-04-19T16:30:00Z</dcterms:modified>
</cp:coreProperties>
</file>