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2840275"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7F964D-29E0-4D6D-BFE0-E5DCAD8A4342}" v="679" dt="2023-06-23T22:04:30.3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30" d="100"/>
          <a:sy n="30" d="100"/>
        </p:scale>
        <p:origin x="756"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an, Philip (RTH) OUH" userId="83ca302f-edc3-40f1-b4db-945fbe772648" providerId="ADAL" clId="{867F964D-29E0-4D6D-BFE0-E5DCAD8A4342}"/>
    <pc:docChg chg="undo custSel modSld">
      <pc:chgData name="Allan, Philip (RTH) OUH" userId="83ca302f-edc3-40f1-b4db-945fbe772648" providerId="ADAL" clId="{867F964D-29E0-4D6D-BFE0-E5DCAD8A4342}" dt="2023-06-23T22:04:30.378" v="3957" actId="1076"/>
      <pc:docMkLst>
        <pc:docMk/>
      </pc:docMkLst>
      <pc:sldChg chg="addSp delSp modSp mod">
        <pc:chgData name="Allan, Philip (RTH) OUH" userId="83ca302f-edc3-40f1-b4db-945fbe772648" providerId="ADAL" clId="{867F964D-29E0-4D6D-BFE0-E5DCAD8A4342}" dt="2023-06-23T22:04:30.378" v="3957" actId="1076"/>
        <pc:sldMkLst>
          <pc:docMk/>
          <pc:sldMk cId="3840709020" sldId="256"/>
        </pc:sldMkLst>
        <pc:spChg chg="del mod">
          <ac:chgData name="Allan, Philip (RTH) OUH" userId="83ca302f-edc3-40f1-b4db-945fbe772648" providerId="ADAL" clId="{867F964D-29E0-4D6D-BFE0-E5DCAD8A4342}" dt="2023-06-23T20:49:44.757" v="2073" actId="478"/>
          <ac:spMkLst>
            <pc:docMk/>
            <pc:sldMk cId="3840709020" sldId="256"/>
            <ac:spMk id="5" creationId="{A8199E36-5343-A7A2-7E7C-A70EEDEED539}"/>
          </ac:spMkLst>
        </pc:spChg>
        <pc:spChg chg="mod">
          <ac:chgData name="Allan, Philip (RTH) OUH" userId="83ca302f-edc3-40f1-b4db-945fbe772648" providerId="ADAL" clId="{867F964D-29E0-4D6D-BFE0-E5DCAD8A4342}" dt="2023-06-23T21:43:21.119" v="3195" actId="1076"/>
          <ac:spMkLst>
            <pc:docMk/>
            <pc:sldMk cId="3840709020" sldId="256"/>
            <ac:spMk id="14" creationId="{94B45E4B-6926-14F0-9DC4-BAC40581AD5E}"/>
          </ac:spMkLst>
        </pc:spChg>
        <pc:spChg chg="mod">
          <ac:chgData name="Allan, Philip (RTH) OUH" userId="83ca302f-edc3-40f1-b4db-945fbe772648" providerId="ADAL" clId="{867F964D-29E0-4D6D-BFE0-E5DCAD8A4342}" dt="2023-06-23T21:43:00.016" v="3194" actId="1076"/>
          <ac:spMkLst>
            <pc:docMk/>
            <pc:sldMk cId="3840709020" sldId="256"/>
            <ac:spMk id="17" creationId="{D5D8CDA2-690E-A5A9-5738-EC1577B336A4}"/>
          </ac:spMkLst>
        </pc:spChg>
        <pc:spChg chg="mod">
          <ac:chgData name="Allan, Philip (RTH) OUH" userId="83ca302f-edc3-40f1-b4db-945fbe772648" providerId="ADAL" clId="{867F964D-29E0-4D6D-BFE0-E5DCAD8A4342}" dt="2023-06-23T21:41:40.056" v="3192" actId="1038"/>
          <ac:spMkLst>
            <pc:docMk/>
            <pc:sldMk cId="3840709020" sldId="256"/>
            <ac:spMk id="18" creationId="{84D3B8F6-E56E-5AB1-7848-506385D8DF12}"/>
          </ac:spMkLst>
        </pc:spChg>
        <pc:spChg chg="del">
          <ac:chgData name="Allan, Philip (RTH) OUH" userId="83ca302f-edc3-40f1-b4db-945fbe772648" providerId="ADAL" clId="{867F964D-29E0-4D6D-BFE0-E5DCAD8A4342}" dt="2023-06-23T08:19:05.262" v="45" actId="478"/>
          <ac:spMkLst>
            <pc:docMk/>
            <pc:sldMk cId="3840709020" sldId="256"/>
            <ac:spMk id="20" creationId="{84EAFCE0-4E9D-6A34-DFFB-FC47A7253BE0}"/>
          </ac:spMkLst>
        </pc:spChg>
        <pc:spChg chg="del mod">
          <ac:chgData name="Allan, Philip (RTH) OUH" userId="83ca302f-edc3-40f1-b4db-945fbe772648" providerId="ADAL" clId="{867F964D-29E0-4D6D-BFE0-E5DCAD8A4342}" dt="2023-06-23T20:35:06.601" v="1540" actId="12084"/>
          <ac:spMkLst>
            <pc:docMk/>
            <pc:sldMk cId="3840709020" sldId="256"/>
            <ac:spMk id="22" creationId="{67328CE9-9FFA-8447-5257-62CFAFE00BAB}"/>
          </ac:spMkLst>
        </pc:spChg>
        <pc:spChg chg="add mod">
          <ac:chgData name="Allan, Philip (RTH) OUH" userId="83ca302f-edc3-40f1-b4db-945fbe772648" providerId="ADAL" clId="{867F964D-29E0-4D6D-BFE0-E5DCAD8A4342}" dt="2023-06-23T22:04:30.378" v="3957" actId="1076"/>
          <ac:spMkLst>
            <pc:docMk/>
            <pc:sldMk cId="3840709020" sldId="256"/>
            <ac:spMk id="23" creationId="{7588F112-0B07-B117-F1BE-B530F7CA7906}"/>
          </ac:spMkLst>
        </pc:spChg>
        <pc:spChg chg="add mod">
          <ac:chgData name="Allan, Philip (RTH) OUH" userId="83ca302f-edc3-40f1-b4db-945fbe772648" providerId="ADAL" clId="{867F964D-29E0-4D6D-BFE0-E5DCAD8A4342}" dt="2023-06-23T21:55:42.790" v="3422" actId="1035"/>
          <ac:spMkLst>
            <pc:docMk/>
            <pc:sldMk cId="3840709020" sldId="256"/>
            <ac:spMk id="24" creationId="{5400586C-216F-A651-02C0-DB058D50666E}"/>
          </ac:spMkLst>
        </pc:spChg>
        <pc:spChg chg="add del mod">
          <ac:chgData name="Allan, Philip (RTH) OUH" userId="83ca302f-edc3-40f1-b4db-945fbe772648" providerId="ADAL" clId="{867F964D-29E0-4D6D-BFE0-E5DCAD8A4342}" dt="2023-06-23T17:08:04.505" v="705"/>
          <ac:spMkLst>
            <pc:docMk/>
            <pc:sldMk cId="3840709020" sldId="256"/>
            <ac:spMk id="25" creationId="{705A48CA-BBF9-E23E-8011-8E408D65C21E}"/>
          </ac:spMkLst>
        </pc:spChg>
        <pc:spChg chg="add mod">
          <ac:chgData name="Allan, Philip (RTH) OUH" userId="83ca302f-edc3-40f1-b4db-945fbe772648" providerId="ADAL" clId="{867F964D-29E0-4D6D-BFE0-E5DCAD8A4342}" dt="2023-06-23T22:03:37.116" v="3856" actId="404"/>
          <ac:spMkLst>
            <pc:docMk/>
            <pc:sldMk cId="3840709020" sldId="256"/>
            <ac:spMk id="27" creationId="{5E164276-7D53-29FC-4224-74A2940DB9D2}"/>
          </ac:spMkLst>
        </pc:spChg>
        <pc:spChg chg="add del mod">
          <ac:chgData name="Allan, Philip (RTH) OUH" userId="83ca302f-edc3-40f1-b4db-945fbe772648" providerId="ADAL" clId="{867F964D-29E0-4D6D-BFE0-E5DCAD8A4342}" dt="2023-06-23T20:44:09.014" v="1669" actId="12084"/>
          <ac:spMkLst>
            <pc:docMk/>
            <pc:sldMk cId="3840709020" sldId="256"/>
            <ac:spMk id="36" creationId="{DF929792-73DA-B078-AF1F-D19246FEB6E2}"/>
          </ac:spMkLst>
        </pc:spChg>
        <pc:spChg chg="add del mod">
          <ac:chgData name="Allan, Philip (RTH) OUH" userId="83ca302f-edc3-40f1-b4db-945fbe772648" providerId="ADAL" clId="{867F964D-29E0-4D6D-BFE0-E5DCAD8A4342}" dt="2023-06-23T20:40:40.855" v="1651" actId="478"/>
          <ac:spMkLst>
            <pc:docMk/>
            <pc:sldMk cId="3840709020" sldId="256"/>
            <ac:spMk id="37" creationId="{EA16CA8A-C73F-6177-A5F9-9105F39C0AF4}"/>
          </ac:spMkLst>
        </pc:spChg>
        <pc:spChg chg="add mod">
          <ac:chgData name="Allan, Philip (RTH) OUH" userId="83ca302f-edc3-40f1-b4db-945fbe772648" providerId="ADAL" clId="{867F964D-29E0-4D6D-BFE0-E5DCAD8A4342}" dt="2023-06-23T21:01:49.104" v="2213" actId="1035"/>
          <ac:spMkLst>
            <pc:docMk/>
            <pc:sldMk cId="3840709020" sldId="256"/>
            <ac:spMk id="40" creationId="{FD82D394-3CFF-92B1-AA7E-C018BEF75804}"/>
          </ac:spMkLst>
        </pc:spChg>
        <pc:spChg chg="add mod">
          <ac:chgData name="Allan, Philip (RTH) OUH" userId="83ca302f-edc3-40f1-b4db-945fbe772648" providerId="ADAL" clId="{867F964D-29E0-4D6D-BFE0-E5DCAD8A4342}" dt="2023-06-23T21:31:01.685" v="3092" actId="14100"/>
          <ac:spMkLst>
            <pc:docMk/>
            <pc:sldMk cId="3840709020" sldId="256"/>
            <ac:spMk id="46" creationId="{DEA8E5CE-F4CC-CE7F-FF30-14C6902B7C17}"/>
          </ac:spMkLst>
        </pc:spChg>
        <pc:spChg chg="add mod">
          <ac:chgData name="Allan, Philip (RTH) OUH" userId="83ca302f-edc3-40f1-b4db-945fbe772648" providerId="ADAL" clId="{867F964D-29E0-4D6D-BFE0-E5DCAD8A4342}" dt="2023-06-23T21:51:55.124" v="3283" actId="1076"/>
          <ac:spMkLst>
            <pc:docMk/>
            <pc:sldMk cId="3840709020" sldId="256"/>
            <ac:spMk id="51" creationId="{483180D1-79C4-811C-E845-EDC1931543D2}"/>
          </ac:spMkLst>
        </pc:spChg>
        <pc:spChg chg="add mod">
          <ac:chgData name="Allan, Philip (RTH) OUH" userId="83ca302f-edc3-40f1-b4db-945fbe772648" providerId="ADAL" clId="{867F964D-29E0-4D6D-BFE0-E5DCAD8A4342}" dt="2023-06-23T21:35:29.529" v="3128" actId="1076"/>
          <ac:spMkLst>
            <pc:docMk/>
            <pc:sldMk cId="3840709020" sldId="256"/>
            <ac:spMk id="52" creationId="{476EADDB-7C29-6039-36E0-624905310566}"/>
          </ac:spMkLst>
        </pc:spChg>
        <pc:spChg chg="add mod">
          <ac:chgData name="Allan, Philip (RTH) OUH" userId="83ca302f-edc3-40f1-b4db-945fbe772648" providerId="ADAL" clId="{867F964D-29E0-4D6D-BFE0-E5DCAD8A4342}" dt="2023-06-23T21:46:38.490" v="3223" actId="6549"/>
          <ac:spMkLst>
            <pc:docMk/>
            <pc:sldMk cId="3840709020" sldId="256"/>
            <ac:spMk id="53" creationId="{F7002CD0-6BAE-D37B-3D8F-7C3395C4FCDC}"/>
          </ac:spMkLst>
        </pc:spChg>
        <pc:spChg chg="add mod">
          <ac:chgData name="Allan, Philip (RTH) OUH" userId="83ca302f-edc3-40f1-b4db-945fbe772648" providerId="ADAL" clId="{867F964D-29E0-4D6D-BFE0-E5DCAD8A4342}" dt="2023-06-23T21:53:57.313" v="3338" actId="1076"/>
          <ac:spMkLst>
            <pc:docMk/>
            <pc:sldMk cId="3840709020" sldId="256"/>
            <ac:spMk id="58" creationId="{251718AD-2FCF-6308-7F1B-CC5C31C73982}"/>
          </ac:spMkLst>
        </pc:spChg>
        <pc:spChg chg="add mod">
          <ac:chgData name="Allan, Philip (RTH) OUH" userId="83ca302f-edc3-40f1-b4db-945fbe772648" providerId="ADAL" clId="{867F964D-29E0-4D6D-BFE0-E5DCAD8A4342}" dt="2023-06-23T21:55:24.590" v="3404" actId="1076"/>
          <ac:spMkLst>
            <pc:docMk/>
            <pc:sldMk cId="3840709020" sldId="256"/>
            <ac:spMk id="59" creationId="{013B6F0E-83EC-5F6C-E8C9-1F35BCE57BA6}"/>
          </ac:spMkLst>
        </pc:spChg>
        <pc:graphicFrameChg chg="add mod modGraphic">
          <ac:chgData name="Allan, Philip (RTH) OUH" userId="83ca302f-edc3-40f1-b4db-945fbe772648" providerId="ADAL" clId="{867F964D-29E0-4D6D-BFE0-E5DCAD8A4342}" dt="2023-06-23T21:55:32.704" v="3420" actId="1035"/>
          <ac:graphicFrameMkLst>
            <pc:docMk/>
            <pc:sldMk cId="3840709020" sldId="256"/>
            <ac:graphicFrameMk id="28" creationId="{67E29390-55E6-E232-E8BC-4AD82399AA92}"/>
          </ac:graphicFrameMkLst>
        </pc:graphicFrameChg>
        <pc:graphicFrameChg chg="add mod modGraphic">
          <ac:chgData name="Allan, Philip (RTH) OUH" userId="83ca302f-edc3-40f1-b4db-945fbe772648" providerId="ADAL" clId="{867F964D-29E0-4D6D-BFE0-E5DCAD8A4342}" dt="2023-06-23T21:25:00.393" v="2956" actId="1076"/>
          <ac:graphicFrameMkLst>
            <pc:docMk/>
            <pc:sldMk cId="3840709020" sldId="256"/>
            <ac:graphicFrameMk id="35" creationId="{95E0D00C-A7D5-92D2-21C3-32836C477BE6}"/>
          </ac:graphicFrameMkLst>
        </pc:graphicFrameChg>
        <pc:graphicFrameChg chg="add del mod">
          <ac:chgData name="Allan, Philip (RTH) OUH" userId="83ca302f-edc3-40f1-b4db-945fbe772648" providerId="ADAL" clId="{867F964D-29E0-4D6D-BFE0-E5DCAD8A4342}" dt="2023-06-23T20:41:53.523" v="1656" actId="478"/>
          <ac:graphicFrameMkLst>
            <pc:docMk/>
            <pc:sldMk cId="3840709020" sldId="256"/>
            <ac:graphicFrameMk id="38" creationId="{016EE89E-A206-6CB0-B9B2-C1E98A2BC57D}"/>
          </ac:graphicFrameMkLst>
        </pc:graphicFrameChg>
        <pc:graphicFrameChg chg="add del mod">
          <ac:chgData name="Allan, Philip (RTH) OUH" userId="83ca302f-edc3-40f1-b4db-945fbe772648" providerId="ADAL" clId="{867F964D-29E0-4D6D-BFE0-E5DCAD8A4342}" dt="2023-06-23T20:43:42.192" v="1660" actId="12084"/>
          <ac:graphicFrameMkLst>
            <pc:docMk/>
            <pc:sldMk cId="3840709020" sldId="256"/>
            <ac:graphicFrameMk id="39" creationId="{FCAB2F2D-74D6-BE5C-3562-032D298F5ECF}"/>
          </ac:graphicFrameMkLst>
        </pc:graphicFrameChg>
        <pc:graphicFrameChg chg="add mod modGraphic">
          <ac:chgData name="Allan, Philip (RTH) OUH" userId="83ca302f-edc3-40f1-b4db-945fbe772648" providerId="ADAL" clId="{867F964D-29E0-4D6D-BFE0-E5DCAD8A4342}" dt="2023-06-23T21:57:15.992" v="3435" actId="167"/>
          <ac:graphicFrameMkLst>
            <pc:docMk/>
            <pc:sldMk cId="3840709020" sldId="256"/>
            <ac:graphicFrameMk id="41" creationId="{33B9E6CA-D13A-68A2-6CC1-D9E89F0809EA}"/>
          </ac:graphicFrameMkLst>
        </pc:graphicFrameChg>
        <pc:picChg chg="mod">
          <ac:chgData name="Allan, Philip (RTH) OUH" userId="83ca302f-edc3-40f1-b4db-945fbe772648" providerId="ADAL" clId="{867F964D-29E0-4D6D-BFE0-E5DCAD8A4342}" dt="2023-06-23T21:43:00.016" v="3194" actId="1076"/>
          <ac:picMkLst>
            <pc:docMk/>
            <pc:sldMk cId="3840709020" sldId="256"/>
            <ac:picMk id="7" creationId="{26891C77-3750-5CB0-1C5C-52047653B509}"/>
          </ac:picMkLst>
        </pc:picChg>
        <pc:picChg chg="mod">
          <ac:chgData name="Allan, Philip (RTH) OUH" userId="83ca302f-edc3-40f1-b4db-945fbe772648" providerId="ADAL" clId="{867F964D-29E0-4D6D-BFE0-E5DCAD8A4342}" dt="2023-06-23T21:44:35.907" v="3200" actId="1076"/>
          <ac:picMkLst>
            <pc:docMk/>
            <pc:sldMk cId="3840709020" sldId="256"/>
            <ac:picMk id="9" creationId="{C54BE2DD-5378-3ABB-1B1D-4EA583322D1A}"/>
          </ac:picMkLst>
        </pc:picChg>
        <pc:picChg chg="mod">
          <ac:chgData name="Allan, Philip (RTH) OUH" userId="83ca302f-edc3-40f1-b4db-945fbe772648" providerId="ADAL" clId="{867F964D-29E0-4D6D-BFE0-E5DCAD8A4342}" dt="2023-06-23T21:43:49.714" v="3196" actId="1076"/>
          <ac:picMkLst>
            <pc:docMk/>
            <pc:sldMk cId="3840709020" sldId="256"/>
            <ac:picMk id="11" creationId="{CF438DC7-0F82-1E52-60C1-1470BD8E38B5}"/>
          </ac:picMkLst>
        </pc:picChg>
        <pc:picChg chg="mod">
          <ac:chgData name="Allan, Philip (RTH) OUH" userId="83ca302f-edc3-40f1-b4db-945fbe772648" providerId="ADAL" clId="{867F964D-29E0-4D6D-BFE0-E5DCAD8A4342}" dt="2023-06-23T21:43:21.119" v="3195" actId="1076"/>
          <ac:picMkLst>
            <pc:docMk/>
            <pc:sldMk cId="3840709020" sldId="256"/>
            <ac:picMk id="13" creationId="{2C3C6442-1D6F-5011-303C-9C8F49243610}"/>
          </ac:picMkLst>
        </pc:picChg>
        <pc:picChg chg="mod">
          <ac:chgData name="Allan, Philip (RTH) OUH" userId="83ca302f-edc3-40f1-b4db-945fbe772648" providerId="ADAL" clId="{867F964D-29E0-4D6D-BFE0-E5DCAD8A4342}" dt="2023-06-23T21:43:21.119" v="3195" actId="1076"/>
          <ac:picMkLst>
            <pc:docMk/>
            <pc:sldMk cId="3840709020" sldId="256"/>
            <ac:picMk id="15" creationId="{FA6BF2E4-1438-0D51-0E84-BB8D743CE468}"/>
          </ac:picMkLst>
        </pc:picChg>
        <pc:picChg chg="mod">
          <ac:chgData name="Allan, Philip (RTH) OUH" userId="83ca302f-edc3-40f1-b4db-945fbe772648" providerId="ADAL" clId="{867F964D-29E0-4D6D-BFE0-E5DCAD8A4342}" dt="2023-06-23T21:43:49.714" v="3196" actId="1076"/>
          <ac:picMkLst>
            <pc:docMk/>
            <pc:sldMk cId="3840709020" sldId="256"/>
            <ac:picMk id="16" creationId="{32A31B85-BC68-0C8C-0B6C-CE8EFC44FC78}"/>
          </ac:picMkLst>
        </pc:picChg>
        <pc:picChg chg="add mod">
          <ac:chgData name="Allan, Philip (RTH) OUH" userId="83ca302f-edc3-40f1-b4db-945fbe772648" providerId="ADAL" clId="{867F964D-29E0-4D6D-BFE0-E5DCAD8A4342}" dt="2023-06-23T21:42:15.787" v="3193" actId="1076"/>
          <ac:picMkLst>
            <pc:docMk/>
            <pc:sldMk cId="3840709020" sldId="256"/>
            <ac:picMk id="30" creationId="{B02D9F94-6696-9472-C90B-54E22F672C8E}"/>
          </ac:picMkLst>
        </pc:picChg>
        <pc:picChg chg="add del mod">
          <ac:chgData name="Allan, Philip (RTH) OUH" userId="83ca302f-edc3-40f1-b4db-945fbe772648" providerId="ADAL" clId="{867F964D-29E0-4D6D-BFE0-E5DCAD8A4342}" dt="2023-06-23T21:47:26.201" v="3226" actId="478"/>
          <ac:picMkLst>
            <pc:docMk/>
            <pc:sldMk cId="3840709020" sldId="256"/>
            <ac:picMk id="31" creationId="{5E660EB7-BCBC-D466-83FB-F73ADE998BFB}"/>
          </ac:picMkLst>
        </pc:picChg>
        <pc:picChg chg="add del mod">
          <ac:chgData name="Allan, Philip (RTH) OUH" userId="83ca302f-edc3-40f1-b4db-945fbe772648" providerId="ADAL" clId="{867F964D-29E0-4D6D-BFE0-E5DCAD8A4342}" dt="2023-06-23T21:35:42.420" v="3130" actId="478"/>
          <ac:picMkLst>
            <pc:docMk/>
            <pc:sldMk cId="3840709020" sldId="256"/>
            <ac:picMk id="32" creationId="{F7ED2ADA-556E-40C4-9140-3A228B827E13}"/>
          </ac:picMkLst>
        </pc:picChg>
        <pc:picChg chg="add del mod">
          <ac:chgData name="Allan, Philip (RTH) OUH" userId="83ca302f-edc3-40f1-b4db-945fbe772648" providerId="ADAL" clId="{867F964D-29E0-4D6D-BFE0-E5DCAD8A4342}" dt="2023-06-23T21:50:38.166" v="3276" actId="478"/>
          <ac:picMkLst>
            <pc:docMk/>
            <pc:sldMk cId="3840709020" sldId="256"/>
            <ac:picMk id="33" creationId="{F19DFB24-8609-A0B2-7604-CE6F07A36BA0}"/>
          </ac:picMkLst>
        </pc:picChg>
        <pc:picChg chg="add del mod">
          <ac:chgData name="Allan, Philip (RTH) OUH" userId="83ca302f-edc3-40f1-b4db-945fbe772648" providerId="ADAL" clId="{867F964D-29E0-4D6D-BFE0-E5DCAD8A4342}" dt="2023-06-23T21:31:36.508" v="3096" actId="478"/>
          <ac:picMkLst>
            <pc:docMk/>
            <pc:sldMk cId="3840709020" sldId="256"/>
            <ac:picMk id="34" creationId="{FC7600DE-DF78-AFCD-C3BD-B20748AF21DF}"/>
          </ac:picMkLst>
        </pc:picChg>
        <pc:picChg chg="add mod">
          <ac:chgData name="Allan, Philip (RTH) OUH" userId="83ca302f-edc3-40f1-b4db-945fbe772648" providerId="ADAL" clId="{867F964D-29E0-4D6D-BFE0-E5DCAD8A4342}" dt="2023-06-23T21:01:15.957" v="2206" actId="1037"/>
          <ac:picMkLst>
            <pc:docMk/>
            <pc:sldMk cId="3840709020" sldId="256"/>
            <ac:picMk id="43" creationId="{A4455B84-3422-7B78-47AE-44AA306D9390}"/>
          </ac:picMkLst>
        </pc:picChg>
        <pc:picChg chg="add mod ord">
          <ac:chgData name="Allan, Philip (RTH) OUH" userId="83ca302f-edc3-40f1-b4db-945fbe772648" providerId="ADAL" clId="{867F964D-29E0-4D6D-BFE0-E5DCAD8A4342}" dt="2023-06-23T21:31:34.045" v="3095" actId="167"/>
          <ac:picMkLst>
            <pc:docMk/>
            <pc:sldMk cId="3840709020" sldId="256"/>
            <ac:picMk id="45" creationId="{EB162898-50DA-D4A3-C0C4-4ADB4ADB3C85}"/>
          </ac:picMkLst>
        </pc:picChg>
        <pc:picChg chg="add mod">
          <ac:chgData name="Allan, Philip (RTH) OUH" userId="83ca302f-edc3-40f1-b4db-945fbe772648" providerId="ADAL" clId="{867F964D-29E0-4D6D-BFE0-E5DCAD8A4342}" dt="2023-06-23T21:45:13.552" v="3201" actId="1076"/>
          <ac:picMkLst>
            <pc:docMk/>
            <pc:sldMk cId="3840709020" sldId="256"/>
            <ac:picMk id="48" creationId="{D837FCF3-DE0D-7571-502A-D9C205D49D23}"/>
          </ac:picMkLst>
        </pc:picChg>
        <pc:picChg chg="add mod">
          <ac:chgData name="Allan, Philip (RTH) OUH" userId="83ca302f-edc3-40f1-b4db-945fbe772648" providerId="ADAL" clId="{867F964D-29E0-4D6D-BFE0-E5DCAD8A4342}" dt="2023-06-23T21:47:38.870" v="3227" actId="14100"/>
          <ac:picMkLst>
            <pc:docMk/>
            <pc:sldMk cId="3840709020" sldId="256"/>
            <ac:picMk id="50" creationId="{F6D8E65E-8AA0-25EF-5AE2-1946AA1C27C2}"/>
          </ac:picMkLst>
        </pc:picChg>
        <pc:picChg chg="add mod ord">
          <ac:chgData name="Allan, Philip (RTH) OUH" userId="83ca302f-edc3-40f1-b4db-945fbe772648" providerId="ADAL" clId="{867F964D-29E0-4D6D-BFE0-E5DCAD8A4342}" dt="2023-06-23T21:47:24.069" v="3225" actId="167"/>
          <ac:picMkLst>
            <pc:docMk/>
            <pc:sldMk cId="3840709020" sldId="256"/>
            <ac:picMk id="55" creationId="{EB719E09-46A6-26BB-73DC-ED669FD570C4}"/>
          </ac:picMkLst>
        </pc:picChg>
        <pc:picChg chg="add mod ord">
          <ac:chgData name="Allan, Philip (RTH) OUH" userId="83ca302f-edc3-40f1-b4db-945fbe772648" providerId="ADAL" clId="{867F964D-29E0-4D6D-BFE0-E5DCAD8A4342}" dt="2023-06-23T21:50:36.392" v="3275" actId="167"/>
          <ac:picMkLst>
            <pc:docMk/>
            <pc:sldMk cId="3840709020" sldId="256"/>
            <ac:picMk id="57" creationId="{21F20581-21B6-DD0D-F08E-24107FAF6CBF}"/>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AB5047-1D2E-4749-87EB-27D73688B347}"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GB"/>
        </a:p>
      </dgm:t>
    </dgm:pt>
    <dgm:pt modelId="{035DC042-DC6A-4E28-B53A-8CABD1BC5974}">
      <dgm:prSet custT="1"/>
      <dgm:spPr/>
      <dgm:t>
        <a:bodyPr/>
        <a:lstStyle/>
        <a:p>
          <a:r>
            <a:rPr lang="en-GB" sz="3600" b="1" i="1" dirty="0"/>
            <a:t>NASIT workflow:</a:t>
          </a:r>
          <a:endParaRPr lang="en-GB" sz="3600" b="1" dirty="0"/>
        </a:p>
      </dgm:t>
    </dgm:pt>
    <dgm:pt modelId="{E67D4DB9-9A2D-41C0-BB49-3CB90929988A}" type="parTrans" cxnId="{EB20C644-B5E0-4EED-B75C-282C92CFBA3C}">
      <dgm:prSet/>
      <dgm:spPr/>
      <dgm:t>
        <a:bodyPr/>
        <a:lstStyle/>
        <a:p>
          <a:endParaRPr lang="en-GB" sz="2000"/>
        </a:p>
      </dgm:t>
    </dgm:pt>
    <dgm:pt modelId="{BCE0D99F-20EE-4B4D-BF61-97EBD30DC722}" type="sibTrans" cxnId="{EB20C644-B5E0-4EED-B75C-282C92CFBA3C}">
      <dgm:prSet/>
      <dgm:spPr/>
      <dgm:t>
        <a:bodyPr/>
        <a:lstStyle/>
        <a:p>
          <a:endParaRPr lang="en-GB" sz="2000"/>
        </a:p>
      </dgm:t>
    </dgm:pt>
    <dgm:pt modelId="{2FE4CFF4-CFFD-4014-B2D4-50CECDDFA032}">
      <dgm:prSet custT="1"/>
      <dgm:spPr/>
      <dgm:t>
        <a:bodyPr/>
        <a:lstStyle/>
        <a:p>
          <a:r>
            <a:rPr lang="en-GB" sz="2800" dirty="0"/>
            <a:t>Patients are presented covering background: medical &amp; surgical history, vascular access, PN, complications of IF (IFALD, metabolic bone disease, renal </a:t>
          </a:r>
          <a:r>
            <a:rPr lang="en-GB" sz="2800" dirty="0" err="1"/>
            <a:t>sequellae</a:t>
          </a:r>
          <a:r>
            <a:rPr lang="en-GB" sz="2800" dirty="0"/>
            <a:t>, venous anatomy, psychological morbidity)</a:t>
          </a:r>
        </a:p>
      </dgm:t>
    </dgm:pt>
    <dgm:pt modelId="{4C991CAA-9123-40FC-8B61-D16BFF753F62}" type="parTrans" cxnId="{DA77D4C3-CC56-49B4-97D7-4856B15DE905}">
      <dgm:prSet/>
      <dgm:spPr/>
      <dgm:t>
        <a:bodyPr/>
        <a:lstStyle/>
        <a:p>
          <a:endParaRPr lang="en-GB" sz="2000"/>
        </a:p>
      </dgm:t>
    </dgm:pt>
    <dgm:pt modelId="{DAA4DFF0-13C7-49F5-9B8D-EB22C37343B0}" type="sibTrans" cxnId="{DA77D4C3-CC56-49B4-97D7-4856B15DE905}">
      <dgm:prSet/>
      <dgm:spPr/>
      <dgm:t>
        <a:bodyPr/>
        <a:lstStyle/>
        <a:p>
          <a:endParaRPr lang="en-GB" sz="2000"/>
        </a:p>
      </dgm:t>
    </dgm:pt>
    <dgm:pt modelId="{F248C71B-8D64-4C4D-B9CB-02FBB44F8565}">
      <dgm:prSet custT="1"/>
      <dgm:spPr/>
      <dgm:t>
        <a:bodyPr/>
        <a:lstStyle/>
        <a:p>
          <a:r>
            <a:rPr lang="en-GB" sz="2800" dirty="0"/>
            <a:t>Discussion about key issues covered and likely organs required at transplant</a:t>
          </a:r>
        </a:p>
      </dgm:t>
    </dgm:pt>
    <dgm:pt modelId="{04332DFD-602F-44AF-96C0-78674458EAD1}" type="parTrans" cxnId="{12C60268-D481-442D-B78F-D897341F67D7}">
      <dgm:prSet/>
      <dgm:spPr/>
      <dgm:t>
        <a:bodyPr/>
        <a:lstStyle/>
        <a:p>
          <a:endParaRPr lang="en-GB" sz="2000"/>
        </a:p>
      </dgm:t>
    </dgm:pt>
    <dgm:pt modelId="{3D9E6E13-1711-4F66-A941-3B38005C9859}" type="sibTrans" cxnId="{12C60268-D481-442D-B78F-D897341F67D7}">
      <dgm:prSet/>
      <dgm:spPr/>
      <dgm:t>
        <a:bodyPr/>
        <a:lstStyle/>
        <a:p>
          <a:endParaRPr lang="en-GB" sz="2000"/>
        </a:p>
      </dgm:t>
    </dgm:pt>
    <dgm:pt modelId="{6732F677-766E-48D2-8D96-9DEA74756668}">
      <dgm:prSet custT="1"/>
      <dgm:spPr/>
      <dgm:t>
        <a:bodyPr/>
        <a:lstStyle/>
        <a:p>
          <a:r>
            <a:rPr lang="en-GB" sz="2800" dirty="0"/>
            <a:t> Opportunities to raise alternative strategies as other options</a:t>
          </a:r>
        </a:p>
      </dgm:t>
    </dgm:pt>
    <dgm:pt modelId="{F452173E-DC52-46D1-9856-20573D48CD3F}" type="parTrans" cxnId="{EDFB9813-A951-4E32-B5F9-C1C239E1D762}">
      <dgm:prSet/>
      <dgm:spPr/>
      <dgm:t>
        <a:bodyPr/>
        <a:lstStyle/>
        <a:p>
          <a:endParaRPr lang="en-GB" sz="2000"/>
        </a:p>
      </dgm:t>
    </dgm:pt>
    <dgm:pt modelId="{A68C6123-5068-48DA-BA9E-8128C95E8C13}" type="sibTrans" cxnId="{EDFB9813-A951-4E32-B5F9-C1C239E1D762}">
      <dgm:prSet/>
      <dgm:spPr/>
      <dgm:t>
        <a:bodyPr/>
        <a:lstStyle/>
        <a:p>
          <a:endParaRPr lang="en-GB" sz="2000"/>
        </a:p>
      </dgm:t>
    </dgm:pt>
    <dgm:pt modelId="{3C240319-73F0-4DC6-833A-A2FA90D24F55}">
      <dgm:prSet custT="1"/>
      <dgm:spPr/>
      <dgm:t>
        <a:bodyPr/>
        <a:lstStyle/>
        <a:p>
          <a:r>
            <a:rPr lang="en-GB" sz="2800" dirty="0"/>
            <a:t>Decision:</a:t>
          </a:r>
        </a:p>
      </dgm:t>
    </dgm:pt>
    <dgm:pt modelId="{EF1352D8-E937-4778-AB87-851630063CC0}" type="parTrans" cxnId="{88987EFD-FCF6-4E9F-BA59-66F955246620}">
      <dgm:prSet/>
      <dgm:spPr/>
      <dgm:t>
        <a:bodyPr/>
        <a:lstStyle/>
        <a:p>
          <a:endParaRPr lang="en-GB" sz="2000"/>
        </a:p>
      </dgm:t>
    </dgm:pt>
    <dgm:pt modelId="{5AF1E2E2-0D8A-4D57-A300-65403DF11482}" type="sibTrans" cxnId="{88987EFD-FCF6-4E9F-BA59-66F955246620}">
      <dgm:prSet/>
      <dgm:spPr/>
      <dgm:t>
        <a:bodyPr/>
        <a:lstStyle/>
        <a:p>
          <a:endParaRPr lang="en-GB" sz="2000"/>
        </a:p>
      </dgm:t>
    </dgm:pt>
    <dgm:pt modelId="{0965EC86-815E-4392-8C5E-E4A6D63FDC6C}" type="pres">
      <dgm:prSet presAssocID="{C7AB5047-1D2E-4749-87EB-27D73688B347}" presName="CompostProcess" presStyleCnt="0">
        <dgm:presLayoutVars>
          <dgm:dir/>
          <dgm:resizeHandles val="exact"/>
        </dgm:presLayoutVars>
      </dgm:prSet>
      <dgm:spPr/>
    </dgm:pt>
    <dgm:pt modelId="{C7633724-1100-47EB-9F33-398DEB2E516E}" type="pres">
      <dgm:prSet presAssocID="{C7AB5047-1D2E-4749-87EB-27D73688B347}" presName="arrow" presStyleLbl="bgShp" presStyleIdx="0" presStyleCnt="1"/>
      <dgm:spPr/>
    </dgm:pt>
    <dgm:pt modelId="{2A8FDB02-A61F-4BA4-8C75-2E017F64EA63}" type="pres">
      <dgm:prSet presAssocID="{C7AB5047-1D2E-4749-87EB-27D73688B347}" presName="linearProcess" presStyleCnt="0"/>
      <dgm:spPr/>
    </dgm:pt>
    <dgm:pt modelId="{CDDE57D8-CA71-49ED-B962-D3790B541B08}" type="pres">
      <dgm:prSet presAssocID="{035DC042-DC6A-4E28-B53A-8CABD1BC5974}" presName="textNode" presStyleLbl="node1" presStyleIdx="0" presStyleCnt="5">
        <dgm:presLayoutVars>
          <dgm:bulletEnabled val="1"/>
        </dgm:presLayoutVars>
      </dgm:prSet>
      <dgm:spPr/>
    </dgm:pt>
    <dgm:pt modelId="{F6F30732-0BDC-47C2-8723-526AD055BEC1}" type="pres">
      <dgm:prSet presAssocID="{BCE0D99F-20EE-4B4D-BF61-97EBD30DC722}" presName="sibTrans" presStyleCnt="0"/>
      <dgm:spPr/>
    </dgm:pt>
    <dgm:pt modelId="{5C9BAE3B-2B22-43EC-B63C-87F669684205}" type="pres">
      <dgm:prSet presAssocID="{2FE4CFF4-CFFD-4014-B2D4-50CECDDFA032}" presName="textNode" presStyleLbl="node1" presStyleIdx="1" presStyleCnt="5">
        <dgm:presLayoutVars>
          <dgm:bulletEnabled val="1"/>
        </dgm:presLayoutVars>
      </dgm:prSet>
      <dgm:spPr/>
    </dgm:pt>
    <dgm:pt modelId="{1B06CDE0-6EAD-42DA-B46C-FD0A7749A14A}" type="pres">
      <dgm:prSet presAssocID="{DAA4DFF0-13C7-49F5-9B8D-EB22C37343B0}" presName="sibTrans" presStyleCnt="0"/>
      <dgm:spPr/>
    </dgm:pt>
    <dgm:pt modelId="{B0A344A5-2165-4610-AEC9-C010A8AA71AE}" type="pres">
      <dgm:prSet presAssocID="{F248C71B-8D64-4C4D-B9CB-02FBB44F8565}" presName="textNode" presStyleLbl="node1" presStyleIdx="2" presStyleCnt="5">
        <dgm:presLayoutVars>
          <dgm:bulletEnabled val="1"/>
        </dgm:presLayoutVars>
      </dgm:prSet>
      <dgm:spPr/>
    </dgm:pt>
    <dgm:pt modelId="{3F9A2AA1-B856-433F-B555-8EF1BCF9F9B8}" type="pres">
      <dgm:prSet presAssocID="{3D9E6E13-1711-4F66-A941-3B38005C9859}" presName="sibTrans" presStyleCnt="0"/>
      <dgm:spPr/>
    </dgm:pt>
    <dgm:pt modelId="{D67053FC-78FA-4B5D-A138-E30CAE3B84FB}" type="pres">
      <dgm:prSet presAssocID="{6732F677-766E-48D2-8D96-9DEA74756668}" presName="textNode" presStyleLbl="node1" presStyleIdx="3" presStyleCnt="5">
        <dgm:presLayoutVars>
          <dgm:bulletEnabled val="1"/>
        </dgm:presLayoutVars>
      </dgm:prSet>
      <dgm:spPr/>
    </dgm:pt>
    <dgm:pt modelId="{EED0C7B4-FBEB-4DAF-98B4-81F093A54C3C}" type="pres">
      <dgm:prSet presAssocID="{A68C6123-5068-48DA-BA9E-8128C95E8C13}" presName="sibTrans" presStyleCnt="0"/>
      <dgm:spPr/>
    </dgm:pt>
    <dgm:pt modelId="{4ADBAC53-1D3B-45F3-A909-E71EC6DBC08A}" type="pres">
      <dgm:prSet presAssocID="{3C240319-73F0-4DC6-833A-A2FA90D24F55}" presName="textNode" presStyleLbl="node1" presStyleIdx="4" presStyleCnt="5">
        <dgm:presLayoutVars>
          <dgm:bulletEnabled val="1"/>
        </dgm:presLayoutVars>
      </dgm:prSet>
      <dgm:spPr/>
    </dgm:pt>
  </dgm:ptLst>
  <dgm:cxnLst>
    <dgm:cxn modelId="{A9D97102-03C9-47C7-B303-2FD1A6CB64F9}" type="presOf" srcId="{F248C71B-8D64-4C4D-B9CB-02FBB44F8565}" destId="{B0A344A5-2165-4610-AEC9-C010A8AA71AE}" srcOrd="0" destOrd="0" presId="urn:microsoft.com/office/officeart/2005/8/layout/hProcess9"/>
    <dgm:cxn modelId="{3022E50E-B657-4E86-8C84-F0337FFBC060}" type="presOf" srcId="{C7AB5047-1D2E-4749-87EB-27D73688B347}" destId="{0965EC86-815E-4392-8C5E-E4A6D63FDC6C}" srcOrd="0" destOrd="0" presId="urn:microsoft.com/office/officeart/2005/8/layout/hProcess9"/>
    <dgm:cxn modelId="{EDFB9813-A951-4E32-B5F9-C1C239E1D762}" srcId="{C7AB5047-1D2E-4749-87EB-27D73688B347}" destId="{6732F677-766E-48D2-8D96-9DEA74756668}" srcOrd="3" destOrd="0" parTransId="{F452173E-DC52-46D1-9856-20573D48CD3F}" sibTransId="{A68C6123-5068-48DA-BA9E-8128C95E8C13}"/>
    <dgm:cxn modelId="{CE76115C-57BA-400F-AA84-2469FE06161E}" type="presOf" srcId="{2FE4CFF4-CFFD-4014-B2D4-50CECDDFA032}" destId="{5C9BAE3B-2B22-43EC-B63C-87F669684205}" srcOrd="0" destOrd="0" presId="urn:microsoft.com/office/officeart/2005/8/layout/hProcess9"/>
    <dgm:cxn modelId="{EB20C644-B5E0-4EED-B75C-282C92CFBA3C}" srcId="{C7AB5047-1D2E-4749-87EB-27D73688B347}" destId="{035DC042-DC6A-4E28-B53A-8CABD1BC5974}" srcOrd="0" destOrd="0" parTransId="{E67D4DB9-9A2D-41C0-BB49-3CB90929988A}" sibTransId="{BCE0D99F-20EE-4B4D-BF61-97EBD30DC722}"/>
    <dgm:cxn modelId="{12C60268-D481-442D-B78F-D897341F67D7}" srcId="{C7AB5047-1D2E-4749-87EB-27D73688B347}" destId="{F248C71B-8D64-4C4D-B9CB-02FBB44F8565}" srcOrd="2" destOrd="0" parTransId="{04332DFD-602F-44AF-96C0-78674458EAD1}" sibTransId="{3D9E6E13-1711-4F66-A941-3B38005C9859}"/>
    <dgm:cxn modelId="{C8A6B44D-0A05-4810-B596-5AFE50E0211F}" type="presOf" srcId="{3C240319-73F0-4DC6-833A-A2FA90D24F55}" destId="{4ADBAC53-1D3B-45F3-A909-E71EC6DBC08A}" srcOrd="0" destOrd="0" presId="urn:microsoft.com/office/officeart/2005/8/layout/hProcess9"/>
    <dgm:cxn modelId="{EB1D6B8C-3A19-41E9-87CD-BD7EC23E260B}" type="presOf" srcId="{6732F677-766E-48D2-8D96-9DEA74756668}" destId="{D67053FC-78FA-4B5D-A138-E30CAE3B84FB}" srcOrd="0" destOrd="0" presId="urn:microsoft.com/office/officeart/2005/8/layout/hProcess9"/>
    <dgm:cxn modelId="{81B38CA4-9322-4FA4-9ED7-6C20E456B909}" type="presOf" srcId="{035DC042-DC6A-4E28-B53A-8CABD1BC5974}" destId="{CDDE57D8-CA71-49ED-B962-D3790B541B08}" srcOrd="0" destOrd="0" presId="urn:microsoft.com/office/officeart/2005/8/layout/hProcess9"/>
    <dgm:cxn modelId="{DA77D4C3-CC56-49B4-97D7-4856B15DE905}" srcId="{C7AB5047-1D2E-4749-87EB-27D73688B347}" destId="{2FE4CFF4-CFFD-4014-B2D4-50CECDDFA032}" srcOrd="1" destOrd="0" parTransId="{4C991CAA-9123-40FC-8B61-D16BFF753F62}" sibTransId="{DAA4DFF0-13C7-49F5-9B8D-EB22C37343B0}"/>
    <dgm:cxn modelId="{88987EFD-FCF6-4E9F-BA59-66F955246620}" srcId="{C7AB5047-1D2E-4749-87EB-27D73688B347}" destId="{3C240319-73F0-4DC6-833A-A2FA90D24F55}" srcOrd="4" destOrd="0" parTransId="{EF1352D8-E937-4778-AB87-851630063CC0}" sibTransId="{5AF1E2E2-0D8A-4D57-A300-65403DF11482}"/>
    <dgm:cxn modelId="{6BEDD772-99F4-4A6B-8928-890E12313C87}" type="presParOf" srcId="{0965EC86-815E-4392-8C5E-E4A6D63FDC6C}" destId="{C7633724-1100-47EB-9F33-398DEB2E516E}" srcOrd="0" destOrd="0" presId="urn:microsoft.com/office/officeart/2005/8/layout/hProcess9"/>
    <dgm:cxn modelId="{F7B9BAA6-1F89-4442-A2D4-BC0EB28004BB}" type="presParOf" srcId="{0965EC86-815E-4392-8C5E-E4A6D63FDC6C}" destId="{2A8FDB02-A61F-4BA4-8C75-2E017F64EA63}" srcOrd="1" destOrd="0" presId="urn:microsoft.com/office/officeart/2005/8/layout/hProcess9"/>
    <dgm:cxn modelId="{BCEFDEB5-64E6-4EAE-8A37-FF0825AB0E09}" type="presParOf" srcId="{2A8FDB02-A61F-4BA4-8C75-2E017F64EA63}" destId="{CDDE57D8-CA71-49ED-B962-D3790B541B08}" srcOrd="0" destOrd="0" presId="urn:microsoft.com/office/officeart/2005/8/layout/hProcess9"/>
    <dgm:cxn modelId="{449BE590-60A0-4AE4-A823-4A0AB2C703B0}" type="presParOf" srcId="{2A8FDB02-A61F-4BA4-8C75-2E017F64EA63}" destId="{F6F30732-0BDC-47C2-8723-526AD055BEC1}" srcOrd="1" destOrd="0" presId="urn:microsoft.com/office/officeart/2005/8/layout/hProcess9"/>
    <dgm:cxn modelId="{3854CD9F-BF59-4CB1-A5D3-D43DC7A0B43A}" type="presParOf" srcId="{2A8FDB02-A61F-4BA4-8C75-2E017F64EA63}" destId="{5C9BAE3B-2B22-43EC-B63C-87F669684205}" srcOrd="2" destOrd="0" presId="urn:microsoft.com/office/officeart/2005/8/layout/hProcess9"/>
    <dgm:cxn modelId="{FCBD4A7A-3D41-46CE-A77E-E9DC13F74D1F}" type="presParOf" srcId="{2A8FDB02-A61F-4BA4-8C75-2E017F64EA63}" destId="{1B06CDE0-6EAD-42DA-B46C-FD0A7749A14A}" srcOrd="3" destOrd="0" presId="urn:microsoft.com/office/officeart/2005/8/layout/hProcess9"/>
    <dgm:cxn modelId="{97988CE5-C820-47EA-99E4-DA2DE371B1AE}" type="presParOf" srcId="{2A8FDB02-A61F-4BA4-8C75-2E017F64EA63}" destId="{B0A344A5-2165-4610-AEC9-C010A8AA71AE}" srcOrd="4" destOrd="0" presId="urn:microsoft.com/office/officeart/2005/8/layout/hProcess9"/>
    <dgm:cxn modelId="{5FABDCC4-925B-460E-90F1-3391631FF9C9}" type="presParOf" srcId="{2A8FDB02-A61F-4BA4-8C75-2E017F64EA63}" destId="{3F9A2AA1-B856-433F-B555-8EF1BCF9F9B8}" srcOrd="5" destOrd="0" presId="urn:microsoft.com/office/officeart/2005/8/layout/hProcess9"/>
    <dgm:cxn modelId="{43A23471-4F69-4CC1-BF6F-C9A8224F3259}" type="presParOf" srcId="{2A8FDB02-A61F-4BA4-8C75-2E017F64EA63}" destId="{D67053FC-78FA-4B5D-A138-E30CAE3B84FB}" srcOrd="6" destOrd="0" presId="urn:microsoft.com/office/officeart/2005/8/layout/hProcess9"/>
    <dgm:cxn modelId="{CEC23693-B075-4103-BEA7-772B52304A65}" type="presParOf" srcId="{2A8FDB02-A61F-4BA4-8C75-2E017F64EA63}" destId="{EED0C7B4-FBEB-4DAF-98B4-81F093A54C3C}" srcOrd="7" destOrd="0" presId="urn:microsoft.com/office/officeart/2005/8/layout/hProcess9"/>
    <dgm:cxn modelId="{D3C020DE-D30F-465D-A3A6-CD2A7A2AB23A}" type="presParOf" srcId="{2A8FDB02-A61F-4BA4-8C75-2E017F64EA63}" destId="{4ADBAC53-1D3B-45F3-A909-E71EC6DBC08A}"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CE9FF7-2E0C-47DD-B80A-8FD95F0279CD}"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GB"/>
        </a:p>
      </dgm:t>
    </dgm:pt>
    <dgm:pt modelId="{E7A74A78-70AE-4E4B-8F51-22771A2FA8CC}">
      <dgm:prSet custT="1"/>
      <dgm:spPr/>
      <dgm:t>
        <a:bodyPr/>
        <a:lstStyle/>
        <a:p>
          <a:r>
            <a:rPr lang="en-GB" sz="2800" dirty="0"/>
            <a:t>1. Set up in 2005 to discuss adult patients with challenging intestinal failure and appropriate timing for transplant</a:t>
          </a:r>
        </a:p>
      </dgm:t>
    </dgm:pt>
    <dgm:pt modelId="{959ED91B-B5E1-4DC5-BE35-79E5847BD001}" type="parTrans" cxnId="{128F9946-6B02-46A1-8BE8-9AABC152A842}">
      <dgm:prSet/>
      <dgm:spPr/>
      <dgm:t>
        <a:bodyPr/>
        <a:lstStyle/>
        <a:p>
          <a:endParaRPr lang="en-GB" sz="2800"/>
        </a:p>
      </dgm:t>
    </dgm:pt>
    <dgm:pt modelId="{DE1BCB6F-E6B0-45F0-A482-A68951ED629F}" type="sibTrans" cxnId="{128F9946-6B02-46A1-8BE8-9AABC152A842}">
      <dgm:prSet/>
      <dgm:spPr/>
      <dgm:t>
        <a:bodyPr/>
        <a:lstStyle/>
        <a:p>
          <a:endParaRPr lang="en-GB" sz="2800"/>
        </a:p>
      </dgm:t>
    </dgm:pt>
    <dgm:pt modelId="{A198131E-3301-4CAA-970D-C701DA49F45C}">
      <dgm:prSet custT="1"/>
      <dgm:spPr/>
      <dgm:t>
        <a:bodyPr/>
        <a:lstStyle/>
        <a:p>
          <a:r>
            <a:rPr lang="en-GB" sz="2800" dirty="0"/>
            <a:t>2. Initially, Cambridge and St Mark’s, then developed to include Oxford and Salford in 2007 and renamed the National Adult Small Intestine Transplant Forum (NASIT). </a:t>
          </a:r>
        </a:p>
      </dgm:t>
    </dgm:pt>
    <dgm:pt modelId="{A8AD4E26-2010-496B-84BD-8DBA03AEFD84}" type="parTrans" cxnId="{22A12666-EB3D-431F-9111-76D24A99B8D5}">
      <dgm:prSet/>
      <dgm:spPr/>
      <dgm:t>
        <a:bodyPr/>
        <a:lstStyle/>
        <a:p>
          <a:endParaRPr lang="en-GB" sz="2800"/>
        </a:p>
      </dgm:t>
    </dgm:pt>
    <dgm:pt modelId="{7E24E746-711C-4B1A-8929-F0FFA016CE24}" type="sibTrans" cxnId="{22A12666-EB3D-431F-9111-76D24A99B8D5}">
      <dgm:prSet/>
      <dgm:spPr/>
      <dgm:t>
        <a:bodyPr/>
        <a:lstStyle/>
        <a:p>
          <a:endParaRPr lang="en-GB" sz="2800"/>
        </a:p>
      </dgm:t>
    </dgm:pt>
    <dgm:pt modelId="{86399CB2-926A-4BDC-A0CB-F9B40E89616E}">
      <dgm:prSet custT="1"/>
      <dgm:spPr/>
      <dgm:t>
        <a:bodyPr/>
        <a:lstStyle/>
        <a:p>
          <a:r>
            <a:rPr lang="en-GB" sz="2800" dirty="0"/>
            <a:t>3. NHS England mandated NASIT’s remit: every patient coming for intestinal transplant within the UK should be discussed  at NASIT. NASIT was to be initially gatekeeper for transplants whilst it was in its infancy in the UK. </a:t>
          </a:r>
        </a:p>
      </dgm:t>
    </dgm:pt>
    <dgm:pt modelId="{053FF4D7-34E7-4F76-AE7F-2AA74B272490}" type="parTrans" cxnId="{A6FEBB20-939B-41C2-B8A6-2D132D69A7F3}">
      <dgm:prSet/>
      <dgm:spPr/>
      <dgm:t>
        <a:bodyPr/>
        <a:lstStyle/>
        <a:p>
          <a:endParaRPr lang="en-GB" sz="2800"/>
        </a:p>
      </dgm:t>
    </dgm:pt>
    <dgm:pt modelId="{195A9638-4FE9-4B28-A720-29A3721F7EB4}" type="sibTrans" cxnId="{A6FEBB20-939B-41C2-B8A6-2D132D69A7F3}">
      <dgm:prSet/>
      <dgm:spPr/>
      <dgm:t>
        <a:bodyPr/>
        <a:lstStyle/>
        <a:p>
          <a:endParaRPr lang="en-GB" sz="2800"/>
        </a:p>
      </dgm:t>
    </dgm:pt>
    <dgm:pt modelId="{79FACA1A-233B-42F8-A958-C96EA705EEF1}">
      <dgm:prSet custT="1"/>
      <dgm:spPr/>
      <dgm:t>
        <a:bodyPr/>
        <a:lstStyle/>
        <a:p>
          <a:r>
            <a:rPr lang="en-GB" sz="3600" b="1" i="1" dirty="0"/>
            <a:t>Background</a:t>
          </a:r>
          <a:r>
            <a:rPr lang="en-GB" sz="3600" dirty="0"/>
            <a:t>:</a:t>
          </a:r>
          <a:endParaRPr lang="en-GB" sz="2400" dirty="0"/>
        </a:p>
      </dgm:t>
    </dgm:pt>
    <dgm:pt modelId="{9237F042-CF81-4886-AC59-4B46E66484D4}" type="parTrans" cxnId="{BDAD56AA-AA40-485B-A1B5-838026F1FD1C}">
      <dgm:prSet/>
      <dgm:spPr/>
      <dgm:t>
        <a:bodyPr/>
        <a:lstStyle/>
        <a:p>
          <a:endParaRPr lang="en-GB" sz="2000"/>
        </a:p>
      </dgm:t>
    </dgm:pt>
    <dgm:pt modelId="{28E0598B-0AA8-4364-8216-BC41D4DAD222}" type="sibTrans" cxnId="{BDAD56AA-AA40-485B-A1B5-838026F1FD1C}">
      <dgm:prSet/>
      <dgm:spPr/>
      <dgm:t>
        <a:bodyPr/>
        <a:lstStyle/>
        <a:p>
          <a:endParaRPr lang="en-GB" sz="2000"/>
        </a:p>
      </dgm:t>
    </dgm:pt>
    <dgm:pt modelId="{6401771C-405B-4BEA-A19D-634598FE4AC6}" type="pres">
      <dgm:prSet presAssocID="{83CE9FF7-2E0C-47DD-B80A-8FD95F0279CD}" presName="matrix" presStyleCnt="0">
        <dgm:presLayoutVars>
          <dgm:chMax val="1"/>
          <dgm:dir/>
          <dgm:resizeHandles val="exact"/>
        </dgm:presLayoutVars>
      </dgm:prSet>
      <dgm:spPr/>
    </dgm:pt>
    <dgm:pt modelId="{8BC5C1C4-8F23-4409-B0D3-6482BAF13785}" type="pres">
      <dgm:prSet presAssocID="{83CE9FF7-2E0C-47DD-B80A-8FD95F0279CD}" presName="diamond" presStyleLbl="bgShp" presStyleIdx="0" presStyleCnt="1"/>
      <dgm:spPr/>
    </dgm:pt>
    <dgm:pt modelId="{10613A34-B013-408D-8AE3-C64FC1F6EB98}" type="pres">
      <dgm:prSet presAssocID="{83CE9FF7-2E0C-47DD-B80A-8FD95F0279CD}" presName="quad1" presStyleLbl="node1" presStyleIdx="0" presStyleCnt="4">
        <dgm:presLayoutVars>
          <dgm:chMax val="0"/>
          <dgm:chPref val="0"/>
          <dgm:bulletEnabled val="1"/>
        </dgm:presLayoutVars>
      </dgm:prSet>
      <dgm:spPr/>
    </dgm:pt>
    <dgm:pt modelId="{BC931F9D-E6E5-40DD-9D25-82224CF2D815}" type="pres">
      <dgm:prSet presAssocID="{83CE9FF7-2E0C-47DD-B80A-8FD95F0279CD}" presName="quad2" presStyleLbl="node1" presStyleIdx="1" presStyleCnt="4">
        <dgm:presLayoutVars>
          <dgm:chMax val="0"/>
          <dgm:chPref val="0"/>
          <dgm:bulletEnabled val="1"/>
        </dgm:presLayoutVars>
      </dgm:prSet>
      <dgm:spPr/>
    </dgm:pt>
    <dgm:pt modelId="{64A1006D-321A-4DC8-B495-4669C26EC5FC}" type="pres">
      <dgm:prSet presAssocID="{83CE9FF7-2E0C-47DD-B80A-8FD95F0279CD}" presName="quad3" presStyleLbl="node1" presStyleIdx="2" presStyleCnt="4">
        <dgm:presLayoutVars>
          <dgm:chMax val="0"/>
          <dgm:chPref val="0"/>
          <dgm:bulletEnabled val="1"/>
        </dgm:presLayoutVars>
      </dgm:prSet>
      <dgm:spPr/>
    </dgm:pt>
    <dgm:pt modelId="{F555A842-8728-453A-962D-8E243922F13D}" type="pres">
      <dgm:prSet presAssocID="{83CE9FF7-2E0C-47DD-B80A-8FD95F0279CD}" presName="quad4" presStyleLbl="node1" presStyleIdx="3" presStyleCnt="4">
        <dgm:presLayoutVars>
          <dgm:chMax val="0"/>
          <dgm:chPref val="0"/>
          <dgm:bulletEnabled val="1"/>
        </dgm:presLayoutVars>
      </dgm:prSet>
      <dgm:spPr/>
    </dgm:pt>
  </dgm:ptLst>
  <dgm:cxnLst>
    <dgm:cxn modelId="{422DA901-29D2-40C9-8189-5D663E8167F3}" type="presOf" srcId="{79FACA1A-233B-42F8-A958-C96EA705EEF1}" destId="{10613A34-B013-408D-8AE3-C64FC1F6EB98}" srcOrd="0" destOrd="0" presId="urn:microsoft.com/office/officeart/2005/8/layout/matrix3"/>
    <dgm:cxn modelId="{A6FEBB20-939B-41C2-B8A6-2D132D69A7F3}" srcId="{83CE9FF7-2E0C-47DD-B80A-8FD95F0279CD}" destId="{86399CB2-926A-4BDC-A0CB-F9B40E89616E}" srcOrd="3" destOrd="0" parTransId="{053FF4D7-34E7-4F76-AE7F-2AA74B272490}" sibTransId="{195A9638-4FE9-4B28-A720-29A3721F7EB4}"/>
    <dgm:cxn modelId="{22A12666-EB3D-431F-9111-76D24A99B8D5}" srcId="{83CE9FF7-2E0C-47DD-B80A-8FD95F0279CD}" destId="{A198131E-3301-4CAA-970D-C701DA49F45C}" srcOrd="2" destOrd="0" parTransId="{A8AD4E26-2010-496B-84BD-8DBA03AEFD84}" sibTransId="{7E24E746-711C-4B1A-8929-F0FFA016CE24}"/>
    <dgm:cxn modelId="{128F9946-6B02-46A1-8BE8-9AABC152A842}" srcId="{83CE9FF7-2E0C-47DD-B80A-8FD95F0279CD}" destId="{E7A74A78-70AE-4E4B-8F51-22771A2FA8CC}" srcOrd="1" destOrd="0" parTransId="{959ED91B-B5E1-4DC5-BE35-79E5847BD001}" sibTransId="{DE1BCB6F-E6B0-45F0-A482-A68951ED629F}"/>
    <dgm:cxn modelId="{DE09866B-0FE5-4083-81E6-822BB20C9838}" type="presOf" srcId="{E7A74A78-70AE-4E4B-8F51-22771A2FA8CC}" destId="{BC931F9D-E6E5-40DD-9D25-82224CF2D815}" srcOrd="0" destOrd="0" presId="urn:microsoft.com/office/officeart/2005/8/layout/matrix3"/>
    <dgm:cxn modelId="{AF89567E-DAF1-4C15-870F-9C1591F5FC8D}" type="presOf" srcId="{A198131E-3301-4CAA-970D-C701DA49F45C}" destId="{64A1006D-321A-4DC8-B495-4669C26EC5FC}" srcOrd="0" destOrd="0" presId="urn:microsoft.com/office/officeart/2005/8/layout/matrix3"/>
    <dgm:cxn modelId="{509B0C87-5B3B-4298-89ED-D7215DB089D0}" type="presOf" srcId="{86399CB2-926A-4BDC-A0CB-F9B40E89616E}" destId="{F555A842-8728-453A-962D-8E243922F13D}" srcOrd="0" destOrd="0" presId="urn:microsoft.com/office/officeart/2005/8/layout/matrix3"/>
    <dgm:cxn modelId="{BDAD56AA-AA40-485B-A1B5-838026F1FD1C}" srcId="{83CE9FF7-2E0C-47DD-B80A-8FD95F0279CD}" destId="{79FACA1A-233B-42F8-A958-C96EA705EEF1}" srcOrd="0" destOrd="0" parTransId="{9237F042-CF81-4886-AC59-4B46E66484D4}" sibTransId="{28E0598B-0AA8-4364-8216-BC41D4DAD222}"/>
    <dgm:cxn modelId="{953CD3BA-1817-484A-BF6A-2A38D703484C}" type="presOf" srcId="{83CE9FF7-2E0C-47DD-B80A-8FD95F0279CD}" destId="{6401771C-405B-4BEA-A19D-634598FE4AC6}" srcOrd="0" destOrd="0" presId="urn:microsoft.com/office/officeart/2005/8/layout/matrix3"/>
    <dgm:cxn modelId="{285B6F03-D3C3-4002-90FB-494F5A566843}" type="presParOf" srcId="{6401771C-405B-4BEA-A19D-634598FE4AC6}" destId="{8BC5C1C4-8F23-4409-B0D3-6482BAF13785}" srcOrd="0" destOrd="0" presId="urn:microsoft.com/office/officeart/2005/8/layout/matrix3"/>
    <dgm:cxn modelId="{4B22ADC7-464F-4159-93E8-302815D51D77}" type="presParOf" srcId="{6401771C-405B-4BEA-A19D-634598FE4AC6}" destId="{10613A34-B013-408D-8AE3-C64FC1F6EB98}" srcOrd="1" destOrd="0" presId="urn:microsoft.com/office/officeart/2005/8/layout/matrix3"/>
    <dgm:cxn modelId="{29103F86-57E9-4B96-9152-99DBEE551AEF}" type="presParOf" srcId="{6401771C-405B-4BEA-A19D-634598FE4AC6}" destId="{BC931F9D-E6E5-40DD-9D25-82224CF2D815}" srcOrd="2" destOrd="0" presId="urn:microsoft.com/office/officeart/2005/8/layout/matrix3"/>
    <dgm:cxn modelId="{D0F8A429-60AC-4ABF-95F6-9D782951E89B}" type="presParOf" srcId="{6401771C-405B-4BEA-A19D-634598FE4AC6}" destId="{64A1006D-321A-4DC8-B495-4669C26EC5FC}" srcOrd="3" destOrd="0" presId="urn:microsoft.com/office/officeart/2005/8/layout/matrix3"/>
    <dgm:cxn modelId="{AB8DF942-EF11-4F7E-9D00-2E4C15E7AE5C}" type="presParOf" srcId="{6401771C-405B-4BEA-A19D-634598FE4AC6}" destId="{F555A842-8728-453A-962D-8E243922F13D}" srcOrd="4" destOrd="0" presId="urn:microsoft.com/office/officeart/2005/8/layout/matrix3"/>
  </dgm:cxnLst>
  <dgm:bg/>
  <dgm:whole/>
  <dgm:extLst>
    <a:ext uri="http://schemas.microsoft.com/office/drawing/2008/diagram">
      <dsp:dataModelExt xmlns:dsp="http://schemas.microsoft.com/office/drawing/2008/diagram" relId="rId2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633724-1100-47EB-9F33-398DEB2E516E}">
      <dsp:nvSpPr>
        <dsp:cNvPr id="0" name=""/>
        <dsp:cNvSpPr/>
      </dsp:nvSpPr>
      <dsp:spPr>
        <a:xfrm>
          <a:off x="1777517" y="0"/>
          <a:ext cx="20145204" cy="972301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DE57D8-CA71-49ED-B962-D3790B541B08}">
      <dsp:nvSpPr>
        <dsp:cNvPr id="0" name=""/>
        <dsp:cNvSpPr/>
      </dsp:nvSpPr>
      <dsp:spPr>
        <a:xfrm>
          <a:off x="6943" y="2916904"/>
          <a:ext cx="4179944" cy="38892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GB" sz="3600" b="1" i="1" kern="1200" dirty="0"/>
            <a:t>NASIT workflow:</a:t>
          </a:r>
          <a:endParaRPr lang="en-GB" sz="3600" b="1" kern="1200" dirty="0"/>
        </a:p>
      </dsp:txBody>
      <dsp:txXfrm>
        <a:off x="196798" y="3106759"/>
        <a:ext cx="3800234" cy="3509496"/>
      </dsp:txXfrm>
    </dsp:sp>
    <dsp:sp modelId="{5C9BAE3B-2B22-43EC-B63C-87F669684205}">
      <dsp:nvSpPr>
        <dsp:cNvPr id="0" name=""/>
        <dsp:cNvSpPr/>
      </dsp:nvSpPr>
      <dsp:spPr>
        <a:xfrm>
          <a:off x="4883545" y="2916904"/>
          <a:ext cx="4179944" cy="38892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Patients are presented covering background: medical &amp; surgical history, vascular access, PN, complications of IF (IFALD, metabolic bone disease, renal </a:t>
          </a:r>
          <a:r>
            <a:rPr lang="en-GB" sz="2800" kern="1200" dirty="0" err="1"/>
            <a:t>sequellae</a:t>
          </a:r>
          <a:r>
            <a:rPr lang="en-GB" sz="2800" kern="1200" dirty="0"/>
            <a:t>, venous anatomy, psychological morbidity)</a:t>
          </a:r>
        </a:p>
      </dsp:txBody>
      <dsp:txXfrm>
        <a:off x="5073400" y="3106759"/>
        <a:ext cx="3800234" cy="3509496"/>
      </dsp:txXfrm>
    </dsp:sp>
    <dsp:sp modelId="{B0A344A5-2165-4610-AEC9-C010A8AA71AE}">
      <dsp:nvSpPr>
        <dsp:cNvPr id="0" name=""/>
        <dsp:cNvSpPr/>
      </dsp:nvSpPr>
      <dsp:spPr>
        <a:xfrm>
          <a:off x="9760147" y="2916904"/>
          <a:ext cx="4179944" cy="38892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Discussion about key issues covered and likely organs required at transplant</a:t>
          </a:r>
        </a:p>
      </dsp:txBody>
      <dsp:txXfrm>
        <a:off x="9950002" y="3106759"/>
        <a:ext cx="3800234" cy="3509496"/>
      </dsp:txXfrm>
    </dsp:sp>
    <dsp:sp modelId="{D67053FC-78FA-4B5D-A138-E30CAE3B84FB}">
      <dsp:nvSpPr>
        <dsp:cNvPr id="0" name=""/>
        <dsp:cNvSpPr/>
      </dsp:nvSpPr>
      <dsp:spPr>
        <a:xfrm>
          <a:off x="14636749" y="2916904"/>
          <a:ext cx="4179944" cy="38892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 Opportunities to raise alternative strategies as other options</a:t>
          </a:r>
        </a:p>
      </dsp:txBody>
      <dsp:txXfrm>
        <a:off x="14826604" y="3106759"/>
        <a:ext cx="3800234" cy="3509496"/>
      </dsp:txXfrm>
    </dsp:sp>
    <dsp:sp modelId="{4ADBAC53-1D3B-45F3-A909-E71EC6DBC08A}">
      <dsp:nvSpPr>
        <dsp:cNvPr id="0" name=""/>
        <dsp:cNvSpPr/>
      </dsp:nvSpPr>
      <dsp:spPr>
        <a:xfrm>
          <a:off x="19513351" y="2916904"/>
          <a:ext cx="4179944" cy="38892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Decision:</a:t>
          </a:r>
        </a:p>
      </dsp:txBody>
      <dsp:txXfrm>
        <a:off x="19703206" y="3106759"/>
        <a:ext cx="3800234" cy="35094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C5C1C4-8F23-4409-B0D3-6482BAF13785}">
      <dsp:nvSpPr>
        <dsp:cNvPr id="0" name=""/>
        <dsp:cNvSpPr/>
      </dsp:nvSpPr>
      <dsp:spPr>
        <a:xfrm>
          <a:off x="3429268" y="0"/>
          <a:ext cx="11258244" cy="11258244"/>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613A34-B013-408D-8AE3-C64FC1F6EB98}">
      <dsp:nvSpPr>
        <dsp:cNvPr id="0" name=""/>
        <dsp:cNvSpPr/>
      </dsp:nvSpPr>
      <dsp:spPr>
        <a:xfrm>
          <a:off x="4498801" y="1069533"/>
          <a:ext cx="4390715" cy="4390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GB" sz="3600" b="1" i="1" kern="1200" dirty="0"/>
            <a:t>Background</a:t>
          </a:r>
          <a:r>
            <a:rPr lang="en-GB" sz="3600" kern="1200" dirty="0"/>
            <a:t>:</a:t>
          </a:r>
          <a:endParaRPr lang="en-GB" sz="2400" kern="1200" dirty="0"/>
        </a:p>
      </dsp:txBody>
      <dsp:txXfrm>
        <a:off x="4713138" y="1283870"/>
        <a:ext cx="3962041" cy="3962041"/>
      </dsp:txXfrm>
    </dsp:sp>
    <dsp:sp modelId="{BC931F9D-E6E5-40DD-9D25-82224CF2D815}">
      <dsp:nvSpPr>
        <dsp:cNvPr id="0" name=""/>
        <dsp:cNvSpPr/>
      </dsp:nvSpPr>
      <dsp:spPr>
        <a:xfrm>
          <a:off x="9227263" y="1069533"/>
          <a:ext cx="4390715" cy="4390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1. Set up in 2005 to discuss adult patients with challenging intestinal failure and appropriate timing for transplant</a:t>
          </a:r>
        </a:p>
      </dsp:txBody>
      <dsp:txXfrm>
        <a:off x="9441600" y="1283870"/>
        <a:ext cx="3962041" cy="3962041"/>
      </dsp:txXfrm>
    </dsp:sp>
    <dsp:sp modelId="{64A1006D-321A-4DC8-B495-4669C26EC5FC}">
      <dsp:nvSpPr>
        <dsp:cNvPr id="0" name=""/>
        <dsp:cNvSpPr/>
      </dsp:nvSpPr>
      <dsp:spPr>
        <a:xfrm>
          <a:off x="4498801" y="5797995"/>
          <a:ext cx="4390715" cy="4390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2. Initially, Cambridge and St Mark’s, then developed to include Oxford and Salford in 2007 and renamed the National Adult Small Intestine Transplant Forum (NASIT). </a:t>
          </a:r>
        </a:p>
      </dsp:txBody>
      <dsp:txXfrm>
        <a:off x="4713138" y="6012332"/>
        <a:ext cx="3962041" cy="3962041"/>
      </dsp:txXfrm>
    </dsp:sp>
    <dsp:sp modelId="{F555A842-8728-453A-962D-8E243922F13D}">
      <dsp:nvSpPr>
        <dsp:cNvPr id="0" name=""/>
        <dsp:cNvSpPr/>
      </dsp:nvSpPr>
      <dsp:spPr>
        <a:xfrm>
          <a:off x="9227263" y="5797995"/>
          <a:ext cx="4390715" cy="43907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3. NHS England mandated NASIT’s remit: every patient coming for intestinal transplant within the UK should be discussed  at NASIT. NASIT was to be initially gatekeeper for transplants whilst it was in its infancy in the UK. </a:t>
          </a:r>
        </a:p>
      </dsp:txBody>
      <dsp:txXfrm>
        <a:off x="9441600" y="6012332"/>
        <a:ext cx="3962041" cy="396204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3021" y="4954765"/>
            <a:ext cx="36414234" cy="10540259"/>
          </a:xfrm>
        </p:spPr>
        <p:txBody>
          <a:bodyPr anchor="b"/>
          <a:lstStyle>
            <a:lvl1pPr algn="ctr">
              <a:defRPr sz="26488"/>
            </a:lvl1pPr>
          </a:lstStyle>
          <a:p>
            <a:r>
              <a:rPr lang="en-US"/>
              <a:t>Click to edit Master title style</a:t>
            </a:r>
            <a:endParaRPr lang="en-US" dirty="0"/>
          </a:p>
        </p:txBody>
      </p:sp>
      <p:sp>
        <p:nvSpPr>
          <p:cNvPr id="3" name="Subtitle 2"/>
          <p:cNvSpPr>
            <a:spLocks noGrp="1"/>
          </p:cNvSpPr>
          <p:nvPr>
            <p:ph type="subTitle" idx="1"/>
          </p:nvPr>
        </p:nvSpPr>
        <p:spPr>
          <a:xfrm>
            <a:off x="5355035" y="15901497"/>
            <a:ext cx="32130206"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A500FC-4372-48CA-8A19-A6F4E9ECFAEF}" type="datetimeFigureOut">
              <a:rPr lang="en-GB" smtClean="0"/>
              <a:t>22/06/2023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A98C30-9E1C-4E87-877E-3E73146E741A}" type="slidenum">
              <a:rPr lang="en-GB" smtClean="0"/>
              <a:t>‹#›</a:t>
            </a:fld>
            <a:endParaRPr lang="en-GB"/>
          </a:p>
        </p:txBody>
      </p:sp>
    </p:spTree>
    <p:extLst>
      <p:ext uri="{BB962C8B-B14F-4D97-AF65-F5344CB8AC3E}">
        <p14:creationId xmlns:p14="http://schemas.microsoft.com/office/powerpoint/2010/main" val="2183619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A500FC-4372-48CA-8A19-A6F4E9ECFAEF}" type="datetimeFigureOut">
              <a:rPr lang="en-GB" smtClean="0"/>
              <a:t>22/06/2023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A98C30-9E1C-4E87-877E-3E73146E741A}" type="slidenum">
              <a:rPr lang="en-GB" smtClean="0"/>
              <a:t>‹#›</a:t>
            </a:fld>
            <a:endParaRPr lang="en-GB"/>
          </a:p>
        </p:txBody>
      </p:sp>
    </p:spTree>
    <p:extLst>
      <p:ext uri="{BB962C8B-B14F-4D97-AF65-F5344CB8AC3E}">
        <p14:creationId xmlns:p14="http://schemas.microsoft.com/office/powerpoint/2010/main" val="3638009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57574" y="1611875"/>
            <a:ext cx="9237434"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45271" y="1611875"/>
            <a:ext cx="27176799" cy="256568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A500FC-4372-48CA-8A19-A6F4E9ECFAEF}" type="datetimeFigureOut">
              <a:rPr lang="en-GB" smtClean="0"/>
              <a:t>22/06/2023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A98C30-9E1C-4E87-877E-3E73146E741A}" type="slidenum">
              <a:rPr lang="en-GB" smtClean="0"/>
              <a:t>‹#›</a:t>
            </a:fld>
            <a:endParaRPr lang="en-GB"/>
          </a:p>
        </p:txBody>
      </p:sp>
    </p:spTree>
    <p:extLst>
      <p:ext uri="{BB962C8B-B14F-4D97-AF65-F5344CB8AC3E}">
        <p14:creationId xmlns:p14="http://schemas.microsoft.com/office/powerpoint/2010/main" val="462929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A500FC-4372-48CA-8A19-A6F4E9ECFAEF}" type="datetimeFigureOut">
              <a:rPr lang="en-GB" smtClean="0"/>
              <a:t>22/06/2023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A98C30-9E1C-4E87-877E-3E73146E741A}" type="slidenum">
              <a:rPr lang="en-GB" smtClean="0"/>
              <a:t>‹#›</a:t>
            </a:fld>
            <a:endParaRPr lang="en-GB"/>
          </a:p>
        </p:txBody>
      </p:sp>
    </p:spTree>
    <p:extLst>
      <p:ext uri="{BB962C8B-B14F-4D97-AF65-F5344CB8AC3E}">
        <p14:creationId xmlns:p14="http://schemas.microsoft.com/office/powerpoint/2010/main" val="503261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2959" y="7547788"/>
            <a:ext cx="36949737" cy="12593645"/>
          </a:xfrm>
        </p:spPr>
        <p:txBody>
          <a:bodyPr anchor="b"/>
          <a:lstStyle>
            <a:lvl1pPr>
              <a:defRPr sz="26488"/>
            </a:lvl1pPr>
          </a:lstStyle>
          <a:p>
            <a:r>
              <a:rPr lang="en-US"/>
              <a:t>Click to edit Master title style</a:t>
            </a:r>
            <a:endParaRPr lang="en-US" dirty="0"/>
          </a:p>
        </p:txBody>
      </p:sp>
      <p:sp>
        <p:nvSpPr>
          <p:cNvPr id="3" name="Text Placeholder 2"/>
          <p:cNvSpPr>
            <a:spLocks noGrp="1"/>
          </p:cNvSpPr>
          <p:nvPr>
            <p:ph type="body" idx="1"/>
          </p:nvPr>
        </p:nvSpPr>
        <p:spPr>
          <a:xfrm>
            <a:off x="2922959" y="20260574"/>
            <a:ext cx="36949737"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A500FC-4372-48CA-8A19-A6F4E9ECFAEF}" type="datetimeFigureOut">
              <a:rPr lang="en-GB" smtClean="0"/>
              <a:t>22/06/2023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A98C30-9E1C-4E87-877E-3E73146E741A}" type="slidenum">
              <a:rPr lang="en-GB" smtClean="0"/>
              <a:t>‹#›</a:t>
            </a:fld>
            <a:endParaRPr lang="en-GB"/>
          </a:p>
        </p:txBody>
      </p:sp>
    </p:spTree>
    <p:extLst>
      <p:ext uri="{BB962C8B-B14F-4D97-AF65-F5344CB8AC3E}">
        <p14:creationId xmlns:p14="http://schemas.microsoft.com/office/powerpoint/2010/main" val="997148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45269" y="8059374"/>
            <a:ext cx="18207117"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687889" y="8059374"/>
            <a:ext cx="18207117"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A500FC-4372-48CA-8A19-A6F4E9ECFAEF}" type="datetimeFigureOut">
              <a:rPr lang="en-GB" smtClean="0"/>
              <a:t>22/06/2023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A98C30-9E1C-4E87-877E-3E73146E741A}" type="slidenum">
              <a:rPr lang="en-GB" smtClean="0"/>
              <a:t>‹#›</a:t>
            </a:fld>
            <a:endParaRPr lang="en-GB"/>
          </a:p>
        </p:txBody>
      </p:sp>
    </p:spTree>
    <p:extLst>
      <p:ext uri="{BB962C8B-B14F-4D97-AF65-F5344CB8AC3E}">
        <p14:creationId xmlns:p14="http://schemas.microsoft.com/office/powerpoint/2010/main" val="1274854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50849" y="1611882"/>
            <a:ext cx="36949737"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50853" y="7421634"/>
            <a:ext cx="18123442"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Click to edit Master text styles</a:t>
            </a:r>
          </a:p>
        </p:txBody>
      </p:sp>
      <p:sp>
        <p:nvSpPr>
          <p:cNvPr id="4" name="Content Placeholder 3"/>
          <p:cNvSpPr>
            <a:spLocks noGrp="1"/>
          </p:cNvSpPr>
          <p:nvPr>
            <p:ph sz="half" idx="2"/>
          </p:nvPr>
        </p:nvSpPr>
        <p:spPr>
          <a:xfrm>
            <a:off x="2950853" y="11058863"/>
            <a:ext cx="18123442"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687891" y="7421634"/>
            <a:ext cx="18212697"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Click to edit Master text styles</a:t>
            </a:r>
          </a:p>
        </p:txBody>
      </p:sp>
      <p:sp>
        <p:nvSpPr>
          <p:cNvPr id="6" name="Content Placeholder 5"/>
          <p:cNvSpPr>
            <a:spLocks noGrp="1"/>
          </p:cNvSpPr>
          <p:nvPr>
            <p:ph sz="quarter" idx="4"/>
          </p:nvPr>
        </p:nvSpPr>
        <p:spPr>
          <a:xfrm>
            <a:off x="21687891" y="11058863"/>
            <a:ext cx="18212697"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A500FC-4372-48CA-8A19-A6F4E9ECFAEF}" type="datetimeFigureOut">
              <a:rPr lang="en-GB" smtClean="0"/>
              <a:t>22/06/2023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A98C30-9E1C-4E87-877E-3E73146E741A}" type="slidenum">
              <a:rPr lang="en-GB" smtClean="0"/>
              <a:t>‹#›</a:t>
            </a:fld>
            <a:endParaRPr lang="en-GB"/>
          </a:p>
        </p:txBody>
      </p:sp>
    </p:spTree>
    <p:extLst>
      <p:ext uri="{BB962C8B-B14F-4D97-AF65-F5344CB8AC3E}">
        <p14:creationId xmlns:p14="http://schemas.microsoft.com/office/powerpoint/2010/main" val="3643942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A500FC-4372-48CA-8A19-A6F4E9ECFAEF}" type="datetimeFigureOut">
              <a:rPr lang="en-GB" smtClean="0"/>
              <a:t>22/06/2023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A98C30-9E1C-4E87-877E-3E73146E741A}" type="slidenum">
              <a:rPr lang="en-GB" smtClean="0"/>
              <a:t>‹#›</a:t>
            </a:fld>
            <a:endParaRPr lang="en-GB"/>
          </a:p>
        </p:txBody>
      </p:sp>
    </p:spTree>
    <p:extLst>
      <p:ext uri="{BB962C8B-B14F-4D97-AF65-F5344CB8AC3E}">
        <p14:creationId xmlns:p14="http://schemas.microsoft.com/office/powerpoint/2010/main" val="2028185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500FC-4372-48CA-8A19-A6F4E9ECFAEF}" type="datetimeFigureOut">
              <a:rPr lang="en-GB" smtClean="0"/>
              <a:t>22/06/2023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A98C30-9E1C-4E87-877E-3E73146E741A}" type="slidenum">
              <a:rPr lang="en-GB" smtClean="0"/>
              <a:t>‹#›</a:t>
            </a:fld>
            <a:endParaRPr lang="en-GB"/>
          </a:p>
        </p:txBody>
      </p:sp>
    </p:spTree>
    <p:extLst>
      <p:ext uri="{BB962C8B-B14F-4D97-AF65-F5344CB8AC3E}">
        <p14:creationId xmlns:p14="http://schemas.microsoft.com/office/powerpoint/2010/main" val="3404996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50849" y="2018348"/>
            <a:ext cx="13817104" cy="7064216"/>
          </a:xfrm>
        </p:spPr>
        <p:txBody>
          <a:bodyPr anchor="b"/>
          <a:lstStyle>
            <a:lvl1pPr>
              <a:defRPr sz="14127"/>
            </a:lvl1pPr>
          </a:lstStyle>
          <a:p>
            <a:r>
              <a:rPr lang="en-US"/>
              <a:t>Click to edit Master title style</a:t>
            </a:r>
            <a:endParaRPr lang="en-US" dirty="0"/>
          </a:p>
        </p:txBody>
      </p:sp>
      <p:sp>
        <p:nvSpPr>
          <p:cNvPr id="3" name="Content Placeholder 2"/>
          <p:cNvSpPr>
            <a:spLocks noGrp="1"/>
          </p:cNvSpPr>
          <p:nvPr>
            <p:ph idx="1"/>
          </p:nvPr>
        </p:nvSpPr>
        <p:spPr>
          <a:xfrm>
            <a:off x="18212697" y="4359077"/>
            <a:ext cx="21687889"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50849" y="9082564"/>
            <a:ext cx="13817104"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Click to edit Master text styles</a:t>
            </a:r>
          </a:p>
        </p:txBody>
      </p:sp>
      <p:sp>
        <p:nvSpPr>
          <p:cNvPr id="5" name="Date Placeholder 4"/>
          <p:cNvSpPr>
            <a:spLocks noGrp="1"/>
          </p:cNvSpPr>
          <p:nvPr>
            <p:ph type="dt" sz="half" idx="10"/>
          </p:nvPr>
        </p:nvSpPr>
        <p:spPr/>
        <p:txBody>
          <a:bodyPr/>
          <a:lstStyle/>
          <a:p>
            <a:fld id="{0EA500FC-4372-48CA-8A19-A6F4E9ECFAEF}" type="datetimeFigureOut">
              <a:rPr lang="en-GB" smtClean="0"/>
              <a:t>22/06/2023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A98C30-9E1C-4E87-877E-3E73146E741A}" type="slidenum">
              <a:rPr lang="en-GB" smtClean="0"/>
              <a:t>‹#›</a:t>
            </a:fld>
            <a:endParaRPr lang="en-GB"/>
          </a:p>
        </p:txBody>
      </p:sp>
    </p:spTree>
    <p:extLst>
      <p:ext uri="{BB962C8B-B14F-4D97-AF65-F5344CB8AC3E}">
        <p14:creationId xmlns:p14="http://schemas.microsoft.com/office/powerpoint/2010/main" val="818065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50849" y="2018348"/>
            <a:ext cx="13817104" cy="7064216"/>
          </a:xfrm>
        </p:spPr>
        <p:txBody>
          <a:bodyPr anchor="b"/>
          <a:lstStyle>
            <a:lvl1pPr>
              <a:defRPr sz="14127"/>
            </a:lvl1pPr>
          </a:lstStyle>
          <a:p>
            <a:r>
              <a:rPr lang="en-US"/>
              <a:t>Click to edit Master title style</a:t>
            </a:r>
            <a:endParaRPr lang="en-US" dirty="0"/>
          </a:p>
        </p:txBody>
      </p:sp>
      <p:sp>
        <p:nvSpPr>
          <p:cNvPr id="3" name="Picture Placeholder 2"/>
          <p:cNvSpPr>
            <a:spLocks noGrp="1" noChangeAspect="1"/>
          </p:cNvSpPr>
          <p:nvPr>
            <p:ph type="pic" idx="1"/>
          </p:nvPr>
        </p:nvSpPr>
        <p:spPr>
          <a:xfrm>
            <a:off x="18212697" y="4359077"/>
            <a:ext cx="21687889"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en-US"/>
              <a:t>Click icon to add picture</a:t>
            </a:r>
            <a:endParaRPr lang="en-US" dirty="0"/>
          </a:p>
        </p:txBody>
      </p:sp>
      <p:sp>
        <p:nvSpPr>
          <p:cNvPr id="4" name="Text Placeholder 3"/>
          <p:cNvSpPr>
            <a:spLocks noGrp="1"/>
          </p:cNvSpPr>
          <p:nvPr>
            <p:ph type="body" sz="half" idx="2"/>
          </p:nvPr>
        </p:nvSpPr>
        <p:spPr>
          <a:xfrm>
            <a:off x="2950849" y="9082564"/>
            <a:ext cx="13817104"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Click to edit Master text styles</a:t>
            </a:r>
          </a:p>
        </p:txBody>
      </p:sp>
      <p:sp>
        <p:nvSpPr>
          <p:cNvPr id="5" name="Date Placeholder 4"/>
          <p:cNvSpPr>
            <a:spLocks noGrp="1"/>
          </p:cNvSpPr>
          <p:nvPr>
            <p:ph type="dt" sz="half" idx="10"/>
          </p:nvPr>
        </p:nvSpPr>
        <p:spPr/>
        <p:txBody>
          <a:bodyPr/>
          <a:lstStyle/>
          <a:p>
            <a:fld id="{0EA500FC-4372-48CA-8A19-A6F4E9ECFAEF}" type="datetimeFigureOut">
              <a:rPr lang="en-GB" smtClean="0"/>
              <a:t>22/06/2023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A98C30-9E1C-4E87-877E-3E73146E741A}" type="slidenum">
              <a:rPr lang="en-GB" smtClean="0"/>
              <a:t>‹#›</a:t>
            </a:fld>
            <a:endParaRPr lang="en-GB"/>
          </a:p>
        </p:txBody>
      </p:sp>
    </p:spTree>
    <p:extLst>
      <p:ext uri="{BB962C8B-B14F-4D97-AF65-F5344CB8AC3E}">
        <p14:creationId xmlns:p14="http://schemas.microsoft.com/office/powerpoint/2010/main" val="1825474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5269" y="1611882"/>
            <a:ext cx="36949737"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5269" y="8059374"/>
            <a:ext cx="36949737"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5269" y="28060644"/>
            <a:ext cx="9639062"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0EA500FC-4372-48CA-8A19-A6F4E9ECFAEF}" type="datetimeFigureOut">
              <a:rPr lang="en-GB" smtClean="0"/>
              <a:t>22/06/2023</a:t>
            </a:fld>
            <a:endParaRPr lang="en-GB"/>
          </a:p>
        </p:txBody>
      </p:sp>
      <p:sp>
        <p:nvSpPr>
          <p:cNvPr id="5" name="Footer Placeholder 4"/>
          <p:cNvSpPr>
            <a:spLocks noGrp="1"/>
          </p:cNvSpPr>
          <p:nvPr>
            <p:ph type="ftr" sz="quarter" idx="3"/>
          </p:nvPr>
        </p:nvSpPr>
        <p:spPr>
          <a:xfrm>
            <a:off x="14190841" y="28060644"/>
            <a:ext cx="14458593"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255944" y="28060644"/>
            <a:ext cx="9639062"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95A98C30-9E1C-4E87-877E-3E73146E741A}" type="slidenum">
              <a:rPr lang="en-GB" smtClean="0"/>
              <a:t>‹#›</a:t>
            </a:fld>
            <a:endParaRPr lang="en-GB"/>
          </a:p>
        </p:txBody>
      </p:sp>
    </p:spTree>
    <p:extLst>
      <p:ext uri="{BB962C8B-B14F-4D97-AF65-F5344CB8AC3E}">
        <p14:creationId xmlns:p14="http://schemas.microsoft.com/office/powerpoint/2010/main" val="42470693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18" Type="http://schemas.openxmlformats.org/officeDocument/2006/relationships/diagramQuickStyle" Target="../diagrams/quickStyle2.xml"/><Relationship Id="rId3" Type="http://schemas.openxmlformats.org/officeDocument/2006/relationships/diagramLayout" Target="../diagrams/layout1.xml"/><Relationship Id="rId21" Type="http://schemas.openxmlformats.org/officeDocument/2006/relationships/image" Target="../media/image10.png"/><Relationship Id="rId7" Type="http://schemas.openxmlformats.org/officeDocument/2006/relationships/image" Target="../media/image1.png"/><Relationship Id="rId12" Type="http://schemas.openxmlformats.org/officeDocument/2006/relationships/image" Target="../media/image6.png"/><Relationship Id="rId17" Type="http://schemas.openxmlformats.org/officeDocument/2006/relationships/diagramLayout" Target="../diagrams/layout2.xml"/><Relationship Id="rId2" Type="http://schemas.openxmlformats.org/officeDocument/2006/relationships/diagramData" Target="../diagrams/data1.xml"/><Relationship Id="rId16" Type="http://schemas.openxmlformats.org/officeDocument/2006/relationships/diagramData" Target="../diagrams/data2.xml"/><Relationship Id="rId20" Type="http://schemas.microsoft.com/office/2007/relationships/diagramDrawing" Target="../diagrams/drawing2.xml"/><Relationship Id="rId1" Type="http://schemas.openxmlformats.org/officeDocument/2006/relationships/slideLayout" Target="../slideLayouts/slideLayout6.xml"/><Relationship Id="rId6" Type="http://schemas.microsoft.com/office/2007/relationships/diagramDrawing" Target="../diagrams/drawing1.xml"/><Relationship Id="rId11" Type="http://schemas.openxmlformats.org/officeDocument/2006/relationships/image" Target="../media/image5.png"/><Relationship Id="rId24" Type="http://schemas.openxmlformats.org/officeDocument/2006/relationships/image" Target="../media/image13.png"/><Relationship Id="rId5" Type="http://schemas.openxmlformats.org/officeDocument/2006/relationships/diagramColors" Target="../diagrams/colors1.xml"/><Relationship Id="rId15" Type="http://schemas.openxmlformats.org/officeDocument/2006/relationships/image" Target="../media/image9.jpeg"/><Relationship Id="rId23" Type="http://schemas.openxmlformats.org/officeDocument/2006/relationships/image" Target="../media/image12.png"/><Relationship Id="rId10" Type="http://schemas.openxmlformats.org/officeDocument/2006/relationships/image" Target="../media/image4.png"/><Relationship Id="rId19"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image" Target="../media/image3.png"/><Relationship Id="rId14" Type="http://schemas.openxmlformats.org/officeDocument/2006/relationships/image" Target="../media/image8.jpeg"/><Relationship Id="rId22"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Diagram 40">
            <a:extLst>
              <a:ext uri="{FF2B5EF4-FFF2-40B4-BE49-F238E27FC236}">
                <a16:creationId xmlns:a16="http://schemas.microsoft.com/office/drawing/2014/main" id="{33B9E6CA-D13A-68A2-6CC1-D9E89F0809EA}"/>
              </a:ext>
            </a:extLst>
          </p:cNvPr>
          <p:cNvGraphicFramePr/>
          <p:nvPr>
            <p:extLst>
              <p:ext uri="{D42A27DB-BD31-4B8C-83A1-F6EECF244321}">
                <p14:modId xmlns:p14="http://schemas.microsoft.com/office/powerpoint/2010/main" val="1821200152"/>
              </p:ext>
            </p:extLst>
          </p:nvPr>
        </p:nvGraphicFramePr>
        <p:xfrm>
          <a:off x="13370900" y="7601851"/>
          <a:ext cx="23700240" cy="97230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7" name="Picture 56">
            <a:extLst>
              <a:ext uri="{FF2B5EF4-FFF2-40B4-BE49-F238E27FC236}">
                <a16:creationId xmlns:a16="http://schemas.microsoft.com/office/drawing/2014/main" id="{21F20581-21B6-DD0D-F08E-24107FAF6CBF}"/>
              </a:ext>
            </a:extLst>
          </p:cNvPr>
          <p:cNvPicPr>
            <a:picLocks noChangeAspect="1"/>
          </p:cNvPicPr>
          <p:nvPr/>
        </p:nvPicPr>
        <p:blipFill>
          <a:blip r:embed="rId7"/>
          <a:stretch>
            <a:fillRect/>
          </a:stretch>
        </p:blipFill>
        <p:spPr>
          <a:xfrm>
            <a:off x="24677131" y="18655977"/>
            <a:ext cx="7981871" cy="3963600"/>
          </a:xfrm>
          <a:prstGeom prst="rect">
            <a:avLst/>
          </a:prstGeom>
        </p:spPr>
      </p:pic>
      <p:pic>
        <p:nvPicPr>
          <p:cNvPr id="55" name="Picture 54">
            <a:extLst>
              <a:ext uri="{FF2B5EF4-FFF2-40B4-BE49-F238E27FC236}">
                <a16:creationId xmlns:a16="http://schemas.microsoft.com/office/drawing/2014/main" id="{EB719E09-46A6-26BB-73DC-ED669FD570C4}"/>
              </a:ext>
            </a:extLst>
          </p:cNvPr>
          <p:cNvPicPr>
            <a:picLocks noChangeAspect="1"/>
          </p:cNvPicPr>
          <p:nvPr/>
        </p:nvPicPr>
        <p:blipFill>
          <a:blip r:embed="rId8"/>
          <a:stretch>
            <a:fillRect/>
          </a:stretch>
        </p:blipFill>
        <p:spPr>
          <a:xfrm>
            <a:off x="24529497" y="23434240"/>
            <a:ext cx="8392696" cy="4848902"/>
          </a:xfrm>
          <a:prstGeom prst="rect">
            <a:avLst/>
          </a:prstGeom>
        </p:spPr>
      </p:pic>
      <p:pic>
        <p:nvPicPr>
          <p:cNvPr id="45" name="Picture 44">
            <a:extLst>
              <a:ext uri="{FF2B5EF4-FFF2-40B4-BE49-F238E27FC236}">
                <a16:creationId xmlns:a16="http://schemas.microsoft.com/office/drawing/2014/main" id="{EB162898-50DA-D4A3-C0C4-4ADB4ADB3C85}"/>
              </a:ext>
            </a:extLst>
          </p:cNvPr>
          <p:cNvPicPr>
            <a:picLocks noChangeAspect="1"/>
          </p:cNvPicPr>
          <p:nvPr/>
        </p:nvPicPr>
        <p:blipFill>
          <a:blip r:embed="rId9"/>
          <a:stretch>
            <a:fillRect/>
          </a:stretch>
        </p:blipFill>
        <p:spPr>
          <a:xfrm>
            <a:off x="16350654" y="18431161"/>
            <a:ext cx="8037399" cy="3963899"/>
          </a:xfrm>
          <a:prstGeom prst="rect">
            <a:avLst/>
          </a:prstGeom>
        </p:spPr>
      </p:pic>
      <p:pic>
        <p:nvPicPr>
          <p:cNvPr id="7" name="Picture 6">
            <a:extLst>
              <a:ext uri="{FF2B5EF4-FFF2-40B4-BE49-F238E27FC236}">
                <a16:creationId xmlns:a16="http://schemas.microsoft.com/office/drawing/2014/main" id="{26891C77-3750-5CB0-1C5C-52047653B509}"/>
              </a:ext>
            </a:extLst>
          </p:cNvPr>
          <p:cNvPicPr>
            <a:picLocks noChangeAspect="1"/>
          </p:cNvPicPr>
          <p:nvPr/>
        </p:nvPicPr>
        <p:blipFill>
          <a:blip r:embed="rId10"/>
          <a:stretch>
            <a:fillRect/>
          </a:stretch>
        </p:blipFill>
        <p:spPr>
          <a:xfrm>
            <a:off x="32248755" y="613144"/>
            <a:ext cx="10265619" cy="1800000"/>
          </a:xfrm>
          <a:prstGeom prst="rect">
            <a:avLst/>
          </a:prstGeom>
        </p:spPr>
      </p:pic>
      <p:pic>
        <p:nvPicPr>
          <p:cNvPr id="9" name="Picture 8">
            <a:extLst>
              <a:ext uri="{FF2B5EF4-FFF2-40B4-BE49-F238E27FC236}">
                <a16:creationId xmlns:a16="http://schemas.microsoft.com/office/drawing/2014/main" id="{C54BE2DD-5378-3ABB-1B1D-4EA583322D1A}"/>
              </a:ext>
            </a:extLst>
          </p:cNvPr>
          <p:cNvPicPr>
            <a:picLocks noChangeAspect="1"/>
          </p:cNvPicPr>
          <p:nvPr/>
        </p:nvPicPr>
        <p:blipFill>
          <a:blip r:embed="rId11"/>
          <a:stretch>
            <a:fillRect/>
          </a:stretch>
        </p:blipFill>
        <p:spPr>
          <a:xfrm>
            <a:off x="394868" y="683836"/>
            <a:ext cx="7483541" cy="1859815"/>
          </a:xfrm>
          <a:prstGeom prst="rect">
            <a:avLst/>
          </a:prstGeom>
        </p:spPr>
      </p:pic>
      <p:pic>
        <p:nvPicPr>
          <p:cNvPr id="11" name="Picture 10">
            <a:extLst>
              <a:ext uri="{FF2B5EF4-FFF2-40B4-BE49-F238E27FC236}">
                <a16:creationId xmlns:a16="http://schemas.microsoft.com/office/drawing/2014/main" id="{CF438DC7-0F82-1E52-60C1-1470BD8E38B5}"/>
              </a:ext>
            </a:extLst>
          </p:cNvPr>
          <p:cNvPicPr>
            <a:picLocks noChangeAspect="1"/>
          </p:cNvPicPr>
          <p:nvPr/>
        </p:nvPicPr>
        <p:blipFill>
          <a:blip r:embed="rId12"/>
          <a:stretch>
            <a:fillRect/>
          </a:stretch>
        </p:blipFill>
        <p:spPr>
          <a:xfrm>
            <a:off x="8262639" y="774421"/>
            <a:ext cx="6024489" cy="1800000"/>
          </a:xfrm>
          <a:prstGeom prst="rect">
            <a:avLst/>
          </a:prstGeom>
        </p:spPr>
      </p:pic>
      <p:pic>
        <p:nvPicPr>
          <p:cNvPr id="13" name="Picture 12">
            <a:extLst>
              <a:ext uri="{FF2B5EF4-FFF2-40B4-BE49-F238E27FC236}">
                <a16:creationId xmlns:a16="http://schemas.microsoft.com/office/drawing/2014/main" id="{2C3C6442-1D6F-5011-303C-9C8F49243610}"/>
              </a:ext>
            </a:extLst>
          </p:cNvPr>
          <p:cNvPicPr>
            <a:picLocks noChangeAspect="1"/>
          </p:cNvPicPr>
          <p:nvPr/>
        </p:nvPicPr>
        <p:blipFill>
          <a:blip r:embed="rId13"/>
          <a:stretch>
            <a:fillRect/>
          </a:stretch>
        </p:blipFill>
        <p:spPr>
          <a:xfrm>
            <a:off x="20578030" y="643068"/>
            <a:ext cx="11286495" cy="1800000"/>
          </a:xfrm>
          <a:prstGeom prst="rect">
            <a:avLst/>
          </a:prstGeom>
        </p:spPr>
      </p:pic>
      <p:sp>
        <p:nvSpPr>
          <p:cNvPr id="14" name="TextBox 13">
            <a:extLst>
              <a:ext uri="{FF2B5EF4-FFF2-40B4-BE49-F238E27FC236}">
                <a16:creationId xmlns:a16="http://schemas.microsoft.com/office/drawing/2014/main" id="{94B45E4B-6926-14F0-9DC4-BAC40581AD5E}"/>
              </a:ext>
            </a:extLst>
          </p:cNvPr>
          <p:cNvSpPr txBox="1"/>
          <p:nvPr/>
        </p:nvSpPr>
        <p:spPr>
          <a:xfrm>
            <a:off x="24895516" y="2443068"/>
            <a:ext cx="4574326" cy="523220"/>
          </a:xfrm>
          <a:prstGeom prst="rect">
            <a:avLst/>
          </a:prstGeom>
          <a:noFill/>
        </p:spPr>
        <p:txBody>
          <a:bodyPr wrap="square" rtlCol="0">
            <a:spAutoFit/>
          </a:bodyPr>
          <a:lstStyle/>
          <a:p>
            <a:r>
              <a:rPr lang="en-GB" sz="2800" dirty="0"/>
              <a:t>The Oxford</a:t>
            </a:r>
            <a:r>
              <a:rPr lang="en-GB" sz="2800" baseline="0" dirty="0"/>
              <a:t> Transplant Centre</a:t>
            </a:r>
            <a:endParaRPr lang="en-GB" sz="2800" dirty="0"/>
          </a:p>
        </p:txBody>
      </p:sp>
      <p:pic>
        <p:nvPicPr>
          <p:cNvPr id="15" name="Picture 14" descr="Oxford_Translational_Gastro_logo.jpg">
            <a:extLst>
              <a:ext uri="{FF2B5EF4-FFF2-40B4-BE49-F238E27FC236}">
                <a16:creationId xmlns:a16="http://schemas.microsoft.com/office/drawing/2014/main" id="{FA6BF2E4-1438-0D51-0E84-BB8D743CE468}"/>
              </a:ext>
            </a:extLst>
          </p:cNvPr>
          <p:cNvPicPr>
            <a:picLocks noChangeAspect="1"/>
          </p:cNvPicPr>
          <p:nvPr/>
        </p:nvPicPr>
        <p:blipFill>
          <a:blip r:embed="rId14" cstate="print"/>
          <a:srcRect/>
          <a:stretch>
            <a:fillRect/>
          </a:stretch>
        </p:blipFill>
        <p:spPr bwMode="auto">
          <a:xfrm>
            <a:off x="20578030" y="2034999"/>
            <a:ext cx="3648910" cy="1339358"/>
          </a:xfrm>
          <a:prstGeom prst="rect">
            <a:avLst/>
          </a:prstGeom>
          <a:noFill/>
          <a:ln w="9525">
            <a:noFill/>
            <a:miter lim="800000"/>
            <a:headEnd/>
            <a:tailEnd/>
          </a:ln>
        </p:spPr>
      </p:pic>
      <p:pic>
        <p:nvPicPr>
          <p:cNvPr id="16" name="Picture 1" descr="cid:image003.jpg@01CFA5AC.1D308230">
            <a:extLst>
              <a:ext uri="{FF2B5EF4-FFF2-40B4-BE49-F238E27FC236}">
                <a16:creationId xmlns:a16="http://schemas.microsoft.com/office/drawing/2014/main" id="{32A31B85-BC68-0C8C-0B6C-CE8EFC44FC78}"/>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460725" y="2650948"/>
            <a:ext cx="4648200" cy="723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 name="TextBox 16">
            <a:extLst>
              <a:ext uri="{FF2B5EF4-FFF2-40B4-BE49-F238E27FC236}">
                <a16:creationId xmlns:a16="http://schemas.microsoft.com/office/drawing/2014/main" id="{D5D8CDA2-690E-A5A9-5738-EC1577B336A4}"/>
              </a:ext>
            </a:extLst>
          </p:cNvPr>
          <p:cNvSpPr txBox="1"/>
          <p:nvPr/>
        </p:nvSpPr>
        <p:spPr>
          <a:xfrm>
            <a:off x="32484875" y="2543651"/>
            <a:ext cx="4574326" cy="523220"/>
          </a:xfrm>
          <a:prstGeom prst="rect">
            <a:avLst/>
          </a:prstGeom>
          <a:noFill/>
        </p:spPr>
        <p:txBody>
          <a:bodyPr wrap="square" rtlCol="0">
            <a:spAutoFit/>
          </a:bodyPr>
          <a:lstStyle/>
          <a:p>
            <a:r>
              <a:rPr lang="en-GB" sz="2800" dirty="0"/>
              <a:t>The Intestinal Failure Unit</a:t>
            </a:r>
          </a:p>
        </p:txBody>
      </p:sp>
      <p:sp>
        <p:nvSpPr>
          <p:cNvPr id="18" name="TextBox 17">
            <a:extLst>
              <a:ext uri="{FF2B5EF4-FFF2-40B4-BE49-F238E27FC236}">
                <a16:creationId xmlns:a16="http://schemas.microsoft.com/office/drawing/2014/main" id="{84D3B8F6-E56E-5AB1-7848-506385D8DF12}"/>
              </a:ext>
            </a:extLst>
          </p:cNvPr>
          <p:cNvSpPr txBox="1"/>
          <p:nvPr/>
        </p:nvSpPr>
        <p:spPr>
          <a:xfrm>
            <a:off x="325899" y="2614343"/>
            <a:ext cx="7552510" cy="523220"/>
          </a:xfrm>
          <a:prstGeom prst="rect">
            <a:avLst/>
          </a:prstGeom>
          <a:noFill/>
        </p:spPr>
        <p:txBody>
          <a:bodyPr wrap="square" rtlCol="0">
            <a:spAutoFit/>
          </a:bodyPr>
          <a:lstStyle/>
          <a:p>
            <a:r>
              <a:rPr lang="en-GB" sz="2800" dirty="0"/>
              <a:t>The Lennard Jones Intestinal Rehabilitation Unit</a:t>
            </a:r>
          </a:p>
        </p:txBody>
      </p:sp>
      <p:sp>
        <p:nvSpPr>
          <p:cNvPr id="19" name="Title 18">
            <a:extLst>
              <a:ext uri="{FF2B5EF4-FFF2-40B4-BE49-F238E27FC236}">
                <a16:creationId xmlns:a16="http://schemas.microsoft.com/office/drawing/2014/main" id="{52DBB9AA-3185-4DC4-8CFF-791F9F22F28F}"/>
              </a:ext>
            </a:extLst>
          </p:cNvPr>
          <p:cNvSpPr>
            <a:spLocks noGrp="1"/>
          </p:cNvSpPr>
          <p:nvPr>
            <p:ph type="title"/>
          </p:nvPr>
        </p:nvSpPr>
        <p:spPr>
          <a:xfrm>
            <a:off x="2945268" y="2440227"/>
            <a:ext cx="36949737" cy="5851808"/>
          </a:xfrm>
        </p:spPr>
        <p:txBody>
          <a:bodyPr>
            <a:normAutofit/>
          </a:bodyPr>
          <a:lstStyle/>
          <a:p>
            <a:pPr algn="ctr"/>
            <a:r>
              <a:rPr lang="en-US" sz="6600" b="1" dirty="0">
                <a:effectLst/>
                <a:latin typeface="Calibri" panose="020F0502020204030204" pitchFamily="34" charset="0"/>
                <a:ea typeface="Calibri" panose="020F0502020204030204" pitchFamily="34" charset="0"/>
              </a:rPr>
              <a:t>UK National Adult Small Intestine Transplant (NASIT) Forum: </a:t>
            </a:r>
            <a:br>
              <a:rPr lang="en-US" sz="6600" b="1" dirty="0">
                <a:effectLst/>
                <a:latin typeface="Calibri" panose="020F0502020204030204" pitchFamily="34" charset="0"/>
                <a:ea typeface="Calibri" panose="020F0502020204030204" pitchFamily="34" charset="0"/>
              </a:rPr>
            </a:br>
            <a:r>
              <a:rPr lang="en-US" sz="6600" b="1" dirty="0">
                <a:effectLst/>
                <a:latin typeface="Calibri" panose="020F0502020204030204" pitchFamily="34" charset="0"/>
                <a:ea typeface="Calibri" panose="020F0502020204030204" pitchFamily="34" charset="0"/>
              </a:rPr>
              <a:t>Exemplar of collaborative, multidisciplinary care for intestinal rehabilitation patients </a:t>
            </a:r>
            <a:br>
              <a:rPr lang="en-US" sz="6600" b="1" dirty="0">
                <a:effectLst/>
                <a:latin typeface="Calibri" panose="020F0502020204030204" pitchFamily="34" charset="0"/>
                <a:ea typeface="Calibri" panose="020F0502020204030204" pitchFamily="34" charset="0"/>
              </a:rPr>
            </a:br>
            <a:r>
              <a:rPr lang="en-US" sz="6600" b="1" dirty="0">
                <a:effectLst/>
                <a:latin typeface="Calibri" panose="020F0502020204030204" pitchFamily="34" charset="0"/>
                <a:ea typeface="Calibri" panose="020F0502020204030204" pitchFamily="34" charset="0"/>
              </a:rPr>
              <a:t>being considered for intestinal transplant</a:t>
            </a:r>
            <a:endParaRPr lang="en-GB" sz="6600" dirty="0"/>
          </a:p>
        </p:txBody>
      </p:sp>
      <p:sp>
        <p:nvSpPr>
          <p:cNvPr id="21" name="TextBox 20">
            <a:extLst>
              <a:ext uri="{FF2B5EF4-FFF2-40B4-BE49-F238E27FC236}">
                <a16:creationId xmlns:a16="http://schemas.microsoft.com/office/drawing/2014/main" id="{733562F6-3DD0-3414-ECEE-6A0A33BE57AC}"/>
              </a:ext>
            </a:extLst>
          </p:cNvPr>
          <p:cNvSpPr txBox="1"/>
          <p:nvPr/>
        </p:nvSpPr>
        <p:spPr>
          <a:xfrm>
            <a:off x="15423018" y="6748859"/>
            <a:ext cx="13018632" cy="2800767"/>
          </a:xfrm>
          <a:prstGeom prst="rect">
            <a:avLst/>
          </a:prstGeom>
          <a:noFill/>
        </p:spPr>
        <p:txBody>
          <a:bodyPr wrap="square" rtlCol="0">
            <a:spAutoFit/>
          </a:bodyPr>
          <a:lstStyle/>
          <a:p>
            <a:r>
              <a:rPr lang="en-GB" sz="3200" dirty="0"/>
              <a:t>Sharkey, L</a:t>
            </a:r>
            <a:r>
              <a:rPr lang="en-GB" sz="3200" baseline="30000" dirty="0"/>
              <a:t>1</a:t>
            </a:r>
            <a:r>
              <a:rPr lang="en-GB" sz="3200" dirty="0"/>
              <a:t>;</a:t>
            </a:r>
            <a:r>
              <a:rPr lang="en-GB" sz="3200" dirty="0">
                <a:effectLst/>
                <a:latin typeface="Calibri" panose="020F0502020204030204" pitchFamily="34" charset="0"/>
                <a:ea typeface="Times New Roman" panose="02020603050405020304" pitchFamily="18" charset="0"/>
              </a:rPr>
              <a:t> Abraham, A</a:t>
            </a:r>
            <a:r>
              <a:rPr lang="en-GB" sz="3200" baseline="30000" dirty="0"/>
              <a:t>1</a:t>
            </a:r>
            <a:r>
              <a:rPr lang="en-GB" sz="3200" dirty="0">
                <a:effectLst/>
                <a:latin typeface="Calibri" panose="020F0502020204030204" pitchFamily="34" charset="0"/>
                <a:ea typeface="Times New Roman" panose="02020603050405020304" pitchFamily="18" charset="0"/>
              </a:rPr>
              <a:t>; Gabe, S</a:t>
            </a:r>
            <a:r>
              <a:rPr lang="en-GB" sz="3200" baseline="30000" dirty="0"/>
              <a:t>3</a:t>
            </a:r>
            <a:r>
              <a:rPr lang="en-GB" sz="3200" dirty="0">
                <a:effectLst/>
                <a:latin typeface="Calibri" panose="020F0502020204030204" pitchFamily="34" charset="0"/>
                <a:ea typeface="Times New Roman" panose="02020603050405020304" pitchFamily="18" charset="0"/>
              </a:rPr>
              <a:t>; Donnelly, S</a:t>
            </a:r>
            <a:r>
              <a:rPr lang="en-GB" sz="3200" baseline="30000" dirty="0"/>
              <a:t>3</a:t>
            </a:r>
            <a:r>
              <a:rPr lang="en-GB" sz="3200" dirty="0">
                <a:effectLst/>
                <a:latin typeface="Calibri" panose="020F0502020204030204" pitchFamily="34" charset="0"/>
                <a:ea typeface="Times New Roman" panose="02020603050405020304" pitchFamily="18" charset="0"/>
              </a:rPr>
              <a:t>; Rutter, C</a:t>
            </a:r>
            <a:r>
              <a:rPr lang="en-GB" sz="3200" baseline="30000" dirty="0"/>
              <a:t>1</a:t>
            </a:r>
            <a:r>
              <a:rPr lang="en-GB" sz="3200" dirty="0">
                <a:effectLst/>
                <a:latin typeface="Calibri" panose="020F0502020204030204" pitchFamily="34" charset="0"/>
                <a:ea typeface="Times New Roman" panose="02020603050405020304" pitchFamily="18" charset="0"/>
              </a:rPr>
              <a:t>;</a:t>
            </a:r>
            <a:r>
              <a:rPr lang="en-GB" sz="3200" baseline="30000" dirty="0"/>
              <a:t> </a:t>
            </a:r>
            <a:r>
              <a:rPr lang="en-GB" sz="3200" dirty="0">
                <a:effectLst/>
                <a:latin typeface="Calibri" panose="020F0502020204030204" pitchFamily="34" charset="0"/>
                <a:ea typeface="Times New Roman" panose="02020603050405020304" pitchFamily="18" charset="0"/>
              </a:rPr>
              <a:t> Lal, S</a:t>
            </a:r>
            <a:r>
              <a:rPr lang="en-GB" sz="3200" baseline="30000" dirty="0"/>
              <a:t>2</a:t>
            </a:r>
            <a:r>
              <a:rPr lang="en-GB" sz="3200" dirty="0">
                <a:effectLst/>
                <a:latin typeface="Calibri" panose="020F0502020204030204" pitchFamily="34" charset="0"/>
                <a:ea typeface="Times New Roman" panose="02020603050405020304" pitchFamily="18" charset="0"/>
              </a:rPr>
              <a:t>; Allan, PJ</a:t>
            </a:r>
            <a:r>
              <a:rPr lang="en-GB" sz="3200" baseline="30000" dirty="0"/>
              <a:t>4</a:t>
            </a:r>
          </a:p>
          <a:p>
            <a:endParaRPr lang="en-GB" sz="2400" baseline="30000" dirty="0"/>
          </a:p>
          <a:p>
            <a:r>
              <a:rPr lang="en-GB" sz="2400" baseline="30000" dirty="0"/>
              <a:t>1</a:t>
            </a:r>
            <a:r>
              <a:rPr lang="en-GB" sz="2400" dirty="0"/>
              <a:t>Cambridge Intestinal Rehabilitation and Transplant, Addenbrookes Hospital, Cambridge, UK</a:t>
            </a:r>
          </a:p>
          <a:p>
            <a:r>
              <a:rPr lang="en-GB" sz="2400" baseline="30000" dirty="0"/>
              <a:t>2</a:t>
            </a:r>
            <a:r>
              <a:rPr lang="en-GB" sz="2400" dirty="0"/>
              <a:t>Salford Royal Intestinal Failure Unit, Northern Care Alliance, Manchester, UK</a:t>
            </a:r>
          </a:p>
          <a:p>
            <a:r>
              <a:rPr lang="en-GB" sz="2400" baseline="30000" dirty="0"/>
              <a:t>3</a:t>
            </a:r>
            <a:r>
              <a:rPr lang="en-GB" sz="2400" dirty="0"/>
              <a:t>Lennard Jones Intestinal Rehabilitation Unit, St Mark’s Hospital, London, UK</a:t>
            </a:r>
          </a:p>
          <a:p>
            <a:r>
              <a:rPr lang="en-GB" sz="2400" baseline="30000" dirty="0"/>
              <a:t>4</a:t>
            </a:r>
            <a:r>
              <a:rPr lang="en-GB" sz="2400" dirty="0"/>
              <a:t>Oxford Intestinal Rehabilitation and Transplant, Oxford University Hospitals, Oxford, UK</a:t>
            </a:r>
          </a:p>
          <a:p>
            <a:endParaRPr lang="en-GB" sz="3200" dirty="0"/>
          </a:p>
        </p:txBody>
      </p:sp>
      <p:graphicFrame>
        <p:nvGraphicFramePr>
          <p:cNvPr id="35" name="Diagram 34">
            <a:extLst>
              <a:ext uri="{FF2B5EF4-FFF2-40B4-BE49-F238E27FC236}">
                <a16:creationId xmlns:a16="http://schemas.microsoft.com/office/drawing/2014/main" id="{95E0D00C-A7D5-92D2-21C3-32836C477BE6}"/>
              </a:ext>
            </a:extLst>
          </p:cNvPr>
          <p:cNvGraphicFramePr/>
          <p:nvPr>
            <p:extLst>
              <p:ext uri="{D42A27DB-BD31-4B8C-83A1-F6EECF244321}">
                <p14:modId xmlns:p14="http://schemas.microsoft.com/office/powerpoint/2010/main" val="4234364166"/>
              </p:ext>
            </p:extLst>
          </p:nvPr>
        </p:nvGraphicFramePr>
        <p:xfrm>
          <a:off x="-2330140" y="7036256"/>
          <a:ext cx="18116780" cy="11258244"/>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sp>
        <p:nvSpPr>
          <p:cNvPr id="23" name="Rectangle 5">
            <a:extLst>
              <a:ext uri="{FF2B5EF4-FFF2-40B4-BE49-F238E27FC236}">
                <a16:creationId xmlns:a16="http://schemas.microsoft.com/office/drawing/2014/main" id="{7588F112-0B07-B117-F1BE-B530F7CA7906}"/>
              </a:ext>
            </a:extLst>
          </p:cNvPr>
          <p:cNvSpPr>
            <a:spLocks noChangeArrowheads="1"/>
          </p:cNvSpPr>
          <p:nvPr/>
        </p:nvSpPr>
        <p:spPr bwMode="auto">
          <a:xfrm>
            <a:off x="16709513" y="15368507"/>
            <a:ext cx="9421246" cy="230832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200" b="0" i="0" u="none" strike="noStrike" cap="none" normalizeH="0" baseline="0" dirty="0">
                <a:ln>
                  <a:noFill/>
                </a:ln>
                <a:solidFill>
                  <a:schemeClr val="tx1"/>
                </a:solidFill>
                <a:effectLst/>
                <a:ea typeface="Times New Roman" panose="02020603050405020304" pitchFamily="18" charset="0"/>
              </a:rPr>
              <a:t>Methods for study:</a:t>
            </a:r>
            <a:endParaRPr kumimoji="0" lang="en-GB" altLang="en-US" sz="3200" b="0" i="0" u="none" strike="noStrike" cap="none" normalizeH="0" baseline="0" dirty="0">
              <a:ln>
                <a:noFill/>
              </a:ln>
              <a:solidFill>
                <a:schemeClr val="tx1"/>
              </a:solidFill>
              <a:effectLst/>
            </a:endParaRPr>
          </a:p>
          <a:p>
            <a:pPr marL="457200" marR="0" lvl="0" indent="-4572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rPr>
              <a:t>Retrospective audit of prospectively maintained list</a:t>
            </a:r>
          </a:p>
          <a:p>
            <a:pPr marL="457200" marR="0" lvl="0" indent="-4572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rPr>
              <a:t>All referrals to and outcomes from meeting minutes</a:t>
            </a:r>
          </a:p>
          <a:p>
            <a:pPr marL="457200" marR="0" lvl="0" indent="-4572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rPr>
              <a:t>NASIT between 2005-2022.</a:t>
            </a:r>
          </a:p>
          <a:p>
            <a:pPr marL="457200" marR="0" lvl="0" indent="-4572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altLang="en-US" sz="2800" dirty="0"/>
              <a:t>Data also derived from yearly report from NHSBT</a:t>
            </a:r>
            <a:endParaRPr kumimoji="0" lang="en-GB" altLang="en-US" sz="2800" b="0" i="0" u="none" strike="noStrike" cap="none" normalizeH="0" baseline="0" dirty="0">
              <a:ln>
                <a:noFill/>
              </a:ln>
              <a:solidFill>
                <a:schemeClr val="tx1"/>
              </a:solidFill>
              <a:effectLst/>
            </a:endParaRPr>
          </a:p>
        </p:txBody>
      </p:sp>
      <p:sp>
        <p:nvSpPr>
          <p:cNvPr id="24" name="Rectangle 5">
            <a:extLst>
              <a:ext uri="{FF2B5EF4-FFF2-40B4-BE49-F238E27FC236}">
                <a16:creationId xmlns:a16="http://schemas.microsoft.com/office/drawing/2014/main" id="{5400586C-216F-A651-02C0-DB058D50666E}"/>
              </a:ext>
            </a:extLst>
          </p:cNvPr>
          <p:cNvSpPr>
            <a:spLocks noChangeArrowheads="1"/>
          </p:cNvSpPr>
          <p:nvPr/>
        </p:nvSpPr>
        <p:spPr bwMode="auto">
          <a:xfrm>
            <a:off x="1185511" y="17672194"/>
            <a:ext cx="14689404"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ea typeface="Times New Roman" panose="02020603050405020304" pitchFamily="18" charset="0"/>
              </a:rPr>
              <a:t>Results:</a:t>
            </a:r>
            <a:endParaRPr kumimoji="0" lang="en-GB" altLang="en-US" sz="3200" b="0" i="0" u="none" strike="noStrike" cap="none" normalizeH="0" baseline="0" dirty="0">
              <a:ln>
                <a:noFill/>
              </a:ln>
              <a:solidFill>
                <a:schemeClr val="tx1"/>
              </a:solidFill>
              <a:effectLst/>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Table 1 shows the number of patients discussed and separated into liver vs non-liver containing grafts. Not applicable are those for whom we had data that did not need transplant. </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80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In addition, NASIT was approached to discuss patients from UK paediatric centres (now have own paediatric forum) and internationally from Spain (2), Australia (2) to support their transplant programmes in early days of their programmes or to discuss patients with complexities. </a:t>
            </a:r>
            <a:endParaRPr kumimoji="0" lang="en-GB" altLang="en-US" sz="2800" b="0" i="0" u="none" strike="noStrike" cap="none" normalizeH="0" baseline="0" dirty="0">
              <a:ln>
                <a:noFill/>
              </a:ln>
              <a:solidFill>
                <a:schemeClr val="tx1"/>
              </a:solidFill>
              <a:effectLst/>
            </a:endParaRPr>
          </a:p>
        </p:txBody>
      </p:sp>
      <p:sp>
        <p:nvSpPr>
          <p:cNvPr id="27" name="TextBox 26">
            <a:extLst>
              <a:ext uri="{FF2B5EF4-FFF2-40B4-BE49-F238E27FC236}">
                <a16:creationId xmlns:a16="http://schemas.microsoft.com/office/drawing/2014/main" id="{5E164276-7D53-29FC-4224-74A2940DB9D2}"/>
              </a:ext>
            </a:extLst>
          </p:cNvPr>
          <p:cNvSpPr txBox="1"/>
          <p:nvPr/>
        </p:nvSpPr>
        <p:spPr>
          <a:xfrm>
            <a:off x="34283328" y="18177858"/>
            <a:ext cx="7371436" cy="11603176"/>
          </a:xfrm>
          <a:prstGeom prst="rect">
            <a:avLst/>
          </a:prstGeom>
          <a:noFill/>
          <a:ln w="57150">
            <a:solidFill>
              <a:schemeClr val="tx1"/>
            </a:solidFill>
          </a:ln>
        </p:spPr>
        <p:txBody>
          <a:bodyPr wrap="square">
            <a:spAutoFit/>
          </a:bodyPr>
          <a:lstStyle/>
          <a:p>
            <a:r>
              <a:rPr lang="en-GB" sz="4000" b="1" dirty="0"/>
              <a:t>Conclusion:</a:t>
            </a:r>
          </a:p>
          <a:p>
            <a:pPr marL="514350" indent="-514350">
              <a:buFont typeface="+mj-lt"/>
              <a:buAutoNum type="arabicPeriod"/>
            </a:pPr>
            <a:r>
              <a:rPr lang="en-GB" sz="3200" dirty="0"/>
              <a:t>NASIT has developed into a multicentre, collaborative multidisciplinary meeting </a:t>
            </a:r>
          </a:p>
          <a:p>
            <a:pPr marL="514350" indent="-514350">
              <a:buFont typeface="+mj-lt"/>
              <a:buAutoNum type="arabicPeriod"/>
            </a:pPr>
            <a:r>
              <a:rPr lang="en-GB" sz="3200" dirty="0"/>
              <a:t>Optimisation-focused for patients undergoing intestinal rehabilitation</a:t>
            </a:r>
          </a:p>
          <a:p>
            <a:pPr marL="514350" indent="-514350">
              <a:buFont typeface="+mj-lt"/>
              <a:buAutoNum type="arabicPeriod"/>
            </a:pPr>
            <a:r>
              <a:rPr lang="en-GB" sz="3200" dirty="0"/>
              <a:t>Offer alternative therapeutic strategies for those for whom intestinal transplant will not work, is not possible or as temporising measure until transplant is possible</a:t>
            </a:r>
          </a:p>
          <a:p>
            <a:pPr marL="514350" indent="-514350">
              <a:buFont typeface="+mj-lt"/>
              <a:buAutoNum type="arabicPeriod"/>
            </a:pPr>
            <a:r>
              <a:rPr lang="en-GB" sz="3200" dirty="0"/>
              <a:t>Wealth of experience in managing intestinal rehabilitation and transplant for teams to draw on and learn from </a:t>
            </a:r>
          </a:p>
          <a:p>
            <a:pPr marL="514350" indent="-514350">
              <a:buFont typeface="+mj-lt"/>
              <a:buAutoNum type="arabicPeriod"/>
            </a:pPr>
            <a:r>
              <a:rPr lang="en-GB" sz="3200" dirty="0"/>
              <a:t>Opportunity to discuss the subtle nuances of care and to think outside of the box</a:t>
            </a:r>
          </a:p>
          <a:p>
            <a:pPr marL="514350" indent="-514350">
              <a:buFont typeface="+mj-lt"/>
              <a:buAutoNum type="arabicPeriod"/>
            </a:pPr>
            <a:r>
              <a:rPr lang="en-GB" sz="3200" dirty="0"/>
              <a:t>An exemplar in allowing patients to be discussed in the round. </a:t>
            </a:r>
          </a:p>
          <a:p>
            <a:pPr marL="514350" indent="-514350">
              <a:buFont typeface="+mj-lt"/>
              <a:buAutoNum type="arabicPeriod"/>
            </a:pPr>
            <a:r>
              <a:rPr lang="en-GB" sz="3200" dirty="0"/>
              <a:t>Developed from gatekeeper into a “checks and balances” meeting offering maximum opportunity for collegiate discussion of complexities surrounding patients </a:t>
            </a:r>
          </a:p>
        </p:txBody>
      </p:sp>
      <p:graphicFrame>
        <p:nvGraphicFramePr>
          <p:cNvPr id="28" name="Table 27">
            <a:extLst>
              <a:ext uri="{FF2B5EF4-FFF2-40B4-BE49-F238E27FC236}">
                <a16:creationId xmlns:a16="http://schemas.microsoft.com/office/drawing/2014/main" id="{67E29390-55E6-E232-E8BC-4AD82399AA92}"/>
              </a:ext>
            </a:extLst>
          </p:cNvPr>
          <p:cNvGraphicFramePr>
            <a:graphicFrameLocks noGrp="1"/>
          </p:cNvGraphicFramePr>
          <p:nvPr>
            <p:extLst>
              <p:ext uri="{D42A27DB-BD31-4B8C-83A1-F6EECF244321}">
                <p14:modId xmlns:p14="http://schemas.microsoft.com/office/powerpoint/2010/main" val="164180212"/>
              </p:ext>
            </p:extLst>
          </p:nvPr>
        </p:nvGraphicFramePr>
        <p:xfrm>
          <a:off x="1094203" y="20436544"/>
          <a:ext cx="14689404" cy="8795217"/>
        </p:xfrm>
        <a:graphic>
          <a:graphicData uri="http://schemas.openxmlformats.org/drawingml/2006/table">
            <a:tbl>
              <a:tblPr firstRow="1" firstCol="1" bandRow="1">
                <a:tableStyleId>{5C22544A-7EE6-4342-B048-85BDC9FD1C3A}</a:tableStyleId>
              </a:tblPr>
              <a:tblGrid>
                <a:gridCol w="3710656">
                  <a:extLst>
                    <a:ext uri="{9D8B030D-6E8A-4147-A177-3AD203B41FA5}">
                      <a16:colId xmlns:a16="http://schemas.microsoft.com/office/drawing/2014/main" val="3671601462"/>
                    </a:ext>
                  </a:extLst>
                </a:gridCol>
                <a:gridCol w="3733336">
                  <a:extLst>
                    <a:ext uri="{9D8B030D-6E8A-4147-A177-3AD203B41FA5}">
                      <a16:colId xmlns:a16="http://schemas.microsoft.com/office/drawing/2014/main" val="3197383291"/>
                    </a:ext>
                  </a:extLst>
                </a:gridCol>
                <a:gridCol w="1848544">
                  <a:extLst>
                    <a:ext uri="{9D8B030D-6E8A-4147-A177-3AD203B41FA5}">
                      <a16:colId xmlns:a16="http://schemas.microsoft.com/office/drawing/2014/main" val="1539734830"/>
                    </a:ext>
                  </a:extLst>
                </a:gridCol>
                <a:gridCol w="2408334">
                  <a:extLst>
                    <a:ext uri="{9D8B030D-6E8A-4147-A177-3AD203B41FA5}">
                      <a16:colId xmlns:a16="http://schemas.microsoft.com/office/drawing/2014/main" val="3435058270"/>
                    </a:ext>
                  </a:extLst>
                </a:gridCol>
                <a:gridCol w="2988534">
                  <a:extLst>
                    <a:ext uri="{9D8B030D-6E8A-4147-A177-3AD203B41FA5}">
                      <a16:colId xmlns:a16="http://schemas.microsoft.com/office/drawing/2014/main" val="903391348"/>
                    </a:ext>
                  </a:extLst>
                </a:gridCol>
              </a:tblGrid>
              <a:tr h="687537">
                <a:tc>
                  <a:txBody>
                    <a:bodyPr/>
                    <a:lstStyle/>
                    <a:p>
                      <a:pPr algn="ctr"/>
                      <a:r>
                        <a:rPr lang="en-GB" sz="2800" dirty="0">
                          <a:effectLst/>
                          <a:latin typeface="+mn-lt"/>
                        </a:rPr>
                        <a:t>Year</a:t>
                      </a:r>
                      <a:endParaRPr lang="en-GB" sz="2800" dirty="0">
                        <a:effectLst/>
                        <a:latin typeface="+mn-lt"/>
                        <a:ea typeface="Calibri" panose="020F0502020204030204" pitchFamily="34" charset="0"/>
                      </a:endParaRPr>
                    </a:p>
                  </a:txBody>
                  <a:tcPr marL="68580" marR="68580" marT="0" marB="0" anchor="b"/>
                </a:tc>
                <a:tc>
                  <a:txBody>
                    <a:bodyPr/>
                    <a:lstStyle/>
                    <a:p>
                      <a:pPr algn="ctr"/>
                      <a:r>
                        <a:rPr lang="en-GB" sz="2800" dirty="0">
                          <a:effectLst/>
                          <a:latin typeface="+mn-lt"/>
                        </a:rPr>
                        <a:t>Liver containing</a:t>
                      </a:r>
                      <a:endParaRPr lang="en-GB" sz="2800" dirty="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Liver free</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Not applicable</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Total</a:t>
                      </a:r>
                      <a:endParaRPr lang="en-GB" sz="2800">
                        <a:effectLst/>
                        <a:latin typeface="+mn-lt"/>
                        <a:ea typeface="Calibri" panose="020F0502020204030204" pitchFamily="34" charset="0"/>
                      </a:endParaRPr>
                    </a:p>
                  </a:txBody>
                  <a:tcPr marL="68580" marR="68580" marT="0" marB="0" anchor="b"/>
                </a:tc>
                <a:extLst>
                  <a:ext uri="{0D108BD9-81ED-4DB2-BD59-A6C34878D82A}">
                    <a16:rowId xmlns:a16="http://schemas.microsoft.com/office/drawing/2014/main" val="786230212"/>
                  </a:ext>
                </a:extLst>
              </a:tr>
              <a:tr h="379900">
                <a:tc>
                  <a:txBody>
                    <a:bodyPr/>
                    <a:lstStyle/>
                    <a:p>
                      <a:pPr algn="ctr"/>
                      <a:r>
                        <a:rPr lang="en-GB" sz="2800">
                          <a:effectLst/>
                          <a:latin typeface="+mn-lt"/>
                        </a:rPr>
                        <a:t>2005</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2</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5</a:t>
                      </a:r>
                      <a:endParaRPr lang="en-GB" sz="2800">
                        <a:effectLst/>
                        <a:latin typeface="+mn-lt"/>
                        <a:ea typeface="Calibri" panose="020F0502020204030204" pitchFamily="34" charset="0"/>
                      </a:endParaRPr>
                    </a:p>
                  </a:txBody>
                  <a:tcPr marL="68580" marR="68580" marT="0" marB="0" anchor="b"/>
                </a:tc>
                <a:tc>
                  <a:txBody>
                    <a:bodyPr/>
                    <a:lstStyle/>
                    <a:p>
                      <a:endParaRPr lang="en-GB" sz="2800">
                        <a:effectLst/>
                        <a:latin typeface="+mn-lt"/>
                      </a:endParaRPr>
                    </a:p>
                  </a:txBody>
                  <a:tcPr marL="68580" marR="68580" marT="0" marB="0" anchor="b"/>
                </a:tc>
                <a:tc>
                  <a:txBody>
                    <a:bodyPr/>
                    <a:lstStyle/>
                    <a:p>
                      <a:pPr algn="ctr"/>
                      <a:r>
                        <a:rPr lang="en-GB" sz="2800">
                          <a:effectLst/>
                          <a:latin typeface="+mn-lt"/>
                        </a:rPr>
                        <a:t>7</a:t>
                      </a:r>
                      <a:endParaRPr lang="en-GB" sz="2800">
                        <a:effectLst/>
                        <a:latin typeface="+mn-lt"/>
                        <a:ea typeface="Calibri" panose="020F0502020204030204" pitchFamily="34" charset="0"/>
                      </a:endParaRPr>
                    </a:p>
                  </a:txBody>
                  <a:tcPr marL="68580" marR="68580" marT="0" marB="0" anchor="b"/>
                </a:tc>
                <a:extLst>
                  <a:ext uri="{0D108BD9-81ED-4DB2-BD59-A6C34878D82A}">
                    <a16:rowId xmlns:a16="http://schemas.microsoft.com/office/drawing/2014/main" val="1817713973"/>
                  </a:ext>
                </a:extLst>
              </a:tr>
              <a:tr h="379900">
                <a:tc>
                  <a:txBody>
                    <a:bodyPr/>
                    <a:lstStyle/>
                    <a:p>
                      <a:pPr algn="ctr"/>
                      <a:r>
                        <a:rPr lang="en-GB" sz="2800">
                          <a:effectLst/>
                          <a:latin typeface="+mn-lt"/>
                        </a:rPr>
                        <a:t>2006</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7</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11</a:t>
                      </a:r>
                      <a:endParaRPr lang="en-GB" sz="2800">
                        <a:effectLst/>
                        <a:latin typeface="+mn-lt"/>
                        <a:ea typeface="Calibri" panose="020F0502020204030204" pitchFamily="34" charset="0"/>
                      </a:endParaRPr>
                    </a:p>
                  </a:txBody>
                  <a:tcPr marL="68580" marR="68580" marT="0" marB="0" anchor="b"/>
                </a:tc>
                <a:tc>
                  <a:txBody>
                    <a:bodyPr/>
                    <a:lstStyle/>
                    <a:p>
                      <a:endParaRPr lang="en-GB" sz="2800">
                        <a:effectLst/>
                        <a:latin typeface="+mn-lt"/>
                      </a:endParaRPr>
                    </a:p>
                  </a:txBody>
                  <a:tcPr marL="68580" marR="68580" marT="0" marB="0" anchor="b"/>
                </a:tc>
                <a:tc>
                  <a:txBody>
                    <a:bodyPr/>
                    <a:lstStyle/>
                    <a:p>
                      <a:pPr algn="ctr"/>
                      <a:r>
                        <a:rPr lang="en-GB" sz="2800">
                          <a:effectLst/>
                          <a:latin typeface="+mn-lt"/>
                        </a:rPr>
                        <a:t>18</a:t>
                      </a:r>
                      <a:endParaRPr lang="en-GB" sz="2800">
                        <a:effectLst/>
                        <a:latin typeface="+mn-lt"/>
                        <a:ea typeface="Calibri" panose="020F0502020204030204" pitchFamily="34" charset="0"/>
                      </a:endParaRPr>
                    </a:p>
                  </a:txBody>
                  <a:tcPr marL="68580" marR="68580" marT="0" marB="0" anchor="b"/>
                </a:tc>
                <a:extLst>
                  <a:ext uri="{0D108BD9-81ED-4DB2-BD59-A6C34878D82A}">
                    <a16:rowId xmlns:a16="http://schemas.microsoft.com/office/drawing/2014/main" val="599763125"/>
                  </a:ext>
                </a:extLst>
              </a:tr>
              <a:tr h="379900">
                <a:tc>
                  <a:txBody>
                    <a:bodyPr/>
                    <a:lstStyle/>
                    <a:p>
                      <a:pPr algn="ctr"/>
                      <a:r>
                        <a:rPr lang="en-GB" sz="2800">
                          <a:effectLst/>
                          <a:latin typeface="+mn-lt"/>
                        </a:rPr>
                        <a:t>2007</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16</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18</a:t>
                      </a:r>
                      <a:endParaRPr lang="en-GB" sz="2800">
                        <a:effectLst/>
                        <a:latin typeface="+mn-lt"/>
                        <a:ea typeface="Calibri" panose="020F0502020204030204" pitchFamily="34" charset="0"/>
                      </a:endParaRPr>
                    </a:p>
                  </a:txBody>
                  <a:tcPr marL="68580" marR="68580" marT="0" marB="0" anchor="b"/>
                </a:tc>
                <a:tc>
                  <a:txBody>
                    <a:bodyPr/>
                    <a:lstStyle/>
                    <a:p>
                      <a:endParaRPr lang="en-GB" sz="2800">
                        <a:effectLst/>
                        <a:latin typeface="+mn-lt"/>
                      </a:endParaRPr>
                    </a:p>
                  </a:txBody>
                  <a:tcPr marL="68580" marR="68580" marT="0" marB="0" anchor="b"/>
                </a:tc>
                <a:tc>
                  <a:txBody>
                    <a:bodyPr/>
                    <a:lstStyle/>
                    <a:p>
                      <a:pPr algn="ctr"/>
                      <a:r>
                        <a:rPr lang="en-GB" sz="2800">
                          <a:effectLst/>
                          <a:latin typeface="+mn-lt"/>
                        </a:rPr>
                        <a:t>34</a:t>
                      </a:r>
                      <a:endParaRPr lang="en-GB" sz="2800">
                        <a:effectLst/>
                        <a:latin typeface="+mn-lt"/>
                        <a:ea typeface="Calibri" panose="020F0502020204030204" pitchFamily="34" charset="0"/>
                      </a:endParaRPr>
                    </a:p>
                  </a:txBody>
                  <a:tcPr marL="68580" marR="68580" marT="0" marB="0" anchor="b"/>
                </a:tc>
                <a:extLst>
                  <a:ext uri="{0D108BD9-81ED-4DB2-BD59-A6C34878D82A}">
                    <a16:rowId xmlns:a16="http://schemas.microsoft.com/office/drawing/2014/main" val="3838082631"/>
                  </a:ext>
                </a:extLst>
              </a:tr>
              <a:tr h="379900">
                <a:tc>
                  <a:txBody>
                    <a:bodyPr/>
                    <a:lstStyle/>
                    <a:p>
                      <a:pPr algn="ctr"/>
                      <a:r>
                        <a:rPr lang="en-GB" sz="2800">
                          <a:effectLst/>
                          <a:latin typeface="+mn-lt"/>
                        </a:rPr>
                        <a:t>2008</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3</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23</a:t>
                      </a:r>
                      <a:endParaRPr lang="en-GB" sz="2800">
                        <a:effectLst/>
                        <a:latin typeface="+mn-lt"/>
                        <a:ea typeface="Calibri" panose="020F0502020204030204" pitchFamily="34" charset="0"/>
                      </a:endParaRPr>
                    </a:p>
                  </a:txBody>
                  <a:tcPr marL="68580" marR="68580" marT="0" marB="0" anchor="b"/>
                </a:tc>
                <a:tc>
                  <a:txBody>
                    <a:bodyPr/>
                    <a:lstStyle/>
                    <a:p>
                      <a:endParaRPr lang="en-GB" sz="2800">
                        <a:effectLst/>
                        <a:latin typeface="+mn-lt"/>
                      </a:endParaRPr>
                    </a:p>
                  </a:txBody>
                  <a:tcPr marL="68580" marR="68580" marT="0" marB="0" anchor="b"/>
                </a:tc>
                <a:tc>
                  <a:txBody>
                    <a:bodyPr/>
                    <a:lstStyle/>
                    <a:p>
                      <a:pPr algn="ctr"/>
                      <a:r>
                        <a:rPr lang="en-GB" sz="2800">
                          <a:effectLst/>
                          <a:latin typeface="+mn-lt"/>
                        </a:rPr>
                        <a:t>26</a:t>
                      </a:r>
                      <a:endParaRPr lang="en-GB" sz="2800">
                        <a:effectLst/>
                        <a:latin typeface="+mn-lt"/>
                        <a:ea typeface="Calibri" panose="020F0502020204030204" pitchFamily="34" charset="0"/>
                      </a:endParaRPr>
                    </a:p>
                  </a:txBody>
                  <a:tcPr marL="68580" marR="68580" marT="0" marB="0" anchor="b"/>
                </a:tc>
                <a:extLst>
                  <a:ext uri="{0D108BD9-81ED-4DB2-BD59-A6C34878D82A}">
                    <a16:rowId xmlns:a16="http://schemas.microsoft.com/office/drawing/2014/main" val="360533600"/>
                  </a:ext>
                </a:extLst>
              </a:tr>
              <a:tr h="379900">
                <a:tc>
                  <a:txBody>
                    <a:bodyPr/>
                    <a:lstStyle/>
                    <a:p>
                      <a:pPr algn="ctr"/>
                      <a:r>
                        <a:rPr lang="en-GB" sz="2800">
                          <a:effectLst/>
                          <a:latin typeface="+mn-lt"/>
                        </a:rPr>
                        <a:t>2009</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4</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29</a:t>
                      </a:r>
                      <a:endParaRPr lang="en-GB" sz="2800">
                        <a:effectLst/>
                        <a:latin typeface="+mn-lt"/>
                        <a:ea typeface="Calibri" panose="020F0502020204030204" pitchFamily="34" charset="0"/>
                      </a:endParaRPr>
                    </a:p>
                  </a:txBody>
                  <a:tcPr marL="68580" marR="68580" marT="0" marB="0" anchor="b"/>
                </a:tc>
                <a:tc>
                  <a:txBody>
                    <a:bodyPr/>
                    <a:lstStyle/>
                    <a:p>
                      <a:endParaRPr lang="en-GB" sz="2800">
                        <a:effectLst/>
                        <a:latin typeface="+mn-lt"/>
                      </a:endParaRPr>
                    </a:p>
                  </a:txBody>
                  <a:tcPr marL="68580" marR="68580" marT="0" marB="0" anchor="b"/>
                </a:tc>
                <a:tc>
                  <a:txBody>
                    <a:bodyPr/>
                    <a:lstStyle/>
                    <a:p>
                      <a:pPr algn="ctr"/>
                      <a:r>
                        <a:rPr lang="en-GB" sz="2800">
                          <a:effectLst/>
                          <a:latin typeface="+mn-lt"/>
                        </a:rPr>
                        <a:t>33</a:t>
                      </a:r>
                      <a:endParaRPr lang="en-GB" sz="2800">
                        <a:effectLst/>
                        <a:latin typeface="+mn-lt"/>
                        <a:ea typeface="Calibri" panose="020F0502020204030204" pitchFamily="34" charset="0"/>
                      </a:endParaRPr>
                    </a:p>
                  </a:txBody>
                  <a:tcPr marL="68580" marR="68580" marT="0" marB="0" anchor="b"/>
                </a:tc>
                <a:extLst>
                  <a:ext uri="{0D108BD9-81ED-4DB2-BD59-A6C34878D82A}">
                    <a16:rowId xmlns:a16="http://schemas.microsoft.com/office/drawing/2014/main" val="1393707474"/>
                  </a:ext>
                </a:extLst>
              </a:tr>
              <a:tr h="379900">
                <a:tc>
                  <a:txBody>
                    <a:bodyPr/>
                    <a:lstStyle/>
                    <a:p>
                      <a:pPr algn="ctr"/>
                      <a:r>
                        <a:rPr lang="en-GB" sz="2800">
                          <a:effectLst/>
                          <a:latin typeface="+mn-lt"/>
                        </a:rPr>
                        <a:t>2010</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1</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21</a:t>
                      </a:r>
                      <a:endParaRPr lang="en-GB" sz="2800">
                        <a:effectLst/>
                        <a:latin typeface="+mn-lt"/>
                        <a:ea typeface="Calibri" panose="020F0502020204030204" pitchFamily="34" charset="0"/>
                      </a:endParaRPr>
                    </a:p>
                  </a:txBody>
                  <a:tcPr marL="68580" marR="68580" marT="0" marB="0" anchor="b"/>
                </a:tc>
                <a:tc>
                  <a:txBody>
                    <a:bodyPr/>
                    <a:lstStyle/>
                    <a:p>
                      <a:endParaRPr lang="en-GB" sz="2800">
                        <a:effectLst/>
                        <a:latin typeface="+mn-lt"/>
                      </a:endParaRPr>
                    </a:p>
                  </a:txBody>
                  <a:tcPr marL="68580" marR="68580" marT="0" marB="0" anchor="b"/>
                </a:tc>
                <a:tc>
                  <a:txBody>
                    <a:bodyPr/>
                    <a:lstStyle/>
                    <a:p>
                      <a:pPr algn="ctr"/>
                      <a:r>
                        <a:rPr lang="en-GB" sz="2800">
                          <a:effectLst/>
                          <a:latin typeface="+mn-lt"/>
                        </a:rPr>
                        <a:t>22</a:t>
                      </a:r>
                      <a:endParaRPr lang="en-GB" sz="2800">
                        <a:effectLst/>
                        <a:latin typeface="+mn-lt"/>
                        <a:ea typeface="Calibri" panose="020F0502020204030204" pitchFamily="34" charset="0"/>
                      </a:endParaRPr>
                    </a:p>
                  </a:txBody>
                  <a:tcPr marL="68580" marR="68580" marT="0" marB="0" anchor="b"/>
                </a:tc>
                <a:extLst>
                  <a:ext uri="{0D108BD9-81ED-4DB2-BD59-A6C34878D82A}">
                    <a16:rowId xmlns:a16="http://schemas.microsoft.com/office/drawing/2014/main" val="1688945024"/>
                  </a:ext>
                </a:extLst>
              </a:tr>
              <a:tr h="379900">
                <a:tc>
                  <a:txBody>
                    <a:bodyPr/>
                    <a:lstStyle/>
                    <a:p>
                      <a:pPr algn="ctr"/>
                      <a:r>
                        <a:rPr lang="en-GB" sz="2800">
                          <a:effectLst/>
                          <a:latin typeface="+mn-lt"/>
                        </a:rPr>
                        <a:t>2011</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17</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29</a:t>
                      </a:r>
                      <a:endParaRPr lang="en-GB" sz="2800">
                        <a:effectLst/>
                        <a:latin typeface="+mn-lt"/>
                        <a:ea typeface="Calibri" panose="020F0502020204030204" pitchFamily="34" charset="0"/>
                      </a:endParaRPr>
                    </a:p>
                  </a:txBody>
                  <a:tcPr marL="68580" marR="68580" marT="0" marB="0" anchor="b"/>
                </a:tc>
                <a:tc>
                  <a:txBody>
                    <a:bodyPr/>
                    <a:lstStyle/>
                    <a:p>
                      <a:endParaRPr lang="en-GB" sz="2800">
                        <a:effectLst/>
                        <a:latin typeface="+mn-lt"/>
                      </a:endParaRPr>
                    </a:p>
                  </a:txBody>
                  <a:tcPr marL="68580" marR="68580" marT="0" marB="0" anchor="b"/>
                </a:tc>
                <a:tc>
                  <a:txBody>
                    <a:bodyPr/>
                    <a:lstStyle/>
                    <a:p>
                      <a:pPr algn="ctr"/>
                      <a:r>
                        <a:rPr lang="en-GB" sz="2800">
                          <a:effectLst/>
                          <a:latin typeface="+mn-lt"/>
                        </a:rPr>
                        <a:t>46</a:t>
                      </a:r>
                      <a:endParaRPr lang="en-GB" sz="2800">
                        <a:effectLst/>
                        <a:latin typeface="+mn-lt"/>
                        <a:ea typeface="Calibri" panose="020F0502020204030204" pitchFamily="34" charset="0"/>
                      </a:endParaRPr>
                    </a:p>
                  </a:txBody>
                  <a:tcPr marL="68580" marR="68580" marT="0" marB="0" anchor="b"/>
                </a:tc>
                <a:extLst>
                  <a:ext uri="{0D108BD9-81ED-4DB2-BD59-A6C34878D82A}">
                    <a16:rowId xmlns:a16="http://schemas.microsoft.com/office/drawing/2014/main" val="1187079432"/>
                  </a:ext>
                </a:extLst>
              </a:tr>
              <a:tr h="379900">
                <a:tc>
                  <a:txBody>
                    <a:bodyPr/>
                    <a:lstStyle/>
                    <a:p>
                      <a:pPr algn="ctr"/>
                      <a:r>
                        <a:rPr lang="en-GB" sz="2800">
                          <a:effectLst/>
                          <a:latin typeface="+mn-lt"/>
                        </a:rPr>
                        <a:t>2012</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13</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20</a:t>
                      </a:r>
                      <a:endParaRPr lang="en-GB" sz="2800">
                        <a:effectLst/>
                        <a:latin typeface="+mn-lt"/>
                        <a:ea typeface="Calibri" panose="020F0502020204030204" pitchFamily="34" charset="0"/>
                      </a:endParaRPr>
                    </a:p>
                  </a:txBody>
                  <a:tcPr marL="68580" marR="68580" marT="0" marB="0" anchor="b"/>
                </a:tc>
                <a:tc>
                  <a:txBody>
                    <a:bodyPr/>
                    <a:lstStyle/>
                    <a:p>
                      <a:endParaRPr lang="en-GB" sz="2800">
                        <a:effectLst/>
                        <a:latin typeface="+mn-lt"/>
                      </a:endParaRPr>
                    </a:p>
                  </a:txBody>
                  <a:tcPr marL="68580" marR="68580" marT="0" marB="0" anchor="b"/>
                </a:tc>
                <a:tc>
                  <a:txBody>
                    <a:bodyPr/>
                    <a:lstStyle/>
                    <a:p>
                      <a:pPr algn="ctr"/>
                      <a:r>
                        <a:rPr lang="en-GB" sz="2800">
                          <a:effectLst/>
                          <a:latin typeface="+mn-lt"/>
                        </a:rPr>
                        <a:t>33</a:t>
                      </a:r>
                      <a:endParaRPr lang="en-GB" sz="2800">
                        <a:effectLst/>
                        <a:latin typeface="+mn-lt"/>
                        <a:ea typeface="Calibri" panose="020F0502020204030204" pitchFamily="34" charset="0"/>
                      </a:endParaRPr>
                    </a:p>
                  </a:txBody>
                  <a:tcPr marL="68580" marR="68580" marT="0" marB="0" anchor="b"/>
                </a:tc>
                <a:extLst>
                  <a:ext uri="{0D108BD9-81ED-4DB2-BD59-A6C34878D82A}">
                    <a16:rowId xmlns:a16="http://schemas.microsoft.com/office/drawing/2014/main" val="3078157318"/>
                  </a:ext>
                </a:extLst>
              </a:tr>
              <a:tr h="379900">
                <a:tc>
                  <a:txBody>
                    <a:bodyPr/>
                    <a:lstStyle/>
                    <a:p>
                      <a:pPr algn="ctr"/>
                      <a:r>
                        <a:rPr lang="en-GB" sz="2800">
                          <a:effectLst/>
                          <a:latin typeface="+mn-lt"/>
                        </a:rPr>
                        <a:t>2013</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10</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14</a:t>
                      </a:r>
                      <a:endParaRPr lang="en-GB" sz="2800">
                        <a:effectLst/>
                        <a:latin typeface="+mn-lt"/>
                        <a:ea typeface="Calibri" panose="020F0502020204030204" pitchFamily="34" charset="0"/>
                      </a:endParaRPr>
                    </a:p>
                  </a:txBody>
                  <a:tcPr marL="68580" marR="68580" marT="0" marB="0" anchor="b"/>
                </a:tc>
                <a:tc>
                  <a:txBody>
                    <a:bodyPr/>
                    <a:lstStyle/>
                    <a:p>
                      <a:endParaRPr lang="en-GB" sz="2800">
                        <a:effectLst/>
                        <a:latin typeface="+mn-lt"/>
                      </a:endParaRPr>
                    </a:p>
                  </a:txBody>
                  <a:tcPr marL="68580" marR="68580" marT="0" marB="0" anchor="b"/>
                </a:tc>
                <a:tc>
                  <a:txBody>
                    <a:bodyPr/>
                    <a:lstStyle/>
                    <a:p>
                      <a:pPr algn="ctr"/>
                      <a:r>
                        <a:rPr lang="en-GB" sz="2800">
                          <a:effectLst/>
                          <a:latin typeface="+mn-lt"/>
                        </a:rPr>
                        <a:t>24</a:t>
                      </a:r>
                      <a:endParaRPr lang="en-GB" sz="2800">
                        <a:effectLst/>
                        <a:latin typeface="+mn-lt"/>
                        <a:ea typeface="Calibri" panose="020F0502020204030204" pitchFamily="34" charset="0"/>
                      </a:endParaRPr>
                    </a:p>
                  </a:txBody>
                  <a:tcPr marL="68580" marR="68580" marT="0" marB="0" anchor="b"/>
                </a:tc>
                <a:extLst>
                  <a:ext uri="{0D108BD9-81ED-4DB2-BD59-A6C34878D82A}">
                    <a16:rowId xmlns:a16="http://schemas.microsoft.com/office/drawing/2014/main" val="3399519331"/>
                  </a:ext>
                </a:extLst>
              </a:tr>
              <a:tr h="379900">
                <a:tc>
                  <a:txBody>
                    <a:bodyPr/>
                    <a:lstStyle/>
                    <a:p>
                      <a:pPr algn="ctr"/>
                      <a:r>
                        <a:rPr lang="en-GB" sz="2800">
                          <a:effectLst/>
                          <a:latin typeface="+mn-lt"/>
                        </a:rPr>
                        <a:t>2014</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7</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13</a:t>
                      </a:r>
                      <a:endParaRPr lang="en-GB" sz="2800">
                        <a:effectLst/>
                        <a:latin typeface="+mn-lt"/>
                        <a:ea typeface="Calibri" panose="020F0502020204030204" pitchFamily="34" charset="0"/>
                      </a:endParaRPr>
                    </a:p>
                  </a:txBody>
                  <a:tcPr marL="68580" marR="68580" marT="0" marB="0" anchor="b"/>
                </a:tc>
                <a:tc>
                  <a:txBody>
                    <a:bodyPr/>
                    <a:lstStyle/>
                    <a:p>
                      <a:endParaRPr lang="en-GB" sz="2800">
                        <a:effectLst/>
                        <a:latin typeface="+mn-lt"/>
                      </a:endParaRPr>
                    </a:p>
                  </a:txBody>
                  <a:tcPr marL="68580" marR="68580" marT="0" marB="0" anchor="b"/>
                </a:tc>
                <a:tc>
                  <a:txBody>
                    <a:bodyPr/>
                    <a:lstStyle/>
                    <a:p>
                      <a:pPr algn="ctr"/>
                      <a:r>
                        <a:rPr lang="en-GB" sz="2800">
                          <a:effectLst/>
                          <a:latin typeface="+mn-lt"/>
                        </a:rPr>
                        <a:t>20</a:t>
                      </a:r>
                      <a:endParaRPr lang="en-GB" sz="2800">
                        <a:effectLst/>
                        <a:latin typeface="+mn-lt"/>
                        <a:ea typeface="Calibri" panose="020F0502020204030204" pitchFamily="34" charset="0"/>
                      </a:endParaRPr>
                    </a:p>
                  </a:txBody>
                  <a:tcPr marL="68580" marR="68580" marT="0" marB="0" anchor="b"/>
                </a:tc>
                <a:extLst>
                  <a:ext uri="{0D108BD9-81ED-4DB2-BD59-A6C34878D82A}">
                    <a16:rowId xmlns:a16="http://schemas.microsoft.com/office/drawing/2014/main" val="837210813"/>
                  </a:ext>
                </a:extLst>
              </a:tr>
              <a:tr h="379900">
                <a:tc>
                  <a:txBody>
                    <a:bodyPr/>
                    <a:lstStyle/>
                    <a:p>
                      <a:pPr algn="ctr"/>
                      <a:r>
                        <a:rPr lang="en-GB" sz="2800">
                          <a:effectLst/>
                          <a:latin typeface="+mn-lt"/>
                        </a:rPr>
                        <a:t>2015</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11</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16</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4</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31</a:t>
                      </a:r>
                      <a:endParaRPr lang="en-GB" sz="2800">
                        <a:effectLst/>
                        <a:latin typeface="+mn-lt"/>
                        <a:ea typeface="Calibri" panose="020F0502020204030204" pitchFamily="34" charset="0"/>
                      </a:endParaRPr>
                    </a:p>
                  </a:txBody>
                  <a:tcPr marL="68580" marR="68580" marT="0" marB="0" anchor="b"/>
                </a:tc>
                <a:extLst>
                  <a:ext uri="{0D108BD9-81ED-4DB2-BD59-A6C34878D82A}">
                    <a16:rowId xmlns:a16="http://schemas.microsoft.com/office/drawing/2014/main" val="2402245074"/>
                  </a:ext>
                </a:extLst>
              </a:tr>
              <a:tr h="379900">
                <a:tc>
                  <a:txBody>
                    <a:bodyPr/>
                    <a:lstStyle/>
                    <a:p>
                      <a:pPr algn="ctr"/>
                      <a:r>
                        <a:rPr lang="en-GB" sz="2800">
                          <a:effectLst/>
                          <a:latin typeface="+mn-lt"/>
                        </a:rPr>
                        <a:t>2016</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12</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30</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9</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51</a:t>
                      </a:r>
                      <a:endParaRPr lang="en-GB" sz="2800">
                        <a:effectLst/>
                        <a:latin typeface="+mn-lt"/>
                        <a:ea typeface="Calibri" panose="020F0502020204030204" pitchFamily="34" charset="0"/>
                      </a:endParaRPr>
                    </a:p>
                  </a:txBody>
                  <a:tcPr marL="68580" marR="68580" marT="0" marB="0" anchor="b"/>
                </a:tc>
                <a:extLst>
                  <a:ext uri="{0D108BD9-81ED-4DB2-BD59-A6C34878D82A}">
                    <a16:rowId xmlns:a16="http://schemas.microsoft.com/office/drawing/2014/main" val="4133551389"/>
                  </a:ext>
                </a:extLst>
              </a:tr>
              <a:tr h="379900">
                <a:tc>
                  <a:txBody>
                    <a:bodyPr/>
                    <a:lstStyle/>
                    <a:p>
                      <a:pPr algn="ctr"/>
                      <a:r>
                        <a:rPr lang="en-GB" sz="2800">
                          <a:effectLst/>
                          <a:latin typeface="+mn-lt"/>
                        </a:rPr>
                        <a:t>2017</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14</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32</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2</a:t>
                      </a:r>
                      <a:endParaRPr lang="en-GB" sz="2800">
                        <a:effectLst/>
                        <a:latin typeface="+mn-lt"/>
                        <a:ea typeface="Calibri" panose="020F0502020204030204" pitchFamily="34" charset="0"/>
                      </a:endParaRPr>
                    </a:p>
                  </a:txBody>
                  <a:tcPr marL="68580" marR="68580" marT="0" marB="0" anchor="b"/>
                </a:tc>
                <a:tc>
                  <a:txBody>
                    <a:bodyPr/>
                    <a:lstStyle/>
                    <a:p>
                      <a:pPr algn="ctr"/>
                      <a:r>
                        <a:rPr lang="en-GB" sz="2800" dirty="0">
                          <a:effectLst/>
                          <a:latin typeface="+mn-lt"/>
                        </a:rPr>
                        <a:t>48</a:t>
                      </a:r>
                      <a:endParaRPr lang="en-GB" sz="2800" dirty="0">
                        <a:effectLst/>
                        <a:latin typeface="+mn-lt"/>
                        <a:ea typeface="Calibri" panose="020F0502020204030204" pitchFamily="34" charset="0"/>
                      </a:endParaRPr>
                    </a:p>
                  </a:txBody>
                  <a:tcPr marL="68580" marR="68580" marT="0" marB="0" anchor="b"/>
                </a:tc>
                <a:extLst>
                  <a:ext uri="{0D108BD9-81ED-4DB2-BD59-A6C34878D82A}">
                    <a16:rowId xmlns:a16="http://schemas.microsoft.com/office/drawing/2014/main" val="1243308431"/>
                  </a:ext>
                </a:extLst>
              </a:tr>
              <a:tr h="379900">
                <a:tc>
                  <a:txBody>
                    <a:bodyPr/>
                    <a:lstStyle/>
                    <a:p>
                      <a:pPr algn="ctr"/>
                      <a:r>
                        <a:rPr lang="en-GB" sz="2800">
                          <a:effectLst/>
                          <a:latin typeface="+mn-lt"/>
                        </a:rPr>
                        <a:t>2018</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15</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22</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1</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38</a:t>
                      </a:r>
                      <a:endParaRPr lang="en-GB" sz="2800">
                        <a:effectLst/>
                        <a:latin typeface="+mn-lt"/>
                        <a:ea typeface="Calibri" panose="020F0502020204030204" pitchFamily="34" charset="0"/>
                      </a:endParaRPr>
                    </a:p>
                  </a:txBody>
                  <a:tcPr marL="68580" marR="68580" marT="0" marB="0" anchor="b"/>
                </a:tc>
                <a:extLst>
                  <a:ext uri="{0D108BD9-81ED-4DB2-BD59-A6C34878D82A}">
                    <a16:rowId xmlns:a16="http://schemas.microsoft.com/office/drawing/2014/main" val="4236605020"/>
                  </a:ext>
                </a:extLst>
              </a:tr>
              <a:tr h="379900">
                <a:tc>
                  <a:txBody>
                    <a:bodyPr/>
                    <a:lstStyle/>
                    <a:p>
                      <a:pPr algn="ctr"/>
                      <a:r>
                        <a:rPr lang="en-GB" sz="2800">
                          <a:effectLst/>
                          <a:latin typeface="+mn-lt"/>
                        </a:rPr>
                        <a:t>2019</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7</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25</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1</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33</a:t>
                      </a:r>
                      <a:endParaRPr lang="en-GB" sz="2800">
                        <a:effectLst/>
                        <a:latin typeface="+mn-lt"/>
                        <a:ea typeface="Calibri" panose="020F0502020204030204" pitchFamily="34" charset="0"/>
                      </a:endParaRPr>
                    </a:p>
                  </a:txBody>
                  <a:tcPr marL="68580" marR="68580" marT="0" marB="0" anchor="b"/>
                </a:tc>
                <a:extLst>
                  <a:ext uri="{0D108BD9-81ED-4DB2-BD59-A6C34878D82A}">
                    <a16:rowId xmlns:a16="http://schemas.microsoft.com/office/drawing/2014/main" val="3634104693"/>
                  </a:ext>
                </a:extLst>
              </a:tr>
              <a:tr h="379900">
                <a:tc>
                  <a:txBody>
                    <a:bodyPr/>
                    <a:lstStyle/>
                    <a:p>
                      <a:pPr algn="ctr"/>
                      <a:r>
                        <a:rPr lang="en-GB" sz="2800">
                          <a:effectLst/>
                          <a:latin typeface="+mn-lt"/>
                        </a:rPr>
                        <a:t>2020</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19</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17</a:t>
                      </a:r>
                      <a:endParaRPr lang="en-GB" sz="2800">
                        <a:effectLst/>
                        <a:latin typeface="+mn-lt"/>
                        <a:ea typeface="Calibri" panose="020F0502020204030204" pitchFamily="34" charset="0"/>
                      </a:endParaRPr>
                    </a:p>
                  </a:txBody>
                  <a:tcPr marL="68580" marR="68580" marT="0" marB="0" anchor="b"/>
                </a:tc>
                <a:tc>
                  <a:txBody>
                    <a:bodyPr/>
                    <a:lstStyle/>
                    <a:p>
                      <a:endParaRPr lang="en-GB" sz="2800">
                        <a:effectLst/>
                        <a:latin typeface="+mn-lt"/>
                      </a:endParaRPr>
                    </a:p>
                  </a:txBody>
                  <a:tcPr marL="68580" marR="68580" marT="0" marB="0" anchor="b"/>
                </a:tc>
                <a:tc>
                  <a:txBody>
                    <a:bodyPr/>
                    <a:lstStyle/>
                    <a:p>
                      <a:pPr algn="ctr"/>
                      <a:r>
                        <a:rPr lang="en-GB" sz="2800">
                          <a:effectLst/>
                          <a:latin typeface="+mn-lt"/>
                        </a:rPr>
                        <a:t>36</a:t>
                      </a:r>
                      <a:endParaRPr lang="en-GB" sz="2800">
                        <a:effectLst/>
                        <a:latin typeface="+mn-lt"/>
                        <a:ea typeface="Calibri" panose="020F0502020204030204" pitchFamily="34" charset="0"/>
                      </a:endParaRPr>
                    </a:p>
                  </a:txBody>
                  <a:tcPr marL="68580" marR="68580" marT="0" marB="0" anchor="b"/>
                </a:tc>
                <a:extLst>
                  <a:ext uri="{0D108BD9-81ED-4DB2-BD59-A6C34878D82A}">
                    <a16:rowId xmlns:a16="http://schemas.microsoft.com/office/drawing/2014/main" val="3285232366"/>
                  </a:ext>
                </a:extLst>
              </a:tr>
              <a:tr h="379900">
                <a:tc>
                  <a:txBody>
                    <a:bodyPr/>
                    <a:lstStyle/>
                    <a:p>
                      <a:pPr algn="ctr"/>
                      <a:r>
                        <a:rPr lang="en-GB" sz="2800">
                          <a:effectLst/>
                          <a:latin typeface="+mn-lt"/>
                        </a:rPr>
                        <a:t>2021</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18</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63</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3</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84</a:t>
                      </a:r>
                      <a:endParaRPr lang="en-GB" sz="2800">
                        <a:effectLst/>
                        <a:latin typeface="+mn-lt"/>
                        <a:ea typeface="Calibri" panose="020F0502020204030204" pitchFamily="34" charset="0"/>
                      </a:endParaRPr>
                    </a:p>
                  </a:txBody>
                  <a:tcPr marL="68580" marR="68580" marT="0" marB="0" anchor="b"/>
                </a:tc>
                <a:extLst>
                  <a:ext uri="{0D108BD9-81ED-4DB2-BD59-A6C34878D82A}">
                    <a16:rowId xmlns:a16="http://schemas.microsoft.com/office/drawing/2014/main" val="104928118"/>
                  </a:ext>
                </a:extLst>
              </a:tr>
              <a:tr h="379900">
                <a:tc>
                  <a:txBody>
                    <a:bodyPr/>
                    <a:lstStyle/>
                    <a:p>
                      <a:pPr algn="ctr"/>
                      <a:r>
                        <a:rPr lang="en-GB" sz="2800">
                          <a:effectLst/>
                          <a:latin typeface="+mn-lt"/>
                        </a:rPr>
                        <a:t>2022</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8</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29</a:t>
                      </a:r>
                      <a:endParaRPr lang="en-GB" sz="2800">
                        <a:effectLst/>
                        <a:latin typeface="+mn-lt"/>
                        <a:ea typeface="Calibri" panose="020F0502020204030204" pitchFamily="34" charset="0"/>
                      </a:endParaRPr>
                    </a:p>
                  </a:txBody>
                  <a:tcPr marL="68580" marR="68580" marT="0" marB="0" anchor="b"/>
                </a:tc>
                <a:tc>
                  <a:txBody>
                    <a:bodyPr/>
                    <a:lstStyle/>
                    <a:p>
                      <a:pPr algn="ctr"/>
                      <a:r>
                        <a:rPr lang="en-GB" sz="2800">
                          <a:effectLst/>
                          <a:latin typeface="+mn-lt"/>
                        </a:rPr>
                        <a:t>1</a:t>
                      </a:r>
                      <a:endParaRPr lang="en-GB" sz="2800">
                        <a:effectLst/>
                        <a:latin typeface="+mn-lt"/>
                        <a:ea typeface="Calibri" panose="020F0502020204030204" pitchFamily="34" charset="0"/>
                      </a:endParaRPr>
                    </a:p>
                  </a:txBody>
                  <a:tcPr marL="68580" marR="68580" marT="0" marB="0" anchor="b"/>
                </a:tc>
                <a:tc>
                  <a:txBody>
                    <a:bodyPr/>
                    <a:lstStyle/>
                    <a:p>
                      <a:pPr algn="ctr"/>
                      <a:r>
                        <a:rPr lang="en-GB" sz="2800" dirty="0">
                          <a:effectLst/>
                          <a:latin typeface="+mn-lt"/>
                        </a:rPr>
                        <a:t>38</a:t>
                      </a:r>
                      <a:endParaRPr lang="en-GB" sz="2800" dirty="0">
                        <a:effectLst/>
                        <a:latin typeface="+mn-lt"/>
                        <a:ea typeface="Calibri" panose="020F0502020204030204" pitchFamily="34" charset="0"/>
                      </a:endParaRPr>
                    </a:p>
                  </a:txBody>
                  <a:tcPr marL="68580" marR="68580" marT="0" marB="0" anchor="b"/>
                </a:tc>
                <a:extLst>
                  <a:ext uri="{0D108BD9-81ED-4DB2-BD59-A6C34878D82A}">
                    <a16:rowId xmlns:a16="http://schemas.microsoft.com/office/drawing/2014/main" val="4239929944"/>
                  </a:ext>
                </a:extLst>
              </a:tr>
              <a:tr h="379900">
                <a:tc>
                  <a:txBody>
                    <a:bodyPr/>
                    <a:lstStyle/>
                    <a:p>
                      <a:pPr algn="ctr"/>
                      <a:r>
                        <a:rPr lang="en-GB" sz="2800" b="1" dirty="0">
                          <a:effectLst/>
                          <a:latin typeface="+mn-lt"/>
                        </a:rPr>
                        <a:t>Grand Total</a:t>
                      </a:r>
                      <a:endParaRPr lang="en-GB" sz="2800" b="1" dirty="0">
                        <a:effectLst/>
                        <a:latin typeface="+mn-lt"/>
                        <a:ea typeface="Calibri" panose="020F0502020204030204" pitchFamily="34" charset="0"/>
                      </a:endParaRPr>
                    </a:p>
                  </a:txBody>
                  <a:tcPr marL="68580" marR="68580" marT="0" marB="0" anchor="b"/>
                </a:tc>
                <a:tc>
                  <a:txBody>
                    <a:bodyPr/>
                    <a:lstStyle/>
                    <a:p>
                      <a:pPr algn="ctr"/>
                      <a:r>
                        <a:rPr lang="en-GB" sz="2800" b="1" dirty="0">
                          <a:effectLst/>
                          <a:latin typeface="+mn-lt"/>
                        </a:rPr>
                        <a:t>184</a:t>
                      </a:r>
                      <a:endParaRPr lang="en-GB" sz="2800" b="1" dirty="0">
                        <a:effectLst/>
                        <a:latin typeface="+mn-lt"/>
                        <a:ea typeface="Calibri" panose="020F0502020204030204" pitchFamily="34" charset="0"/>
                      </a:endParaRPr>
                    </a:p>
                  </a:txBody>
                  <a:tcPr marL="68580" marR="68580" marT="0" marB="0" anchor="b"/>
                </a:tc>
                <a:tc>
                  <a:txBody>
                    <a:bodyPr/>
                    <a:lstStyle/>
                    <a:p>
                      <a:pPr algn="ctr"/>
                      <a:r>
                        <a:rPr lang="en-GB" sz="2800" b="1" dirty="0">
                          <a:effectLst/>
                          <a:latin typeface="+mn-lt"/>
                        </a:rPr>
                        <a:t>417</a:t>
                      </a:r>
                      <a:endParaRPr lang="en-GB" sz="2800" b="1" dirty="0">
                        <a:effectLst/>
                        <a:latin typeface="+mn-lt"/>
                        <a:ea typeface="Calibri" panose="020F0502020204030204" pitchFamily="34" charset="0"/>
                      </a:endParaRPr>
                    </a:p>
                  </a:txBody>
                  <a:tcPr marL="68580" marR="68580" marT="0" marB="0" anchor="b"/>
                </a:tc>
                <a:tc>
                  <a:txBody>
                    <a:bodyPr/>
                    <a:lstStyle/>
                    <a:p>
                      <a:pPr algn="ctr"/>
                      <a:r>
                        <a:rPr lang="en-GB" sz="2800" b="1" dirty="0">
                          <a:effectLst/>
                          <a:latin typeface="+mn-lt"/>
                        </a:rPr>
                        <a:t>21</a:t>
                      </a:r>
                      <a:endParaRPr lang="en-GB" sz="2800" b="1" dirty="0">
                        <a:effectLst/>
                        <a:latin typeface="+mn-lt"/>
                        <a:ea typeface="Calibri" panose="020F0502020204030204" pitchFamily="34" charset="0"/>
                      </a:endParaRPr>
                    </a:p>
                  </a:txBody>
                  <a:tcPr marL="68580" marR="68580" marT="0" marB="0" anchor="b"/>
                </a:tc>
                <a:tc>
                  <a:txBody>
                    <a:bodyPr/>
                    <a:lstStyle/>
                    <a:p>
                      <a:pPr algn="ctr"/>
                      <a:r>
                        <a:rPr lang="en-GB" sz="2800" b="1" dirty="0">
                          <a:effectLst/>
                          <a:latin typeface="+mn-lt"/>
                        </a:rPr>
                        <a:t>622</a:t>
                      </a:r>
                      <a:endParaRPr lang="en-GB" sz="2800" b="1" dirty="0">
                        <a:effectLst/>
                        <a:latin typeface="+mn-lt"/>
                        <a:ea typeface="Calibri" panose="020F0502020204030204" pitchFamily="34" charset="0"/>
                      </a:endParaRPr>
                    </a:p>
                  </a:txBody>
                  <a:tcPr marL="68580" marR="68580" marT="0" marB="0" anchor="b"/>
                </a:tc>
                <a:extLst>
                  <a:ext uri="{0D108BD9-81ED-4DB2-BD59-A6C34878D82A}">
                    <a16:rowId xmlns:a16="http://schemas.microsoft.com/office/drawing/2014/main" val="2323589759"/>
                  </a:ext>
                </a:extLst>
              </a:tr>
            </a:tbl>
          </a:graphicData>
        </a:graphic>
      </p:graphicFrame>
      <p:pic>
        <p:nvPicPr>
          <p:cNvPr id="30" name="Picture 29">
            <a:extLst>
              <a:ext uri="{FF2B5EF4-FFF2-40B4-BE49-F238E27FC236}">
                <a16:creationId xmlns:a16="http://schemas.microsoft.com/office/drawing/2014/main" id="{B02D9F94-6696-9472-C90B-54E22F672C8E}"/>
              </a:ext>
            </a:extLst>
          </p:cNvPr>
          <p:cNvPicPr>
            <a:picLocks noChangeAspect="1"/>
          </p:cNvPicPr>
          <p:nvPr/>
        </p:nvPicPr>
        <p:blipFill>
          <a:blip r:embed="rId21"/>
          <a:stretch>
            <a:fillRect/>
          </a:stretch>
        </p:blipFill>
        <p:spPr>
          <a:xfrm>
            <a:off x="14100533" y="643068"/>
            <a:ext cx="6093267" cy="1952971"/>
          </a:xfrm>
          <a:prstGeom prst="rect">
            <a:avLst/>
          </a:prstGeom>
        </p:spPr>
      </p:pic>
      <p:sp>
        <p:nvSpPr>
          <p:cNvPr id="40" name="TextBox 39">
            <a:extLst>
              <a:ext uri="{FF2B5EF4-FFF2-40B4-BE49-F238E27FC236}">
                <a16:creationId xmlns:a16="http://schemas.microsoft.com/office/drawing/2014/main" id="{FD82D394-3CFF-92B1-AA7E-C018BEF75804}"/>
              </a:ext>
            </a:extLst>
          </p:cNvPr>
          <p:cNvSpPr txBox="1"/>
          <p:nvPr/>
        </p:nvSpPr>
        <p:spPr>
          <a:xfrm>
            <a:off x="38373948" y="11061950"/>
            <a:ext cx="3533916" cy="2499467"/>
          </a:xfrm>
          <a:prstGeom prst="rect">
            <a:avLst/>
          </a:prstGeom>
          <a:noFill/>
        </p:spPr>
        <p:txBody>
          <a:bodyPr wrap="none" rtlCol="0">
            <a:spAutoFit/>
          </a:bodyPr>
          <a:lstStyle/>
          <a:p>
            <a:pPr>
              <a:lnSpc>
                <a:spcPct val="150000"/>
              </a:lnSpc>
            </a:pPr>
            <a:r>
              <a:rPr lang="en-GB" sz="3600" dirty="0"/>
              <a:t>Not for transplant</a:t>
            </a:r>
          </a:p>
          <a:p>
            <a:pPr lvl="0">
              <a:lnSpc>
                <a:spcPct val="150000"/>
              </a:lnSpc>
            </a:pPr>
            <a:r>
              <a:rPr lang="en-GB" sz="3600" dirty="0"/>
              <a:t>Delay</a:t>
            </a:r>
          </a:p>
          <a:p>
            <a:pPr>
              <a:lnSpc>
                <a:spcPct val="150000"/>
              </a:lnSpc>
            </a:pPr>
            <a:r>
              <a:rPr lang="en-GB" sz="3600" dirty="0"/>
              <a:t>List</a:t>
            </a:r>
          </a:p>
        </p:txBody>
      </p:sp>
      <p:pic>
        <p:nvPicPr>
          <p:cNvPr id="43" name="Picture 42">
            <a:extLst>
              <a:ext uri="{FF2B5EF4-FFF2-40B4-BE49-F238E27FC236}">
                <a16:creationId xmlns:a16="http://schemas.microsoft.com/office/drawing/2014/main" id="{A4455B84-3422-7B78-47AE-44AA306D9390}"/>
              </a:ext>
            </a:extLst>
          </p:cNvPr>
          <p:cNvPicPr>
            <a:picLocks noChangeAspect="1"/>
          </p:cNvPicPr>
          <p:nvPr/>
        </p:nvPicPr>
        <p:blipFill>
          <a:blip r:embed="rId22"/>
          <a:stretch>
            <a:fillRect/>
          </a:stretch>
        </p:blipFill>
        <p:spPr>
          <a:xfrm>
            <a:off x="36517977" y="10657734"/>
            <a:ext cx="1790950" cy="3715268"/>
          </a:xfrm>
          <a:prstGeom prst="rect">
            <a:avLst/>
          </a:prstGeom>
        </p:spPr>
      </p:pic>
      <p:sp>
        <p:nvSpPr>
          <p:cNvPr id="46" name="Rectangle 5">
            <a:extLst>
              <a:ext uri="{FF2B5EF4-FFF2-40B4-BE49-F238E27FC236}">
                <a16:creationId xmlns:a16="http://schemas.microsoft.com/office/drawing/2014/main" id="{DEA8E5CE-F4CC-CE7F-FF30-14C6902B7C17}"/>
              </a:ext>
            </a:extLst>
          </p:cNvPr>
          <p:cNvSpPr>
            <a:spLocks noChangeArrowheads="1"/>
          </p:cNvSpPr>
          <p:nvPr/>
        </p:nvSpPr>
        <p:spPr bwMode="auto">
          <a:xfrm>
            <a:off x="16554982" y="18180879"/>
            <a:ext cx="797451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A) Number of registrations onto the active transplant list, 1 April 2012 – 31 March 2022</a:t>
            </a:r>
            <a:endParaRPr kumimoji="0" lang="en-GB" altLang="en-US" sz="2400" b="0" i="0" u="none" strike="noStrike" cap="none" normalizeH="0" baseline="0" dirty="0">
              <a:ln>
                <a:noFill/>
              </a:ln>
              <a:solidFill>
                <a:schemeClr val="tx1"/>
              </a:solidFill>
              <a:effectLst/>
            </a:endParaRPr>
          </a:p>
        </p:txBody>
      </p:sp>
      <p:pic>
        <p:nvPicPr>
          <p:cNvPr id="48" name="Picture 47">
            <a:extLst>
              <a:ext uri="{FF2B5EF4-FFF2-40B4-BE49-F238E27FC236}">
                <a16:creationId xmlns:a16="http://schemas.microsoft.com/office/drawing/2014/main" id="{D837FCF3-DE0D-7571-502A-D9C205D49D23}"/>
              </a:ext>
            </a:extLst>
          </p:cNvPr>
          <p:cNvPicPr>
            <a:picLocks noChangeAspect="1"/>
          </p:cNvPicPr>
          <p:nvPr/>
        </p:nvPicPr>
        <p:blipFill>
          <a:blip r:embed="rId23"/>
          <a:stretch>
            <a:fillRect/>
          </a:stretch>
        </p:blipFill>
        <p:spPr>
          <a:xfrm>
            <a:off x="19687650" y="29131076"/>
            <a:ext cx="8106906" cy="619211"/>
          </a:xfrm>
          <a:prstGeom prst="rect">
            <a:avLst/>
          </a:prstGeom>
        </p:spPr>
      </p:pic>
      <p:pic>
        <p:nvPicPr>
          <p:cNvPr id="50" name="Picture 49">
            <a:extLst>
              <a:ext uri="{FF2B5EF4-FFF2-40B4-BE49-F238E27FC236}">
                <a16:creationId xmlns:a16="http://schemas.microsoft.com/office/drawing/2014/main" id="{F6D8E65E-8AA0-25EF-5AE2-1946AA1C27C2}"/>
              </a:ext>
            </a:extLst>
          </p:cNvPr>
          <p:cNvPicPr>
            <a:picLocks noChangeAspect="1"/>
          </p:cNvPicPr>
          <p:nvPr/>
        </p:nvPicPr>
        <p:blipFill>
          <a:blip r:embed="rId24"/>
          <a:stretch>
            <a:fillRect/>
          </a:stretch>
        </p:blipFill>
        <p:spPr>
          <a:xfrm>
            <a:off x="17108562" y="23717250"/>
            <a:ext cx="7106642" cy="4565892"/>
          </a:xfrm>
          <a:prstGeom prst="rect">
            <a:avLst/>
          </a:prstGeom>
        </p:spPr>
      </p:pic>
      <p:sp>
        <p:nvSpPr>
          <p:cNvPr id="51" name="Rectangle 5">
            <a:extLst>
              <a:ext uri="{FF2B5EF4-FFF2-40B4-BE49-F238E27FC236}">
                <a16:creationId xmlns:a16="http://schemas.microsoft.com/office/drawing/2014/main" id="{483180D1-79C4-811C-E845-EDC1931543D2}"/>
              </a:ext>
            </a:extLst>
          </p:cNvPr>
          <p:cNvSpPr>
            <a:spLocks noChangeArrowheads="1"/>
          </p:cNvSpPr>
          <p:nvPr/>
        </p:nvSpPr>
        <p:spPr bwMode="auto">
          <a:xfrm>
            <a:off x="24733825" y="18180878"/>
            <a:ext cx="905769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B</a:t>
            </a:r>
            <a:r>
              <a:rPr kumimoji="0" lang="en-GB" altLang="en-US" sz="240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 Adult intestinal transplants in the UK, 1 April 2012 – 31 March 2022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a:ln>
                <a:noFill/>
              </a:ln>
              <a:solidFill>
                <a:schemeClr val="tx1"/>
              </a:solidFill>
              <a:effectLst/>
            </a:endParaRPr>
          </a:p>
        </p:txBody>
      </p:sp>
      <p:sp>
        <p:nvSpPr>
          <p:cNvPr id="52" name="Rectangle 5">
            <a:extLst>
              <a:ext uri="{FF2B5EF4-FFF2-40B4-BE49-F238E27FC236}">
                <a16:creationId xmlns:a16="http://schemas.microsoft.com/office/drawing/2014/main" id="{476EADDB-7C29-6039-36E0-624905310566}"/>
              </a:ext>
            </a:extLst>
          </p:cNvPr>
          <p:cNvSpPr>
            <a:spLocks noChangeArrowheads="1"/>
          </p:cNvSpPr>
          <p:nvPr/>
        </p:nvSpPr>
        <p:spPr bwMode="auto">
          <a:xfrm>
            <a:off x="16554982" y="22619577"/>
            <a:ext cx="797451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kumimoji="0" lang="en-GB" altLang="en-US" sz="240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C) </a:t>
            </a:r>
            <a:r>
              <a:rPr lang="en-GB" sz="2400" dirty="0"/>
              <a:t>Comparison of mean annual intestine registration rates (</a:t>
            </a:r>
            <a:r>
              <a:rPr lang="en-GB" sz="2400" dirty="0" err="1"/>
              <a:t>pmp</a:t>
            </a:r>
            <a:r>
              <a:rPr lang="en-GB" sz="2400" dirty="0"/>
              <a:t>) with mean annual transplant rates (</a:t>
            </a:r>
            <a:r>
              <a:rPr lang="en-GB" sz="2400" dirty="0" err="1"/>
              <a:t>pmp</a:t>
            </a:r>
            <a:r>
              <a:rPr lang="en-GB" sz="2400" dirty="0"/>
              <a:t>) by recipient country/NHS region of residence, 1 April 2012 – 31 March 2022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a:ln>
                <a:noFill/>
              </a:ln>
              <a:solidFill>
                <a:schemeClr val="tx1"/>
              </a:solidFill>
              <a:effectLst/>
            </a:endParaRPr>
          </a:p>
        </p:txBody>
      </p:sp>
      <p:sp>
        <p:nvSpPr>
          <p:cNvPr id="53" name="Rectangle 5">
            <a:extLst>
              <a:ext uri="{FF2B5EF4-FFF2-40B4-BE49-F238E27FC236}">
                <a16:creationId xmlns:a16="http://schemas.microsoft.com/office/drawing/2014/main" id="{F7002CD0-6BAE-D37B-3D8F-7C3395C4FCDC}"/>
              </a:ext>
            </a:extLst>
          </p:cNvPr>
          <p:cNvSpPr>
            <a:spLocks noChangeArrowheads="1"/>
          </p:cNvSpPr>
          <p:nvPr/>
        </p:nvSpPr>
        <p:spPr bwMode="auto">
          <a:xfrm>
            <a:off x="24677131" y="22804243"/>
            <a:ext cx="797451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D) UK intestinal transplants, 1 April 2012 – 31 March 2022</a:t>
            </a:r>
            <a:endParaRPr kumimoji="0" lang="en-GB" altLang="en-US" sz="2400" b="0" i="0" u="none" strike="noStrike" cap="none" normalizeH="0" baseline="0" dirty="0">
              <a:ln>
                <a:noFill/>
              </a:ln>
              <a:solidFill>
                <a:schemeClr val="tx1"/>
              </a:solidFill>
              <a:effectLst/>
            </a:endParaRPr>
          </a:p>
        </p:txBody>
      </p:sp>
      <p:sp>
        <p:nvSpPr>
          <p:cNvPr id="58" name="TextBox 57">
            <a:extLst>
              <a:ext uri="{FF2B5EF4-FFF2-40B4-BE49-F238E27FC236}">
                <a16:creationId xmlns:a16="http://schemas.microsoft.com/office/drawing/2014/main" id="{251718AD-2FCF-6308-7F1B-CC5C31C73982}"/>
              </a:ext>
            </a:extLst>
          </p:cNvPr>
          <p:cNvSpPr txBox="1"/>
          <p:nvPr/>
        </p:nvSpPr>
        <p:spPr>
          <a:xfrm>
            <a:off x="20222255" y="28504434"/>
            <a:ext cx="7037696" cy="584775"/>
          </a:xfrm>
          <a:prstGeom prst="rect">
            <a:avLst/>
          </a:prstGeom>
          <a:noFill/>
        </p:spPr>
        <p:txBody>
          <a:bodyPr wrap="none" rtlCol="0">
            <a:spAutoFit/>
          </a:bodyPr>
          <a:lstStyle/>
          <a:p>
            <a:r>
              <a:rPr lang="en-GB" sz="3200" b="1" dirty="0"/>
              <a:t>Figure 1: UK Transplant data 2012 - 2022</a:t>
            </a:r>
          </a:p>
        </p:txBody>
      </p:sp>
      <p:sp>
        <p:nvSpPr>
          <p:cNvPr id="59" name="TextBox 58">
            <a:extLst>
              <a:ext uri="{FF2B5EF4-FFF2-40B4-BE49-F238E27FC236}">
                <a16:creationId xmlns:a16="http://schemas.microsoft.com/office/drawing/2014/main" id="{013B6F0E-83EC-5F6C-E8C9-1F35BCE57BA6}"/>
              </a:ext>
            </a:extLst>
          </p:cNvPr>
          <p:cNvSpPr txBox="1"/>
          <p:nvPr/>
        </p:nvSpPr>
        <p:spPr>
          <a:xfrm>
            <a:off x="3227831" y="29165512"/>
            <a:ext cx="10422148" cy="584775"/>
          </a:xfrm>
          <a:prstGeom prst="rect">
            <a:avLst/>
          </a:prstGeom>
          <a:noFill/>
        </p:spPr>
        <p:txBody>
          <a:bodyPr wrap="none" rtlCol="0">
            <a:spAutoFit/>
          </a:bodyPr>
          <a:lstStyle/>
          <a:p>
            <a:r>
              <a:rPr lang="en-GB" sz="3200" b="1" dirty="0"/>
              <a:t>Table 1: Numbers of patients discussed at NASIT 2005 - 2022</a:t>
            </a:r>
          </a:p>
        </p:txBody>
      </p:sp>
    </p:spTree>
    <p:extLst>
      <p:ext uri="{BB962C8B-B14F-4D97-AF65-F5344CB8AC3E}">
        <p14:creationId xmlns:p14="http://schemas.microsoft.com/office/powerpoint/2010/main" val="38407090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2009</TotalTime>
  <Words>695</Words>
  <Application>Microsoft Office PowerPoint</Application>
  <PresentationFormat>Custom</PresentationFormat>
  <Paragraphs>133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UK National Adult Small Intestine Transplant (NASIT) Forum:  Exemplar of collaborative, multidisciplinary care for intestinal rehabilitation patients  being considered for intestinal transplant</vt:lpstr>
    </vt:vector>
  </TitlesOfParts>
  <Company>Oxford University Hosptials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 National Adult Small Intestine Transplant (NASIT) Forum:  Exemplar of collaborative, multidisciplinary care for intestinal rehabilitation patients  being considered for intestinal transplant</dc:title>
  <dc:creator>Allan, Philip (RTH) OUH</dc:creator>
  <cp:lastModifiedBy>Allan, Philip (RTH) OUH</cp:lastModifiedBy>
  <cp:revision>1</cp:revision>
  <dcterms:created xsi:type="dcterms:W3CDTF">2023-06-22T12:34:50Z</dcterms:created>
  <dcterms:modified xsi:type="dcterms:W3CDTF">2023-06-23T22:04:30Z</dcterms:modified>
</cp:coreProperties>
</file>